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tif"/><Relationship Id="rId3" Type="http://schemas.openxmlformats.org/officeDocument/2006/relationships/image" Target="../media/image5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ssessing differential gene expression with DESeq2"/>
          <p:cNvSpPr/>
          <p:nvPr>
            <p:ph type="ctrTitle"/>
          </p:nvPr>
        </p:nvSpPr>
        <p:spPr>
          <a:xfrm>
            <a:off x="0" y="2846529"/>
            <a:ext cx="24384001" cy="4643439"/>
          </a:xfrm>
          <a:prstGeom prst="rect">
            <a:avLst/>
          </a:prstGeom>
          <a:solidFill>
            <a:srgbClr val="B31B1B"/>
          </a:solidFill>
        </p:spPr>
        <p:txBody>
          <a:bodyPr/>
          <a:lstStyle>
            <a:lvl1pPr>
              <a:defRPr b="1">
                <a:solidFill>
                  <a:srgbClr val="FFC72C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Assessing differential gene expression with DESeq2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8512495" y="9286782"/>
            <a:ext cx="7359010" cy="2723379"/>
            <a:chOff x="0" y="0"/>
            <a:chExt cx="7359009" cy="2723377"/>
          </a:xfrm>
        </p:grpSpPr>
        <p:sp>
          <p:nvSpPr>
            <p:cNvPr id="120" name="Rectangle"/>
            <p:cNvSpPr/>
            <p:nvPr/>
          </p:nvSpPr>
          <p:spPr>
            <a:xfrm>
              <a:off x="3929719" y="12925"/>
              <a:ext cx="443195" cy="839950"/>
            </a:xfrm>
            <a:prstGeom prst="rect">
              <a:avLst/>
            </a:prstGeom>
            <a:solidFill>
              <a:srgbClr val="CF4520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21" name="R"/>
            <p:cNvSpPr/>
            <p:nvPr/>
          </p:nvSpPr>
          <p:spPr>
            <a:xfrm>
              <a:off x="3772120" y="87207"/>
              <a:ext cx="758395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22" name="Rectangle"/>
            <p:cNvSpPr/>
            <p:nvPr/>
          </p:nvSpPr>
          <p:spPr>
            <a:xfrm>
              <a:off x="2514279" y="12925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23" name="B"/>
            <p:cNvSpPr/>
            <p:nvPr/>
          </p:nvSpPr>
          <p:spPr>
            <a:xfrm>
              <a:off x="2356146" y="87207"/>
              <a:ext cx="759459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4" name="Rectangle"/>
            <p:cNvSpPr/>
            <p:nvPr/>
          </p:nvSpPr>
          <p:spPr>
            <a:xfrm>
              <a:off x="3457907" y="12925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25" name="A"/>
            <p:cNvSpPr/>
            <p:nvPr/>
          </p:nvSpPr>
          <p:spPr>
            <a:xfrm>
              <a:off x="3279564" y="87207"/>
              <a:ext cx="799879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26" name="Rectangle"/>
            <p:cNvSpPr/>
            <p:nvPr/>
          </p:nvSpPr>
          <p:spPr>
            <a:xfrm>
              <a:off x="4401536" y="12925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27" name="Y"/>
            <p:cNvSpPr/>
            <p:nvPr/>
          </p:nvSpPr>
          <p:spPr>
            <a:xfrm>
              <a:off x="4238882" y="87207"/>
              <a:ext cx="768501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128" name="Rectangle"/>
            <p:cNvSpPr/>
            <p:nvPr/>
          </p:nvSpPr>
          <p:spPr>
            <a:xfrm>
              <a:off x="1101759" y="897471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29" name="O"/>
            <p:cNvSpPr/>
            <p:nvPr/>
          </p:nvSpPr>
          <p:spPr>
            <a:xfrm>
              <a:off x="916504" y="971754"/>
              <a:ext cx="813707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30" name="Rectangle"/>
            <p:cNvSpPr/>
            <p:nvPr/>
          </p:nvSpPr>
          <p:spPr>
            <a:xfrm>
              <a:off x="2517203" y="897471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31" name="N"/>
            <p:cNvSpPr/>
            <p:nvPr/>
          </p:nvSpPr>
          <p:spPr>
            <a:xfrm>
              <a:off x="2348432" y="971754"/>
              <a:ext cx="780733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132" name="Rectangle"/>
            <p:cNvSpPr/>
            <p:nvPr/>
          </p:nvSpPr>
          <p:spPr>
            <a:xfrm>
              <a:off x="2989017" y="897471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33" name="F"/>
            <p:cNvSpPr/>
            <p:nvPr/>
          </p:nvSpPr>
          <p:spPr>
            <a:xfrm>
              <a:off x="2853755" y="971754"/>
              <a:ext cx="713722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134" name="Rectangle"/>
            <p:cNvSpPr/>
            <p:nvPr/>
          </p:nvSpPr>
          <p:spPr>
            <a:xfrm>
              <a:off x="3460831" y="897471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35" name="O"/>
            <p:cNvSpPr/>
            <p:nvPr/>
          </p:nvSpPr>
          <p:spPr>
            <a:xfrm>
              <a:off x="3275576" y="971754"/>
              <a:ext cx="813706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136" name="Rectangle"/>
            <p:cNvSpPr/>
            <p:nvPr/>
          </p:nvSpPr>
          <p:spPr>
            <a:xfrm>
              <a:off x="3932647" y="897471"/>
              <a:ext cx="443196" cy="839950"/>
            </a:xfrm>
            <a:prstGeom prst="rect">
              <a:avLst/>
            </a:prstGeom>
            <a:solidFill>
              <a:srgbClr val="CF4520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37" name="R"/>
            <p:cNvSpPr/>
            <p:nvPr/>
          </p:nvSpPr>
          <p:spPr>
            <a:xfrm>
              <a:off x="3775046" y="971754"/>
              <a:ext cx="758396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38" name="Rectangle"/>
            <p:cNvSpPr/>
            <p:nvPr/>
          </p:nvSpPr>
          <p:spPr>
            <a:xfrm>
              <a:off x="4404461" y="897471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39" name="M"/>
            <p:cNvSpPr/>
            <p:nvPr/>
          </p:nvSpPr>
          <p:spPr>
            <a:xfrm>
              <a:off x="4188623" y="971754"/>
              <a:ext cx="874867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140" name="Rectangle"/>
            <p:cNvSpPr/>
            <p:nvPr/>
          </p:nvSpPr>
          <p:spPr>
            <a:xfrm>
              <a:off x="4876274" y="897471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41" name="A"/>
            <p:cNvSpPr/>
            <p:nvPr/>
          </p:nvSpPr>
          <p:spPr>
            <a:xfrm>
              <a:off x="4697932" y="971754"/>
              <a:ext cx="799879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42" name="Rectangle"/>
            <p:cNvSpPr/>
            <p:nvPr/>
          </p:nvSpPr>
          <p:spPr>
            <a:xfrm>
              <a:off x="5348089" y="897471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43" name="T"/>
            <p:cNvSpPr/>
            <p:nvPr/>
          </p:nvSpPr>
          <p:spPr>
            <a:xfrm>
              <a:off x="5196341" y="971754"/>
              <a:ext cx="746695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44" name="Rectangle"/>
            <p:cNvSpPr/>
            <p:nvPr/>
          </p:nvSpPr>
          <p:spPr>
            <a:xfrm>
              <a:off x="6291718" y="897471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45" name="C"/>
            <p:cNvSpPr/>
            <p:nvPr/>
          </p:nvSpPr>
          <p:spPr>
            <a:xfrm>
              <a:off x="6116036" y="971754"/>
              <a:ext cx="794560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6" name="Rectangle"/>
            <p:cNvSpPr/>
            <p:nvPr/>
          </p:nvSpPr>
          <p:spPr>
            <a:xfrm>
              <a:off x="6763533" y="897471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47" name="S"/>
            <p:cNvSpPr/>
            <p:nvPr/>
          </p:nvSpPr>
          <p:spPr>
            <a:xfrm>
              <a:off x="6611251" y="971754"/>
              <a:ext cx="747759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148" name="Rectangle"/>
            <p:cNvSpPr/>
            <p:nvPr/>
          </p:nvSpPr>
          <p:spPr>
            <a:xfrm>
              <a:off x="2986091" y="12925"/>
              <a:ext cx="443196" cy="839950"/>
            </a:xfrm>
            <a:prstGeom prst="rect">
              <a:avLst/>
            </a:prstGeom>
            <a:solidFill>
              <a:srgbClr val="CF4520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49" name="R"/>
            <p:cNvSpPr/>
            <p:nvPr/>
          </p:nvSpPr>
          <p:spPr>
            <a:xfrm>
              <a:off x="2828492" y="87207"/>
              <a:ext cx="758396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50" name="Rectangle"/>
            <p:cNvSpPr/>
            <p:nvPr/>
          </p:nvSpPr>
          <p:spPr>
            <a:xfrm>
              <a:off x="158132" y="897471"/>
              <a:ext cx="443195" cy="839950"/>
            </a:xfrm>
            <a:prstGeom prst="rect">
              <a:avLst/>
            </a:prstGeom>
            <a:solidFill>
              <a:srgbClr val="FFC72C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51" name="B"/>
            <p:cNvSpPr/>
            <p:nvPr/>
          </p:nvSpPr>
          <p:spPr>
            <a:xfrm>
              <a:off x="0" y="971754"/>
              <a:ext cx="759459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2" name="Rectangle"/>
            <p:cNvSpPr/>
            <p:nvPr/>
          </p:nvSpPr>
          <p:spPr>
            <a:xfrm>
              <a:off x="2045387" y="12925"/>
              <a:ext cx="443195" cy="839950"/>
            </a:xfrm>
            <a:prstGeom prst="rect">
              <a:avLst/>
            </a:prstGeom>
            <a:solidFill>
              <a:srgbClr val="E87722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53" name="I"/>
            <p:cNvSpPr/>
            <p:nvPr/>
          </p:nvSpPr>
          <p:spPr>
            <a:xfrm>
              <a:off x="1997612" y="87207"/>
              <a:ext cx="538748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54" name="Rectangle"/>
            <p:cNvSpPr/>
            <p:nvPr/>
          </p:nvSpPr>
          <p:spPr>
            <a:xfrm>
              <a:off x="1570647" y="12925"/>
              <a:ext cx="443196" cy="839950"/>
            </a:xfrm>
            <a:prstGeom prst="rect">
              <a:avLst/>
            </a:prstGeom>
            <a:solidFill>
              <a:srgbClr val="FFC72C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55" name="L"/>
            <p:cNvSpPr/>
            <p:nvPr/>
          </p:nvSpPr>
          <p:spPr>
            <a:xfrm>
              <a:off x="1437247" y="87207"/>
              <a:ext cx="709999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156" name="Rectangle"/>
            <p:cNvSpPr/>
            <p:nvPr/>
          </p:nvSpPr>
          <p:spPr>
            <a:xfrm>
              <a:off x="629945" y="897471"/>
              <a:ext cx="443196" cy="839950"/>
            </a:xfrm>
            <a:prstGeom prst="rect">
              <a:avLst/>
            </a:prstGeom>
            <a:solidFill>
              <a:srgbClr val="E87722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57" name="I"/>
            <p:cNvSpPr/>
            <p:nvPr/>
          </p:nvSpPr>
          <p:spPr>
            <a:xfrm>
              <a:off x="582169" y="971754"/>
              <a:ext cx="538748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58" name="Rectangle"/>
            <p:cNvSpPr/>
            <p:nvPr/>
          </p:nvSpPr>
          <p:spPr>
            <a:xfrm>
              <a:off x="1573575" y="897471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59" name="-"/>
            <p:cNvSpPr/>
            <p:nvPr/>
          </p:nvSpPr>
          <p:spPr>
            <a:xfrm>
              <a:off x="1468626" y="971754"/>
              <a:ext cx="653092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0" name="Rectangle"/>
            <p:cNvSpPr/>
            <p:nvPr/>
          </p:nvSpPr>
          <p:spPr>
            <a:xfrm>
              <a:off x="2045387" y="897471"/>
              <a:ext cx="443195" cy="839950"/>
            </a:xfrm>
            <a:prstGeom prst="rect">
              <a:avLst/>
            </a:prstGeom>
            <a:solidFill>
              <a:srgbClr val="E87722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61" name="I"/>
            <p:cNvSpPr/>
            <p:nvPr/>
          </p:nvSpPr>
          <p:spPr>
            <a:xfrm>
              <a:off x="1997612" y="971754"/>
              <a:ext cx="538748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62" name="Rectangle"/>
            <p:cNvSpPr/>
            <p:nvPr/>
          </p:nvSpPr>
          <p:spPr>
            <a:xfrm>
              <a:off x="5819902" y="897471"/>
              <a:ext cx="443196" cy="839950"/>
            </a:xfrm>
            <a:prstGeom prst="rect">
              <a:avLst/>
            </a:prstGeom>
            <a:solidFill>
              <a:srgbClr val="E87722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63" name="I"/>
            <p:cNvSpPr/>
            <p:nvPr/>
          </p:nvSpPr>
          <p:spPr>
            <a:xfrm>
              <a:off x="5772127" y="971754"/>
              <a:ext cx="538749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64" name="Rectangle"/>
            <p:cNvSpPr/>
            <p:nvPr/>
          </p:nvSpPr>
          <p:spPr>
            <a:xfrm>
              <a:off x="1098835" y="12925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65" name="-"/>
            <p:cNvSpPr/>
            <p:nvPr/>
          </p:nvSpPr>
          <p:spPr>
            <a:xfrm>
              <a:off x="993886" y="87207"/>
              <a:ext cx="653093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6" name="Rectangle"/>
            <p:cNvSpPr/>
            <p:nvPr/>
          </p:nvSpPr>
          <p:spPr>
            <a:xfrm>
              <a:off x="627020" y="12925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67" name="-"/>
            <p:cNvSpPr/>
            <p:nvPr/>
          </p:nvSpPr>
          <p:spPr>
            <a:xfrm>
              <a:off x="522072" y="87207"/>
              <a:ext cx="653092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68" name="Rectangle"/>
            <p:cNvSpPr/>
            <p:nvPr/>
          </p:nvSpPr>
          <p:spPr>
            <a:xfrm>
              <a:off x="155204" y="12925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69" name="-"/>
            <p:cNvSpPr/>
            <p:nvPr/>
          </p:nvSpPr>
          <p:spPr>
            <a:xfrm>
              <a:off x="50258" y="87207"/>
              <a:ext cx="653092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0" name="Rectangle"/>
            <p:cNvSpPr/>
            <p:nvPr/>
          </p:nvSpPr>
          <p:spPr>
            <a:xfrm>
              <a:off x="4873350" y="12925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71" name="-"/>
            <p:cNvSpPr/>
            <p:nvPr/>
          </p:nvSpPr>
          <p:spPr>
            <a:xfrm>
              <a:off x="4768403" y="87207"/>
              <a:ext cx="653092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2" name="Rectangle"/>
            <p:cNvSpPr/>
            <p:nvPr/>
          </p:nvSpPr>
          <p:spPr>
            <a:xfrm>
              <a:off x="5345165" y="0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73" name="-"/>
            <p:cNvSpPr/>
            <p:nvPr/>
          </p:nvSpPr>
          <p:spPr>
            <a:xfrm>
              <a:off x="5240216" y="74283"/>
              <a:ext cx="653093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4" name="Rectangle"/>
            <p:cNvSpPr/>
            <p:nvPr/>
          </p:nvSpPr>
          <p:spPr>
            <a:xfrm>
              <a:off x="5816978" y="12925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75" name="-"/>
            <p:cNvSpPr/>
            <p:nvPr/>
          </p:nvSpPr>
          <p:spPr>
            <a:xfrm>
              <a:off x="5712029" y="87207"/>
              <a:ext cx="653093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6" name="Rectangle"/>
            <p:cNvSpPr/>
            <p:nvPr/>
          </p:nvSpPr>
          <p:spPr>
            <a:xfrm>
              <a:off x="6288794" y="12925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77" name="-"/>
            <p:cNvSpPr/>
            <p:nvPr/>
          </p:nvSpPr>
          <p:spPr>
            <a:xfrm>
              <a:off x="6183847" y="87207"/>
              <a:ext cx="653092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78" name="Rectangle"/>
            <p:cNvSpPr/>
            <p:nvPr/>
          </p:nvSpPr>
          <p:spPr>
            <a:xfrm>
              <a:off x="6760609" y="12925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79" name="-"/>
            <p:cNvSpPr/>
            <p:nvPr/>
          </p:nvSpPr>
          <p:spPr>
            <a:xfrm>
              <a:off x="6655658" y="87207"/>
              <a:ext cx="653092" cy="86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80" name="Rectangle"/>
            <p:cNvSpPr/>
            <p:nvPr/>
          </p:nvSpPr>
          <p:spPr>
            <a:xfrm>
              <a:off x="627370" y="1773971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81" name="E"/>
            <p:cNvSpPr/>
            <p:nvPr/>
          </p:nvSpPr>
          <p:spPr>
            <a:xfrm>
              <a:off x="489182" y="1848254"/>
              <a:ext cx="719572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82" name="Rectangle"/>
            <p:cNvSpPr/>
            <p:nvPr/>
          </p:nvSpPr>
          <p:spPr>
            <a:xfrm>
              <a:off x="1570581" y="1773971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83" name="V"/>
            <p:cNvSpPr/>
            <p:nvPr/>
          </p:nvSpPr>
          <p:spPr>
            <a:xfrm>
              <a:off x="1400216" y="1848254"/>
              <a:ext cx="783923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184" name="Rectangle"/>
            <p:cNvSpPr/>
            <p:nvPr/>
          </p:nvSpPr>
          <p:spPr>
            <a:xfrm>
              <a:off x="2513791" y="1772859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85" name="C"/>
            <p:cNvSpPr/>
            <p:nvPr/>
          </p:nvSpPr>
          <p:spPr>
            <a:xfrm>
              <a:off x="2338110" y="1847142"/>
              <a:ext cx="794560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2985397" y="1773971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87" name="E"/>
            <p:cNvSpPr/>
            <p:nvPr/>
          </p:nvSpPr>
          <p:spPr>
            <a:xfrm>
              <a:off x="2847208" y="1848254"/>
              <a:ext cx="719571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88" name="Rectangle"/>
            <p:cNvSpPr/>
            <p:nvPr/>
          </p:nvSpPr>
          <p:spPr>
            <a:xfrm>
              <a:off x="155763" y="1773971"/>
              <a:ext cx="443195" cy="839950"/>
            </a:xfrm>
            <a:prstGeom prst="rect">
              <a:avLst/>
            </a:prstGeom>
            <a:solidFill>
              <a:srgbClr val="FFC72C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89" name="S"/>
            <p:cNvSpPr/>
            <p:nvPr/>
          </p:nvSpPr>
          <p:spPr>
            <a:xfrm>
              <a:off x="3481" y="1848254"/>
              <a:ext cx="747759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190" name="Rectangle"/>
            <p:cNvSpPr/>
            <p:nvPr/>
          </p:nvSpPr>
          <p:spPr>
            <a:xfrm>
              <a:off x="1098974" y="1773971"/>
              <a:ext cx="443196" cy="839950"/>
            </a:xfrm>
            <a:prstGeom prst="rect">
              <a:avLst/>
            </a:prstGeom>
            <a:solidFill>
              <a:srgbClr val="CF4520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91" name="R"/>
            <p:cNvSpPr/>
            <p:nvPr/>
          </p:nvSpPr>
          <p:spPr>
            <a:xfrm>
              <a:off x="941375" y="1848254"/>
              <a:ext cx="758395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192" name="Rectangle"/>
            <p:cNvSpPr/>
            <p:nvPr/>
          </p:nvSpPr>
          <p:spPr>
            <a:xfrm>
              <a:off x="2042184" y="1773971"/>
              <a:ext cx="443196" cy="839950"/>
            </a:xfrm>
            <a:prstGeom prst="rect">
              <a:avLst/>
            </a:prstGeom>
            <a:solidFill>
              <a:srgbClr val="E87722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93" name="I"/>
            <p:cNvSpPr/>
            <p:nvPr/>
          </p:nvSpPr>
          <p:spPr>
            <a:xfrm>
              <a:off x="1994407" y="1848254"/>
              <a:ext cx="538748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194" name="Rectangle"/>
            <p:cNvSpPr/>
            <p:nvPr/>
          </p:nvSpPr>
          <p:spPr>
            <a:xfrm>
              <a:off x="3457002" y="1780434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95" name="-"/>
            <p:cNvSpPr/>
            <p:nvPr/>
          </p:nvSpPr>
          <p:spPr>
            <a:xfrm>
              <a:off x="3352053" y="1854716"/>
              <a:ext cx="653092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96" name="Rectangle"/>
            <p:cNvSpPr/>
            <p:nvPr/>
          </p:nvSpPr>
          <p:spPr>
            <a:xfrm>
              <a:off x="3928609" y="1767509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97" name="-"/>
            <p:cNvSpPr/>
            <p:nvPr/>
          </p:nvSpPr>
          <p:spPr>
            <a:xfrm>
              <a:off x="3823658" y="1841791"/>
              <a:ext cx="653092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198" name="Rectangle"/>
            <p:cNvSpPr/>
            <p:nvPr/>
          </p:nvSpPr>
          <p:spPr>
            <a:xfrm>
              <a:off x="4400214" y="1780434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199" name="-"/>
            <p:cNvSpPr/>
            <p:nvPr/>
          </p:nvSpPr>
          <p:spPr>
            <a:xfrm>
              <a:off x="4295265" y="1854716"/>
              <a:ext cx="653093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00" name="Rectangle"/>
            <p:cNvSpPr/>
            <p:nvPr/>
          </p:nvSpPr>
          <p:spPr>
            <a:xfrm>
              <a:off x="4871819" y="1780434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201" name="-"/>
            <p:cNvSpPr/>
            <p:nvPr/>
          </p:nvSpPr>
          <p:spPr>
            <a:xfrm>
              <a:off x="4766872" y="1854716"/>
              <a:ext cx="653093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02" name="Rectangle"/>
            <p:cNvSpPr/>
            <p:nvPr/>
          </p:nvSpPr>
          <p:spPr>
            <a:xfrm>
              <a:off x="5343424" y="1780434"/>
              <a:ext cx="443196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203" name="-"/>
            <p:cNvSpPr/>
            <p:nvPr/>
          </p:nvSpPr>
          <p:spPr>
            <a:xfrm>
              <a:off x="5238478" y="1854716"/>
              <a:ext cx="653092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04" name="Rectangle"/>
            <p:cNvSpPr/>
            <p:nvPr/>
          </p:nvSpPr>
          <p:spPr>
            <a:xfrm>
              <a:off x="6758240" y="1767509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205" name="-"/>
            <p:cNvSpPr/>
            <p:nvPr/>
          </p:nvSpPr>
          <p:spPr>
            <a:xfrm>
              <a:off x="6653293" y="1841791"/>
              <a:ext cx="653092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06" name="Rectangle"/>
            <p:cNvSpPr/>
            <p:nvPr/>
          </p:nvSpPr>
          <p:spPr>
            <a:xfrm>
              <a:off x="6286635" y="1767509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207" name="-"/>
            <p:cNvSpPr/>
            <p:nvPr/>
          </p:nvSpPr>
          <p:spPr>
            <a:xfrm>
              <a:off x="6181688" y="1841791"/>
              <a:ext cx="653092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  <p:sp>
          <p:nvSpPr>
            <p:cNvPr id="208" name="Rectangle"/>
            <p:cNvSpPr/>
            <p:nvPr/>
          </p:nvSpPr>
          <p:spPr>
            <a:xfrm>
              <a:off x="5815030" y="1767509"/>
              <a:ext cx="443195" cy="83995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9290" tIns="39290" rIns="39290" bIns="39290" numCol="1" anchor="ctr">
              <a:noAutofit/>
            </a:bodyPr>
            <a:lstStyle/>
            <a:p>
              <a:pPr defTabSz="465534">
                <a:defRPr sz="3600">
                  <a:solidFill>
                    <a:srgbClr val="A9A9A9"/>
                  </a:solidFill>
                </a:defRPr>
              </a:pPr>
            </a:p>
          </p:txBody>
        </p:sp>
        <p:sp>
          <p:nvSpPr>
            <p:cNvPr id="209" name="-"/>
            <p:cNvSpPr/>
            <p:nvPr/>
          </p:nvSpPr>
          <p:spPr>
            <a:xfrm>
              <a:off x="5710083" y="1841791"/>
              <a:ext cx="653092" cy="86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9290" tIns="39290" rIns="39290" bIns="39290" numCol="1" anchor="ctr">
              <a:noAutofit/>
            </a:bodyPr>
            <a:lstStyle>
              <a:lvl1pPr defTabSz="465534">
                <a:defRPr b="1" sz="3600">
                  <a:latin typeface="1898 Sans"/>
                  <a:ea typeface="1898 Sans"/>
                  <a:cs typeface="1898 Sans"/>
                  <a:sym typeface="1898 Sans"/>
                </a:defRPr>
              </a:lvl1pPr>
            </a:lstStyle>
            <a:p>
              <a:pPr/>
              <a:r>
                <a:t>-</a:t>
              </a:r>
            </a:p>
          </p:txBody>
        </p:sp>
      </p:grpSp>
      <p:sp>
        <p:nvSpPr>
          <p:cNvPr id="211" name="Peter Oxley, PhD"/>
          <p:cNvSpPr/>
          <p:nvPr/>
        </p:nvSpPr>
        <p:spPr>
          <a:xfrm>
            <a:off x="18890619" y="7509660"/>
            <a:ext cx="5198111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Peter Oxley, PhD</a:t>
            </a:r>
          </a:p>
        </p:txBody>
      </p:sp>
      <p:pic>
        <p:nvPicPr>
          <p:cNvPr id="212" name="WCM_SamWoodLib-Long_LOGO_HZSS1L_CLR_RGB.png" descr="WCM_SamWoodLib-Long_LOGO_HZSS1L_CLR_RG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5" y="256012"/>
            <a:ext cx="9567715" cy="1706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Importing count data"/>
          <p:cNvSpPr/>
          <p:nvPr/>
        </p:nvSpPr>
        <p:spPr>
          <a:xfrm>
            <a:off x="556346" y="562959"/>
            <a:ext cx="8459140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Importing count data</a:t>
            </a:r>
          </a:p>
        </p:txBody>
      </p:sp>
      <p:sp>
        <p:nvSpPr>
          <p:cNvPr id="290" name="tximport…"/>
          <p:cNvSpPr/>
          <p:nvPr/>
        </p:nvSpPr>
        <p:spPr>
          <a:xfrm>
            <a:off x="1110033" y="1762467"/>
            <a:ext cx="21585226" cy="6988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pPr>
            <a:r>
              <a:t>tximport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allows import of transcript abundance estimates from Sailfish, Salmon, kallisto, RSEM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• Corrects for changes in gene length between samples 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• Faster than when using alignment-based methods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• Can keep fragments that align to multiple sequences 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</p:txBody>
      </p:sp>
      <p:sp>
        <p:nvSpPr>
          <p:cNvPr id="291" name="library(&quot;tximport&quot;)…"/>
          <p:cNvSpPr/>
          <p:nvPr/>
        </p:nvSpPr>
        <p:spPr>
          <a:xfrm>
            <a:off x="5221415" y="8305442"/>
            <a:ext cx="13362463" cy="4562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2400"/>
            </a:pPr>
            <a:r>
              <a:t>library("tximport")</a:t>
            </a:r>
          </a:p>
          <a:p>
            <a:pPr algn="l">
              <a:defRPr sz="2400"/>
            </a:pPr>
            <a:r>
              <a:t>library("readr")</a:t>
            </a:r>
          </a:p>
          <a:p>
            <a:pPr algn="l">
              <a:defRPr sz="2400"/>
            </a:pPr>
            <a:r>
              <a:t>library("tximportData")</a:t>
            </a:r>
          </a:p>
          <a:p>
            <a:pPr algn="l">
              <a:defRPr sz="2400"/>
            </a:pPr>
            <a:r>
              <a:t>dir &lt;- system.file("extdata", package="tximportData")</a:t>
            </a:r>
          </a:p>
          <a:p>
            <a:pPr algn="l">
              <a:defRPr sz="2400"/>
            </a:pPr>
            <a:r>
              <a:t>samples &lt;- read.table(file.path(dir,"samples.txt"), header=TRUE)</a:t>
            </a:r>
          </a:p>
          <a:p>
            <a:pPr algn="l">
              <a:defRPr sz="2400"/>
            </a:pPr>
            <a:r>
              <a:t>files &lt;- file.path(dir,"salmon", samples$run, "quant.sf")</a:t>
            </a:r>
          </a:p>
          <a:p>
            <a:pPr algn="l">
              <a:defRPr sz="2400"/>
            </a:pPr>
            <a:r>
              <a:t>names(files) &lt;- paste0("sample",1:6)</a:t>
            </a:r>
          </a:p>
          <a:p>
            <a:pPr algn="l">
              <a:defRPr sz="2400"/>
            </a:pPr>
            <a:r>
              <a:t>tx2gene &lt;- read.csv(file.path(dir, "tx2gene.csv"))</a:t>
            </a:r>
          </a:p>
          <a:p>
            <a:pPr algn="l">
              <a:defRPr sz="2400"/>
            </a:pPr>
            <a:r>
              <a:t>txi &lt;- tximport(files, type="salmon", tx2gene=tx2gene, reader=read_tsv)</a:t>
            </a:r>
          </a:p>
          <a:p>
            <a:pPr algn="l">
              <a:defRPr sz="2400"/>
            </a:pPr>
            <a:r>
              <a:t>coldata &lt;- data.frame(condition=factor(rep(c("A","B"),each=3)))</a:t>
            </a:r>
          </a:p>
          <a:p>
            <a:pPr algn="l">
              <a:defRPr sz="2400"/>
            </a:pPr>
            <a:r>
              <a:t>rownames(coldata) &lt;- colnames(txi$counts)</a:t>
            </a:r>
          </a:p>
          <a:p>
            <a:pPr algn="l">
              <a:defRPr sz="2400"/>
            </a:pPr>
            <a:r>
              <a:t>ddsTxi &lt;-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DESeqDataSetFromTximport</a:t>
            </a:r>
            <a:r>
              <a:t>(txi, colData=coldata, design=~ condition)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Importing count data from HTSeq"/>
          <p:cNvSpPr/>
          <p:nvPr/>
        </p:nvSpPr>
        <p:spPr>
          <a:xfrm>
            <a:off x="556346" y="562959"/>
            <a:ext cx="13409092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Importing count data from HTSeq</a:t>
            </a:r>
          </a:p>
        </p:txBody>
      </p:sp>
      <p:sp>
        <p:nvSpPr>
          <p:cNvPr id="294" name="HTSeq…"/>
          <p:cNvSpPr/>
          <p:nvPr/>
        </p:nvSpPr>
        <p:spPr>
          <a:xfrm>
            <a:off x="1110033" y="1762468"/>
            <a:ext cx="21585226" cy="3889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pPr>
            <a:r>
              <a:t>HTSeq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allows import of feature count data from the python package HTSeq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</p:txBody>
      </p:sp>
      <p:sp>
        <p:nvSpPr>
          <p:cNvPr id="295" name="directory &lt;- &quot;/path/to/your/files/&quot;…"/>
          <p:cNvSpPr/>
          <p:nvPr/>
        </p:nvSpPr>
        <p:spPr>
          <a:xfrm>
            <a:off x="6449792" y="8857892"/>
            <a:ext cx="10905709" cy="3457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2400"/>
            </a:pPr>
            <a:r>
              <a:t>directory &lt;- "/path/to/your/files/"</a:t>
            </a:r>
          </a:p>
          <a:p>
            <a:pPr algn="l">
              <a:defRPr sz="2400"/>
            </a:pPr>
            <a:r>
              <a:t>sampleFiles &lt;- grep("treated",list.files(directory),value=TRUE)</a:t>
            </a:r>
          </a:p>
          <a:p>
            <a:pPr algn="l">
              <a:defRPr sz="2400"/>
            </a:pPr>
            <a:r>
              <a:t>sampleCondition &lt;- sub("(.*treated).*", "//1", sampleFiles)</a:t>
            </a:r>
          </a:p>
          <a:p>
            <a:pPr algn="l">
              <a:defRPr sz="2400"/>
            </a:pPr>
            <a:r>
              <a:t>sampleTable &lt;- data.frame(sampleName = sampleFiles,</a:t>
            </a:r>
          </a:p>
          <a:p>
            <a:pPr algn="l">
              <a:defRPr sz="2400"/>
            </a:pPr>
            <a:r>
              <a:t>                          fileName = sampleFiles,</a:t>
            </a:r>
          </a:p>
          <a:p>
            <a:pPr algn="l">
              <a:defRPr sz="2400"/>
            </a:pPr>
            <a:r>
              <a:t>                          condition = sampleCondition)</a:t>
            </a:r>
          </a:p>
          <a:p>
            <a:pPr algn="l">
              <a:defRPr sz="2400"/>
            </a:pPr>
            <a:r>
              <a:t>ddsHTSeq &lt;-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DESeqDataSetFromHTSeqCount</a:t>
            </a:r>
            <a:r>
              <a:t>(sampleTable = sampleTable,</a:t>
            </a:r>
          </a:p>
          <a:p>
            <a:pPr algn="l">
              <a:defRPr sz="2400"/>
            </a:pPr>
            <a:r>
              <a:t>                       directory = directory,</a:t>
            </a:r>
          </a:p>
          <a:p>
            <a:pPr algn="l">
              <a:defRPr sz="2400"/>
            </a:pPr>
            <a:r>
              <a:t>                       design = ~ condition)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refiltering can speed up analysis"/>
          <p:cNvSpPr/>
          <p:nvPr/>
        </p:nvSpPr>
        <p:spPr>
          <a:xfrm>
            <a:off x="556346" y="562959"/>
            <a:ext cx="13348945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Prefiltering can speed up analysis</a:t>
            </a:r>
          </a:p>
        </p:txBody>
      </p:sp>
      <p:sp>
        <p:nvSpPr>
          <p:cNvPr id="298" name="Removal of features for which counts are low…"/>
          <p:cNvSpPr/>
          <p:nvPr/>
        </p:nvSpPr>
        <p:spPr>
          <a:xfrm>
            <a:off x="1110033" y="1762468"/>
            <a:ext cx="21585226" cy="466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pPr>
            <a:r>
              <a:t>Removal of features for which counts are low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DESeq2 will filter out features with low counts in order to optimize the FDR sensitivity 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he most common analysis: control vs treatment"/>
          <p:cNvSpPr/>
          <p:nvPr/>
        </p:nvSpPr>
        <p:spPr>
          <a:xfrm>
            <a:off x="556346" y="562959"/>
            <a:ext cx="19493713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The most common analysis: control vs treatment</a:t>
            </a:r>
          </a:p>
        </p:txBody>
      </p:sp>
      <p:sp>
        <p:nvSpPr>
          <p:cNvPr id="301" name="H0: Log2(fold change treatment) - Log2(fold change control) = 0…"/>
          <p:cNvSpPr/>
          <p:nvPr/>
        </p:nvSpPr>
        <p:spPr>
          <a:xfrm>
            <a:off x="1046482" y="2613580"/>
            <a:ext cx="21585226" cy="466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pPr>
            <a:r>
              <a:t>H</a:t>
            </a:r>
            <a:r>
              <a:rPr baseline="-5999"/>
              <a:t>0</a:t>
            </a:r>
            <a:r>
              <a:t>: Log2(fold change treatment) - Log2(fold change control) = 0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ie, the expression of the gene is not affected by the treatment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design = ~ condition</a:t>
            </a:r>
          </a:p>
        </p:txBody>
      </p:sp>
      <p:sp>
        <p:nvSpPr>
          <p:cNvPr id="302" name="dds &lt;- DESeq(dds)…"/>
          <p:cNvSpPr/>
          <p:nvPr/>
        </p:nvSpPr>
        <p:spPr>
          <a:xfrm>
            <a:off x="8888567" y="8370061"/>
            <a:ext cx="5901056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dds &lt;- DESeq(dds)</a:t>
            </a:r>
          </a:p>
          <a:p>
            <a:pPr/>
            <a:r>
              <a:t>res &lt;- results(dds)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he most common analysis: control vs treatment"/>
          <p:cNvSpPr/>
          <p:nvPr/>
        </p:nvSpPr>
        <p:spPr>
          <a:xfrm>
            <a:off x="556346" y="562959"/>
            <a:ext cx="19493713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The most common analysis: control vs treatment</a:t>
            </a:r>
          </a:p>
        </p:txBody>
      </p:sp>
      <p:sp>
        <p:nvSpPr>
          <p:cNvPr id="305" name="summary(res)…"/>
          <p:cNvSpPr/>
          <p:nvPr/>
        </p:nvSpPr>
        <p:spPr>
          <a:xfrm>
            <a:off x="1825538" y="3453578"/>
            <a:ext cx="20732925" cy="8105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summary(res)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out of 11638 with nonzero total read count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adjusted p-value &lt; 0.1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LFC&gt;0(up)            : 516, 4.4%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LFC &lt; 0 (down)       : 538, 4.6%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outliers [1]         : 14, 0.12%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low counts [2]       : 3152, 27%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(mean count &lt; 6)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[1] see 'cooksCutoff' argument of ?results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## [2] see 'independentFiltering' argument of ?results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otting results"/>
          <p:cNvSpPr/>
          <p:nvPr/>
        </p:nvSpPr>
        <p:spPr>
          <a:xfrm>
            <a:off x="556346" y="562959"/>
            <a:ext cx="6059755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Plotting results</a:t>
            </a:r>
          </a:p>
        </p:txBody>
      </p:sp>
      <p:sp>
        <p:nvSpPr>
          <p:cNvPr id="308" name="Text"/>
          <p:cNvSpPr/>
          <p:nvPr/>
        </p:nvSpPr>
        <p:spPr>
          <a:xfrm>
            <a:off x="12532561" y="5270746"/>
            <a:ext cx="33210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 </a:t>
            </a:r>
          </a:p>
        </p:txBody>
      </p:sp>
      <p:pic>
        <p:nvPicPr>
          <p:cNvPr id="30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0599" y="3452764"/>
            <a:ext cx="7667884" cy="7667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24621" y="3452764"/>
            <a:ext cx="7667884" cy="7667884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plotMA(res, main=&quot;DESeq2&quot;, ylim=c(-2,2))"/>
          <p:cNvSpPr/>
          <p:nvPr/>
        </p:nvSpPr>
        <p:spPr>
          <a:xfrm>
            <a:off x="5397081" y="1770386"/>
            <a:ext cx="1206055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plotMA(res, main="DESeq2", ylim=c(-2,2))</a:t>
            </a:r>
          </a:p>
        </p:txBody>
      </p:sp>
      <p:sp>
        <p:nvSpPr>
          <p:cNvPr id="312" name="Unshrunken"/>
          <p:cNvSpPr/>
          <p:nvPr/>
        </p:nvSpPr>
        <p:spPr>
          <a:xfrm>
            <a:off x="3924052" y="3120528"/>
            <a:ext cx="4036340" cy="233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pPr>
            <a:r>
              <a:t>Unshrunken</a:t>
            </a:r>
          </a:p>
        </p:txBody>
      </p:sp>
      <p:sp>
        <p:nvSpPr>
          <p:cNvPr id="313" name="Shrunken (default)"/>
          <p:cNvSpPr/>
          <p:nvPr/>
        </p:nvSpPr>
        <p:spPr>
          <a:xfrm>
            <a:off x="13629200" y="3120528"/>
            <a:ext cx="5947861" cy="233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pPr>
            <a:r>
              <a:t>Shrunken (default)</a:t>
            </a:r>
          </a:p>
        </p:txBody>
      </p:sp>
      <p:sp>
        <p:nvSpPr>
          <p:cNvPr id="314" name="mean of counts"/>
          <p:cNvSpPr/>
          <p:nvPr/>
        </p:nvSpPr>
        <p:spPr>
          <a:xfrm>
            <a:off x="3989991" y="10354741"/>
            <a:ext cx="5947860" cy="114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b="1" sz="3600"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mean of counts</a:t>
            </a:r>
          </a:p>
        </p:txBody>
      </p:sp>
      <p:sp>
        <p:nvSpPr>
          <p:cNvPr id="315" name="mean of normalized counts"/>
          <p:cNvSpPr/>
          <p:nvPr/>
        </p:nvSpPr>
        <p:spPr>
          <a:xfrm>
            <a:off x="13500885" y="10354741"/>
            <a:ext cx="6731371" cy="114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b="1" sz="3600"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mean of normalized counts</a:t>
            </a:r>
          </a:p>
        </p:txBody>
      </p:sp>
      <p:sp>
        <p:nvSpPr>
          <p:cNvPr id="316" name="log fold change"/>
          <p:cNvSpPr/>
          <p:nvPr/>
        </p:nvSpPr>
        <p:spPr>
          <a:xfrm rot="16200000">
            <a:off x="-1076154" y="5424416"/>
            <a:ext cx="5947861" cy="59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b="1" sz="3600"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log fold change</a:t>
            </a:r>
          </a:p>
        </p:txBody>
      </p:sp>
      <p:sp>
        <p:nvSpPr>
          <p:cNvPr id="317" name="log fold change"/>
          <p:cNvSpPr/>
          <p:nvPr/>
        </p:nvSpPr>
        <p:spPr>
          <a:xfrm rot="16200000">
            <a:off x="9724684" y="5424416"/>
            <a:ext cx="5947861" cy="59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b="1" sz="3600"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log fold change</a:t>
            </a:r>
          </a:p>
        </p:txBody>
      </p:sp>
      <p:sp>
        <p:nvSpPr>
          <p:cNvPr id="318" name="DESeq2 can send results to ReportingTools, regionReport, Glimma, and pcaExplorer"/>
          <p:cNvSpPr/>
          <p:nvPr/>
        </p:nvSpPr>
        <p:spPr>
          <a:xfrm>
            <a:off x="990833" y="12323705"/>
            <a:ext cx="20873051" cy="59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sz="3600"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DESeq2 can send results to ReportingTools, regionReport, Glimma, and pcaExplorer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More complex analyses:"/>
          <p:cNvSpPr/>
          <p:nvPr/>
        </p:nvSpPr>
        <p:spPr>
          <a:xfrm>
            <a:off x="556346" y="562959"/>
            <a:ext cx="9561297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More complex analyses:</a:t>
            </a:r>
          </a:p>
        </p:txBody>
      </p:sp>
      <p:sp>
        <p:nvSpPr>
          <p:cNvPr id="321" name="Multiple variables…"/>
          <p:cNvSpPr/>
          <p:nvPr/>
        </p:nvSpPr>
        <p:spPr>
          <a:xfrm>
            <a:off x="1046482" y="2613580"/>
            <a:ext cx="21585226" cy="1008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pPr>
            <a:r>
              <a:t>Multiple variables 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Useful for accounting for batch effects.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Design  = ~ batch + treatment_group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pPr>
            <a:r>
              <a:t>Interaction effects 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Consider creating a single group containing all the interaction terms 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Design  = ~ genotype:condition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pPr>
            <a:r>
              <a:t>Time series analysis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Incorporate a model of the time series effect in your design: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Design  = ~ bs(time, df=7)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What is DESeq2?"/>
          <p:cNvSpPr/>
          <p:nvPr/>
        </p:nvSpPr>
        <p:spPr>
          <a:xfrm>
            <a:off x="556346" y="562959"/>
            <a:ext cx="6816472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What is DESeq2?</a:t>
            </a:r>
          </a:p>
        </p:txBody>
      </p:sp>
      <p:sp>
        <p:nvSpPr>
          <p:cNvPr id="215" name="DESeq2 is an R/Bioconductor package…"/>
          <p:cNvSpPr/>
          <p:nvPr/>
        </p:nvSpPr>
        <p:spPr>
          <a:xfrm>
            <a:off x="1046482" y="2613580"/>
            <a:ext cx="21585226" cy="7806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DESeq2 is an R/Bioconductor package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Analysis of high-throughput sequencing experiments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Test for differential expression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 defTabSz="457200">
              <a:lnSpc>
                <a:spcPts val="7200"/>
              </a:lnSpc>
              <a:spcBef>
                <a:spcPts val="1200"/>
              </a:spcBef>
              <a:defRPr b="1" sz="4800">
                <a:latin typeface="Times"/>
                <a:ea typeface="Times"/>
                <a:cs typeface="Times"/>
                <a:sym typeface="Times"/>
              </a:defRPr>
            </a:pPr>
            <a:r>
              <a:rPr b="0"/>
              <a:t>M. I. Love, W. Huber, S. Anders (2014) </a:t>
            </a:r>
            <a:r>
              <a:t>Moderated estimation of fold change and dispersion for RNA-seq data with DESeq2</a:t>
            </a:r>
            <a:r>
              <a:rPr b="0"/>
              <a:t>. </a:t>
            </a:r>
            <a:r>
              <a:rPr b="0" i="1"/>
              <a:t>Genome Biology </a:t>
            </a:r>
            <a:r>
              <a:t>15</a:t>
            </a:r>
            <a:r>
              <a:rPr b="0"/>
              <a:t>:550. </a:t>
            </a:r>
            <a:endParaRPr b="0"/>
          </a:p>
          <a:p>
            <a:pPr algn="l">
              <a:defRPr sz="4800">
                <a:latin typeface="1898 Sans"/>
                <a:ea typeface="1898 Sans"/>
                <a:cs typeface="1898 Sans"/>
                <a:sym typeface="1898 Sans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here are many different applications for analyzing RNASeq"/>
          <p:cNvSpPr/>
          <p:nvPr/>
        </p:nvSpPr>
        <p:spPr>
          <a:xfrm>
            <a:off x="556346" y="562959"/>
            <a:ext cx="23678820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There are many different applications for analyzing RNASeq</a:t>
            </a:r>
          </a:p>
        </p:txBody>
      </p:sp>
      <p:sp>
        <p:nvSpPr>
          <p:cNvPr id="218" name="DESeq…"/>
          <p:cNvSpPr/>
          <p:nvPr/>
        </p:nvSpPr>
        <p:spPr>
          <a:xfrm>
            <a:off x="1046482" y="3797220"/>
            <a:ext cx="21585226" cy="5438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DESeq</a:t>
            </a:r>
          </a:p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DESeq2</a:t>
            </a:r>
          </a:p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EdgeR</a:t>
            </a:r>
          </a:p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BBSeq</a:t>
            </a:r>
          </a:p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BaySeq</a:t>
            </a:r>
          </a:p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ShrinkBayes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"/>
          <p:cNvSpPr/>
          <p:nvPr/>
        </p:nvSpPr>
        <p:spPr>
          <a:xfrm>
            <a:off x="9548129" y="8746460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21" name="Line"/>
          <p:cNvSpPr/>
          <p:nvPr/>
        </p:nvSpPr>
        <p:spPr>
          <a:xfrm>
            <a:off x="11719116" y="8464707"/>
            <a:ext cx="5238534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22" name="RNA-Seq data are feature counts: Not quantitative"/>
          <p:cNvSpPr/>
          <p:nvPr/>
        </p:nvSpPr>
        <p:spPr>
          <a:xfrm>
            <a:off x="556346" y="562959"/>
            <a:ext cx="19930187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RNA-Seq data are feature counts: Not quantitative</a:t>
            </a:r>
          </a:p>
        </p:txBody>
      </p:sp>
      <p:sp>
        <p:nvSpPr>
          <p:cNvPr id="223" name="Text"/>
          <p:cNvSpPr/>
          <p:nvPr/>
        </p:nvSpPr>
        <p:spPr>
          <a:xfrm>
            <a:off x="1046482" y="2613580"/>
            <a:ext cx="21585226" cy="1565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</p:txBody>
      </p:sp>
      <p:sp>
        <p:nvSpPr>
          <p:cNvPr id="224" name="Microarrays are measurements of fluorescence intensity"/>
          <p:cNvSpPr/>
          <p:nvPr/>
        </p:nvSpPr>
        <p:spPr>
          <a:xfrm>
            <a:off x="1046482" y="2370405"/>
            <a:ext cx="21585226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Microarrays are measurements of fluorescence intensity</a:t>
            </a:r>
          </a:p>
        </p:txBody>
      </p:sp>
      <p:sp>
        <p:nvSpPr>
          <p:cNvPr id="225" name="RNA-Seq features are aggregates of fragment counts"/>
          <p:cNvSpPr/>
          <p:nvPr/>
        </p:nvSpPr>
        <p:spPr>
          <a:xfrm>
            <a:off x="1046482" y="7212012"/>
            <a:ext cx="21585226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RNA-Seq features are aggregates of fragment counts</a:t>
            </a:r>
          </a:p>
        </p:txBody>
      </p:sp>
      <p:pic>
        <p:nvPicPr>
          <p:cNvPr id="22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61458" y="3158749"/>
            <a:ext cx="7620001" cy="330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Rectangle"/>
          <p:cNvSpPr/>
          <p:nvPr/>
        </p:nvSpPr>
        <p:spPr>
          <a:xfrm>
            <a:off x="1585244" y="8293616"/>
            <a:ext cx="10914199" cy="3421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8" name="Rectangle"/>
          <p:cNvSpPr/>
          <p:nvPr/>
        </p:nvSpPr>
        <p:spPr>
          <a:xfrm>
            <a:off x="15632158" y="8293616"/>
            <a:ext cx="6042626" cy="3421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9" name="Shape"/>
          <p:cNvSpPr/>
          <p:nvPr/>
        </p:nvSpPr>
        <p:spPr>
          <a:xfrm rot="10800000">
            <a:off x="15607237" y="8746460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rgbClr val="E2929A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0" name="Shape"/>
          <p:cNvSpPr/>
          <p:nvPr/>
        </p:nvSpPr>
        <p:spPr>
          <a:xfrm>
            <a:off x="8601648" y="9230581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1" name="Shape"/>
          <p:cNvSpPr/>
          <p:nvPr/>
        </p:nvSpPr>
        <p:spPr>
          <a:xfrm>
            <a:off x="6352280" y="8746460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2" name="Shape"/>
          <p:cNvSpPr/>
          <p:nvPr/>
        </p:nvSpPr>
        <p:spPr>
          <a:xfrm>
            <a:off x="2988360" y="8746460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3" name="Shape"/>
          <p:cNvSpPr/>
          <p:nvPr/>
        </p:nvSpPr>
        <p:spPr>
          <a:xfrm>
            <a:off x="8054504" y="9714703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4" name="Shape"/>
          <p:cNvSpPr/>
          <p:nvPr/>
        </p:nvSpPr>
        <p:spPr>
          <a:xfrm>
            <a:off x="7081805" y="10198824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5" name="Shape"/>
          <p:cNvSpPr/>
          <p:nvPr/>
        </p:nvSpPr>
        <p:spPr>
          <a:xfrm>
            <a:off x="6169899" y="10682945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6" name="Shape"/>
          <p:cNvSpPr/>
          <p:nvPr/>
        </p:nvSpPr>
        <p:spPr>
          <a:xfrm>
            <a:off x="7628949" y="11167066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7" name="Shape"/>
          <p:cNvSpPr/>
          <p:nvPr/>
        </p:nvSpPr>
        <p:spPr>
          <a:xfrm>
            <a:off x="7628949" y="11651188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8" name="Shape"/>
          <p:cNvSpPr/>
          <p:nvPr/>
        </p:nvSpPr>
        <p:spPr>
          <a:xfrm>
            <a:off x="7385774" y="12135309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39" name="Shape"/>
          <p:cNvSpPr/>
          <p:nvPr/>
        </p:nvSpPr>
        <p:spPr>
          <a:xfrm rot="10800000">
            <a:off x="5568639" y="9230581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rgbClr val="E2929A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0" name="Shape"/>
          <p:cNvSpPr/>
          <p:nvPr/>
        </p:nvSpPr>
        <p:spPr>
          <a:xfrm rot="10800000">
            <a:off x="11649595" y="9230581"/>
            <a:ext cx="792346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rgbClr val="E2929A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1" name="Shape"/>
          <p:cNvSpPr/>
          <p:nvPr/>
        </p:nvSpPr>
        <p:spPr>
          <a:xfrm rot="10800000">
            <a:off x="11108501" y="9714703"/>
            <a:ext cx="1318276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rgbClr val="E2929A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2" name="Shape"/>
          <p:cNvSpPr/>
          <p:nvPr/>
        </p:nvSpPr>
        <p:spPr>
          <a:xfrm rot="10800000">
            <a:off x="10075008" y="10198824"/>
            <a:ext cx="2397842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rgbClr val="E2929A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3" name="Shape"/>
          <p:cNvSpPr/>
          <p:nvPr/>
        </p:nvSpPr>
        <p:spPr>
          <a:xfrm>
            <a:off x="15599769" y="11167066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4" name="Shape"/>
          <p:cNvSpPr/>
          <p:nvPr/>
        </p:nvSpPr>
        <p:spPr>
          <a:xfrm rot="10800000">
            <a:off x="9160396" y="10682945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rgbClr val="E2929A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5" name="Shape"/>
          <p:cNvSpPr/>
          <p:nvPr/>
        </p:nvSpPr>
        <p:spPr>
          <a:xfrm>
            <a:off x="16484569" y="10198824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6" name="Shape"/>
          <p:cNvSpPr/>
          <p:nvPr/>
        </p:nvSpPr>
        <p:spPr>
          <a:xfrm>
            <a:off x="16888594" y="9714703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47" name="Rectangle"/>
          <p:cNvSpPr/>
          <p:nvPr/>
        </p:nvSpPr>
        <p:spPr>
          <a:xfrm>
            <a:off x="15549121" y="9714703"/>
            <a:ext cx="1270001" cy="360761"/>
          </a:xfrm>
          <a:prstGeom prst="rect">
            <a:avLst/>
          </a:prstGeom>
          <a:solidFill>
            <a:srgbClr val="E1939A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8" name="Rectangle"/>
          <p:cNvSpPr/>
          <p:nvPr/>
        </p:nvSpPr>
        <p:spPr>
          <a:xfrm>
            <a:off x="15549122" y="10198824"/>
            <a:ext cx="793341" cy="360761"/>
          </a:xfrm>
          <a:prstGeom prst="rect">
            <a:avLst/>
          </a:prstGeom>
          <a:solidFill>
            <a:srgbClr val="E1939A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9" name="Shape"/>
          <p:cNvSpPr/>
          <p:nvPr/>
        </p:nvSpPr>
        <p:spPr>
          <a:xfrm>
            <a:off x="15977954" y="10682945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50" name="Rectangle"/>
          <p:cNvSpPr/>
          <p:nvPr/>
        </p:nvSpPr>
        <p:spPr>
          <a:xfrm>
            <a:off x="15566629" y="9230581"/>
            <a:ext cx="2040371" cy="360761"/>
          </a:xfrm>
          <a:prstGeom prst="rect">
            <a:avLst/>
          </a:prstGeom>
          <a:solidFill>
            <a:srgbClr val="E1939A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NA Seq data variance are not independent from means"/>
          <p:cNvSpPr/>
          <p:nvPr/>
        </p:nvSpPr>
        <p:spPr>
          <a:xfrm>
            <a:off x="556346" y="562959"/>
            <a:ext cx="22486443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RNA Seq data variance are not independent from means</a:t>
            </a:r>
          </a:p>
        </p:txBody>
      </p:sp>
      <p:pic>
        <p:nvPicPr>
          <p:cNvPr id="25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rcRect l="0" t="0" r="50899" b="0"/>
          <a:stretch>
            <a:fillRect/>
          </a:stretch>
        </p:blipFill>
        <p:spPr>
          <a:xfrm>
            <a:off x="444916" y="1933918"/>
            <a:ext cx="9625807" cy="980217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rank (mean expression across all samples)"/>
          <p:cNvSpPr/>
          <p:nvPr/>
        </p:nvSpPr>
        <p:spPr>
          <a:xfrm>
            <a:off x="1193479" y="10638446"/>
            <a:ext cx="11427133" cy="1143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>
              <a:defRPr b="1" sz="3600"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rank (mean expression across all samples)</a:t>
            </a:r>
          </a:p>
        </p:txBody>
      </p:sp>
      <p:pic>
        <p:nvPicPr>
          <p:cNvPr id="25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rcRect l="0" t="0" r="48778" b="51167"/>
          <a:stretch>
            <a:fillRect/>
          </a:stretch>
        </p:blipFill>
        <p:spPr>
          <a:xfrm>
            <a:off x="14461049" y="3830134"/>
            <a:ext cx="6988307" cy="7636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NA Seq experiments frequently have small sample sizes"/>
          <p:cNvSpPr/>
          <p:nvPr/>
        </p:nvSpPr>
        <p:spPr>
          <a:xfrm>
            <a:off x="556346" y="562959"/>
            <a:ext cx="22704273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RNA Seq experiments frequently have small sample sizes</a:t>
            </a:r>
          </a:p>
        </p:txBody>
      </p:sp>
      <p:sp>
        <p:nvSpPr>
          <p:cNvPr id="258" name="Many features (eg 20,000 genes)…"/>
          <p:cNvSpPr/>
          <p:nvPr/>
        </p:nvSpPr>
        <p:spPr>
          <a:xfrm>
            <a:off x="1046482" y="2613580"/>
            <a:ext cx="21585226" cy="7762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Many features (eg 20,000 genes)</a:t>
            </a:r>
          </a:p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+</a:t>
            </a:r>
          </a:p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small sample sizes</a:t>
            </a:r>
          </a:p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+</a:t>
            </a:r>
          </a:p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treating each feature independently</a:t>
            </a:r>
          </a:p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=</a:t>
            </a:r>
          </a:p>
          <a:p>
            <a:pPr>
              <a:defRPr b="1"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>
              <a:defRPr b="1">
                <a:latin typeface="1898 Sans"/>
                <a:ea typeface="1898 Sans"/>
                <a:cs typeface="1898 Sans"/>
                <a:sym typeface="1898 Sans"/>
              </a:defRPr>
            </a:pPr>
            <a:r>
              <a:t>very low power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he most common analysis: control vs treatment"/>
          <p:cNvSpPr/>
          <p:nvPr/>
        </p:nvSpPr>
        <p:spPr>
          <a:xfrm>
            <a:off x="556346" y="562959"/>
            <a:ext cx="19493713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The most common analysis: control vs treatment</a:t>
            </a:r>
          </a:p>
        </p:txBody>
      </p:sp>
      <p:sp>
        <p:nvSpPr>
          <p:cNvPr id="261" name="H0: Log2(fold change treatment) - Log2(fold change control) = 0…"/>
          <p:cNvSpPr/>
          <p:nvPr/>
        </p:nvSpPr>
        <p:spPr>
          <a:xfrm>
            <a:off x="1046482" y="2613580"/>
            <a:ext cx="21585226" cy="6988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pPr>
            <a:r>
              <a:t>H</a:t>
            </a:r>
            <a:r>
              <a:rPr baseline="-5999"/>
              <a:t>0</a:t>
            </a:r>
            <a:r>
              <a:t>: Log2(fold change treatment) - Log2(fold change control) = 0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ie, the expression of the gene is not affected by the treatment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Find all genes that deviate from H</a:t>
            </a:r>
            <a:r>
              <a:rPr baseline="-5999"/>
              <a:t>0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Finding the most interesting genes: </a:t>
            </a:r>
          </a:p>
          <a:p>
            <a: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pPr>
            <a:r>
              <a:t>                  consider both </a:t>
            </a:r>
            <a:r>
              <a:rPr i="1"/>
              <a:t>P</a:t>
            </a:r>
            <a:r>
              <a:t> value and log fold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Importing count data"/>
          <p:cNvSpPr/>
          <p:nvPr/>
        </p:nvSpPr>
        <p:spPr>
          <a:xfrm>
            <a:off x="556346" y="562959"/>
            <a:ext cx="8459140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Importing count data</a:t>
            </a:r>
          </a:p>
        </p:txBody>
      </p:sp>
      <p:sp>
        <p:nvSpPr>
          <p:cNvPr id="264" name="Must be non-normalized count data!…"/>
          <p:cNvSpPr/>
          <p:nvPr/>
        </p:nvSpPr>
        <p:spPr>
          <a:xfrm>
            <a:off x="1046482" y="2613580"/>
            <a:ext cx="21585226" cy="311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</a:p>
          <a:p>
            <a: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pPr>
            <a:r>
              <a:t>Must be non-normalized count data!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The DESeq2 model will internally correct for library size</a:t>
            </a:r>
          </a:p>
        </p:txBody>
      </p:sp>
      <p:sp>
        <p:nvSpPr>
          <p:cNvPr id="265" name="Shape"/>
          <p:cNvSpPr/>
          <p:nvPr/>
        </p:nvSpPr>
        <p:spPr>
          <a:xfrm>
            <a:off x="9548129" y="8746460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66" name="Rectangle"/>
          <p:cNvSpPr/>
          <p:nvPr/>
        </p:nvSpPr>
        <p:spPr>
          <a:xfrm>
            <a:off x="1585244" y="8293616"/>
            <a:ext cx="10914199" cy="3421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7" name="Rectangle"/>
          <p:cNvSpPr/>
          <p:nvPr/>
        </p:nvSpPr>
        <p:spPr>
          <a:xfrm>
            <a:off x="15632159" y="8293616"/>
            <a:ext cx="5701610" cy="34218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8" name="Shape"/>
          <p:cNvSpPr/>
          <p:nvPr/>
        </p:nvSpPr>
        <p:spPr>
          <a:xfrm rot="10800000">
            <a:off x="15607238" y="8746460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rgbClr val="E2929A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69" name="Shape"/>
          <p:cNvSpPr/>
          <p:nvPr/>
        </p:nvSpPr>
        <p:spPr>
          <a:xfrm>
            <a:off x="8601648" y="9230581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0" name="Shape"/>
          <p:cNvSpPr/>
          <p:nvPr/>
        </p:nvSpPr>
        <p:spPr>
          <a:xfrm>
            <a:off x="6352280" y="8746460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1" name="Shape"/>
          <p:cNvSpPr/>
          <p:nvPr/>
        </p:nvSpPr>
        <p:spPr>
          <a:xfrm>
            <a:off x="2988360" y="8746460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2" name="Shape"/>
          <p:cNvSpPr/>
          <p:nvPr/>
        </p:nvSpPr>
        <p:spPr>
          <a:xfrm>
            <a:off x="8054505" y="9714703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3" name="Shape"/>
          <p:cNvSpPr/>
          <p:nvPr/>
        </p:nvSpPr>
        <p:spPr>
          <a:xfrm>
            <a:off x="7081805" y="10198823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4" name="Shape"/>
          <p:cNvSpPr/>
          <p:nvPr/>
        </p:nvSpPr>
        <p:spPr>
          <a:xfrm>
            <a:off x="2846508" y="10198824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5" name="Shape"/>
          <p:cNvSpPr/>
          <p:nvPr/>
        </p:nvSpPr>
        <p:spPr>
          <a:xfrm>
            <a:off x="2015661" y="10682945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6" name="Shape"/>
          <p:cNvSpPr/>
          <p:nvPr/>
        </p:nvSpPr>
        <p:spPr>
          <a:xfrm rot="10800000">
            <a:off x="5568639" y="9230581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rgbClr val="E2929A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7" name="Shape"/>
          <p:cNvSpPr/>
          <p:nvPr/>
        </p:nvSpPr>
        <p:spPr>
          <a:xfrm>
            <a:off x="17342522" y="10682944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8" name="Shape"/>
          <p:cNvSpPr/>
          <p:nvPr/>
        </p:nvSpPr>
        <p:spPr>
          <a:xfrm rot="10800000">
            <a:off x="3312211" y="9714702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rgbClr val="E2929A"/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79" name="Shape"/>
          <p:cNvSpPr/>
          <p:nvPr/>
        </p:nvSpPr>
        <p:spPr>
          <a:xfrm>
            <a:off x="16626420" y="9714703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80" name="Shape"/>
          <p:cNvSpPr/>
          <p:nvPr/>
        </p:nvSpPr>
        <p:spPr>
          <a:xfrm>
            <a:off x="16179333" y="9230582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81" name="Shape"/>
          <p:cNvSpPr/>
          <p:nvPr/>
        </p:nvSpPr>
        <p:spPr>
          <a:xfrm>
            <a:off x="17001791" y="10198823"/>
            <a:ext cx="2954878" cy="36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8" y="0"/>
                </a:moveTo>
                <a:lnTo>
                  <a:pt x="19866" y="0"/>
                </a:lnTo>
                <a:lnTo>
                  <a:pt x="21600" y="12325"/>
                </a:lnTo>
                <a:lnTo>
                  <a:pt x="19874" y="21600"/>
                </a:lnTo>
                <a:lnTo>
                  <a:pt x="0" y="21600"/>
                </a:lnTo>
                <a:lnTo>
                  <a:pt x="168" y="0"/>
                </a:lnTo>
                <a:close/>
              </a:path>
            </a:pathLst>
          </a:custGeom>
          <a:solidFill>
            <a:schemeClr val="accent6">
              <a:satOff val="24555"/>
              <a:lumOff val="22232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</a:p>
        </p:txBody>
      </p:sp>
      <p:sp>
        <p:nvSpPr>
          <p:cNvPr id="282" name="Gene 1: 10 reads"/>
          <p:cNvSpPr/>
          <p:nvPr/>
        </p:nvSpPr>
        <p:spPr>
          <a:xfrm>
            <a:off x="4518535" y="7361103"/>
            <a:ext cx="5047616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CF4520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Gene 1: 10 reads</a:t>
            </a:r>
          </a:p>
        </p:txBody>
      </p:sp>
      <p:sp>
        <p:nvSpPr>
          <p:cNvPr id="283" name="Gene 2: 5 reads"/>
          <p:cNvSpPr/>
          <p:nvPr/>
        </p:nvSpPr>
        <p:spPr>
          <a:xfrm>
            <a:off x="16005829" y="7361103"/>
            <a:ext cx="4954271" cy="79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CF4520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Gene 2: 5 reads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Importing count data from a count matrix"/>
          <p:cNvSpPr/>
          <p:nvPr/>
        </p:nvSpPr>
        <p:spPr>
          <a:xfrm>
            <a:off x="556346" y="562959"/>
            <a:ext cx="16596081" cy="95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6400">
                <a:solidFill>
                  <a:srgbClr val="B31B1B"/>
                </a:solidFill>
                <a:latin typeface="1898 Sans"/>
                <a:ea typeface="1898 Sans"/>
                <a:cs typeface="1898 Sans"/>
                <a:sym typeface="1898 Sans"/>
              </a:defRPr>
            </a:lvl1pPr>
          </a:lstStyle>
          <a:p>
            <a:pPr/>
            <a:r>
              <a:t>Importing count data from a count matrix</a:t>
            </a:r>
          </a:p>
        </p:txBody>
      </p:sp>
      <p:sp>
        <p:nvSpPr>
          <p:cNvPr id="286" name="User provides the following:…"/>
          <p:cNvSpPr/>
          <p:nvPr/>
        </p:nvSpPr>
        <p:spPr>
          <a:xfrm>
            <a:off x="1046482" y="2613580"/>
            <a:ext cx="21585226" cy="3889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algn="l">
              <a:defRPr>
                <a:solidFill>
                  <a:srgbClr val="E87722"/>
                </a:solidFill>
                <a:latin typeface="1898 Sans"/>
                <a:ea typeface="1898 Sans"/>
                <a:cs typeface="1898 Sans"/>
                <a:sym typeface="1898 Sans"/>
              </a:defRPr>
            </a:pPr>
            <a:r>
              <a:t>User provides the following: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• Count data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• Sample information (Eg. groups)</a:t>
            </a:r>
          </a:p>
          <a:p>
            <a:pPr algn="l">
              <a:defRPr>
                <a:latin typeface="1898 Sans"/>
                <a:ea typeface="1898 Sans"/>
                <a:cs typeface="1898 Sans"/>
                <a:sym typeface="1898 Sans"/>
              </a:defRPr>
            </a:pPr>
            <a:r>
              <a:t>• Design formula</a:t>
            </a:r>
          </a:p>
        </p:txBody>
      </p:sp>
      <p:sp>
        <p:nvSpPr>
          <p:cNvPr id="287" name="library(&quot;pasilla&quot;)…"/>
          <p:cNvSpPr/>
          <p:nvPr/>
        </p:nvSpPr>
        <p:spPr>
          <a:xfrm>
            <a:off x="4329978" y="7595361"/>
            <a:ext cx="15018234" cy="451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3600"/>
            </a:pPr>
            <a:r>
              <a:t>library("pasilla")</a:t>
            </a:r>
          </a:p>
          <a:p>
            <a:pPr algn="l">
              <a:defRPr sz="3600"/>
            </a:pPr>
            <a:r>
              <a:t>pasCts &lt;- system.file("extdata", "pasilla_gene_counts.tsv",</a:t>
            </a:r>
          </a:p>
          <a:p>
            <a:pPr algn="l">
              <a:defRPr sz="3600"/>
            </a:pPr>
            <a:r>
              <a:t>                 package="pasilla", mustWork=TRUE)</a:t>
            </a:r>
          </a:p>
          <a:p>
            <a:pPr algn="l">
              <a:defRPr sz="3600"/>
            </a:pPr>
            <a:r>
              <a:t>pasAnno &lt;- system.file("extdata", "pasilla_sample_annotation.csv",</a:t>
            </a:r>
          </a:p>
          <a:p>
            <a:pPr algn="l">
              <a:defRPr sz="3600"/>
            </a:pPr>
            <a:r>
              <a:t>                       package="pasilla", mustWork=TRUE)</a:t>
            </a:r>
          </a:p>
          <a:p>
            <a:pPr algn="l">
              <a:defRPr sz="3600"/>
            </a:pPr>
            <a:r>
              <a:t>countData &lt;- as.matrix(read.csv(pasCts,sep="\t",row.names="gene_id"))</a:t>
            </a:r>
          </a:p>
          <a:p>
            <a:pPr algn="l">
              <a:defRPr sz="3600"/>
            </a:pPr>
            <a:r>
              <a:t>colData &lt;- read.csv(pasAnno, row.names=1)</a:t>
            </a:r>
          </a:p>
          <a:p>
            <a:pPr algn="l">
              <a:defRPr sz="3600"/>
            </a:pPr>
            <a:r>
              <a:t>colData &lt;- colData[,c("condition","type")]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