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7" r:id="rId9"/>
    <p:sldId id="268" r:id="rId10"/>
    <p:sldId id="263" r:id="rId11"/>
    <p:sldId id="264" r:id="rId12"/>
    <p:sldId id="266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8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1E41-8920-904F-9D5B-0E5D6C4E870C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0630-7E25-E245-B885-6A6F1DB3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9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vis_ld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ar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D7A4-ED2C-4607-856B-16610F6C2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Yelp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93DDF-F084-42CB-A338-F0A9B1D3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47316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Group 5:</a:t>
            </a:r>
            <a:r>
              <a:rPr lang="zh-CN" altLang="en-US" sz="2800" dirty="0"/>
              <a:t> </a:t>
            </a:r>
            <a:r>
              <a:rPr lang="en-US" altLang="zh-CN" sz="2800" dirty="0"/>
              <a:t>Ouyang</a:t>
            </a:r>
            <a:r>
              <a:rPr lang="zh-CN" altLang="en-US" sz="2800" dirty="0"/>
              <a:t> </a:t>
            </a:r>
            <a:r>
              <a:rPr lang="en-US" altLang="zh-CN" sz="2800" dirty="0"/>
              <a:t>Xu,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Shuren</a:t>
            </a:r>
            <a:r>
              <a:rPr lang="zh-CN" altLang="en-US" sz="2800" dirty="0"/>
              <a:t> </a:t>
            </a:r>
            <a:r>
              <a:rPr lang="en-US" altLang="zh-CN" sz="2800" dirty="0"/>
              <a:t>He,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Ziyue</a:t>
            </a:r>
            <a:r>
              <a:rPr lang="zh-CN" altLang="en-US" sz="2800" dirty="0"/>
              <a:t> </a:t>
            </a:r>
            <a:r>
              <a:rPr lang="en-US" altLang="zh-CN" sz="2800" dirty="0"/>
              <a:t>Zheng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38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38D8-0579-4A8E-9977-6ECB1FC5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120984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Top 10 most ‘popular’ sandwich restaurants</a:t>
            </a:r>
            <a:br>
              <a:rPr lang="en-US" altLang="zh-CN" dirty="0"/>
            </a:br>
            <a:br>
              <a:rPr lang="en-US" altLang="zh-CN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01F14-9EE1-422D-BE10-D2069219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92899-D98A-43E4-8092-88E01431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7" y="2465334"/>
            <a:ext cx="5367142" cy="394083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3B655E2-B357-40A7-84E6-D95C43D6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1396"/>
              </p:ext>
            </p:extLst>
          </p:nvPr>
        </p:nvGraphicFramePr>
        <p:xfrm>
          <a:off x="8070585" y="2465334"/>
          <a:ext cx="1016854" cy="39462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16854">
                  <a:extLst>
                    <a:ext uri="{9D8B030D-6E8A-4147-A177-3AD203B41FA5}">
                      <a16:colId xmlns:a16="http://schemas.microsoft.com/office/drawing/2014/main" val="404760539"/>
                    </a:ext>
                  </a:extLst>
                </a:gridCol>
              </a:tblGrid>
              <a:tr h="39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4816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284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4759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138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1595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530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736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8760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547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9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5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089-230A-428E-9C46-0C926EBA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9331-6BAC-4E18-A03A-5A2F4435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945" y="746945"/>
            <a:ext cx="10058400" cy="4050792"/>
          </a:xfrm>
        </p:spPr>
        <p:txBody>
          <a:bodyPr/>
          <a:lstStyle/>
          <a:p>
            <a:r>
              <a:rPr lang="en-US" altLang="zh-CN" dirty="0"/>
              <a:t>Top 10 most popular 5-star sandwich restaurants</a:t>
            </a:r>
          </a:p>
          <a:p>
            <a:pPr marL="0" indent="0">
              <a:buNone/>
            </a:pPr>
            <a:r>
              <a:rPr lang="en-US" altLang="zh-CN" dirty="0"/>
              <a:t>  5-star restaurants are all small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F43DC-8D62-4BD7-9A0F-4D79CE7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4" y="2296502"/>
            <a:ext cx="4503757" cy="4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49CF39-3E5D-3447-85E7-07C1F719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45" y="1905745"/>
            <a:ext cx="8414021" cy="49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dirty="0"/>
              <a:t>Theoretical Overview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F58101-858E-3345-81A1-829E729B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680944" cy="4050792"/>
          </a:xfrm>
        </p:spPr>
        <p:txBody>
          <a:bodyPr/>
          <a:lstStyle/>
          <a:p>
            <a:r>
              <a:rPr lang="en-US" dirty="0"/>
              <a:t>LDA is a generative probabilistic model that assumes each topic is a mixture over an underlying set of words, and each document is a mixture of over a set of topic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89288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F050-3869-AB43-A229-F6E512DD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01298"/>
            <a:ext cx="10058400" cy="4050792"/>
          </a:xfrm>
        </p:spPr>
        <p:txBody>
          <a:bodyPr/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2"/>
              </a:rPr>
              <a:t>vis_lda.html</a:t>
            </a:r>
            <a:endParaRPr lang="en-US" altLang="zh-CN" b="1" dirty="0"/>
          </a:p>
          <a:p>
            <a:r>
              <a:rPr lang="en-US" altLang="zh-CN" b="1" dirty="0"/>
              <a:t>Preview:</a:t>
            </a:r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34278-0610-E648-8D22-DEC3DD4687FE}"/>
              </a:ext>
            </a:extLst>
          </p:cNvPr>
          <p:cNvSpPr/>
          <p:nvPr/>
        </p:nvSpPr>
        <p:spPr>
          <a:xfrm>
            <a:off x="5007112" y="3244334"/>
            <a:ext cx="217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hne"/>
              </a:rPr>
              <a:t>Theoretical Overview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0DCEA13-4763-A349-98FD-8F08FBF9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26" y="1875562"/>
            <a:ext cx="7704031" cy="47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map&#10;&#10;Description automatically generated">
            <a:extLst>
              <a:ext uri="{FF2B5EF4-FFF2-40B4-BE49-F238E27FC236}">
                <a16:creationId xmlns:a16="http://schemas.microsoft.com/office/drawing/2014/main" id="{44D813F6-93D4-964E-A985-C339A90B3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38" y="973776"/>
            <a:ext cx="3099237" cy="5496865"/>
          </a:xfrm>
        </p:spPr>
      </p:pic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14C27E98-D483-2449-84B2-C332CFE77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22" y="973776"/>
            <a:ext cx="4548449" cy="512420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7050BE1-4C2E-A444-A1AE-D72DC72D6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3" y="680568"/>
            <a:ext cx="4446595" cy="60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5267048-066E-654F-9195-639D01DF7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060"/>
            <a:ext cx="4132542" cy="4051300"/>
          </a:xfr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8D06CBB3-CE88-804C-949F-67C2502B3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8" y="1557060"/>
            <a:ext cx="7987552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4D976-477A-494F-AC9D-16F55D7F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1"/>
            <a:ext cx="4203816" cy="186968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09B8E62-F378-4F1F-B670-A58A179C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9D91-B0C4-3E41-BEF6-07F6BBFA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1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819A-DDB3-4A4B-84D8-FBAC69D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F26-45E1-4303-AC7C-7A54F913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b="1" dirty="0"/>
              <a:t>Raw data</a:t>
            </a:r>
          </a:p>
          <a:p>
            <a:pPr marL="0" indent="0">
              <a:buNone/>
            </a:pPr>
            <a:r>
              <a:rPr lang="en-US" altLang="zh-CN" dirty="0"/>
              <a:t>More than 8 millions of review data</a:t>
            </a:r>
          </a:p>
          <a:p>
            <a:pPr marL="0" indent="0">
              <a:buNone/>
            </a:pPr>
            <a:r>
              <a:rPr lang="en-US" altLang="zh-CN" dirty="0"/>
              <a:t>More than 50 thousands of business data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Our goal</a:t>
            </a:r>
          </a:p>
          <a:p>
            <a:pPr marL="0" indent="0"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 how customers judge a</a:t>
            </a:r>
            <a:r>
              <a:rPr lang="zh-CN" altLang="en-US" dirty="0"/>
              <a:t> </a:t>
            </a:r>
            <a:r>
              <a:rPr lang="en-US" altLang="zh-CN" dirty="0"/>
              <a:t>sandwich restaurant. And What are the essential qualities of a good sandwich shop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07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E5F7C-C77A-4D1E-9D48-E271686D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8118-4229-445B-B6AA-BBCAF1B2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 clean process</a:t>
            </a:r>
          </a:p>
          <a:p>
            <a:pPr marL="0" indent="0">
              <a:buNone/>
            </a:pPr>
            <a:r>
              <a:rPr lang="en-US" altLang="zh-CN" dirty="0"/>
              <a:t>1. Filtering all restaurants which categories include sandwich.</a:t>
            </a:r>
          </a:p>
          <a:p>
            <a:pPr marL="0" indent="0">
              <a:buNone/>
            </a:pPr>
            <a:r>
              <a:rPr lang="en-US" altLang="zh-CN" dirty="0"/>
              <a:t>2. Filtering out the review data of the sandwich restaurants.</a:t>
            </a:r>
          </a:p>
          <a:p>
            <a:pPr marL="0" indent="0">
              <a:buNone/>
            </a:pPr>
            <a:r>
              <a:rPr lang="en-US" altLang="zh-CN" dirty="0"/>
              <a:t>3. Join these two parts of data and do further analysis.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Result</a:t>
            </a:r>
          </a:p>
          <a:p>
            <a:pPr marL="0" indent="0">
              <a:buNone/>
            </a:pPr>
            <a:r>
              <a:rPr lang="en-US" altLang="zh-CN" dirty="0"/>
              <a:t>4795 business &amp; approximately 1 million reviews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7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5C42A-4FC0-4596-9343-9B8C0802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8DC803-D5CF-4F0B-A448-2B085CE9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1992"/>
              </p:ext>
            </p:extLst>
          </p:nvPr>
        </p:nvGraphicFramePr>
        <p:xfrm>
          <a:off x="1441515" y="1938747"/>
          <a:ext cx="9503005" cy="3977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297804991"/>
                    </a:ext>
                  </a:extLst>
                </a:gridCol>
                <a:gridCol w="2904703">
                  <a:extLst>
                    <a:ext uri="{9D8B030D-6E8A-4147-A177-3AD203B41FA5}">
                      <a16:colId xmlns:a16="http://schemas.microsoft.com/office/drawing/2014/main" val="4125408252"/>
                    </a:ext>
                  </a:extLst>
                </a:gridCol>
                <a:gridCol w="2363746">
                  <a:extLst>
                    <a:ext uri="{9D8B030D-6E8A-4147-A177-3AD203B41FA5}">
                      <a16:colId xmlns:a16="http://schemas.microsoft.com/office/drawing/2014/main" val="566916994"/>
                    </a:ext>
                  </a:extLst>
                </a:gridCol>
                <a:gridCol w="2457826">
                  <a:extLst>
                    <a:ext uri="{9D8B030D-6E8A-4147-A177-3AD203B41FA5}">
                      <a16:colId xmlns:a16="http://schemas.microsoft.com/office/drawing/2014/main" val="129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SHOP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8CA-0CE2-B643-A93B-4339DDE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stars by state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BCBFF69-20DB-7D46-9B62-E4CAC982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019223"/>
            <a:ext cx="8471007" cy="4152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9B08A-38F5-2042-B5B3-ADE352F2C152}"/>
              </a:ext>
            </a:extLst>
          </p:cNvPr>
          <p:cNvSpPr txBox="1"/>
          <p:nvPr/>
        </p:nvSpPr>
        <p:spPr>
          <a:xfrm>
            <a:off x="1238865" y="1337187"/>
            <a:ext cx="767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</a:t>
            </a:r>
            <a:r>
              <a:rPr lang="zh-CN" altLang="en-US" b="1" dirty="0"/>
              <a:t> </a:t>
            </a:r>
            <a:r>
              <a:rPr lang="en-US" altLang="zh-CN" b="1" dirty="0"/>
              <a:t>page: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3"/>
              </a:rPr>
              <a:t>stars.html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0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61DC-A496-4240-ADDD-9FCE9EFB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9969"/>
            <a:ext cx="10058400" cy="6468031"/>
          </a:xfrm>
        </p:spPr>
        <p:txBody>
          <a:bodyPr>
            <a:normAutofit/>
          </a:bodyPr>
          <a:lstStyle/>
          <a:p>
            <a:r>
              <a:rPr lang="en-US" altLang="zh-CN" dirty="0"/>
              <a:t>Number of reviews for each restaurant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majority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restaurants have less than 400 reviews.</a:t>
            </a:r>
          </a:p>
          <a:p>
            <a:pPr marL="0" indent="0">
              <a:buNone/>
            </a:pPr>
            <a:r>
              <a:rPr lang="en-US" altLang="zh-CN" dirty="0"/>
              <a:t>(However, Panera Bread has near 10,000 reviews.)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A1468E-4076-2243-B02D-A891BEE42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60" y="2047555"/>
            <a:ext cx="6684188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327B-7219-42BB-A2DD-8BD9F22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AE5D-9934-440A-AE58-4360D97B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13" y="380473"/>
            <a:ext cx="10515600" cy="4351338"/>
          </a:xfrm>
        </p:spPr>
        <p:txBody>
          <a:bodyPr/>
          <a:lstStyle/>
          <a:p>
            <a:r>
              <a:rPr lang="en-US" altLang="zh-CN" dirty="0"/>
              <a:t>The distribution of shop scores </a:t>
            </a:r>
          </a:p>
          <a:p>
            <a:pPr marL="0" indent="0">
              <a:buNone/>
            </a:pPr>
            <a:r>
              <a:rPr lang="en-US" altLang="zh-CN" dirty="0"/>
              <a:t>Most shops are rated  around 4. Both very low and very high are rare.</a:t>
            </a:r>
            <a:endParaRPr lang="zh-CN" alt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022F89A-1FD8-F542-A8D5-FA738904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765300"/>
            <a:ext cx="7517079" cy="49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089B-3A0D-47CF-A065-89C8997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5702E-1BF8-4A76-81BE-6F275565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04" y="484632"/>
            <a:ext cx="10058400" cy="4050792"/>
          </a:xfrm>
        </p:spPr>
        <p:txBody>
          <a:bodyPr/>
          <a:lstStyle/>
          <a:p>
            <a:r>
              <a:rPr lang="en-US" altLang="zh-CN" dirty="0"/>
              <a:t>The distribution of reviews scores</a:t>
            </a:r>
          </a:p>
          <a:p>
            <a:pPr marL="0" indent="0">
              <a:buNone/>
            </a:pPr>
            <a:r>
              <a:rPr lang="en-US" altLang="zh-CN" dirty="0"/>
              <a:t>Customer are ‘friendly’, they are willing to give 4 or 5 scores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3AC50CD1-BB8D-6142-BC92-31B8DB39E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3" y="1765299"/>
            <a:ext cx="7836645" cy="5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222C-A419-4BCF-B774-32874D7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Customers are</a:t>
            </a:r>
            <a:r>
              <a:rPr lang="zh-CN" altLang="en-US" dirty="0"/>
              <a:t> </a:t>
            </a:r>
            <a:r>
              <a:rPr lang="en-US" altLang="zh-CN" dirty="0"/>
              <a:t>“mean”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2904C-1732-424D-A93A-2E288C9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166 customers gave one-star stores with a five-star review </a:t>
            </a:r>
          </a:p>
          <a:p>
            <a:pPr marL="0" indent="0">
              <a:buNone/>
            </a:pPr>
            <a:r>
              <a:rPr lang="en-US" altLang="zh-CN" dirty="0"/>
              <a:t>5,190 customers gave five-star stores with a one-star review.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9B722-F755-D84B-9DAF-A428C1F05E92}"/>
              </a:ext>
            </a:extLst>
          </p:cNvPr>
          <p:cNvSpPr/>
          <p:nvPr/>
        </p:nvSpPr>
        <p:spPr>
          <a:xfrm>
            <a:off x="1063752" y="4073232"/>
            <a:ext cx="8061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TODO:</a:t>
            </a:r>
            <a:r>
              <a:rPr lang="zh-CN" altLang="en-US" dirty="0"/>
              <a:t> </a:t>
            </a:r>
            <a:r>
              <a:rPr lang="en-US" altLang="zh-CN" dirty="0"/>
              <a:t>Explore key words of giving good and bad reviews:</a:t>
            </a:r>
          </a:p>
          <a:p>
            <a:endParaRPr lang="en-US" altLang="zh-CN" dirty="0"/>
          </a:p>
          <a:p>
            <a:r>
              <a:rPr lang="en-US" altLang="zh-CN" dirty="0"/>
              <a:t>1.Good reviews of top restaurants</a:t>
            </a:r>
          </a:p>
          <a:p>
            <a:r>
              <a:rPr lang="en-US" altLang="zh-CN" dirty="0"/>
              <a:t>2.Bad reviews of poor restaurants</a:t>
            </a:r>
          </a:p>
          <a:p>
            <a:r>
              <a:rPr lang="en-US" altLang="zh-CN" dirty="0"/>
              <a:t>3.Good reviews of poor restaurants</a:t>
            </a:r>
          </a:p>
          <a:p>
            <a:r>
              <a:rPr lang="en-US" altLang="zh-CN" dirty="0"/>
              <a:t>4.Bad reviews of top restaurants</a:t>
            </a:r>
          </a:p>
        </p:txBody>
      </p:sp>
    </p:spTree>
    <p:extLst>
      <p:ext uri="{BB962C8B-B14F-4D97-AF65-F5344CB8AC3E}">
        <p14:creationId xmlns:p14="http://schemas.microsoft.com/office/powerpoint/2010/main" val="144483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{D23E64D7-0E57-1D44-81CE-54E920A5103D}tf10001070</Template>
  <TotalTime>1292</TotalTime>
  <Words>382</Words>
  <Application>Microsoft Macintosh PowerPoint</Application>
  <PresentationFormat>Widescreen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sohne</vt:lpstr>
      <vt:lpstr>Arial</vt:lpstr>
      <vt:lpstr>Arial Black</vt:lpstr>
      <vt:lpstr>Calibri</vt:lpstr>
      <vt:lpstr>Rockwell Extra Bold</vt:lpstr>
      <vt:lpstr>Wingdings</vt:lpstr>
      <vt:lpstr>Wood Type</vt:lpstr>
      <vt:lpstr>Yelp data analysis</vt:lpstr>
      <vt:lpstr>PowerPoint Presentation</vt:lpstr>
      <vt:lpstr>PowerPoint Presentation</vt:lpstr>
      <vt:lpstr>PowerPoint Presentation</vt:lpstr>
      <vt:lpstr>Average stars by state </vt:lpstr>
      <vt:lpstr>PowerPoint Presentation</vt:lpstr>
      <vt:lpstr>PowerPoint Presentation</vt:lpstr>
      <vt:lpstr>PowerPoint Presentation</vt:lpstr>
      <vt:lpstr>Customers are “mean” </vt:lpstr>
      <vt:lpstr>Top 10 most ‘popular’ sandwich restaurants   </vt:lpstr>
      <vt:lpstr>PowerPoint Presentation</vt:lpstr>
      <vt:lpstr>LDA Model Theoretical Overview </vt:lpstr>
      <vt:lpstr>LDA Model Result 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ziyue zheng</dc:creator>
  <cp:lastModifiedBy>Ouyang Xu</cp:lastModifiedBy>
  <cp:revision>10</cp:revision>
  <dcterms:created xsi:type="dcterms:W3CDTF">2021-11-13T21:00:14Z</dcterms:created>
  <dcterms:modified xsi:type="dcterms:W3CDTF">2021-11-16T05:43:39Z</dcterms:modified>
</cp:coreProperties>
</file>