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2"/>
  </p:notesMasterIdLst>
  <p:sldIdLst>
    <p:sldId id="256" r:id="rId2"/>
    <p:sldId id="257" r:id="rId3"/>
    <p:sldId id="259" r:id="rId4"/>
    <p:sldId id="260" r:id="rId5"/>
    <p:sldId id="269" r:id="rId6"/>
    <p:sldId id="262" r:id="rId7"/>
    <p:sldId id="261" r:id="rId8"/>
    <p:sldId id="267" r:id="rId9"/>
    <p:sldId id="263" r:id="rId10"/>
    <p:sldId id="264" r:id="rId11"/>
    <p:sldId id="268" r:id="rId12"/>
    <p:sldId id="271" r:id="rId13"/>
    <p:sldId id="276" r:id="rId14"/>
    <p:sldId id="280" r:id="rId15"/>
    <p:sldId id="281" r:id="rId16"/>
    <p:sldId id="282" r:id="rId17"/>
    <p:sldId id="266" r:id="rId18"/>
    <p:sldId id="283" r:id="rId19"/>
    <p:sldId id="270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4698A1C-BF8E-D44F-9FF5-4068A912DE8D}">
          <p14:sldIdLst>
            <p14:sldId id="256"/>
            <p14:sldId id="257"/>
            <p14:sldId id="259"/>
            <p14:sldId id="260"/>
            <p14:sldId id="269"/>
            <p14:sldId id="262"/>
            <p14:sldId id="261"/>
            <p14:sldId id="267"/>
            <p14:sldId id="263"/>
            <p14:sldId id="264"/>
            <p14:sldId id="268"/>
            <p14:sldId id="271"/>
            <p14:sldId id="276"/>
            <p14:sldId id="280"/>
            <p14:sldId id="281"/>
            <p14:sldId id="282"/>
            <p14:sldId id="266"/>
            <p14:sldId id="283"/>
            <p14:sldId id="270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94"/>
    <p:restoredTop sz="94718"/>
  </p:normalViewPr>
  <p:slideViewPr>
    <p:cSldViewPr snapToGrid="0" showGuides="1">
      <p:cViewPr varScale="1">
        <p:scale>
          <a:sx n="117" d="100"/>
          <a:sy n="117" d="100"/>
        </p:scale>
        <p:origin x="312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BD1E41-8920-904F-9D5B-0E5D6C4E870C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B0630-7E25-E245-B885-6A6F1DB3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0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B0630-7E25-E245-B885-6A6F1DB38C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89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B0630-7E25-E245-B885-6A6F1DB38C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42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EF9-35FF-4553-97D0-F54BA5A5BF1D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4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EF9-35FF-4553-97D0-F54BA5A5BF1D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39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EF9-35FF-4553-97D0-F54BA5A5BF1D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04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EF9-35FF-4553-97D0-F54BA5A5BF1D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661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7549EF9-35FF-4553-97D0-F54BA5A5BF1D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228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EF9-35FF-4553-97D0-F54BA5A5BF1D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339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EF9-35FF-4553-97D0-F54BA5A5BF1D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985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EF9-35FF-4553-97D0-F54BA5A5BF1D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6984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EF9-35FF-4553-97D0-F54BA5A5BF1D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19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EF9-35FF-4553-97D0-F54BA5A5BF1D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15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EF9-35FF-4553-97D0-F54BA5A5BF1D}" type="datetimeFigureOut">
              <a:rPr lang="zh-CN" altLang="en-US" smtClean="0"/>
              <a:t>2021/11/16</a:t>
            </a:fld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50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7549EF9-35FF-4553-97D0-F54BA5A5BF1D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374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vis_lda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stars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9D7A4-ED2C-4607-856B-16610F6C24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Yelp data analysis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393DDF-F084-42CB-A338-F0A9B1D3C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2658" y="4731633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Group 5:</a:t>
            </a:r>
            <a:r>
              <a:rPr lang="zh-CN" altLang="en-US" sz="2800" dirty="0"/>
              <a:t> </a:t>
            </a:r>
            <a:r>
              <a:rPr lang="en-US" altLang="zh-CN" sz="2800" dirty="0"/>
              <a:t>Ouyang</a:t>
            </a:r>
            <a:r>
              <a:rPr lang="zh-CN" altLang="en-US" sz="2800" dirty="0"/>
              <a:t> </a:t>
            </a:r>
            <a:r>
              <a:rPr lang="en-US" altLang="zh-CN" sz="2800" dirty="0"/>
              <a:t>Xu,</a:t>
            </a:r>
            <a:r>
              <a:rPr lang="zh-CN" altLang="en-US" sz="2800" dirty="0"/>
              <a:t> </a:t>
            </a:r>
            <a:r>
              <a:rPr lang="en-US" altLang="zh-CN" sz="2800" dirty="0" err="1"/>
              <a:t>Shuren</a:t>
            </a:r>
            <a:r>
              <a:rPr lang="zh-CN" altLang="en-US" sz="2800" dirty="0"/>
              <a:t> </a:t>
            </a:r>
            <a:r>
              <a:rPr lang="en-US" altLang="zh-CN" sz="2800" dirty="0"/>
              <a:t>He,</a:t>
            </a:r>
            <a:r>
              <a:rPr lang="zh-CN" altLang="en-US" sz="2800" dirty="0"/>
              <a:t> </a:t>
            </a:r>
            <a:r>
              <a:rPr lang="en-US" altLang="zh-CN" sz="2800" dirty="0" err="1"/>
              <a:t>Ziyue</a:t>
            </a:r>
            <a:r>
              <a:rPr lang="zh-CN" altLang="en-US" sz="2800" dirty="0"/>
              <a:t> </a:t>
            </a:r>
            <a:r>
              <a:rPr lang="en-US" altLang="zh-CN" sz="2800" dirty="0"/>
              <a:t>Zheng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23838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70089-230A-428E-9C46-0C926EBA3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7" y="484632"/>
            <a:ext cx="11296323" cy="160934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The distribution of reviews scores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4B9331-6BAC-4E18-A03A-5A2F44352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1617802"/>
            <a:ext cx="10058400" cy="4050792"/>
          </a:xfrm>
        </p:spPr>
        <p:txBody>
          <a:bodyPr/>
          <a:lstStyle/>
          <a:p>
            <a:r>
              <a:rPr lang="en-US" altLang="zh-CN" dirty="0"/>
              <a:t>5-star restaurants are all small size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4F43DC-8D62-4BD7-9A0F-4D79CE7FE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634" y="2296502"/>
            <a:ext cx="4503757" cy="401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967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0E222C-A419-4BCF-B774-32874D70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Customers are</a:t>
            </a:r>
            <a:r>
              <a:rPr lang="zh-CN" altLang="en-US" dirty="0"/>
              <a:t> </a:t>
            </a:r>
            <a:r>
              <a:rPr lang="en-US" altLang="zh-CN" dirty="0"/>
              <a:t>“mean”</a:t>
            </a: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52904C-1732-424D-A93A-2E288C902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166 customers gave one-star stores with a five-star review </a:t>
            </a:r>
          </a:p>
          <a:p>
            <a:pPr marL="0" indent="0">
              <a:buNone/>
            </a:pPr>
            <a:r>
              <a:rPr lang="en-US" altLang="zh-CN" dirty="0"/>
              <a:t>5,190 customers gave five-star stores with a one-star review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B9B722-F755-D84B-9DAF-A428C1F05E92}"/>
              </a:ext>
            </a:extLst>
          </p:cNvPr>
          <p:cNvSpPr/>
          <p:nvPr/>
        </p:nvSpPr>
        <p:spPr>
          <a:xfrm>
            <a:off x="1063752" y="4073232"/>
            <a:ext cx="80614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Work</a:t>
            </a:r>
            <a:r>
              <a:rPr lang="zh-CN" altLang="en-US" dirty="0"/>
              <a:t> </a:t>
            </a:r>
            <a:r>
              <a:rPr lang="en-US" altLang="zh-CN" dirty="0"/>
              <a:t>TODO:</a:t>
            </a:r>
            <a:r>
              <a:rPr lang="zh-CN" altLang="en-US" dirty="0"/>
              <a:t> </a:t>
            </a:r>
            <a:r>
              <a:rPr lang="en-US" altLang="zh-CN" dirty="0"/>
              <a:t>Explore key words of giving good and bad reviews:</a:t>
            </a:r>
          </a:p>
          <a:p>
            <a:endParaRPr lang="en-US" altLang="zh-CN" dirty="0"/>
          </a:p>
          <a:p>
            <a:r>
              <a:rPr lang="en-US" altLang="zh-CN" dirty="0"/>
              <a:t>1.Good reviews of top restaurants</a:t>
            </a:r>
          </a:p>
          <a:p>
            <a:r>
              <a:rPr lang="en-US" altLang="zh-CN" dirty="0"/>
              <a:t>2.Bad reviews of poor restaurants</a:t>
            </a:r>
          </a:p>
          <a:p>
            <a:r>
              <a:rPr lang="en-US" altLang="zh-CN" dirty="0"/>
              <a:t>3.Good reviews of poor restaurants</a:t>
            </a:r>
          </a:p>
          <a:p>
            <a:r>
              <a:rPr lang="en-US" altLang="zh-CN" dirty="0"/>
              <a:t>4.Bad reviews of top restaurants</a:t>
            </a:r>
          </a:p>
        </p:txBody>
      </p:sp>
    </p:spTree>
    <p:extLst>
      <p:ext uri="{BB962C8B-B14F-4D97-AF65-F5344CB8AC3E}">
        <p14:creationId xmlns:p14="http://schemas.microsoft.com/office/powerpoint/2010/main" val="1444831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4D976-477A-494F-AC9D-16F55D7F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613" y="211363"/>
            <a:ext cx="10058400" cy="1609344"/>
          </a:xfrm>
        </p:spPr>
        <p:txBody>
          <a:bodyPr/>
          <a:lstStyle/>
          <a:p>
            <a:r>
              <a:rPr lang="en-US" dirty="0"/>
              <a:t>1 star</a:t>
            </a:r>
          </a:p>
        </p:txBody>
      </p:sp>
      <p:pic>
        <p:nvPicPr>
          <p:cNvPr id="4" name="Picture 3" descr="Text, whiteboard&#10;&#10;Description automatically generated">
            <a:extLst>
              <a:ext uri="{FF2B5EF4-FFF2-40B4-BE49-F238E27FC236}">
                <a16:creationId xmlns:a16="http://schemas.microsoft.com/office/drawing/2014/main" id="{14C27E98-D483-2449-84B2-C332CFE77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385" y="132331"/>
            <a:ext cx="5969976" cy="672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899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4D976-477A-494F-AC9D-16F55D7F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613" y="211363"/>
            <a:ext cx="10058400" cy="1609344"/>
          </a:xfrm>
        </p:spPr>
        <p:txBody>
          <a:bodyPr/>
          <a:lstStyle/>
          <a:p>
            <a:r>
              <a:rPr lang="en-US" dirty="0"/>
              <a:t>2 star</a:t>
            </a:r>
          </a:p>
        </p:txBody>
      </p:sp>
      <p:pic>
        <p:nvPicPr>
          <p:cNvPr id="8" name="Content Placeholder 7" descr="A picture containing map&#10;&#10;Description automatically generated">
            <a:extLst>
              <a:ext uri="{FF2B5EF4-FFF2-40B4-BE49-F238E27FC236}">
                <a16:creationId xmlns:a16="http://schemas.microsoft.com/office/drawing/2014/main" id="{009BF66A-AE60-3147-8E8F-C3574711CF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194" y="368927"/>
            <a:ext cx="3450655" cy="6120146"/>
          </a:xfrm>
        </p:spPr>
      </p:pic>
    </p:spTree>
    <p:extLst>
      <p:ext uri="{BB962C8B-B14F-4D97-AF65-F5344CB8AC3E}">
        <p14:creationId xmlns:p14="http://schemas.microsoft.com/office/powerpoint/2010/main" val="3955476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4D976-477A-494F-AC9D-16F55D7F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613" y="211363"/>
            <a:ext cx="10058400" cy="1609344"/>
          </a:xfrm>
        </p:spPr>
        <p:txBody>
          <a:bodyPr/>
          <a:lstStyle/>
          <a:p>
            <a:r>
              <a:rPr lang="en-US" dirty="0"/>
              <a:t>3 star</a:t>
            </a:r>
          </a:p>
        </p:txBody>
      </p:sp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D65FC03C-7F11-584B-8C2F-BC48C258E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615" y="175469"/>
            <a:ext cx="4726380" cy="6471168"/>
          </a:xfrm>
        </p:spPr>
      </p:pic>
    </p:spTree>
    <p:extLst>
      <p:ext uri="{BB962C8B-B14F-4D97-AF65-F5344CB8AC3E}">
        <p14:creationId xmlns:p14="http://schemas.microsoft.com/office/powerpoint/2010/main" val="3022177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4D976-477A-494F-AC9D-16F55D7F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613" y="211363"/>
            <a:ext cx="10058400" cy="1609344"/>
          </a:xfrm>
        </p:spPr>
        <p:txBody>
          <a:bodyPr/>
          <a:lstStyle/>
          <a:p>
            <a:r>
              <a:rPr lang="en-US" dirty="0"/>
              <a:t>4 star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601BEE2D-1620-8D40-AD12-3F03AC8267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11" y="16690"/>
            <a:ext cx="6978501" cy="6841310"/>
          </a:xfrm>
        </p:spPr>
      </p:pic>
    </p:spTree>
    <p:extLst>
      <p:ext uri="{BB962C8B-B14F-4D97-AF65-F5344CB8AC3E}">
        <p14:creationId xmlns:p14="http://schemas.microsoft.com/office/powerpoint/2010/main" val="1585912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4D976-477A-494F-AC9D-16F55D7F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613" y="211363"/>
            <a:ext cx="10058400" cy="1609344"/>
          </a:xfrm>
        </p:spPr>
        <p:txBody>
          <a:bodyPr/>
          <a:lstStyle/>
          <a:p>
            <a:r>
              <a:rPr lang="en-US" dirty="0"/>
              <a:t>5 star</a:t>
            </a:r>
          </a:p>
        </p:txBody>
      </p:sp>
      <p:pic>
        <p:nvPicPr>
          <p:cNvPr id="4" name="Content Placeholder 3" descr="Logo&#10;&#10;Description automatically generated with low confidence">
            <a:extLst>
              <a:ext uri="{FF2B5EF4-FFF2-40B4-BE49-F238E27FC236}">
                <a16:creationId xmlns:a16="http://schemas.microsoft.com/office/drawing/2014/main" id="{8EA88271-1890-8A44-BF85-46E02364E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060" y="431753"/>
            <a:ext cx="9050509" cy="5994494"/>
          </a:xfrm>
        </p:spPr>
      </p:pic>
    </p:spTree>
    <p:extLst>
      <p:ext uri="{BB962C8B-B14F-4D97-AF65-F5344CB8AC3E}">
        <p14:creationId xmlns:p14="http://schemas.microsoft.com/office/powerpoint/2010/main" val="3913613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149CF39-3E5D-3447-85E7-07C1F7191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945" y="1905745"/>
            <a:ext cx="8414021" cy="495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C23305A-623C-4D2D-A006-5175FF7DA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LDA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dirty="0"/>
              <a:t>Theoretical Overview</a:t>
            </a:r>
            <a:br>
              <a:rPr lang="en-US" dirty="0"/>
            </a:br>
            <a:endParaRPr lang="zh-CN" alt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F58101-858E-3345-81A1-829E729BB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403604"/>
            <a:ext cx="10680944" cy="4050792"/>
          </a:xfrm>
        </p:spPr>
        <p:txBody>
          <a:bodyPr/>
          <a:lstStyle/>
          <a:p>
            <a:r>
              <a:rPr lang="en-US" dirty="0"/>
              <a:t>LDA is a generative probabilistic model that assumes each topic is a mixture over an underlying set of words, and each document is a mixture of over a set of topic probabilities.</a:t>
            </a:r>
          </a:p>
        </p:txBody>
      </p:sp>
    </p:spTree>
    <p:extLst>
      <p:ext uri="{BB962C8B-B14F-4D97-AF65-F5344CB8AC3E}">
        <p14:creationId xmlns:p14="http://schemas.microsoft.com/office/powerpoint/2010/main" val="1892885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15D32-79F6-1C41-AE7C-6EA5497ED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B377B-44E9-2F40-9468-797DE2428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F9888D-FCE8-E249-8DDD-E03340FB2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070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23305A-623C-4D2D-A006-5175FF7DA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LDA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br>
              <a:rPr lang="en-US" dirty="0"/>
            </a:br>
            <a:endParaRPr lang="zh-CN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ECF050-3869-AB43-A229-F6E512DD3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501298"/>
            <a:ext cx="10058400" cy="4050792"/>
          </a:xfrm>
        </p:spPr>
        <p:txBody>
          <a:bodyPr/>
          <a:lstStyle/>
          <a:p>
            <a:r>
              <a:rPr lang="en-US" b="1" dirty="0"/>
              <a:t>Interactive</a:t>
            </a:r>
            <a:r>
              <a:rPr lang="zh-CN" altLang="en-US" b="1" dirty="0"/>
              <a:t> </a:t>
            </a:r>
            <a:r>
              <a:rPr lang="en-US" altLang="zh-CN" b="1" dirty="0"/>
              <a:t>web</a:t>
            </a:r>
            <a:r>
              <a:rPr lang="zh-CN" altLang="en-US" b="1" dirty="0"/>
              <a:t> </a:t>
            </a:r>
            <a:r>
              <a:rPr lang="en-US" altLang="zh-CN" b="1" dirty="0"/>
              <a:t>page:</a:t>
            </a:r>
            <a:r>
              <a:rPr lang="zh-CN" altLang="en-US" b="1" dirty="0"/>
              <a:t> </a:t>
            </a:r>
            <a:r>
              <a:rPr lang="en-US" altLang="zh-CN" b="1" dirty="0">
                <a:hlinkClick r:id="rId2"/>
              </a:rPr>
              <a:t>vis_lda.html</a:t>
            </a:r>
            <a:endParaRPr lang="en-US" altLang="zh-CN" b="1" dirty="0"/>
          </a:p>
          <a:p>
            <a:r>
              <a:rPr lang="en-US" altLang="zh-CN" b="1" dirty="0"/>
              <a:t>Preview:</a:t>
            </a:r>
          </a:p>
          <a:p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434278-0610-E648-8D22-DEC3DD4687FE}"/>
              </a:ext>
            </a:extLst>
          </p:cNvPr>
          <p:cNvSpPr/>
          <p:nvPr/>
        </p:nvSpPr>
        <p:spPr>
          <a:xfrm>
            <a:off x="5007112" y="3244334"/>
            <a:ext cx="2177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92929"/>
                </a:solidFill>
                <a:latin typeface="sohne"/>
              </a:rPr>
              <a:t>Theoretical Overview</a:t>
            </a:r>
            <a:endParaRPr lang="en-US" b="0" i="0" dirty="0">
              <a:solidFill>
                <a:srgbClr val="292929"/>
              </a:solidFill>
              <a:effectLst/>
              <a:latin typeface="sohne"/>
            </a:endParaRPr>
          </a:p>
        </p:txBody>
      </p:sp>
      <p:pic>
        <p:nvPicPr>
          <p:cNvPr id="4" name="Picture 3" descr="Chart, bubble chart&#10;&#10;Description automatically generated">
            <a:extLst>
              <a:ext uri="{FF2B5EF4-FFF2-40B4-BE49-F238E27FC236}">
                <a16:creationId xmlns:a16="http://schemas.microsoft.com/office/drawing/2014/main" id="{C0DCEA13-4763-A349-98FD-8F08FBF979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626" y="1875562"/>
            <a:ext cx="7704031" cy="474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294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240F26-45E1-4303-AC7C-7A54F9133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818336"/>
            <a:ext cx="9821962" cy="5266778"/>
          </a:xfrm>
        </p:spPr>
        <p:txBody>
          <a:bodyPr>
            <a:normAutofit fontScale="92500" lnSpcReduction="10000"/>
          </a:bodyPr>
          <a:lstStyle/>
          <a:p>
            <a:endParaRPr lang="en-US" altLang="zh-CN" sz="2800" dirty="0"/>
          </a:p>
          <a:p>
            <a:pPr marL="0" indent="0">
              <a:buNone/>
            </a:pPr>
            <a:r>
              <a:rPr lang="en-US" altLang="zh-CN" sz="2800" b="1" dirty="0"/>
              <a:t>Raw data</a:t>
            </a:r>
          </a:p>
          <a:p>
            <a:r>
              <a:rPr lang="en-US" altLang="zh-CN" sz="2800" dirty="0"/>
              <a:t>More than 8 millions of review data</a:t>
            </a:r>
          </a:p>
          <a:p>
            <a:r>
              <a:rPr lang="en-US" altLang="zh-CN" sz="2800" dirty="0"/>
              <a:t>More than 50 thousands of business data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b="1" dirty="0"/>
              <a:t>Our goal</a:t>
            </a:r>
          </a:p>
          <a:p>
            <a:r>
              <a:rPr lang="en-US" altLang="zh-CN" sz="2800" dirty="0"/>
              <a:t>Analyze how customers judge a</a:t>
            </a:r>
            <a:r>
              <a:rPr lang="zh-CN" altLang="en-US" sz="2800" dirty="0"/>
              <a:t> </a:t>
            </a:r>
            <a:r>
              <a:rPr lang="en-US" altLang="zh-CN" sz="2800" dirty="0"/>
              <a:t>sandwich restaurant</a:t>
            </a:r>
          </a:p>
          <a:p>
            <a:r>
              <a:rPr lang="en-US" altLang="zh-CN" sz="2800" dirty="0"/>
              <a:t>What are the essential qualities of a good sandwich shop</a:t>
            </a:r>
          </a:p>
          <a:p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difference</a:t>
            </a:r>
            <a:r>
              <a:rPr lang="zh-CN" altLang="en-US" sz="2800" dirty="0"/>
              <a:t> </a:t>
            </a:r>
            <a:r>
              <a:rPr lang="en-US" altLang="zh-CN" sz="2800" dirty="0"/>
              <a:t>between</a:t>
            </a:r>
            <a:r>
              <a:rPr lang="zh-CN" altLang="en-US" sz="2800" dirty="0"/>
              <a:t> </a:t>
            </a:r>
            <a:r>
              <a:rPr lang="en-US" altLang="zh-CN" sz="2800" dirty="0"/>
              <a:t>topics</a:t>
            </a:r>
            <a:r>
              <a:rPr lang="zh-CN" altLang="en-US" sz="2800" dirty="0"/>
              <a:t> </a:t>
            </a:r>
            <a:r>
              <a:rPr lang="en-US" altLang="zh-CN" sz="2800" dirty="0"/>
              <a:t>of</a:t>
            </a:r>
            <a:r>
              <a:rPr lang="zh-CN" altLang="en-US" sz="2800" dirty="0"/>
              <a:t> </a:t>
            </a:r>
            <a:r>
              <a:rPr lang="en-US" altLang="zh-CN" sz="2800" dirty="0"/>
              <a:t>reviews</a:t>
            </a:r>
            <a:r>
              <a:rPr lang="zh-CN" altLang="en-US" sz="2800" dirty="0"/>
              <a:t> </a:t>
            </a:r>
            <a:r>
              <a:rPr lang="en-US" altLang="zh-CN" sz="2800" dirty="0"/>
              <a:t>belonging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high-star</a:t>
            </a:r>
            <a:r>
              <a:rPr lang="zh-CN" altLang="en-US" sz="2800" dirty="0"/>
              <a:t> </a:t>
            </a:r>
            <a:r>
              <a:rPr lang="en-US" altLang="zh-CN" sz="2800" dirty="0"/>
              <a:t>restaurants</a:t>
            </a:r>
            <a:r>
              <a:rPr lang="zh-CN" altLang="en-US" sz="2800" dirty="0"/>
              <a:t> </a:t>
            </a:r>
            <a:r>
              <a:rPr lang="en-US" altLang="zh-CN" sz="2800" dirty="0"/>
              <a:t>and</a:t>
            </a:r>
            <a:r>
              <a:rPr lang="zh-CN" altLang="en-US" sz="2800" dirty="0"/>
              <a:t> </a:t>
            </a:r>
            <a:r>
              <a:rPr lang="en-US" altLang="zh-CN" sz="2800" dirty="0"/>
              <a:t>low-star</a:t>
            </a:r>
            <a:r>
              <a:rPr lang="zh-CN" altLang="en-US" sz="2800" dirty="0"/>
              <a:t> </a:t>
            </a:r>
            <a:r>
              <a:rPr lang="en-US" altLang="zh-CN" sz="2800" dirty="0"/>
              <a:t>ones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91076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9F7A820-AA09-4D36-8BC9-6057B1A5B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C4D976-477A-494F-AC9D-16F55D7F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2246" y="2277119"/>
            <a:ext cx="4203816" cy="186968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D09B8E62-F378-4F1F-B670-A58A179C0F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81083" y="640080"/>
            <a:ext cx="5588101" cy="5588101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50C1A80-C382-44F9-8B72-19D5625B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D7C7BAE-433B-4B8F-9F80-E469A375CD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2D7D7E4-5AD3-4B48-9AD1-274BA925B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6615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B28118-4229-445B-B6AA-BBCAF1B21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89304"/>
            <a:ext cx="10058400" cy="4050792"/>
          </a:xfrm>
        </p:spPr>
        <p:txBody>
          <a:bodyPr>
            <a:normAutofit/>
          </a:bodyPr>
          <a:lstStyle/>
          <a:p>
            <a:r>
              <a:rPr lang="en-US" altLang="zh-CN" sz="2800" b="1" dirty="0"/>
              <a:t>Data clean process</a:t>
            </a:r>
          </a:p>
          <a:p>
            <a:pPr marL="0" indent="0">
              <a:buNone/>
            </a:pPr>
            <a:r>
              <a:rPr lang="en-US" altLang="zh-CN" sz="2800" dirty="0"/>
              <a:t>1. Filtering all restaurants which categories include sandwich.</a:t>
            </a:r>
          </a:p>
          <a:p>
            <a:pPr marL="0" indent="0">
              <a:buNone/>
            </a:pPr>
            <a:r>
              <a:rPr lang="en-US" altLang="zh-CN" sz="2800" dirty="0"/>
              <a:t>2. Filtering out the review data of the sandwich restaurants.</a:t>
            </a:r>
          </a:p>
          <a:p>
            <a:pPr marL="0" indent="0">
              <a:buNone/>
            </a:pPr>
            <a:r>
              <a:rPr lang="en-US" altLang="zh-CN" sz="2800" dirty="0"/>
              <a:t>3. Join these two parts of data and conduct further analysis.</a:t>
            </a:r>
          </a:p>
          <a:p>
            <a:pPr marL="0" indent="0">
              <a:buNone/>
            </a:pPr>
            <a:endParaRPr lang="en-US" altLang="zh-CN" sz="2800" dirty="0"/>
          </a:p>
          <a:p>
            <a:r>
              <a:rPr lang="en-US" altLang="zh-CN" sz="2800" b="1" dirty="0"/>
              <a:t>Result</a:t>
            </a:r>
          </a:p>
          <a:p>
            <a:pPr marL="0" indent="0">
              <a:buNone/>
            </a:pPr>
            <a:r>
              <a:rPr lang="en-US" altLang="zh-CN" sz="2800" dirty="0"/>
              <a:t>4795 business &amp; approximately 1 million reviews</a:t>
            </a:r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55073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218DC803-D5CF-4F0B-A448-2B085CE9B1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4011992"/>
              </p:ext>
            </p:extLst>
          </p:nvPr>
        </p:nvGraphicFramePr>
        <p:xfrm>
          <a:off x="1441515" y="1938747"/>
          <a:ext cx="9503005" cy="397764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776730">
                  <a:extLst>
                    <a:ext uri="{9D8B030D-6E8A-4147-A177-3AD203B41FA5}">
                      <a16:colId xmlns:a16="http://schemas.microsoft.com/office/drawing/2014/main" val="2297804991"/>
                    </a:ext>
                  </a:extLst>
                </a:gridCol>
                <a:gridCol w="2904703">
                  <a:extLst>
                    <a:ext uri="{9D8B030D-6E8A-4147-A177-3AD203B41FA5}">
                      <a16:colId xmlns:a16="http://schemas.microsoft.com/office/drawing/2014/main" val="4125408252"/>
                    </a:ext>
                  </a:extLst>
                </a:gridCol>
                <a:gridCol w="2363746">
                  <a:extLst>
                    <a:ext uri="{9D8B030D-6E8A-4147-A177-3AD203B41FA5}">
                      <a16:colId xmlns:a16="http://schemas.microsoft.com/office/drawing/2014/main" val="566916994"/>
                    </a:ext>
                  </a:extLst>
                </a:gridCol>
                <a:gridCol w="2457826">
                  <a:extLst>
                    <a:ext uri="{9D8B030D-6E8A-4147-A177-3AD203B41FA5}">
                      <a16:colId xmlns:a16="http://schemas.microsoft.com/office/drawing/2014/main" val="129748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STATE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 OF SHOP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 OF REVIEW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AVERAGE SCORE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437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29480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3.52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994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12768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3.54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565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94128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3.62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60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91671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3.36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951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1891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197817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3.51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9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39346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3.36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90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116833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3.75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156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112443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3.58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390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WA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6459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3.48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641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9750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7D8CA-0CE2-B643-A93B-4339DDEC4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Average stars by state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9BCBFF69-20DB-7D46-9B62-E4CAC982E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974" y="2019223"/>
            <a:ext cx="8471007" cy="415297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19B08A-38F5-2042-B5B3-ADE352F2C152}"/>
              </a:ext>
            </a:extLst>
          </p:cNvPr>
          <p:cNvSpPr txBox="1"/>
          <p:nvPr/>
        </p:nvSpPr>
        <p:spPr>
          <a:xfrm>
            <a:off x="1238865" y="1337187"/>
            <a:ext cx="7678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Interactive</a:t>
            </a:r>
            <a:r>
              <a:rPr lang="zh-CN" altLang="en-US" b="1" dirty="0"/>
              <a:t> </a:t>
            </a:r>
            <a:r>
              <a:rPr lang="en-US" altLang="zh-CN" b="1" dirty="0"/>
              <a:t>web</a:t>
            </a:r>
            <a:r>
              <a:rPr lang="zh-CN" altLang="en-US" b="1" dirty="0"/>
              <a:t> </a:t>
            </a:r>
            <a:r>
              <a:rPr lang="en-US" altLang="zh-CN" b="1" dirty="0"/>
              <a:t>page:</a:t>
            </a:r>
            <a:r>
              <a:rPr lang="zh-CN" altLang="en-US" b="1" dirty="0"/>
              <a:t> </a:t>
            </a:r>
            <a:r>
              <a:rPr lang="en-US" altLang="zh-CN" b="1" dirty="0">
                <a:hlinkClick r:id="rId3"/>
              </a:rPr>
              <a:t>stars.html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92018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B561DC-A496-4240-ADDD-9FCE9EFB5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389969"/>
            <a:ext cx="10940143" cy="6468031"/>
          </a:xfrm>
        </p:spPr>
        <p:txBody>
          <a:bodyPr>
            <a:normAutofit/>
          </a:bodyPr>
          <a:lstStyle/>
          <a:p>
            <a:r>
              <a:rPr lang="en-US" altLang="zh-CN" sz="4300" b="1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Number of reviews for</a:t>
            </a:r>
            <a:r>
              <a:rPr lang="zh-CN" altLang="en-US" sz="4300" b="1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 </a:t>
            </a:r>
            <a:r>
              <a:rPr lang="en-US" altLang="zh-CN" sz="4300" b="1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restaurants</a:t>
            </a:r>
          </a:p>
          <a:p>
            <a:pPr marL="0" indent="0">
              <a:buNone/>
            </a:pPr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restaurants have less than 400 reviews.</a:t>
            </a:r>
          </a:p>
          <a:p>
            <a:pPr marL="0" indent="0">
              <a:buNone/>
            </a:pPr>
            <a:r>
              <a:rPr lang="en-US" altLang="zh-CN" dirty="0"/>
              <a:t>(However, Panera Bread has nearly 10,000 reviews.)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BCA1468E-4076-2243-B02D-A891BEE421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575" y="2276155"/>
            <a:ext cx="6684188" cy="442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591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D327B-7219-42BB-A2DD-8BD9F22B4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The distribution of shop scores 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B3AE5D-9934-440A-AE58-4360D97BD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44727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Most shops are rated around 4. Extremely low rate</a:t>
            </a:r>
            <a:r>
              <a:rPr lang="zh-CN" altLang="en-US" dirty="0"/>
              <a:t> </a:t>
            </a:r>
            <a:r>
              <a:rPr lang="en-US" altLang="zh-CN" dirty="0"/>
              <a:t>or extremely</a:t>
            </a:r>
            <a:r>
              <a:rPr lang="zh-CN" altLang="en-US" dirty="0"/>
              <a:t> </a:t>
            </a:r>
            <a:r>
              <a:rPr lang="en-US" altLang="zh-CN" dirty="0"/>
              <a:t>high rate</a:t>
            </a:r>
            <a:r>
              <a:rPr lang="zh-CN" altLang="en-US" dirty="0"/>
              <a:t> </a:t>
            </a:r>
            <a:r>
              <a:rPr lang="en-US" altLang="zh-CN" dirty="0"/>
              <a:t>is rare.</a:t>
            </a:r>
            <a:endParaRPr lang="zh-CN" altLang="en-US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8022F89A-1FD8-F542-A8D5-FA73890476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034" y="1765300"/>
            <a:ext cx="7517079" cy="498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768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5089B-3A0D-47CF-A065-89C899725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7" y="484632"/>
            <a:ext cx="11405181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The distribution of review scores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75702E-1BF8-4A76-81BE-6F275565F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9547" y="1403604"/>
            <a:ext cx="10058400" cy="405079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Customer are ‘friendly’, they are willing to give 4 or 5 scores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Picture 5" descr="A picture containing text, clipart, screenshot&#10;&#10;Description automatically generated">
            <a:extLst>
              <a:ext uri="{FF2B5EF4-FFF2-40B4-BE49-F238E27FC236}">
                <a16:creationId xmlns:a16="http://schemas.microsoft.com/office/drawing/2014/main" id="{3AC50CD1-BB8D-6142-BC92-31B8DB39E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603" y="1765299"/>
            <a:ext cx="7836645" cy="503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561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738D8-0579-4A8E-9977-6ECB1FC5E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2" y="1209846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Top 10 most “popular” sandwich restaurants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reviews</a:t>
            </a:r>
            <a:br>
              <a:rPr lang="en-US" altLang="zh-CN" dirty="0"/>
            </a:br>
            <a:br>
              <a:rPr lang="en-US" altLang="zh-CN" dirty="0"/>
            </a:br>
            <a:br>
              <a:rPr lang="zh-CN" altLang="en-US" dirty="0"/>
            </a:b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0A92899-D98A-43E4-8092-88E01431E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667" y="2465334"/>
            <a:ext cx="5367142" cy="3940835"/>
          </a:xfrm>
          <a:prstGeom prst="rect">
            <a:avLst/>
          </a:prstGeom>
        </p:spPr>
      </p:pic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93B655E2-B357-40A7-84E6-D95C43D62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551396"/>
              </p:ext>
            </p:extLst>
          </p:nvPr>
        </p:nvGraphicFramePr>
        <p:xfrm>
          <a:off x="8070585" y="2465334"/>
          <a:ext cx="1016854" cy="394624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016854">
                  <a:extLst>
                    <a:ext uri="{9D8B030D-6E8A-4147-A177-3AD203B41FA5}">
                      <a16:colId xmlns:a16="http://schemas.microsoft.com/office/drawing/2014/main" val="404760539"/>
                    </a:ext>
                  </a:extLst>
                </a:gridCol>
              </a:tblGrid>
              <a:tr h="3946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2.55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244816"/>
                  </a:ext>
                </a:extLst>
              </a:tr>
              <a:tr h="394624">
                <a:tc>
                  <a:txBody>
                    <a:bodyPr/>
                    <a:lstStyle/>
                    <a:p>
                      <a:r>
                        <a:rPr lang="en-US" altLang="zh-CN" dirty="0"/>
                        <a:t>4.2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946284"/>
                  </a:ext>
                </a:extLst>
              </a:tr>
              <a:tr h="394624">
                <a:tc>
                  <a:txBody>
                    <a:bodyPr/>
                    <a:lstStyle/>
                    <a:p>
                      <a:r>
                        <a:rPr lang="en-US" altLang="zh-CN" dirty="0"/>
                        <a:t>2.6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547598"/>
                  </a:ext>
                </a:extLst>
              </a:tr>
              <a:tr h="394624">
                <a:tc>
                  <a:txBody>
                    <a:bodyPr/>
                    <a:lstStyle/>
                    <a:p>
                      <a:r>
                        <a:rPr lang="en-US" altLang="zh-CN" dirty="0"/>
                        <a:t>2.39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071382"/>
                  </a:ext>
                </a:extLst>
              </a:tr>
              <a:tr h="394624">
                <a:tc>
                  <a:txBody>
                    <a:bodyPr/>
                    <a:lstStyle/>
                    <a:p>
                      <a:r>
                        <a:rPr lang="en-US" altLang="zh-CN" dirty="0"/>
                        <a:t>4.5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911595"/>
                  </a:ext>
                </a:extLst>
              </a:tr>
              <a:tr h="394624">
                <a:tc>
                  <a:txBody>
                    <a:bodyPr/>
                    <a:lstStyle/>
                    <a:p>
                      <a:r>
                        <a:rPr lang="en-US" altLang="zh-CN" dirty="0"/>
                        <a:t>4.5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285308"/>
                  </a:ext>
                </a:extLst>
              </a:tr>
              <a:tr h="394624">
                <a:tc>
                  <a:txBody>
                    <a:bodyPr/>
                    <a:lstStyle/>
                    <a:p>
                      <a:r>
                        <a:rPr lang="en-US" altLang="zh-CN" dirty="0"/>
                        <a:t>2.76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977367"/>
                  </a:ext>
                </a:extLst>
              </a:tr>
              <a:tr h="394624">
                <a:tc>
                  <a:txBody>
                    <a:bodyPr/>
                    <a:lstStyle/>
                    <a:p>
                      <a:r>
                        <a:rPr lang="en-US" altLang="zh-CN" dirty="0"/>
                        <a:t>4.5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887607"/>
                  </a:ext>
                </a:extLst>
              </a:tr>
              <a:tr h="394624">
                <a:tc>
                  <a:txBody>
                    <a:bodyPr/>
                    <a:lstStyle/>
                    <a:p>
                      <a:r>
                        <a:rPr lang="en-US" altLang="zh-CN" dirty="0"/>
                        <a:t>4.25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455472"/>
                  </a:ext>
                </a:extLst>
              </a:tr>
              <a:tr h="394624">
                <a:tc>
                  <a:txBody>
                    <a:bodyPr/>
                    <a:lstStyle/>
                    <a:p>
                      <a:r>
                        <a:rPr lang="en-US" altLang="zh-CN" dirty="0"/>
                        <a:t>4.0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991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00564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{D23E64D7-0E57-1D44-81CE-54E920A5103D}tf10001070</Template>
  <TotalTime>1592</TotalTime>
  <Words>403</Words>
  <Application>Microsoft Macintosh PowerPoint</Application>
  <PresentationFormat>Widescreen</PresentationFormat>
  <Paragraphs>117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sohne</vt:lpstr>
      <vt:lpstr>Arial</vt:lpstr>
      <vt:lpstr>Arial Black</vt:lpstr>
      <vt:lpstr>Calibri</vt:lpstr>
      <vt:lpstr>Rockwell Extra Bold</vt:lpstr>
      <vt:lpstr>Wingdings</vt:lpstr>
      <vt:lpstr>Wood Type</vt:lpstr>
      <vt:lpstr>Yelp data analysis</vt:lpstr>
      <vt:lpstr>PowerPoint Presentation</vt:lpstr>
      <vt:lpstr>PowerPoint Presentation</vt:lpstr>
      <vt:lpstr>PowerPoint Presentation</vt:lpstr>
      <vt:lpstr>Average stars by state </vt:lpstr>
      <vt:lpstr>PowerPoint Presentation</vt:lpstr>
      <vt:lpstr>The distribution of shop scores  </vt:lpstr>
      <vt:lpstr>The distribution of review scores </vt:lpstr>
      <vt:lpstr>Top 10 most “popular” sandwich restaurants with most reviews   </vt:lpstr>
      <vt:lpstr>The distribution of reviews scores </vt:lpstr>
      <vt:lpstr>Customers are “mean” </vt:lpstr>
      <vt:lpstr>1 star</vt:lpstr>
      <vt:lpstr>2 star</vt:lpstr>
      <vt:lpstr>3 star</vt:lpstr>
      <vt:lpstr>4 star</vt:lpstr>
      <vt:lpstr>5 star</vt:lpstr>
      <vt:lpstr>LDA Model Theoretical Overview </vt:lpstr>
      <vt:lpstr>PowerPoint Presentation</vt:lpstr>
      <vt:lpstr>LDA Model Result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Yelp data analysis</dc:title>
  <dc:creator>ziyue zheng</dc:creator>
  <cp:lastModifiedBy>Ouyang Xu</cp:lastModifiedBy>
  <cp:revision>16</cp:revision>
  <dcterms:created xsi:type="dcterms:W3CDTF">2021-11-13T21:00:14Z</dcterms:created>
  <dcterms:modified xsi:type="dcterms:W3CDTF">2021-11-16T20:21:54Z</dcterms:modified>
</cp:coreProperties>
</file>