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9" r:id="rId6"/>
    <p:sldId id="262" r:id="rId7"/>
    <p:sldId id="261" r:id="rId8"/>
    <p:sldId id="267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4"/>
    <p:restoredTop sz="94719"/>
  </p:normalViewPr>
  <p:slideViewPr>
    <p:cSldViewPr snapToGrid="0" showGuides="1">
      <p:cViewPr>
        <p:scale>
          <a:sx n="130" d="100"/>
          <a:sy n="130" d="100"/>
        </p:scale>
        <p:origin x="1480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D1E41-8920-904F-9D5B-0E5D6C4E870C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B0630-7E25-E245-B885-6A6F1DB3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B0630-7E25-E245-B885-6A6F1DB38C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4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6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2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33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8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98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5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0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7549EF9-35FF-4553-97D0-F54BA5A5BF1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FFD643FA-1FBD-413B-BE0E-93AC970E4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7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tar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9D7A4-ED2C-4607-856B-16610F6C2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Yelp data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393DDF-F084-42CB-A338-F0A9B1D3C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658" y="473163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Group 5:</a:t>
            </a:r>
            <a:r>
              <a:rPr lang="zh-CN" altLang="en-US" sz="2800" dirty="0"/>
              <a:t> </a:t>
            </a:r>
            <a:r>
              <a:rPr lang="en-US" altLang="zh-CN" sz="2800" dirty="0"/>
              <a:t>Ouyang</a:t>
            </a:r>
            <a:r>
              <a:rPr lang="zh-CN" altLang="en-US" sz="2800" dirty="0"/>
              <a:t> </a:t>
            </a:r>
            <a:r>
              <a:rPr lang="en-US" altLang="zh-CN" sz="2800" dirty="0"/>
              <a:t>Xu,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Shuren</a:t>
            </a:r>
            <a:r>
              <a:rPr lang="zh-CN" altLang="en-US" sz="2800" dirty="0"/>
              <a:t> </a:t>
            </a:r>
            <a:r>
              <a:rPr lang="en-US" altLang="zh-CN" sz="2800" dirty="0"/>
              <a:t>He,</a:t>
            </a:r>
            <a:r>
              <a:rPr lang="zh-CN" altLang="en-US" sz="2800" dirty="0"/>
              <a:t> </a:t>
            </a:r>
            <a:r>
              <a:rPr lang="en-US" altLang="zh-CN" sz="2800" dirty="0" err="1"/>
              <a:t>Ziyue</a:t>
            </a:r>
            <a:r>
              <a:rPr lang="zh-CN" altLang="en-US" sz="2800" dirty="0"/>
              <a:t> </a:t>
            </a:r>
            <a:r>
              <a:rPr lang="en-US" altLang="zh-CN" sz="2800" dirty="0"/>
              <a:t>Zheng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383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738D8-0579-4A8E-9977-6ECB1FC5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01F14-9EE1-422D-BE10-D2069219E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03604"/>
            <a:ext cx="10058400" cy="4050792"/>
          </a:xfrm>
        </p:spPr>
        <p:txBody>
          <a:bodyPr/>
          <a:lstStyle/>
          <a:p>
            <a:r>
              <a:rPr lang="en-US" altLang="zh-CN" dirty="0"/>
              <a:t>Top 10 most ‘popular’ sandwich restaurants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A92899-D98A-43E4-8092-88E01431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67" y="2465334"/>
            <a:ext cx="5367142" cy="3940835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3B655E2-B357-40A7-84E6-D95C43D62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51396"/>
              </p:ext>
            </p:extLst>
          </p:nvPr>
        </p:nvGraphicFramePr>
        <p:xfrm>
          <a:off x="8070585" y="2465334"/>
          <a:ext cx="1016854" cy="39462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16854">
                  <a:extLst>
                    <a:ext uri="{9D8B030D-6E8A-4147-A177-3AD203B41FA5}">
                      <a16:colId xmlns:a16="http://schemas.microsoft.com/office/drawing/2014/main" val="404760539"/>
                    </a:ext>
                  </a:extLst>
                </a:gridCol>
              </a:tblGrid>
              <a:tr h="394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44816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46284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47598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071382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11595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85308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2.76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77367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87607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55472"/>
                  </a:ext>
                </a:extLst>
              </a:tr>
              <a:tr h="394624"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9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05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70089-230A-428E-9C46-0C926EBA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B9331-6BAC-4E18-A03A-5A2F4435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 10 most popular 5-star sandwich restaurants</a:t>
            </a:r>
          </a:p>
          <a:p>
            <a:pPr marL="0" indent="0">
              <a:buNone/>
            </a:pPr>
            <a:r>
              <a:rPr lang="en-US" altLang="zh-CN" dirty="0"/>
              <a:t>  5-star restaurants are all small size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4F43DC-8D62-4BD7-9A0F-4D79CE7F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516" y="2787650"/>
            <a:ext cx="39528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6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DDAD6-35A3-4585-81AE-47F28408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35242-DCAE-4120-9C5E-F280D95B8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Explore </a:t>
            </a:r>
            <a:r>
              <a:rPr lang="en-US" altLang="zh-CN"/>
              <a:t>key words </a:t>
            </a:r>
            <a:r>
              <a:rPr lang="en-US" altLang="zh-CN" dirty="0"/>
              <a:t>of giving good and bad reviews:</a:t>
            </a:r>
          </a:p>
          <a:p>
            <a:pPr marL="0" indent="0">
              <a:buNone/>
            </a:pPr>
            <a:r>
              <a:rPr lang="en-US" altLang="zh-CN" dirty="0"/>
              <a:t>1.Good reviews of top restaurants</a:t>
            </a:r>
          </a:p>
          <a:p>
            <a:pPr marL="0" indent="0">
              <a:buNone/>
            </a:pPr>
            <a:r>
              <a:rPr lang="en-US" altLang="zh-CN" dirty="0"/>
              <a:t>2.Bad reviews of poor restaurants</a:t>
            </a:r>
          </a:p>
          <a:p>
            <a:pPr marL="0" indent="0">
              <a:buNone/>
            </a:pPr>
            <a:r>
              <a:rPr lang="en-US" altLang="zh-CN" dirty="0"/>
              <a:t>3.Good reviews of poor restaurants</a:t>
            </a:r>
          </a:p>
          <a:p>
            <a:pPr marL="0" indent="0">
              <a:buNone/>
            </a:pPr>
            <a:r>
              <a:rPr lang="en-US" altLang="zh-CN" dirty="0"/>
              <a:t>4.Bad reviews of top restaurants</a:t>
            </a:r>
          </a:p>
        </p:txBody>
      </p:sp>
    </p:spTree>
    <p:extLst>
      <p:ext uri="{BB962C8B-B14F-4D97-AF65-F5344CB8AC3E}">
        <p14:creationId xmlns:p14="http://schemas.microsoft.com/office/powerpoint/2010/main" val="367986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3305A-623C-4D2D-A006-5175FF7D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E967D-0C97-4AAF-92ED-489DA8E91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NLP model:</a:t>
            </a:r>
          </a:p>
          <a:p>
            <a:pPr marL="0" indent="0">
              <a:buNone/>
            </a:pPr>
            <a:r>
              <a:rPr lang="en-US" altLang="zh-CN" dirty="0"/>
              <a:t>Topic model, find out the topics of good and bad reviews(not only the key words)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88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5819A-DDB3-4A4B-84D8-FBAC69DA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40F26-45E1-4303-AC7C-7A54F913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b="1" dirty="0"/>
              <a:t>Raw data</a:t>
            </a:r>
          </a:p>
          <a:p>
            <a:pPr marL="0" indent="0">
              <a:buNone/>
            </a:pPr>
            <a:r>
              <a:rPr lang="en-US" altLang="zh-CN" dirty="0"/>
              <a:t>More than 8 millions of review data</a:t>
            </a:r>
          </a:p>
          <a:p>
            <a:pPr marL="0" indent="0">
              <a:buNone/>
            </a:pPr>
            <a:r>
              <a:rPr lang="en-US" altLang="zh-CN" dirty="0"/>
              <a:t>More than 50 thousands of business data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Our goal</a:t>
            </a:r>
          </a:p>
          <a:p>
            <a:pPr marL="0" indent="0">
              <a:buNone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analyze how customers judge a</a:t>
            </a:r>
            <a:r>
              <a:rPr lang="zh-CN" altLang="en-US" dirty="0"/>
              <a:t> </a:t>
            </a:r>
            <a:r>
              <a:rPr lang="en-US" altLang="zh-CN" dirty="0"/>
              <a:t>sandwich restaurant. And What are the essential qualities of a good sandwich shop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07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E5F7C-C77A-4D1E-9D48-E271686D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28118-4229-445B-B6AA-BBCAF1B21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Data clean process</a:t>
            </a:r>
          </a:p>
          <a:p>
            <a:pPr marL="0" indent="0">
              <a:buNone/>
            </a:pPr>
            <a:r>
              <a:rPr lang="en-US" altLang="zh-CN" dirty="0"/>
              <a:t>1. Filtering all restaurants which categories include sandwich.</a:t>
            </a:r>
          </a:p>
          <a:p>
            <a:pPr marL="0" indent="0">
              <a:buNone/>
            </a:pPr>
            <a:r>
              <a:rPr lang="en-US" altLang="zh-CN" dirty="0"/>
              <a:t>2. Filtering out the review data of the sandwich restaurants.</a:t>
            </a:r>
          </a:p>
          <a:p>
            <a:pPr marL="0" indent="0">
              <a:buNone/>
            </a:pPr>
            <a:r>
              <a:rPr lang="en-US" altLang="zh-CN" dirty="0"/>
              <a:t>3. Join these two parts of data and do further analysis.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Result</a:t>
            </a:r>
          </a:p>
          <a:p>
            <a:pPr marL="0" indent="0">
              <a:buNone/>
            </a:pPr>
            <a:r>
              <a:rPr lang="en-US" altLang="zh-CN" dirty="0"/>
              <a:t>4795 business &amp; approximately 1 million reviews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07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5C42A-4FC0-4596-9343-9B8C0802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18DC803-D5CF-4F0B-A448-2B085CE9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011992"/>
              </p:ext>
            </p:extLst>
          </p:nvPr>
        </p:nvGraphicFramePr>
        <p:xfrm>
          <a:off x="1441515" y="1938747"/>
          <a:ext cx="9503005" cy="39776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76730">
                  <a:extLst>
                    <a:ext uri="{9D8B030D-6E8A-4147-A177-3AD203B41FA5}">
                      <a16:colId xmlns:a16="http://schemas.microsoft.com/office/drawing/2014/main" val="2297804991"/>
                    </a:ext>
                  </a:extLst>
                </a:gridCol>
                <a:gridCol w="2904703">
                  <a:extLst>
                    <a:ext uri="{9D8B030D-6E8A-4147-A177-3AD203B41FA5}">
                      <a16:colId xmlns:a16="http://schemas.microsoft.com/office/drawing/2014/main" val="4125408252"/>
                    </a:ext>
                  </a:extLst>
                </a:gridCol>
                <a:gridCol w="2363746">
                  <a:extLst>
                    <a:ext uri="{9D8B030D-6E8A-4147-A177-3AD203B41FA5}">
                      <a16:colId xmlns:a16="http://schemas.microsoft.com/office/drawing/2014/main" val="566916994"/>
                    </a:ext>
                  </a:extLst>
                </a:gridCol>
                <a:gridCol w="2457826">
                  <a:extLst>
                    <a:ext uri="{9D8B030D-6E8A-4147-A177-3AD203B41FA5}">
                      <a16:colId xmlns:a16="http://schemas.microsoft.com/office/drawing/2014/main" val="12974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SHOP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 OF REVIEW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AVERAGE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43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29480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9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12768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6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0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91671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95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197817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9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39346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90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116833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5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112443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39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4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75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D8CA-0CE2-B643-A93B-4339DDEC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stars by state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BCBFF69-20DB-7D46-9B62-E4CAC982E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74" y="2019223"/>
            <a:ext cx="8471007" cy="41529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19B08A-38F5-2042-B5B3-ADE352F2C152}"/>
              </a:ext>
            </a:extLst>
          </p:cNvPr>
          <p:cNvSpPr txBox="1"/>
          <p:nvPr/>
        </p:nvSpPr>
        <p:spPr>
          <a:xfrm>
            <a:off x="1238865" y="1337187"/>
            <a:ext cx="767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Interactive</a:t>
            </a:r>
            <a:r>
              <a:rPr lang="zh-CN" altLang="en-US" b="1" dirty="0"/>
              <a:t> </a:t>
            </a:r>
            <a:r>
              <a:rPr lang="en-US" altLang="zh-CN" b="1" dirty="0"/>
              <a:t>web:</a:t>
            </a:r>
            <a:r>
              <a:rPr lang="zh-CN" altLang="en-US" b="1" dirty="0"/>
              <a:t> </a:t>
            </a:r>
            <a:r>
              <a:rPr lang="en-US" altLang="zh-CN" b="1" dirty="0">
                <a:hlinkClick r:id="rId3"/>
              </a:rPr>
              <a:t>stars.html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201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561DC-A496-4240-ADDD-9FCE9EFB5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09368"/>
            <a:ext cx="10058400" cy="4962832"/>
          </a:xfrm>
        </p:spPr>
        <p:txBody>
          <a:bodyPr>
            <a:normAutofit/>
          </a:bodyPr>
          <a:lstStyle/>
          <a:p>
            <a:r>
              <a:rPr lang="en-US" altLang="zh-CN" dirty="0"/>
              <a:t>Number of reviews for each restaurant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99% of restaurants have less than 1,000 reviews. However, Panera Bread has near 10,000 reviews.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74DA6A-B761-4113-99CA-0736C0289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684" y="2264079"/>
            <a:ext cx="4425863" cy="283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9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D327B-7219-42BB-A2DD-8BD9F22B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3AE5D-9934-440A-AE58-4360D97B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41138"/>
            <a:ext cx="10515600" cy="4351338"/>
          </a:xfrm>
        </p:spPr>
        <p:txBody>
          <a:bodyPr/>
          <a:lstStyle/>
          <a:p>
            <a:r>
              <a:rPr lang="en-US" altLang="zh-CN" dirty="0"/>
              <a:t>The distribution of shop scores </a:t>
            </a:r>
          </a:p>
          <a:p>
            <a:pPr marL="0" indent="0">
              <a:buNone/>
            </a:pPr>
            <a:r>
              <a:rPr lang="en-US" altLang="zh-CN" dirty="0"/>
              <a:t>Most shops are rated  around 4. Both very low and very high are rare.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551FAC-9D46-4E0C-8D3D-49FC7BB0E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351" y="2937231"/>
            <a:ext cx="4839803" cy="31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6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5089B-3A0D-47CF-A065-89C89972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5702E-1BF8-4A76-81BE-6F275565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distribution of reviews scores</a:t>
            </a:r>
          </a:p>
          <a:p>
            <a:pPr marL="0" indent="0">
              <a:buNone/>
            </a:pPr>
            <a:r>
              <a:rPr lang="en-US" altLang="zh-CN" dirty="0"/>
              <a:t>Customer are ‘friendly’, they are willing to give 4 or 5 scores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DB276C-3795-4467-98A7-2DD23CD8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40" y="3106624"/>
            <a:ext cx="4633374" cy="29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6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222C-A419-4BCF-B774-32874D70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2904C-1732-424D-A93A-2E288C90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Customers are ‘strict’: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166 customers gave one-star stores with a five-star review </a:t>
            </a:r>
          </a:p>
          <a:p>
            <a:pPr marL="0" indent="0">
              <a:buNone/>
            </a:pPr>
            <a:r>
              <a:rPr lang="en-US" altLang="zh-CN" dirty="0"/>
              <a:t>5,190 customers gave five-star stores with a one-star review.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831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{D23E64D7-0E57-1D44-81CE-54E920A5103D}tf10001070</Template>
  <TotalTime>1240</TotalTime>
  <Words>337</Words>
  <Application>Microsoft Macintosh PowerPoint</Application>
  <PresentationFormat>Widescreen</PresentationFormat>
  <Paragraphs>99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Rockwell Extra Bold</vt:lpstr>
      <vt:lpstr>Wingdings</vt:lpstr>
      <vt:lpstr>Wood Type</vt:lpstr>
      <vt:lpstr>Yelp data analysis</vt:lpstr>
      <vt:lpstr>PowerPoint Presentation</vt:lpstr>
      <vt:lpstr>PowerPoint Presentation</vt:lpstr>
      <vt:lpstr>PowerPoint Presentation</vt:lpstr>
      <vt:lpstr>Average stars by state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 analysis</dc:title>
  <dc:creator>ziyue zheng</dc:creator>
  <cp:lastModifiedBy>Ouyang Xu</cp:lastModifiedBy>
  <cp:revision>8</cp:revision>
  <dcterms:created xsi:type="dcterms:W3CDTF">2021-11-13T21:00:14Z</dcterms:created>
  <dcterms:modified xsi:type="dcterms:W3CDTF">2021-11-16T04:34:29Z</dcterms:modified>
</cp:coreProperties>
</file>