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60" r:id="rId5"/>
    <p:sldId id="267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94660"/>
  </p:normalViewPr>
  <p:slideViewPr>
    <p:cSldViewPr>
      <p:cViewPr>
        <p:scale>
          <a:sx n="110" d="100"/>
          <a:sy n="110" d="100"/>
        </p:scale>
        <p:origin x="-7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9B07E-B89B-4558-B210-DE9A8894D942}" type="datetimeFigureOut">
              <a:rPr lang="uk-UA" smtClean="0"/>
              <a:pPr/>
              <a:t>21.01.2021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60744-548C-47A6-9238-E2544EFB47E4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0744-548C-47A6-9238-E2544EFB47E4}" type="slidenum">
              <a:rPr lang="uk-UA" smtClean="0"/>
              <a:pPr/>
              <a:t>6</a:t>
            </a:fld>
            <a:endParaRPr 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0744-548C-47A6-9238-E2544EFB47E4}" type="slidenum">
              <a:rPr lang="uk-UA" smtClean="0"/>
              <a:pPr/>
              <a:t>7</a:t>
            </a:fld>
            <a:endParaRPr lang="uk-U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0744-548C-47A6-9238-E2544EFB47E4}" type="slidenum">
              <a:rPr lang="uk-UA" smtClean="0"/>
              <a:pPr/>
              <a:t>8</a:t>
            </a:fld>
            <a:endParaRPr lang="uk-U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60744-548C-47A6-9238-E2544EFB47E4}" type="slidenum">
              <a:rPr lang="uk-UA" smtClean="0"/>
              <a:pPr/>
              <a:t>9</a:t>
            </a:fld>
            <a:endParaRPr 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21.01.2021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htet\Downloads\1585607248_26-p-odnotonnie-temnie-foni-1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3648" y="1700808"/>
            <a:ext cx="6622504" cy="22322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uk-UA" sz="32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Сучасні однопалатні парламенти зарубіжних країн: порівняльний аналіз</a:t>
            </a:r>
            <a:endParaRPr lang="uk-UA" sz="3200" b="1" dirty="0">
              <a:ln w="10541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84168" y="4869160"/>
            <a:ext cx="2552328" cy="144016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140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 Виконав:</a:t>
            </a:r>
          </a:p>
          <a:p>
            <a:r>
              <a:rPr lang="uk-UA" sz="140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ст. групи МВ –</a:t>
            </a:r>
            <a:r>
              <a:rPr lang="en-US" sz="140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34</a:t>
            </a:r>
            <a:endParaRPr lang="uk-UA" sz="1400" dirty="0" smtClean="0">
              <a:ln w="10541" cmpd="sng"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uk-UA" sz="140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Чабуркін П.С</a:t>
            </a:r>
          </a:p>
          <a:p>
            <a:r>
              <a:rPr lang="uk-UA" sz="140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Науковий керівник:</a:t>
            </a:r>
          </a:p>
          <a:p>
            <a:r>
              <a:rPr lang="uk-UA" sz="1400" dirty="0" smtClean="0">
                <a:ln w="10541" cmpd="sng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д. політ. н., проф. Хома Н. М.</a:t>
            </a:r>
          </a:p>
          <a:p>
            <a:endParaRPr lang="uk-UA" sz="1400" dirty="0">
              <a:ln w="10541" cmpd="sng"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pashtet\Downloads\1585607248_26-p-odnotonnie-temnie-foni-1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1640" y="2204864"/>
            <a:ext cx="6622504" cy="22322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uk-UA" sz="3200" b="1" dirty="0" smtClean="0">
                <a:ln w="10541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Дякую за увагу</a:t>
            </a:r>
            <a:endParaRPr lang="uk-UA" sz="3200" b="1" dirty="0">
              <a:ln w="10541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ashtet\Downloads\1585607248_26-p-odnotonnie-temnie-foni-1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499176" cy="1143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Об</a:t>
            </a:r>
            <a:r>
              <a:rPr lang="en-US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uk-UA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єкт</a:t>
            </a:r>
            <a:r>
              <a:rPr lang="uk-UA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дослідження</a:t>
            </a:r>
            <a:endParaRPr lang="uk-UA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43608" y="2060848"/>
            <a:ext cx="7200800" cy="3744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Однопалатні парламенти зарубіжних країн</a:t>
            </a:r>
            <a:r>
              <a:rPr lang="uk-UA" sz="1400" dirty="0" smtClean="0"/>
              <a:t>.</a:t>
            </a:r>
            <a:endParaRPr kumimoji="0" lang="uk-UA" sz="1400" b="1" i="0" u="none" strike="noStrike" kern="1200" cap="none" spc="0" normalizeH="0" baseline="0" noProof="0" dirty="0">
              <a:ln w="10541" cmpd="sng"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ashtet\Downloads\1585607248_26-p-odnotonnie-temnie-foni-1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499176" cy="1143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Предмет дослідження</a:t>
            </a:r>
            <a:endParaRPr lang="uk-UA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43608" y="2060848"/>
            <a:ext cx="7200800" cy="3744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Спільне і відмінне в функціонуванні однопалатних парламентів.</a:t>
            </a:r>
            <a:endParaRPr kumimoji="0" lang="uk-UA" sz="2800" b="1" i="0" u="none" strike="noStrike" kern="1200" cap="none" spc="0" normalizeH="0" baseline="0" noProof="0" dirty="0">
              <a:ln w="10541" cmpd="sng"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ashtet\Downloads\1585607248_26-p-odnotonnie-temnie-foni-1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499176" cy="1143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40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Мета дослідження</a:t>
            </a:r>
            <a:endParaRPr lang="uk-UA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43608" y="2060848"/>
            <a:ext cx="7200800" cy="3744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Вивчення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особливостей однопалатних парламентів на основі порівняльного аналізу.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uk-UA" sz="1400" b="1" i="0" u="none" strike="noStrike" kern="1200" cap="none" spc="0" normalizeH="0" baseline="0" noProof="0" dirty="0">
              <a:ln w="10541" cmpd="sng"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pashtet\Downloads\1585607248_26-p-odnotonnie-temnie-foni-1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620688"/>
            <a:ext cx="7499176" cy="1143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Методи дослідження </a:t>
            </a:r>
            <a:endParaRPr lang="uk-UA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43608" y="2060848"/>
            <a:ext cx="7200800" cy="3744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курсовій роботі застосовувались історичний метод, методи аналізу та синтезу, метод системного аналізу, структурно-функціональний, компаративістський метод, </a:t>
            </a:r>
            <a:r>
              <a:rPr lang="uk-UA" sz="2800" dirty="0" err="1" smtClean="0">
                <a:latin typeface="Times New Roman" pitchFamily="18" charset="0"/>
                <a:cs typeface="Times New Roman" pitchFamily="18" charset="0"/>
              </a:rPr>
              <a:t>метод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аналізу документів. </a:t>
            </a:r>
            <a:endParaRPr kumimoji="0" lang="uk-UA" sz="1200" b="1" i="0" u="none" strike="noStrike" kern="1200" cap="none" spc="0" normalizeH="0" baseline="0" noProof="0" dirty="0">
              <a:ln w="10541" cmpd="sng"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pashtet\Downloads\1585607248_26-p-odnotonnie-temnie-foni-1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95536" y="1196752"/>
            <a:ext cx="8424936" cy="5184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 smtClean="0"/>
              <a:t>ВСТУП</a:t>
            </a:r>
            <a:r>
              <a:rPr lang="ru-RU" dirty="0" smtClean="0"/>
              <a:t>…………………………………………………………….........................</a:t>
            </a:r>
            <a:r>
              <a:rPr lang="en-US" dirty="0" smtClean="0"/>
              <a:t>2</a:t>
            </a:r>
            <a:endParaRPr lang="uk-UA" sz="1400" dirty="0" smtClean="0"/>
          </a:p>
          <a:p>
            <a:r>
              <a:rPr lang="ru-RU" b="1" dirty="0" smtClean="0"/>
              <a:t>РОЗД</a:t>
            </a:r>
            <a:r>
              <a:rPr lang="uk-UA" b="1" dirty="0" smtClean="0"/>
              <a:t>ІЛ 1. ТЕОРЕТИЧНІ ТА МЕТОДОЛОГІЧНІ ЗАСАДИ ДОСЛІДЖЕННЯ МОНОКАМЕРАЛІЗМУ</a:t>
            </a:r>
            <a:r>
              <a:rPr lang="uk-UA" dirty="0" smtClean="0"/>
              <a:t>……………………………….….4</a:t>
            </a:r>
            <a:endParaRPr lang="uk-UA" sz="1400" dirty="0" smtClean="0"/>
          </a:p>
          <a:p>
            <a:pPr lvl="1"/>
            <a:r>
              <a:rPr lang="uk-UA" dirty="0" smtClean="0"/>
              <a:t>1.1.Поняття, сутність і характерні риси </a:t>
            </a:r>
            <a:r>
              <a:rPr lang="uk-UA" dirty="0" err="1" smtClean="0"/>
              <a:t>монокамералізму.</a:t>
            </a:r>
            <a:r>
              <a:rPr lang="uk-UA" dirty="0" smtClean="0"/>
              <a:t>......</a:t>
            </a:r>
            <a:r>
              <a:rPr lang="ru-RU" dirty="0" smtClean="0"/>
              <a:t>.......</a:t>
            </a:r>
            <a:r>
              <a:rPr lang="uk-UA" dirty="0" smtClean="0"/>
              <a:t>.....4</a:t>
            </a:r>
            <a:endParaRPr lang="uk-UA" sz="1400" dirty="0" smtClean="0"/>
          </a:p>
          <a:p>
            <a:pPr lvl="1"/>
            <a:r>
              <a:rPr lang="uk-UA" dirty="0" smtClean="0"/>
              <a:t>1.2.Становлення </a:t>
            </a:r>
            <a:r>
              <a:rPr lang="uk-UA" dirty="0" err="1" smtClean="0"/>
              <a:t>монокамералізму</a:t>
            </a:r>
            <a:r>
              <a:rPr lang="uk-UA" dirty="0" smtClean="0"/>
              <a:t> та його розвиток у світовому політико-правовому процесі..................................................................................7</a:t>
            </a:r>
            <a:endParaRPr lang="uk-UA" sz="1400" dirty="0" smtClean="0"/>
          </a:p>
          <a:p>
            <a:r>
              <a:rPr lang="uk-UA" b="1" dirty="0" smtClean="0"/>
              <a:t>РОЗДІЛ 2. ОДНОПАЛАТНІ ПАРЛАМЕНТИ ЗАРУБІЖНИХ КРАЇН</a:t>
            </a:r>
            <a:r>
              <a:rPr lang="uk-UA" dirty="0" smtClean="0"/>
              <a:t>.....</a:t>
            </a:r>
            <a:r>
              <a:rPr lang="ru-RU" dirty="0" smtClean="0"/>
              <a:t>9</a:t>
            </a:r>
            <a:endParaRPr lang="uk-UA" sz="1400" dirty="0" smtClean="0"/>
          </a:p>
          <a:p>
            <a:pPr lvl="1"/>
            <a:r>
              <a:rPr lang="uk-UA" dirty="0" smtClean="0"/>
              <a:t>2.1.Рійгікогу як естонський формат реалізації принципу унікамералізму.......................................................................................................9</a:t>
            </a:r>
            <a:endParaRPr lang="uk-UA" sz="1400" dirty="0" smtClean="0"/>
          </a:p>
          <a:p>
            <a:pPr lvl="1"/>
            <a:r>
              <a:rPr lang="uk-UA" dirty="0" smtClean="0"/>
              <a:t>2.2.Всекитайскі збори народних представників як найвищий законодавчий орган КНР......................................................................................13</a:t>
            </a:r>
            <a:endParaRPr lang="uk-UA" sz="1400" dirty="0" smtClean="0"/>
          </a:p>
          <a:p>
            <a:pPr lvl="1"/>
            <a:r>
              <a:rPr lang="uk-UA" dirty="0" smtClean="0"/>
              <a:t>2.3.Едускунта як зразковий парламент Фінляндії...............................16</a:t>
            </a:r>
            <a:endParaRPr lang="uk-UA" sz="1400" dirty="0" smtClean="0"/>
          </a:p>
          <a:p>
            <a:pPr lvl="1"/>
            <a:r>
              <a:rPr lang="uk-UA" dirty="0" smtClean="0"/>
              <a:t>2.4.Еллінський парламент як законодавчий орган Греції..................20</a:t>
            </a:r>
            <a:endParaRPr lang="uk-UA" sz="1400" dirty="0" smtClean="0"/>
          </a:p>
          <a:p>
            <a:pPr lvl="1"/>
            <a:r>
              <a:rPr lang="uk-UA" dirty="0" smtClean="0"/>
              <a:t>2.5.Спільне та відмінне у функціонуванні однопалатних парламентів………………………………………………………………………23</a:t>
            </a:r>
            <a:endParaRPr lang="uk-UA" sz="1400" dirty="0" smtClean="0"/>
          </a:p>
          <a:p>
            <a:r>
              <a:rPr lang="uk-UA" b="1" dirty="0" smtClean="0"/>
              <a:t>ВИСНОВКИ</a:t>
            </a:r>
            <a:r>
              <a:rPr lang="uk-UA" dirty="0" smtClean="0"/>
              <a:t>..........................................................................................................25</a:t>
            </a:r>
            <a:endParaRPr lang="uk-UA" sz="1400" dirty="0" smtClean="0"/>
          </a:p>
          <a:p>
            <a:r>
              <a:rPr lang="uk-UA" b="1" dirty="0" smtClean="0"/>
              <a:t>СПИСОК ВИКОРИСТАНИХ  ДЖЕРЕЛ ТА ЛІТЕРАТУРИ</a:t>
            </a:r>
            <a:r>
              <a:rPr lang="uk-UA" dirty="0" smtClean="0"/>
              <a:t>......................</a:t>
            </a:r>
            <a:r>
              <a:rPr lang="ru-RU" dirty="0" smtClean="0"/>
              <a:t>27</a:t>
            </a:r>
            <a:endParaRPr lang="uk-UA" sz="1400" dirty="0" smtClean="0"/>
          </a:p>
          <a:p>
            <a:r>
              <a:rPr lang="ru-RU" b="1" dirty="0" smtClean="0"/>
              <a:t>ДОДАТКИ</a:t>
            </a:r>
            <a:r>
              <a:rPr lang="ru-RU" dirty="0" smtClean="0"/>
              <a:t> </a:t>
            </a:r>
            <a:r>
              <a:rPr lang="uk-UA" dirty="0" smtClean="0"/>
              <a:t>............................................................................................................29</a:t>
            </a:r>
            <a:endParaRPr lang="uk-UA" sz="1400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4464496" cy="95436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40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Зміст</a:t>
            </a:r>
            <a:endParaRPr lang="uk-UA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pashtet\Downloads\1585607248_26-p-odnotonnie-temnie-foni-1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0"/>
            <a:ext cx="7499176" cy="114300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28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Порівняльний </a:t>
            </a:r>
            <a:r>
              <a:rPr lang="uk-UA" sz="2800" b="1" i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</a:rPr>
              <a:t>аналіз однопалатних парламентів</a:t>
            </a:r>
            <a:endParaRPr lang="uk-UA" sz="28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23528" y="1052736"/>
            <a:ext cx="8496944" cy="547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endParaRPr kumimoji="0" lang="uk-UA" sz="2800" b="1" i="0" u="none" strike="noStrike" kern="1200" cap="none" spc="0" normalizeH="0" baseline="0" noProof="0" dirty="0">
              <a:ln w="10541" cmpd="sng"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39552" y="1196753"/>
          <a:ext cx="8136905" cy="5213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7381"/>
                <a:gridCol w="1627381"/>
                <a:gridCol w="1627381"/>
                <a:gridCol w="1627381"/>
                <a:gridCol w="1627381"/>
              </a:tblGrid>
              <a:tr h="4582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b="1" dirty="0">
                          <a:latin typeface="Times New Roman"/>
                          <a:ea typeface="Calibri"/>
                          <a:cs typeface="Times New Roman"/>
                        </a:rPr>
                        <a:t>Критерій оцінювання</a:t>
                      </a:r>
                      <a:endParaRPr lang="uk-UA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uk-UA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Естонія</a:t>
                      </a:r>
                      <a:endParaRPr lang="uk-UA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КНР</a:t>
                      </a:r>
                      <a:endParaRPr lang="uk-UA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Фінляндія</a:t>
                      </a:r>
                      <a:endParaRPr lang="uk-UA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Греція</a:t>
                      </a:r>
                      <a:endParaRPr lang="uk-UA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96158">
                <a:tc>
                  <a:txBody>
                    <a:bodyPr/>
                    <a:lstStyle/>
                    <a:p>
                      <a:r>
                        <a:rPr lang="uk-UA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Склад</a:t>
                      </a:r>
                      <a:endParaRPr lang="uk-UA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uk-UA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парламенту</a:t>
                      </a:r>
                      <a:endParaRPr lang="uk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101</a:t>
                      </a:r>
                    </a:p>
                    <a:p>
                      <a:endParaRPr lang="uk-UA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2890</a:t>
                      </a:r>
                      <a:endParaRPr lang="uk-UA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200</a:t>
                      </a:r>
                      <a:endParaRPr lang="uk-UA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300</a:t>
                      </a:r>
                      <a:endParaRPr lang="uk-UA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98464">
                <a:tc>
                  <a:txBody>
                    <a:bodyPr/>
                    <a:lstStyle/>
                    <a:p>
                      <a:r>
                        <a:rPr lang="uk-UA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Вибори</a:t>
                      </a:r>
                      <a:endParaRPr lang="uk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прямі</a:t>
                      </a:r>
                      <a:endParaRPr lang="uk-UA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багаторівневі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прямі</a:t>
                      </a:r>
                      <a:endParaRPr lang="uk-UA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прямі</a:t>
                      </a:r>
                      <a:endParaRPr lang="uk-UA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96158">
                <a:tc>
                  <a:txBody>
                    <a:bodyPr/>
                    <a:lstStyle/>
                    <a:p>
                      <a:r>
                        <a:rPr lang="uk-UA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Строк повноважень</a:t>
                      </a:r>
                      <a:endParaRPr lang="uk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 роки</a:t>
                      </a:r>
                      <a:endParaRPr lang="uk-UA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5 років</a:t>
                      </a:r>
                      <a:endParaRPr lang="uk-UA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 роки</a:t>
                      </a:r>
                      <a:endParaRPr lang="uk-UA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 роки</a:t>
                      </a:r>
                      <a:endParaRPr lang="uk-UA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191547">
                <a:tc>
                  <a:txBody>
                    <a:bodyPr/>
                    <a:lstStyle/>
                    <a:p>
                      <a:r>
                        <a:rPr lang="uk-UA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Вік, з якого  можна обиратися до парламенту</a:t>
                      </a:r>
                      <a:endParaRPr lang="uk-UA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21 рік</a:t>
                      </a:r>
                      <a:endParaRPr lang="uk-UA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21 рік</a:t>
                      </a:r>
                      <a:endParaRPr lang="uk-UA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18 років</a:t>
                      </a:r>
                      <a:endParaRPr lang="uk-UA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8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18 років</a:t>
                      </a:r>
                      <a:endParaRPr lang="uk-UA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pashtet\Downloads\1585607248_26-p-odnotonnie-temnie-foni-1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23528" y="332656"/>
            <a:ext cx="8496944" cy="62646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endParaRPr kumimoji="0" lang="uk-UA" sz="2800" b="1" i="0" u="none" strike="noStrike" kern="1200" cap="none" spc="0" normalizeH="0" baseline="0" noProof="0" dirty="0">
              <a:ln w="10541" cmpd="sng">
                <a:solidFill>
                  <a:schemeClr val="tx1"/>
                </a:solidFill>
                <a:prstDash val="solid"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/>
        </p:nvGraphicFramePr>
        <p:xfrm>
          <a:off x="467544" y="548680"/>
          <a:ext cx="8280918" cy="5725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0153"/>
                <a:gridCol w="1932214"/>
                <a:gridCol w="2062967"/>
                <a:gridCol w="1249400"/>
                <a:gridCol w="1656184"/>
              </a:tblGrid>
              <a:tr h="4743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Критерій оцінювання</a:t>
                      </a:r>
                      <a:endParaRPr lang="uk-UA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uk-UA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Естонія</a:t>
                      </a:r>
                      <a:endParaRPr lang="uk-UA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КНР</a:t>
                      </a:r>
                      <a:endParaRPr lang="uk-UA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Фінляндія</a:t>
                      </a:r>
                      <a:endParaRPr lang="uk-UA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Греція</a:t>
                      </a:r>
                      <a:endParaRPr lang="uk-UA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546678">
                <a:tc>
                  <a:txBody>
                    <a:bodyPr/>
                    <a:lstStyle/>
                    <a:p>
                      <a:r>
                        <a:rPr lang="uk-UA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Право</a:t>
                      </a:r>
                      <a:endParaRPr lang="uk-UA" sz="12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uk-UA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законодавчої</a:t>
                      </a:r>
                      <a:endParaRPr lang="uk-UA" sz="12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r>
                        <a:rPr lang="uk-UA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ініціативи</a:t>
                      </a:r>
                      <a:endParaRPr lang="uk-UA" sz="1200" kern="1200" dirty="0" smtClean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Депутати парламенту, уряд, постійні комітети, глава держави</a:t>
                      </a:r>
                    </a:p>
                    <a:p>
                      <a:endParaRPr lang="uk-UA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Президія сесії, державна рада, Постійна комісія, Верховний суд, Верховна народна прокуратура, делегації та 30 і більше депутатів.</a:t>
                      </a:r>
                      <a:endParaRPr lang="uk-UA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Органи державної влади, депутат або група депутатів, громадяни країни.</a:t>
                      </a:r>
                      <a:endParaRPr lang="uk-UA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Депутати парламенту, уряд, державна влада, постійні комітети парламенту</a:t>
                      </a:r>
                      <a:endParaRPr lang="uk-UA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403897">
                <a:tc>
                  <a:txBody>
                    <a:bodyPr/>
                    <a:lstStyle/>
                    <a:p>
                      <a:r>
                        <a:rPr lang="uk-UA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Контрольні функції</a:t>
                      </a:r>
                      <a:endParaRPr lang="uk-UA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Контроль за діяльністю уряду, судами.</a:t>
                      </a:r>
                      <a:endParaRPr lang="uk-UA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Контроль над урядом, верховним судом, спеціальними комітетами, центральною військовою комісією та обранням головних офіцерів держави</a:t>
                      </a:r>
                      <a:endParaRPr lang="uk-UA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uk-UA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Контроль за управлінням державою та діяльністю судових органів</a:t>
                      </a:r>
                      <a:endParaRPr lang="uk-UA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Контроль за діяльністю уряду</a:t>
                      </a:r>
                      <a:endParaRPr lang="uk-UA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959881">
                <a:tc>
                  <a:txBody>
                    <a:bodyPr/>
                    <a:lstStyle/>
                    <a:p>
                      <a:r>
                        <a:rPr lang="uk-UA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Призначення посадовців</a:t>
                      </a:r>
                      <a:endParaRPr lang="uk-UA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Призначає президента країни, </a:t>
                      </a:r>
                      <a:r>
                        <a:rPr lang="uk-UA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затверджує </a:t>
                      </a:r>
                      <a:r>
                        <a:rPr lang="uk-UA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кандидатуру прем’єр-міністра та склад уряду</a:t>
                      </a:r>
                      <a:endParaRPr lang="uk-UA" sz="12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Призначає голову держави, </a:t>
                      </a:r>
                      <a:r>
                        <a:rPr lang="uk-UA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затверджує </a:t>
                      </a:r>
                      <a:r>
                        <a:rPr lang="uk-UA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кандидатуру на посаду прем’єр міністра та затверджує склад уряду</a:t>
                      </a:r>
                      <a:endParaRPr lang="uk-UA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Обирає </a:t>
                      </a:r>
                      <a:r>
                        <a:rPr lang="uk-UA" sz="12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прем’єр-</a:t>
                      </a:r>
                      <a:r>
                        <a:rPr lang="uk-UA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міністра</a:t>
                      </a:r>
                      <a:endParaRPr lang="uk-UA" sz="1200" kern="1200" dirty="0">
                        <a:solidFill>
                          <a:schemeClr val="tx1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Обирає </a:t>
                      </a:r>
                      <a:r>
                        <a:rPr lang="uk-UA" sz="1200" kern="1200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прем’єр-</a:t>
                      </a:r>
                      <a:r>
                        <a:rPr lang="uk-UA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міністра</a:t>
                      </a:r>
                      <a:endParaRPr lang="uk-UA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340454">
                <a:tc>
                  <a:txBody>
                    <a:bodyPr/>
                    <a:lstStyle/>
                    <a:p>
                      <a:r>
                        <a:rPr lang="uk-UA" sz="1200" b="1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Методи впливу парламенту на уряд</a:t>
                      </a:r>
                      <a:endParaRPr lang="uk-UA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Призначає уряд та може його розпустити,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200" dirty="0" smtClean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Оголосивши недовіру</a:t>
                      </a:r>
                      <a:endParaRPr lang="uk-UA" sz="12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uk-UA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Може впливати на уряд оскільки здійснює контроль над ним</a:t>
                      </a:r>
                      <a:endParaRPr lang="uk-UA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Може подати вотум недовіри прем’єр міністру або одному з членів уряду</a:t>
                      </a:r>
                      <a:endParaRPr lang="uk-UA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Може подати вотум недовіри</a:t>
                      </a:r>
                    </a:p>
                    <a:p>
                      <a:r>
                        <a:rPr lang="uk-UA" sz="1200" kern="12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уряду</a:t>
                      </a:r>
                      <a:endParaRPr lang="uk-UA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pashtet\Downloads\1585607248_26-p-odnotonnie-temnie-foni-1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95536" y="1196752"/>
            <a:ext cx="8424936" cy="5184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/>
            <a:r>
              <a:rPr lang="uk-UA" dirty="0" smtClean="0"/>
              <a:t>1. Парламент – вищий представницький орган народу, що представляє народ, регулює соціальні відносини за допомогою прийняття законів і здійснює контроль за діяльністю вищих посадових осіб та адміністративних органів. Формування парламенту та його структура напряму залежить від державного устрою, державного режиму, історичних аспектів, розмірів держави. Нині у світі діють як </a:t>
            </a:r>
            <a:r>
              <a:rPr lang="uk-UA" dirty="0" err="1" smtClean="0"/>
              <a:t>одно-</a:t>
            </a:r>
            <a:r>
              <a:rPr lang="uk-UA" dirty="0" smtClean="0"/>
              <a:t>, так і двопалатні парламенти. </a:t>
            </a:r>
          </a:p>
          <a:p>
            <a:pPr lvl="0"/>
            <a:r>
              <a:rPr lang="uk-UA" dirty="0" smtClean="0"/>
              <a:t>2. </a:t>
            </a:r>
            <a:r>
              <a:rPr lang="uk-UA" dirty="0" err="1" smtClean="0"/>
              <a:t>Унікамеральний</a:t>
            </a:r>
            <a:r>
              <a:rPr lang="uk-UA" dirty="0" smtClean="0"/>
              <a:t> парламент – загальнонаціональний представницький орган народу, що має тільки одну палату в своїй структурі. Повноваження парламенту пов’язані з тим, що він є вищим представницьким органом. Сфери повноважень: законодавча, формування вищих органів держави; здійснення зовнішньополітичних функцій; контрольні повноваження.</a:t>
            </a:r>
          </a:p>
          <a:p>
            <a:pPr lvl="0"/>
            <a:r>
              <a:rPr lang="uk-UA" dirty="0" smtClean="0"/>
              <a:t>3. Дослідивши механізм однопалатної системи можна зробити такий висновок, що її принциповою перевагою над двопалатною системою безперечно є те, що законодавчий процес є набагато легший і простіший, ніж у </a:t>
            </a:r>
            <a:r>
              <a:rPr lang="uk-UA" dirty="0" err="1" smtClean="0"/>
              <a:t>бікамеральному</a:t>
            </a:r>
            <a:r>
              <a:rPr lang="uk-UA" dirty="0" smtClean="0"/>
              <a:t> парламенті. Дослідники </a:t>
            </a:r>
            <a:r>
              <a:rPr lang="uk-UA" dirty="0" err="1" smtClean="0"/>
              <a:t>однопалатності</a:t>
            </a:r>
            <a:r>
              <a:rPr lang="uk-UA" dirty="0" smtClean="0"/>
              <a:t> вважають, що саме цей механізм є менш витратним, навіть якщо кількість членів в палатах однакова.</a:t>
            </a:r>
          </a:p>
          <a:p>
            <a:pPr lvl="0"/>
            <a:r>
              <a:rPr lang="uk-UA" dirty="0" smtClean="0"/>
              <a:t>4. Основною слабкістю однопалатної системи є те, що через відсутність другої палати, яка б могла стримувати рішення іншої палати, існує загроза прийняття поспішних рішень, узурпована влада.</a:t>
            </a:r>
          </a:p>
          <a:p>
            <a:pPr lvl="0"/>
            <a:r>
              <a:rPr lang="uk-UA" dirty="0" smtClean="0"/>
              <a:t>5. Після порівняння однопалатних парламентів Естонії, КНР, Фінляндії та Греції, ми зробили висновок: однопалатні парламенти країн світу відрізняються своїми особливостями, залежно від того, який в певній державі державно-територіальний устрій, форма правління, чи ця держава завжди мала однопалатний парламент, чи перейшла від двопалатної структури. </a:t>
            </a:r>
          </a:p>
          <a:p>
            <a:pPr lvl="0"/>
            <a:r>
              <a:rPr lang="uk-UA" dirty="0" smtClean="0"/>
              <a:t>6. </a:t>
            </a:r>
            <a:r>
              <a:rPr lang="uk-UA" dirty="0" err="1" smtClean="0"/>
              <a:t>Монокамералізм</a:t>
            </a:r>
            <a:r>
              <a:rPr lang="uk-UA" dirty="0" smtClean="0"/>
              <a:t> як вид законодавчого представництва доволі перспективний, але не дуже підходить усім державам. Однопалатний парламент більше відповідний невеликим, унітарним державам, хоча завжди в усьому є винятки. </a:t>
            </a:r>
            <a:r>
              <a:rPr lang="uk-UA" dirty="0" err="1" smtClean="0"/>
              <a:t>Монокамералізм</a:t>
            </a:r>
            <a:r>
              <a:rPr lang="uk-UA" dirty="0" smtClean="0"/>
              <a:t> має свої плюси та мінуси, проте не позитивних сторін в однопалатному парламенті все ж більше, ніж негативних.</a:t>
            </a:r>
            <a:endParaRPr lang="uk-UA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2411760" y="188640"/>
            <a:ext cx="4464496" cy="954360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sz="40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Висновоки</a:t>
            </a:r>
            <a:endParaRPr lang="uk-UA" sz="40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708</Words>
  <Application>Microsoft Office PowerPoint</Application>
  <PresentationFormat>Экран (4:3)</PresentationFormat>
  <Paragraphs>96</Paragraphs>
  <Slides>10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Сучасні однопалатні парламенти зарубіжних країн: порівняльний аналіз</vt:lpstr>
      <vt:lpstr>Об’єкт дослідження</vt:lpstr>
      <vt:lpstr>Предмет дослідження</vt:lpstr>
      <vt:lpstr>Мета дослідження</vt:lpstr>
      <vt:lpstr>Методи дослідження </vt:lpstr>
      <vt:lpstr>Зміст</vt:lpstr>
      <vt:lpstr>Порівняльний аналіз однопалатних парламентів</vt:lpstr>
      <vt:lpstr>Слайд 8</vt:lpstr>
      <vt:lpstr>Висновоки</vt:lpstr>
      <vt:lpstr>Дякую за увагу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Сучасні однопалатні парламенти зарубіжних країн: порівняльний аналіз</dc:title>
  <dc:creator>pashtet</dc:creator>
  <cp:lastModifiedBy>pashtet</cp:lastModifiedBy>
  <cp:revision>47</cp:revision>
  <dcterms:created xsi:type="dcterms:W3CDTF">2021-01-15T17:17:09Z</dcterms:created>
  <dcterms:modified xsi:type="dcterms:W3CDTF">2021-01-21T17:45:01Z</dcterms:modified>
</cp:coreProperties>
</file>