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7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a:p>
        </p:txBody>
      </p:sp>
      <p:sp>
        <p:nvSpPr>
          <p:cNvPr id="4" name="Дата 3"/>
          <p:cNvSpPr>
            <a:spLocks noGrp="1"/>
          </p:cNvSpPr>
          <p:nvPr>
            <p:ph type="dt" sz="half" idx="10"/>
          </p:nvPr>
        </p:nvSpPr>
        <p:spPr/>
        <p:txBody>
          <a:bodyPr/>
          <a:lstStyle/>
          <a:p>
            <a:fld id="{5CE4C286-F735-407F-AC2A-F819C361EE5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5CE4C286-F735-407F-AC2A-F819C361EE5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5CE4C286-F735-407F-AC2A-F819C361EE5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5CE4C286-F735-407F-AC2A-F819C361EE5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5CE4C286-F735-407F-AC2A-F819C361EE5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p>
            <a:fld id="{5CE4C286-F735-407F-AC2A-F819C361EE5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p>
            <a:fld id="{5CE4C286-F735-407F-AC2A-F819C361EE57}"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p>
            <a:fld id="{5CE4C286-F735-407F-AC2A-F819C361EE57}"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E4C286-F735-407F-AC2A-F819C361EE57}"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5CE4C286-F735-407F-AC2A-F819C361EE5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5CE4C286-F735-407F-AC2A-F819C361EE5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B1FEBA-EF80-4905-BDB1-86F50D6669F2}"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4C286-F735-407F-AC2A-F819C361EE57}" type="datetimeFigureOut">
              <a:rPr lang="ru-RU" smtClean="0"/>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1FEBA-EF80-4905-BDB1-86F50D6669F2}"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571230" y="4759960"/>
            <a:ext cx="3556635" cy="1655445"/>
          </a:xfrm>
        </p:spPr>
        <p:txBody>
          <a:bodyPr>
            <a:scene3d>
              <a:camera prst="orthographicFront"/>
              <a:lightRig rig="threePt" dir="t"/>
            </a:scene3d>
          </a:bodyPr>
          <a:lstStyle/>
          <a:p>
            <a:pPr algn="l"/>
            <a:r>
              <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rPr>
              <a:t>Виконав:</a:t>
            </a:r>
            <a:endPar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endParaRPr>
          </a:p>
          <a:p>
            <a:pPr algn="l"/>
            <a:r>
              <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rPr>
              <a:t>студент групиМВ-34</a:t>
            </a:r>
            <a:endPar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endParaRPr>
          </a:p>
          <a:p>
            <a:pPr algn="l"/>
            <a:r>
              <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rPr>
              <a:t>Чабуркін Павло</a:t>
            </a:r>
            <a:endParaRPr 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Aharoni" panose="02010803020104030203" pitchFamily="2" charset="-79"/>
            </a:endParaRPr>
          </a:p>
        </p:txBody>
      </p:sp>
      <p:sp>
        <p:nvSpPr>
          <p:cNvPr id="4" name="Прямоугольник 3"/>
          <p:cNvSpPr/>
          <p:nvPr/>
        </p:nvSpPr>
        <p:spPr>
          <a:xfrm>
            <a:off x="1201420" y="1174750"/>
            <a:ext cx="9789795" cy="2584450"/>
          </a:xfrm>
          <a:prstGeom prst="rect">
            <a:avLst/>
          </a:prstGeom>
          <a:noFill/>
          <a:ln>
            <a:noFill/>
          </a:ln>
        </p:spPr>
        <p:txBody>
          <a:bodyPr wrap="square" rtlCol="0" anchor="t">
            <a:spAutoFit/>
          </a:bodyPr>
          <a:p>
            <a:pPr algn="ctr"/>
            <a:r>
              <a:rPr lang="ru-RU" sz="5400" b="1" dirty="0">
                <a:solidFill>
                  <a:schemeClr val="tx1"/>
                </a:solidFill>
                <a:effectLst>
                  <a:outerShdw blurRad="38100" dist="19050" dir="2700000" algn="tl" rotWithShape="0">
                    <a:schemeClr val="dk1">
                      <a:alpha val="40000"/>
                    </a:schemeClr>
                  </a:outerShdw>
                </a:effectLst>
                <a:latin typeface="P052 [urw]" charset="0"/>
                <a:cs typeface="P052 [urw]" charset="0"/>
                <a:sym typeface="+mn-ea"/>
              </a:rPr>
              <a:t>Політика мультикультуралізму перед викликами глобалізації</a:t>
            </a:r>
            <a:endParaRPr lang="ru-RU" altLang="en-US" sz="5400" b="1" dirty="0">
              <a:solidFill>
                <a:schemeClr val="tx1"/>
              </a:solidFill>
              <a:effectLst>
                <a:outerShdw blurRad="38100" dist="19050" dir="2700000" algn="tl" rotWithShape="0">
                  <a:schemeClr val="dk1">
                    <a:alpha val="40000"/>
                  </a:schemeClr>
                </a:outerShdw>
              </a:effectLst>
              <a:latin typeface="P052 [urw]" charset="0"/>
              <a:cs typeface="P052 [urw]"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Прямоугольник 3"/>
          <p:cNvSpPr/>
          <p:nvPr/>
        </p:nvSpPr>
        <p:spPr>
          <a:xfrm>
            <a:off x="1650048" y="491490"/>
            <a:ext cx="3467100" cy="1198880"/>
          </a:xfrm>
          <a:prstGeom prst="rect">
            <a:avLst/>
          </a:prstGeom>
          <a:noFill/>
          <a:ln>
            <a:noFill/>
          </a:ln>
        </p:spPr>
        <p:txBody>
          <a:bodyPr wrap="none" rtlCol="0" anchor="t">
            <a:spAutoFit/>
          </a:bodyPr>
          <a:p>
            <a:pPr algn="ctr"/>
            <a:r>
              <a:rPr lang="" altLang="ru-RU" sz="7200" b="1">
                <a:ln/>
                <a:solidFill>
                  <a:schemeClr val="tx1"/>
                </a:solidFill>
                <a:effectLst>
                  <a:outerShdw blurRad="38100" dist="19050" dir="2700000" algn="tl" rotWithShape="0">
                    <a:schemeClr val="dk1">
                      <a:alpha val="40000"/>
                    </a:schemeClr>
                  </a:outerShdw>
                </a:effectLst>
              </a:rPr>
              <a:t>Критика</a:t>
            </a:r>
            <a:endParaRPr lang="" altLang="ru-RU" sz="7200" b="1">
              <a:ln/>
              <a:solidFill>
                <a:schemeClr val="tx1"/>
              </a:solidFill>
              <a:effectLst>
                <a:outerShdw blurRad="38100" dist="19050" dir="2700000" algn="tl" rotWithShape="0">
                  <a:schemeClr val="dk1">
                    <a:alpha val="40000"/>
                  </a:schemeClr>
                </a:outerShdw>
              </a:effectLst>
            </a:endParaRPr>
          </a:p>
        </p:txBody>
      </p:sp>
      <p:pic>
        <p:nvPicPr>
          <p:cNvPr id="8" name="Изображение 7" descr="klipartz.com (2)"/>
          <p:cNvPicPr>
            <a:picLocks noChangeAspect="1"/>
          </p:cNvPicPr>
          <p:nvPr/>
        </p:nvPicPr>
        <p:blipFill>
          <a:blip r:embed="rId1"/>
          <a:stretch>
            <a:fillRect/>
          </a:stretch>
        </p:blipFill>
        <p:spPr>
          <a:xfrm>
            <a:off x="309880" y="903605"/>
            <a:ext cx="6148705" cy="6148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Изображение 3" descr="klipartz.com (4)"/>
          <p:cNvPicPr>
            <a:picLocks noChangeAspect="1"/>
          </p:cNvPicPr>
          <p:nvPr/>
        </p:nvPicPr>
        <p:blipFill>
          <a:blip r:embed="rId1"/>
          <a:stretch>
            <a:fillRect/>
          </a:stretch>
        </p:blipFill>
        <p:spPr>
          <a:xfrm>
            <a:off x="25400" y="1210310"/>
            <a:ext cx="5116195" cy="5005070"/>
          </a:xfrm>
          <a:prstGeom prst="rect">
            <a:avLst/>
          </a:prstGeom>
        </p:spPr>
      </p:pic>
      <p:sp>
        <p:nvSpPr>
          <p:cNvPr id="6" name="Текстовое поле 5"/>
          <p:cNvSpPr txBox="1"/>
          <p:nvPr/>
        </p:nvSpPr>
        <p:spPr>
          <a:xfrm>
            <a:off x="6181725" y="1803400"/>
            <a:ext cx="5581650" cy="3692525"/>
          </a:xfrm>
          <a:prstGeom prst="rect">
            <a:avLst/>
          </a:prstGeom>
          <a:noFill/>
        </p:spPr>
        <p:txBody>
          <a:bodyPr wrap="square" rtlCol="0">
            <a:spAutoFit/>
            <a:scene3d>
              <a:camera prst="orthographicFront"/>
              <a:lightRig rig="threePt" dir="t"/>
            </a:scene3d>
          </a:bodyPr>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Термін „мультикультуралізм” з’явився в науковому обігу наприкінці</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1980-х років. Він означав поважливе ставлення більшості населення до</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меншин, однаковий статус різних культурних традицій, право індивіда</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на вибір своєї ідентичності. </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sym typeface="+mn-ea"/>
              </a:rPr>
              <a:t>Мультикультуралізм означає співіснування в єдиному політичному</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sym typeface="+mn-ea"/>
              </a:rPr>
              <a:t>суспільстві кількох помітних культурних груп, які бажають і, в принципі,</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sym typeface="+mn-ea"/>
              </a:rPr>
              <a:t>здатні відтворювати свою специфічну ідентичність.</a:t>
            </a:r>
            <a:endParaRPr lang="ru-RU" altLang="en-US" i="1">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sym typeface="+mn-ea"/>
            </a:endParaRPr>
          </a:p>
        </p:txBody>
      </p:sp>
      <p:sp>
        <p:nvSpPr>
          <p:cNvPr id="2" name="Прямоугольник 1"/>
          <p:cNvSpPr/>
          <p:nvPr/>
        </p:nvSpPr>
        <p:spPr>
          <a:xfrm>
            <a:off x="1718628" y="223520"/>
            <a:ext cx="8754110"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Мультикультуріанізм</a:t>
            </a:r>
            <a:endParaRPr lang="en-US" altLang="ru-RU" sz="72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3" name="Изображение 2" descr="klipartz.com (8)"/>
          <p:cNvPicPr>
            <a:picLocks noChangeAspect="1"/>
          </p:cNvPicPr>
          <p:nvPr/>
        </p:nvPicPr>
        <p:blipFill>
          <a:blip r:embed="rId1"/>
          <a:stretch>
            <a:fillRect/>
          </a:stretch>
        </p:blipFill>
        <p:spPr>
          <a:xfrm>
            <a:off x="5944235" y="-44450"/>
            <a:ext cx="6212840" cy="6946900"/>
          </a:xfrm>
          <a:prstGeom prst="rect">
            <a:avLst/>
          </a:prstGeom>
        </p:spPr>
      </p:pic>
      <p:sp>
        <p:nvSpPr>
          <p:cNvPr id="8" name="Текстовое поле 7"/>
          <p:cNvSpPr txBox="1"/>
          <p:nvPr/>
        </p:nvSpPr>
        <p:spPr>
          <a:xfrm>
            <a:off x="967740" y="1665605"/>
            <a:ext cx="5130165" cy="4399915"/>
          </a:xfrm>
          <a:prstGeom prst="rect">
            <a:avLst/>
          </a:prstGeom>
          <a:noFill/>
        </p:spPr>
        <p:txBody>
          <a:bodyPr wrap="square" rtlCol="0" anchor="t">
            <a:spAutoFit/>
          </a:bodyPr>
          <a:p>
            <a:r>
              <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Однією з країн-першопрохідців мультикультуралізму вважають Індію.</a:t>
            </a:r>
            <a:endPar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Саме в її конституції (1950 р.) було зроблено спробу врахувати культурне</a:t>
            </a:r>
            <a:endPar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розмаїття та внести в основний закон норми західної демократії.</a:t>
            </a:r>
            <a:endParaRPr lang="ru-RU" altLang="en-US" sz="28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p:txBody>
      </p:sp>
      <p:sp>
        <p:nvSpPr>
          <p:cNvPr id="9" name="Прямоугольник 8"/>
          <p:cNvSpPr/>
          <p:nvPr/>
        </p:nvSpPr>
        <p:spPr>
          <a:xfrm>
            <a:off x="2464118" y="314960"/>
            <a:ext cx="2137410"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Індія</a:t>
            </a:r>
            <a:endParaRPr lang="en-US" altLang="ru-RU" sz="72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Прямоугольник 5"/>
          <p:cNvSpPr/>
          <p:nvPr/>
        </p:nvSpPr>
        <p:spPr>
          <a:xfrm>
            <a:off x="7051040" y="443230"/>
            <a:ext cx="3082925"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Канада</a:t>
            </a:r>
            <a:endParaRPr lang="en-US" altLang="ru-RU" sz="7200" b="1">
              <a:solidFill>
                <a:schemeClr val="tx1"/>
              </a:solidFill>
              <a:effectLst>
                <a:outerShdw blurRad="38100" dist="19050" dir="2700000" algn="tl" rotWithShape="0">
                  <a:schemeClr val="dk1">
                    <a:alpha val="40000"/>
                  </a:schemeClr>
                </a:outerShdw>
              </a:effectLst>
            </a:endParaRPr>
          </a:p>
        </p:txBody>
      </p:sp>
      <p:sp>
        <p:nvSpPr>
          <p:cNvPr id="7" name="Текстовое поле 6"/>
          <p:cNvSpPr txBox="1"/>
          <p:nvPr/>
        </p:nvSpPr>
        <p:spPr>
          <a:xfrm>
            <a:off x="6311265" y="1808480"/>
            <a:ext cx="5655945" cy="3784600"/>
          </a:xfrm>
          <a:prstGeom prst="rect">
            <a:avLst/>
          </a:prstGeom>
          <a:noFill/>
        </p:spPr>
        <p:txBody>
          <a:bodyPr wrap="square" rtlCol="0" anchor="t">
            <a:spAutoFit/>
            <a:scene3d>
              <a:camera prst="orthographicFront"/>
              <a:lightRig rig="threePt" dir="t"/>
            </a:scene3d>
          </a:bodyPr>
          <a:p>
            <a:r>
              <a:rPr lang="ru-RU" altLang="en-US"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Уряд Канади 1971 року проголосив мультикультуралізм офіційною</a:t>
            </a:r>
            <a:endParaRPr lang="ru-RU" altLang="en-US"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ідеологією.  В основу мультикультуралізму тут закладено, перш за все, демографічні фактори. </a:t>
            </a:r>
            <a:r>
              <a:rPr lang="en-US" altLang="ru-RU"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В</a:t>
            </a:r>
            <a:r>
              <a:rPr lang="ru-RU" altLang="en-US"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 Канаді мультикультурна політика відступила від принципу рівних можливостей. Крім того, надмірне піклування надається іммігрантам з Пакистану, Індії, Китаю з метою „відновлення історичної справедливості”. В результаті навіть іммігранти, які не зазнали жодних утисків, мають більші  привілеї, ніж вихідці з Європи. </a:t>
            </a:r>
            <a:endParaRPr lang="ru-RU" altLang="en-US" sz="20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p:txBody>
      </p:sp>
      <p:pic>
        <p:nvPicPr>
          <p:cNvPr id="8" name="Изображение 7" descr="klipartz.com (16)"/>
          <p:cNvPicPr>
            <a:picLocks noChangeAspect="1"/>
          </p:cNvPicPr>
          <p:nvPr/>
        </p:nvPicPr>
        <p:blipFill>
          <a:blip r:embed="rId1"/>
          <a:stretch>
            <a:fillRect/>
          </a:stretch>
        </p:blipFill>
        <p:spPr>
          <a:xfrm>
            <a:off x="-1233805" y="579120"/>
            <a:ext cx="8569325" cy="5699760"/>
          </a:xfrm>
          <a:prstGeom prst="rect">
            <a:avLst/>
          </a:prstGeom>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Изображение 3" descr="klipartz.com (15)"/>
          <p:cNvPicPr>
            <a:picLocks noChangeAspect="1"/>
          </p:cNvPicPr>
          <p:nvPr/>
        </p:nvPicPr>
        <p:blipFill>
          <a:blip r:embed="rId1"/>
          <a:stretch>
            <a:fillRect/>
          </a:stretch>
        </p:blipFill>
        <p:spPr>
          <a:xfrm>
            <a:off x="6763385" y="16510"/>
            <a:ext cx="6548755" cy="6550660"/>
          </a:xfrm>
          <a:prstGeom prst="rect">
            <a:avLst/>
          </a:prstGeom>
        </p:spPr>
      </p:pic>
      <p:sp>
        <p:nvSpPr>
          <p:cNvPr id="5" name="Прямоугольник 4"/>
          <p:cNvSpPr/>
          <p:nvPr/>
        </p:nvSpPr>
        <p:spPr>
          <a:xfrm>
            <a:off x="2117725" y="513715"/>
            <a:ext cx="3109595"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Швеція</a:t>
            </a:r>
            <a:endParaRPr lang="en-US" altLang="ru-RU" sz="7200" b="1">
              <a:solidFill>
                <a:schemeClr val="tx1"/>
              </a:solidFill>
              <a:effectLst>
                <a:outerShdw blurRad="38100" dist="19050" dir="2700000" algn="tl" rotWithShape="0">
                  <a:schemeClr val="dk1">
                    <a:alpha val="40000"/>
                  </a:schemeClr>
                </a:outerShdw>
              </a:effectLst>
            </a:endParaRPr>
          </a:p>
        </p:txBody>
      </p:sp>
      <p:sp>
        <p:nvSpPr>
          <p:cNvPr id="6" name="Текстовое поле 5"/>
          <p:cNvSpPr txBox="1"/>
          <p:nvPr/>
        </p:nvSpPr>
        <p:spPr>
          <a:xfrm>
            <a:off x="473075" y="2136775"/>
            <a:ext cx="7193280" cy="3784600"/>
          </a:xfrm>
          <a:prstGeom prst="rect">
            <a:avLst/>
          </a:prstGeom>
          <a:noFill/>
        </p:spPr>
        <p:txBody>
          <a:bodyPr wrap="square" rtlCol="0" anchor="t">
            <a:spAutoFit/>
            <a:scene3d>
              <a:camera prst="orthographicFront"/>
              <a:lightRig rig="threePt" dir="t"/>
            </a:scene3d>
          </a:bodyPr>
          <a:p>
            <a:r>
              <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Швеція офіційно прийняла мультикультуралізм 1975 року, що проявилося у трьох законодавчо закріплених принципах: однаковий рівень життя для груп меншин та іншого населення країни; вільний вибір між етнічною ідентичністю</a:t>
            </a:r>
            <a:endPar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і шведською культурною ідентичністю; партнерство, що означає забезпечення</a:t>
            </a:r>
            <a:endPar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a:p>
            <a:r>
              <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rPr>
              <a:t>таких взаємовідносин у професійній сфері, які дозолили б кожній особі користуватися привілеями, які надає спільна робота</a:t>
            </a:r>
            <a:endParaRPr lang="ru-RU" altLang="en-US" sz="2400">
              <a:solidFill>
                <a:schemeClr val="tx1"/>
              </a:solidFill>
              <a:effectLst>
                <a:outerShdw blurRad="38100" dist="19050" dir="2700000" algn="tl" rotWithShape="0">
                  <a:schemeClr val="dk1">
                    <a:alpha val="40000"/>
                  </a:schemeClr>
                </a:outerShdw>
              </a:effectLst>
              <a:latin typeface="Chilanka" panose="02000503000000000000" charset="0"/>
              <a:cs typeface="Chilanka" panose="02000503000000000000" charset="0"/>
            </a:endParaRPr>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Прямоугольник 10"/>
          <p:cNvSpPr/>
          <p:nvPr/>
        </p:nvSpPr>
        <p:spPr>
          <a:xfrm>
            <a:off x="1564005" y="354965"/>
            <a:ext cx="3907155"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Переваги</a:t>
            </a:r>
            <a:endParaRPr lang="en-US" altLang="ru-RU" sz="7200" b="1">
              <a:solidFill>
                <a:schemeClr val="tx1"/>
              </a:solidFill>
              <a:effectLst>
                <a:outerShdw blurRad="38100" dist="19050" dir="2700000" algn="tl" rotWithShape="0">
                  <a:schemeClr val="dk1">
                    <a:alpha val="40000"/>
                  </a:schemeClr>
                </a:outerShdw>
              </a:effectLst>
            </a:endParaRPr>
          </a:p>
        </p:txBody>
      </p:sp>
      <p:sp>
        <p:nvSpPr>
          <p:cNvPr id="12" name="Текстовое поле 11"/>
          <p:cNvSpPr txBox="1"/>
          <p:nvPr/>
        </p:nvSpPr>
        <p:spPr>
          <a:xfrm>
            <a:off x="187960" y="1635125"/>
            <a:ext cx="6099175" cy="4246245"/>
          </a:xfrm>
          <a:prstGeom prst="rect">
            <a:avLst/>
          </a:prstGeom>
          <a:noFill/>
        </p:spPr>
        <p:txBody>
          <a:bodyPr wrap="square" rtlCol="0">
            <a:spAutoFit/>
          </a:bodyPr>
          <a:p>
            <a:pPr marL="285750" indent="-285750">
              <a:buFont typeface="Wingdings" panose="05000000000000000000" charset="0"/>
              <a:buChar char=""/>
            </a:pPr>
            <a:r>
              <a:rPr lang="ru-RU" altLang="en-US"/>
              <a:t>іммігранти - джерело знань (інновації, творчі здібності, нові навички) і кваліфікованої робочої сили, що підвищує рівень комерції та економічне зростання;</a:t>
            </a:r>
            <a:endParaRPr lang="ru-RU" altLang="en-US"/>
          </a:p>
          <a:p>
            <a:pPr marL="285750" indent="-285750">
              <a:buFont typeface="Wingdings" panose="05000000000000000000" charset="0"/>
              <a:buChar char=""/>
            </a:pPr>
            <a:r>
              <a:rPr lang="ru-RU" altLang="en-US"/>
              <a:t>но</a:t>
            </a:r>
            <a:r>
              <a:rPr lang="en-US" altLang="ru-RU"/>
              <a:t>ві</a:t>
            </a:r>
            <a:r>
              <a:rPr lang="ru-RU" altLang="en-US"/>
              <a:t> смаки і стилі - етнічний бізнес (такі, як ресторани і магазини) додають відтінки співтовариствам і одночасно це приваблює туристів на їх культурні свята / фестивалі;</a:t>
            </a:r>
            <a:endParaRPr lang="ru-RU" altLang="en-US"/>
          </a:p>
          <a:p>
            <a:pPr marL="285750" indent="-285750">
              <a:buFont typeface="Wingdings" panose="05000000000000000000" charset="0"/>
              <a:buChar char=""/>
            </a:pPr>
            <a:r>
              <a:rPr lang="ru-RU" altLang="en-US"/>
              <a:t>мультікультуралізм допомагає дізнатися і зрозуміти різні культури, так ми краще розуміємо один одного і ладнаємо між собою;</a:t>
            </a:r>
            <a:endParaRPr lang="ru-RU" altLang="en-US"/>
          </a:p>
          <a:p>
            <a:pPr marL="285750" indent="-285750">
              <a:buFont typeface="Wingdings" panose="05000000000000000000" charset="0"/>
              <a:buChar char=""/>
            </a:pPr>
            <a:r>
              <a:rPr lang="ru-RU" altLang="en-US"/>
              <a:t></a:t>
            </a:r>
            <a:r>
              <a:rPr lang="en-US" altLang="ru-RU"/>
              <a:t>можливість</a:t>
            </a:r>
            <a:r>
              <a:rPr lang="ru-RU" altLang="en-US"/>
              <a:t> дізнатися різні мови</a:t>
            </a:r>
            <a:r>
              <a:rPr lang="en-US" altLang="ru-RU"/>
              <a:t>,</a:t>
            </a:r>
            <a:r>
              <a:rPr lang="ru-RU" altLang="en-US"/>
              <a:t> країни, релігії </a:t>
            </a:r>
            <a:r>
              <a:rPr lang="en-US" altLang="ru-RU"/>
              <a:t>та</a:t>
            </a:r>
            <a:r>
              <a:rPr lang="ru-RU" altLang="en-US"/>
              <a:t> традиції;</a:t>
            </a:r>
            <a:endParaRPr lang="ru-RU" altLang="en-US"/>
          </a:p>
          <a:p>
            <a:pPr marL="285750" indent="-285750">
              <a:buFont typeface="Wingdings" panose="05000000000000000000" charset="0"/>
              <a:buChar char=""/>
            </a:pPr>
            <a:r>
              <a:rPr lang="ru-RU" altLang="en-US"/>
              <a:t></a:t>
            </a:r>
            <a:r>
              <a:rPr lang="en-US" altLang="ru-RU"/>
              <a:t>можливість</a:t>
            </a:r>
            <a:r>
              <a:rPr lang="ru-RU" altLang="en-US"/>
              <a:t> вибрати іншу культуру або використовувати тільки якісь частини однієї культури в іншій (наприклад, відзначати свята інших країн / релігій);</a:t>
            </a:r>
            <a:endParaRPr lang="ru-RU" altLang="en-US"/>
          </a:p>
          <a:p>
            <a:r>
              <a:rPr lang="ru-RU" altLang="en-US"/>
              <a:t></a:t>
            </a:r>
            <a:r>
              <a:rPr lang="en-US" altLang="ru-RU"/>
              <a:t>допомагає</a:t>
            </a:r>
            <a:r>
              <a:rPr lang="ru-RU" altLang="en-US"/>
              <a:t> ліквідації расової дискримінації.</a:t>
            </a:r>
            <a:endParaRPr lang="ru-RU" altLang="en-US"/>
          </a:p>
        </p:txBody>
      </p:sp>
      <p:pic>
        <p:nvPicPr>
          <p:cNvPr id="5" name="Изображение 4" descr="klipartz.com (7)"/>
          <p:cNvPicPr>
            <a:picLocks noChangeAspect="1"/>
          </p:cNvPicPr>
          <p:nvPr/>
        </p:nvPicPr>
        <p:blipFill>
          <a:blip r:embed="rId1"/>
          <a:stretch>
            <a:fillRect/>
          </a:stretch>
        </p:blipFill>
        <p:spPr>
          <a:xfrm>
            <a:off x="6287135" y="1298575"/>
            <a:ext cx="6298565" cy="4429760"/>
          </a:xfrm>
          <a:prstGeom prst="rect">
            <a:avLst/>
          </a:prstGeom>
        </p:spPr>
      </p:pic>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Прямоугольник 3"/>
          <p:cNvSpPr/>
          <p:nvPr/>
        </p:nvSpPr>
        <p:spPr>
          <a:xfrm>
            <a:off x="6573838" y="407035"/>
            <a:ext cx="3910330"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Недоліки</a:t>
            </a:r>
            <a:endParaRPr lang="en-US" altLang="ru-RU" sz="7200" b="1">
              <a:solidFill>
                <a:schemeClr val="tx1"/>
              </a:solidFill>
              <a:effectLst>
                <a:outerShdw blurRad="38100" dist="19050" dir="2700000" algn="tl" rotWithShape="0">
                  <a:schemeClr val="dk1">
                    <a:alpha val="40000"/>
                  </a:schemeClr>
                </a:outerShdw>
              </a:effectLst>
            </a:endParaRPr>
          </a:p>
        </p:txBody>
      </p:sp>
      <p:sp>
        <p:nvSpPr>
          <p:cNvPr id="6" name="Текстовое поле 5"/>
          <p:cNvSpPr txBox="1"/>
          <p:nvPr/>
        </p:nvSpPr>
        <p:spPr>
          <a:xfrm>
            <a:off x="5100320" y="1537335"/>
            <a:ext cx="6608445" cy="3969385"/>
          </a:xfrm>
          <a:prstGeom prst="rect">
            <a:avLst/>
          </a:prstGeom>
          <a:noFill/>
        </p:spPr>
        <p:txBody>
          <a:bodyPr wrap="square" rtlCol="0" anchor="t">
            <a:spAutoFit/>
          </a:bodyPr>
          <a:p>
            <a:pPr indent="0">
              <a:buFont typeface="Wingdings" panose="05000000000000000000" charset="0"/>
              <a:buNone/>
            </a:pPr>
            <a:endParaRPr lang="ru-RU" altLang="en-US"/>
          </a:p>
          <a:p>
            <a:pPr marL="285750" indent="-285750">
              <a:buFont typeface="Wingdings" panose="05000000000000000000" charset="0"/>
              <a:buChar char=""/>
            </a:pPr>
            <a:r>
              <a:rPr lang="ru-RU" altLang="en-US"/>
              <a:t>релігі</a:t>
            </a:r>
            <a:r>
              <a:rPr lang="en-US" altLang="ru-RU"/>
              <a:t>йн</a:t>
            </a:r>
            <a:r>
              <a:rPr lang="ru-RU" altLang="en-US"/>
              <a:t>е зіткнення і соціальні конфлікти між людьми з різними віросповіданнями;</a:t>
            </a:r>
            <a:endParaRPr lang="ru-RU" altLang="en-US"/>
          </a:p>
          <a:p>
            <a:pPr marL="285750" indent="-285750">
              <a:buFont typeface="Wingdings" panose="05000000000000000000" charset="0"/>
              <a:buChar char=""/>
            </a:pPr>
            <a:r>
              <a:rPr lang="ru-RU" altLang="en-US"/>
              <a:t></a:t>
            </a:r>
            <a:r>
              <a:rPr lang="en-US" altLang="ru-RU"/>
              <a:t>якщо</a:t>
            </a:r>
            <a:r>
              <a:rPr lang="ru-RU" altLang="en-US"/>
              <a:t> іммігранти щось привозять зі своєї батьківщини, то вони вносять зміни в суспільство, і це не подобається місцевим;</a:t>
            </a:r>
            <a:endParaRPr lang="ru-RU" altLang="en-US"/>
          </a:p>
          <a:p>
            <a:pPr marL="285750" indent="-285750">
              <a:buFont typeface="Wingdings" panose="05000000000000000000" charset="0"/>
              <a:buChar char=""/>
            </a:pPr>
            <a:r>
              <a:rPr lang="ru-RU" altLang="en-US"/>
              <a:t>мультікультурним робочим колективом складніше керувати, часто буває складно знайти шляхи до взаєморозуміння;</a:t>
            </a:r>
            <a:endParaRPr lang="ru-RU" altLang="en-US"/>
          </a:p>
          <a:p>
            <a:pPr marL="285750" indent="-285750">
              <a:buFont typeface="Wingdings" panose="05000000000000000000" charset="0"/>
              <a:buChar char=""/>
            </a:pPr>
            <a:r>
              <a:rPr lang="ru-RU" altLang="en-US"/>
              <a:t></a:t>
            </a:r>
            <a:r>
              <a:rPr lang="en-US" altLang="ru-RU"/>
              <a:t>з</a:t>
            </a:r>
            <a:r>
              <a:rPr lang="ru-RU" altLang="en-US"/>
              <a:t>н</a:t>
            </a:r>
            <a:r>
              <a:rPr lang="en-US" altLang="ru-RU"/>
              <a:t>и</a:t>
            </a:r>
            <a:r>
              <a:rPr lang="ru-RU" altLang="en-US"/>
              <a:t>ж</a:t>
            </a:r>
            <a:r>
              <a:rPr lang="en-US" altLang="ru-RU"/>
              <a:t>ує</a:t>
            </a:r>
            <a:r>
              <a:rPr lang="ru-RU" altLang="en-US"/>
              <a:t>тся залежність індивіда від своєї первісної культури і одночасно підвищується залежність від іншої;</a:t>
            </a:r>
            <a:endParaRPr lang="ru-RU" altLang="en-US"/>
          </a:p>
          <a:p>
            <a:pPr marL="285750" indent="-285750">
              <a:buFont typeface="Wingdings" panose="05000000000000000000" charset="0"/>
              <a:buChar char=""/>
            </a:pPr>
            <a:r>
              <a:rPr lang="ru-RU" altLang="en-US"/>
              <a:t>в багато культурному суспільстві, у деяких людей може з'явитися страх втратити свою власну, первісну культуру (відбувається вплив інших культур);</a:t>
            </a:r>
            <a:endParaRPr lang="ru-RU" altLang="en-US"/>
          </a:p>
          <a:p>
            <a:pPr marL="285750" indent="-285750">
              <a:buFont typeface="Wingdings" panose="05000000000000000000" charset="0"/>
              <a:buChar char=""/>
            </a:pPr>
            <a:r>
              <a:rPr lang="ru-RU" altLang="en-US"/>
              <a:t></a:t>
            </a:r>
            <a:r>
              <a:rPr lang="en-US" altLang="ru-RU"/>
              <a:t>можливе</a:t>
            </a:r>
            <a:r>
              <a:rPr lang="ru-RU" altLang="en-US"/>
              <a:t> припинення певних культур.</a:t>
            </a:r>
            <a:endParaRPr lang="ru-RU" altLang="en-US"/>
          </a:p>
        </p:txBody>
      </p:sp>
      <p:pic>
        <p:nvPicPr>
          <p:cNvPr id="7" name="Изображение 6" descr="klipartz.com (18)"/>
          <p:cNvPicPr>
            <a:picLocks noChangeAspect="1"/>
          </p:cNvPicPr>
          <p:nvPr/>
        </p:nvPicPr>
        <p:blipFill>
          <a:blip r:embed="rId1"/>
          <a:stretch>
            <a:fillRect/>
          </a:stretch>
        </p:blipFill>
        <p:spPr>
          <a:xfrm>
            <a:off x="134620" y="1223645"/>
            <a:ext cx="4873625" cy="4873625"/>
          </a:xfrm>
          <a:prstGeom prst="rect">
            <a:avLst/>
          </a:prstGeom>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Прямоугольник 3"/>
          <p:cNvSpPr/>
          <p:nvPr/>
        </p:nvSpPr>
        <p:spPr>
          <a:xfrm>
            <a:off x="4109085" y="370205"/>
            <a:ext cx="3973195"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Висновок</a:t>
            </a:r>
            <a:endParaRPr lang="en-US" altLang="ru-RU" sz="7200" b="1">
              <a:solidFill>
                <a:schemeClr val="tx1"/>
              </a:solidFill>
              <a:effectLst>
                <a:outerShdw blurRad="38100" dist="19050" dir="2700000" algn="tl" rotWithShape="0">
                  <a:schemeClr val="dk1">
                    <a:alpha val="40000"/>
                  </a:schemeClr>
                </a:outerShdw>
              </a:effectLst>
            </a:endParaRPr>
          </a:p>
        </p:txBody>
      </p:sp>
      <p:sp>
        <p:nvSpPr>
          <p:cNvPr id="5" name="Текстовое поле 4"/>
          <p:cNvSpPr txBox="1"/>
          <p:nvPr/>
        </p:nvSpPr>
        <p:spPr>
          <a:xfrm>
            <a:off x="350520" y="1739900"/>
            <a:ext cx="11490960" cy="1938020"/>
          </a:xfrm>
          <a:prstGeom prst="rect">
            <a:avLst/>
          </a:prstGeom>
          <a:noFill/>
        </p:spPr>
        <p:txBody>
          <a:bodyPr wrap="square" rtlCol="0" anchor="t">
            <a:spAutoFit/>
          </a:bodyPr>
          <a:p>
            <a:r>
              <a:rPr lang="ru-RU" altLang="en-US" sz="2000">
                <a:latin typeface="Chilanka" panose="02000503000000000000" charset="0"/>
                <a:cs typeface="Chilanka" panose="02000503000000000000" charset="0"/>
              </a:rPr>
              <a:t>Політика мультикультуралізму, як і будьякий інший спосіб організації співіснування людей у суспільстві, має </a:t>
            </a:r>
            <a:r>
              <a:rPr lang="" altLang="ru-RU" sz="2000">
                <a:latin typeface="Chilanka" panose="02000503000000000000" charset="0"/>
                <a:cs typeface="Chilanka" panose="02000503000000000000" charset="0"/>
              </a:rPr>
              <a:t>як переваги так і</a:t>
            </a:r>
            <a:r>
              <a:rPr lang="ru-RU" altLang="en-US" sz="2000">
                <a:latin typeface="Chilanka" panose="02000503000000000000" charset="0"/>
                <a:cs typeface="Chilanka" panose="02000503000000000000" charset="0"/>
              </a:rPr>
              <a:t> недоліки. Уразливими моментами даної політики є те, що вона сприяє занадто великому різноманіттю суспільства за рахунок його єдності, приділяє більше уваги правам етнічних та релігійних меншин, ніж законним інтересам представників культурної більшості, створює передумови формування осередків напруженості та небезпеки у місцях локального проживання представників окремих культур</a:t>
            </a:r>
            <a:r>
              <a:rPr lang="" altLang="ru-RU" sz="2000">
                <a:latin typeface="Chilanka" panose="02000503000000000000" charset="0"/>
                <a:cs typeface="Chilanka" panose="02000503000000000000" charset="0"/>
              </a:rPr>
              <a:t>.</a:t>
            </a:r>
            <a:endParaRPr lang="" altLang="ru-RU" sz="2000">
              <a:latin typeface="Chilanka" panose="02000503000000000000" charset="0"/>
              <a:cs typeface="Chilanka" panose="02000503000000000000" charset="0"/>
            </a:endParaRPr>
          </a:p>
        </p:txBody>
      </p:sp>
      <p:pic>
        <p:nvPicPr>
          <p:cNvPr id="6" name="Изображение 5" descr="klipartz.com (19)"/>
          <p:cNvPicPr>
            <a:picLocks noChangeAspect="1"/>
          </p:cNvPicPr>
          <p:nvPr/>
        </p:nvPicPr>
        <p:blipFill>
          <a:blip r:embed="rId1"/>
          <a:stretch>
            <a:fillRect/>
          </a:stretch>
        </p:blipFill>
        <p:spPr>
          <a:xfrm>
            <a:off x="6410325" y="2526030"/>
            <a:ext cx="6139815" cy="4347210"/>
          </a:xfrm>
          <a:prstGeom prst="rect">
            <a:avLst/>
          </a:prstGeom>
        </p:spPr>
      </p:pic>
      <p:pic>
        <p:nvPicPr>
          <p:cNvPr id="7" name="Изображение 6" descr="klipartz.com (19)"/>
          <p:cNvPicPr>
            <a:picLocks noChangeAspect="1"/>
          </p:cNvPicPr>
          <p:nvPr/>
        </p:nvPicPr>
        <p:blipFill>
          <a:blip r:embed="rId1"/>
          <a:stretch>
            <a:fillRect/>
          </a:stretch>
        </p:blipFill>
        <p:spPr>
          <a:xfrm>
            <a:off x="2714625" y="2526030"/>
            <a:ext cx="6139815" cy="4347210"/>
          </a:xfrm>
          <a:prstGeom prst="rect">
            <a:avLst/>
          </a:prstGeom>
        </p:spPr>
      </p:pic>
      <p:pic>
        <p:nvPicPr>
          <p:cNvPr id="8" name="Изображение 7" descr="klipartz.com (19)"/>
          <p:cNvPicPr>
            <a:picLocks noChangeAspect="1"/>
          </p:cNvPicPr>
          <p:nvPr/>
        </p:nvPicPr>
        <p:blipFill>
          <a:blip r:embed="rId1"/>
          <a:stretch>
            <a:fillRect/>
          </a:stretch>
        </p:blipFill>
        <p:spPr>
          <a:xfrm>
            <a:off x="-201930" y="2526030"/>
            <a:ext cx="6139815" cy="4347210"/>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Прямоугольник 3"/>
          <p:cNvSpPr/>
          <p:nvPr/>
        </p:nvSpPr>
        <p:spPr>
          <a:xfrm>
            <a:off x="2968308" y="982980"/>
            <a:ext cx="6474460" cy="1198880"/>
          </a:xfrm>
          <a:prstGeom prst="rect">
            <a:avLst/>
          </a:prstGeom>
          <a:noFill/>
          <a:ln>
            <a:noFill/>
          </a:ln>
        </p:spPr>
        <p:txBody>
          <a:bodyPr wrap="none" rtlCol="0" anchor="t">
            <a:spAutoFit/>
          </a:bodyPr>
          <a:p>
            <a:pPr algn="ctr"/>
            <a:r>
              <a:rPr lang="en-US" altLang="ru-RU" sz="7200" b="1">
                <a:solidFill>
                  <a:schemeClr val="tx1"/>
                </a:solidFill>
                <a:effectLst>
                  <a:outerShdw blurRad="38100" dist="19050" dir="2700000" algn="tl" rotWithShape="0">
                    <a:schemeClr val="dk1">
                      <a:alpha val="40000"/>
                    </a:schemeClr>
                  </a:outerShdw>
                </a:effectLst>
              </a:rPr>
              <a:t>Дякую за увагу!</a:t>
            </a:r>
            <a:endParaRPr lang="en-US" altLang="ru-RU" sz="7200" b="1">
              <a:solidFill>
                <a:schemeClr val="tx1"/>
              </a:solidFill>
              <a:effectLst>
                <a:outerShdw blurRad="38100" dist="19050" dir="2700000" algn="tl" rotWithShape="0">
                  <a:schemeClr val="dk1">
                    <a:alpha val="40000"/>
                  </a:schemeClr>
                </a:outerShdw>
              </a:effectLst>
            </a:endParaRPr>
          </a:p>
        </p:txBody>
      </p:sp>
      <p:pic>
        <p:nvPicPr>
          <p:cNvPr id="5" name="Изображение 4" descr="klipartz.com (20)"/>
          <p:cNvPicPr>
            <a:picLocks noChangeAspect="1"/>
          </p:cNvPicPr>
          <p:nvPr/>
        </p:nvPicPr>
        <p:blipFill>
          <a:blip r:embed="rId1"/>
          <a:stretch>
            <a:fillRect/>
          </a:stretch>
        </p:blipFill>
        <p:spPr>
          <a:xfrm>
            <a:off x="-194310" y="2181225"/>
            <a:ext cx="12579985" cy="4712335"/>
          </a:xfrm>
          <a:prstGeom prst="rect">
            <a:avLst/>
          </a:prstGeom>
        </p:spPr>
      </p:pic>
    </p:spTree>
  </p:cSld>
  <p:clrMapOvr>
    <a:masterClrMapping/>
  </p:clrMapOvr>
  <p:transition>
    <p:wipe/>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3480</Words>
  <Application>WPS Presentation</Application>
  <PresentationFormat>Широкоэкранный</PresentationFormat>
  <Paragraphs>59</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Aharoni</vt:lpstr>
      <vt:lpstr>FreeSerif</vt:lpstr>
      <vt:lpstr>P052 [urw]</vt:lpstr>
      <vt:lpstr>Chilanka</vt:lpstr>
      <vt:lpstr>Wingdings</vt:lpstr>
      <vt:lpstr>Calibri</vt:lpstr>
      <vt:lpstr>微软雅黑</vt:lpstr>
      <vt:lpstr>Arial Unicode MS</vt:lpstr>
      <vt:lpstr>Calibri Light</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pablo</cp:lastModifiedBy>
  <cp:revision>6</cp:revision>
  <dcterms:created xsi:type="dcterms:W3CDTF">2021-04-19T07:38:59Z</dcterms:created>
  <dcterms:modified xsi:type="dcterms:W3CDTF">2021-04-19T07:38:59Z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1049-11.1.0.9505</vt:lpwstr>
  </property>
</Properties>
</file>