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31"/>
  </p:notesMasterIdLst>
  <p:handoutMasterIdLst>
    <p:handoutMasterId r:id="rId32"/>
  </p:handoutMasterIdLst>
  <p:sldIdLst>
    <p:sldId id="265" r:id="rId3"/>
    <p:sldId id="269" r:id="rId4"/>
    <p:sldId id="262" r:id="rId5"/>
    <p:sldId id="264" r:id="rId6"/>
    <p:sldId id="270" r:id="rId7"/>
    <p:sldId id="283" r:id="rId8"/>
    <p:sldId id="275" r:id="rId9"/>
    <p:sldId id="302" r:id="rId10"/>
    <p:sldId id="303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3" r:id="rId20"/>
    <p:sldId id="274" r:id="rId21"/>
    <p:sldId id="295" r:id="rId22"/>
    <p:sldId id="292" r:id="rId23"/>
    <p:sldId id="297" r:id="rId24"/>
    <p:sldId id="301" r:id="rId25"/>
    <p:sldId id="304" r:id="rId26"/>
    <p:sldId id="298" r:id="rId27"/>
    <p:sldId id="300" r:id="rId28"/>
    <p:sldId id="299" r:id="rId29"/>
    <p:sldId id="263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48" autoAdjust="0"/>
  </p:normalViewPr>
  <p:slideViewPr>
    <p:cSldViewPr snapToGrid="0" snapToObjects="1" showGuides="1">
      <p:cViewPr>
        <p:scale>
          <a:sx n="147" d="100"/>
          <a:sy n="147" d="100"/>
        </p:scale>
        <p:origin x="560" y="33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сказать только про граф точек разрыва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только про Марковский</a:t>
            </a:r>
            <a:r>
              <a:rPr lang="ru-RU" baseline="0" dirty="0" smtClean="0"/>
              <a:t> процесс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1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80757"/>
            <a:ext cx="6400800" cy="1346214"/>
          </a:xfrm>
        </p:spPr>
        <p:txBody>
          <a:bodyPr>
            <a:noAutofit/>
          </a:bodyPr>
          <a:lstStyle/>
          <a:p>
            <a:r>
              <a:rPr lang="ru-RU" sz="4000" dirty="0"/>
              <a:t>Анализ геномных перестроек с помощью случайных графов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985548"/>
            <a:ext cx="6400800" cy="462905"/>
          </a:xfrm>
        </p:spPr>
        <p:txBody>
          <a:bodyPr>
            <a:normAutofit fontScale="62500" lnSpcReduction="20000"/>
          </a:bodyPr>
          <a:lstStyle/>
          <a:p>
            <a:r>
              <a:rPr lang="ru-RU" sz="2000" dirty="0" smtClean="0"/>
              <a:t>Забелкин А.А.</a:t>
            </a:r>
          </a:p>
          <a:p>
            <a:r>
              <a:rPr lang="ru-RU" sz="2000" dirty="0" smtClean="0"/>
              <a:t>Научный </a:t>
            </a:r>
            <a:r>
              <a:rPr lang="ru-RU" sz="2000" dirty="0" smtClean="0"/>
              <a:t>руководитель: Алексеев Н.В.</a:t>
            </a:r>
            <a:endParaRPr lang="nl-NL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0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2973"/>
            <a:ext cx="4775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1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2973"/>
            <a:ext cx="4775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2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3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4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5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6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7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970" y="1389823"/>
            <a:ext cx="8088087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800" dirty="0" smtClean="0"/>
              <a:t>Дано количество компонент</a:t>
            </a:r>
            <a:endParaRPr lang="en-US" sz="28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800" dirty="0" smtClean="0"/>
              <a:t>Предсказываем </a:t>
            </a:r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063" y="740228"/>
            <a:ext cx="575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оценки параметров модели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48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59937"/>
            <a:ext cx="7554687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Можно равновероятно, а можно как у </a:t>
            </a:r>
            <a:r>
              <a:rPr lang="ru-RU" dirty="0" err="1" smtClean="0"/>
              <a:t>Танье</a:t>
            </a:r>
            <a:endParaRPr lang="ru-RU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 smtClean="0"/>
              <a:t>{</a:t>
            </a:r>
            <a:r>
              <a:rPr lang="en-US" dirty="0" err="1" smtClean="0"/>
              <a:t>Tannier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В реально</a:t>
            </a:r>
            <a:r>
              <a:rPr lang="ru-RU" dirty="0" smtClean="0"/>
              <a:t>сти</a:t>
            </a:r>
            <a:r>
              <a:rPr lang="ru-RU" dirty="0" smtClean="0"/>
              <a:t> </a:t>
            </a:r>
            <a:r>
              <a:rPr lang="ru-RU" dirty="0" smtClean="0"/>
              <a:t>разные </a:t>
            </a:r>
            <a:r>
              <a:rPr lang="ru-RU" dirty="0" smtClean="0"/>
              <a:t>блоки имеют </a:t>
            </a:r>
            <a:r>
              <a:rPr lang="ru-RU" dirty="0" smtClean="0"/>
              <a:t>разную вероятность быть вовлеченными в перестройку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подходов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 smtClean="0"/>
              <a:t>Геномные перестройки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Инверсия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err="1" smtClean="0"/>
              <a:t>Транслокация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Слияние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Расщепление</a:t>
            </a:r>
            <a:endParaRPr lang="ru-RU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Транспозиция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769255"/>
            <a:ext cx="992280" cy="1841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2939" y="351216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Инверсия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87" y="1656725"/>
            <a:ext cx="3456214" cy="2011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4424" y="3512162"/>
            <a:ext cx="15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Транслокация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716" y="4056750"/>
            <a:ext cx="2460172" cy="950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27954" y="1055351"/>
                <a:ext cx="8229602" cy="294303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Каждому ребру сопоставляется 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быть вовлеченным в перестройку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Веса пропорциональны длинам хрупких областей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Перераспределение весов: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7954" y="1055351"/>
                <a:ext cx="8229602" cy="2943032"/>
              </a:xfrm>
              <a:blipFill rotWithShape="0">
                <a:blip r:embed="rId2"/>
                <a:stretch>
                  <a:fillRect l="-1037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52472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Модель, предложенная </a:t>
            </a:r>
            <a:r>
              <a:rPr lang="en-US" dirty="0" smtClean="0"/>
              <a:t>{</a:t>
            </a:r>
            <a:r>
              <a:rPr lang="en-US" dirty="0" err="1" smtClean="0"/>
              <a:t>Tannier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2696254"/>
            <a:ext cx="8088085" cy="15480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087" y="4195257"/>
            <a:ext cx="8229602" cy="83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1946BA"/>
              </a:buClr>
            </a:pPr>
            <a:r>
              <a:rPr lang="ru-RU" dirty="0" smtClean="0"/>
              <a:t>Подобное перераспределение весов в пределе даёт распределение Дирихле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679339"/>
            <a:ext cx="8229600" cy="620315"/>
          </a:xfrm>
        </p:spPr>
        <p:txBody>
          <a:bodyPr/>
          <a:lstStyle/>
          <a:p>
            <a:r>
              <a:rPr lang="ru-RU" dirty="0" smtClean="0"/>
              <a:t>Минусы подхода, предложенного в статье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1151828"/>
            <a:ext cx="8229602" cy="3217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Формулы для оценки сложно применить </a:t>
            </a:r>
            <a:r>
              <a:rPr lang="ru-RU" dirty="0" smtClean="0"/>
              <a:t>практически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1!!!Вставить формулу!!!!</a:t>
            </a:r>
            <a:endParaRPr lang="ru-RU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Оцениваемые параметры имеют высокую </a:t>
            </a:r>
            <a:r>
              <a:rPr lang="ru-RU" dirty="0" smtClean="0"/>
              <a:t>дисперсию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Оценены только 2 компоненты</a:t>
            </a:r>
            <a:endParaRPr lang="ru-RU" dirty="0" smtClean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457201" y="2760401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Делаем по-другому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275987"/>
            <a:ext cx="8229602" cy="176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Опираемся на кумулятивные статистики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Меньшая дисперсия, лучший результат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Производим </a:t>
            </a:r>
            <a:r>
              <a:rPr lang="ru-RU" dirty="0" err="1" smtClean="0"/>
              <a:t>асиптотический</a:t>
            </a:r>
            <a:r>
              <a:rPr lang="ru-RU" dirty="0" smtClean="0"/>
              <a:t> анализ всех компонент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76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641"/>
            <a:ext cx="7554687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Проведен эмпирический и </a:t>
            </a:r>
            <a:r>
              <a:rPr lang="ru-RU" dirty="0" err="1" smtClean="0"/>
              <a:t>теоритический</a:t>
            </a:r>
            <a:r>
              <a:rPr lang="ru-RU" dirty="0" smtClean="0"/>
              <a:t> анализ модели</a:t>
            </a:r>
            <a:endParaRPr lang="ru-RU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Оценены все компоненты (а не только 2)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Основная теорема:</a:t>
            </a:r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326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4543" y="78412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Соответствие эмпирических и теоретических результатов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609601"/>
            <a:ext cx="604083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641"/>
            <a:ext cx="7554687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Более удобные формулы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53" y="2007640"/>
            <a:ext cx="7022734" cy="16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212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Предложен метод оценки эволюционного расстояния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7" y="1607350"/>
            <a:ext cx="6716486" cy="3361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0915" y="435428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float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636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11812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Проведены тесты на реальных данных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3" y="1308327"/>
            <a:ext cx="7794171" cy="1817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4354286"/>
            <a:ext cx="1513114" cy="603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76940" y="3174459"/>
            <a:ext cx="8196946" cy="1832348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Истинное расстояние отлича</a:t>
            </a:r>
            <a:r>
              <a:rPr lang="ru-RU" dirty="0" smtClean="0"/>
              <a:t>е</a:t>
            </a:r>
            <a:r>
              <a:rPr lang="ru-RU" dirty="0" smtClean="0"/>
              <a:t>тся от минимального на 11</a:t>
            </a:r>
            <a:r>
              <a:rPr lang="en-US" dirty="0" smtClean="0"/>
              <a:t>%</a:t>
            </a:r>
            <a:endParaRPr lang="ru-RU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Уточнена граница </a:t>
            </a:r>
            <a:r>
              <a:rPr lang="ru-RU" dirty="0" err="1" smtClean="0"/>
              <a:t>парсимонии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59937"/>
            <a:ext cx="7554687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Написать статью</a:t>
            </a:r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Планы??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1409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458" y="282126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>
                <a:solidFill>
                  <a:schemeClr val="bg1"/>
                </a:solidFill>
              </a:rPr>
              <a:t>Вопросы?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0"/>
            <a:ext cx="8229600" cy="620315"/>
          </a:xfrm>
        </p:spPr>
        <p:txBody>
          <a:bodyPr>
            <a:normAutofit/>
          </a:bodyPr>
          <a:lstStyle/>
          <a:p>
            <a:r>
              <a:rPr lang="ru-RU" b="0" dirty="0"/>
              <a:t>Эволюция генома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3" y="729171"/>
            <a:ext cx="4593773" cy="40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 smtClean="0"/>
              <a:t>Актуальность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7536"/>
            <a:ext cx="7206343" cy="2848490"/>
          </a:xfrm>
        </p:spPr>
        <p:txBody>
          <a:bodyPr>
            <a:normAutofit lnSpcReduction="1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Хотим знать реальное расстояние между видами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Важно для многих филогенетических исследований </a:t>
            </a:r>
          </a:p>
          <a:p>
            <a:pPr lvl="1">
              <a:buClr>
                <a:srgbClr val="1946BA"/>
              </a:buClr>
            </a:pPr>
            <a:r>
              <a:rPr lang="en-US" sz="2000" i="1" dirty="0"/>
              <a:t>M. Alekseyev, P. </a:t>
            </a:r>
            <a:r>
              <a:rPr lang="en-US" sz="2000" i="1" dirty="0" err="1"/>
              <a:t>Pevzner</a:t>
            </a:r>
            <a:r>
              <a:rPr lang="en-US" sz="2000" i="1" dirty="0"/>
              <a:t> </a:t>
            </a:r>
            <a:r>
              <a:rPr lang="en-US" sz="2000" dirty="0"/>
              <a:t>Multi-break rearrangements and chromosomal evolution </a:t>
            </a:r>
            <a:r>
              <a:rPr lang="mr-IN" sz="2000" dirty="0"/>
              <a:t>//</a:t>
            </a:r>
            <a:r>
              <a:rPr lang="en-US" sz="2000" dirty="0"/>
              <a:t> Theoretical Computer </a:t>
            </a:r>
            <a:r>
              <a:rPr lang="en-US" sz="2000" dirty="0" smtClean="0"/>
              <a:t>Science</a:t>
            </a:r>
            <a:endParaRPr lang="ru-RU" sz="2000" dirty="0" smtClean="0"/>
          </a:p>
          <a:p>
            <a:pPr lvl="1">
              <a:buClr>
                <a:srgbClr val="1946BA"/>
              </a:buClr>
            </a:pPr>
            <a:r>
              <a:rPr lang="ru-RU" sz="2000" dirty="0" smtClean="0"/>
              <a:t>!!поменять ссылку!!</a:t>
            </a:r>
            <a:endParaRPr lang="en-US" sz="20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В последние время появляется всё больше </a:t>
            </a:r>
            <a:r>
              <a:rPr lang="ru-RU" dirty="0" smtClean="0"/>
              <a:t>полностью </a:t>
            </a:r>
            <a:r>
              <a:rPr lang="ru-RU" dirty="0" smtClean="0"/>
              <a:t>собранных геномов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59937"/>
            <a:ext cx="83820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Предположение </a:t>
            </a:r>
            <a:r>
              <a:rPr lang="ru-RU" dirty="0" err="1" smtClean="0"/>
              <a:t>парсимонии</a:t>
            </a:r>
            <a:endParaRPr lang="en-US" dirty="0" smtClean="0"/>
          </a:p>
          <a:p>
            <a:pPr lvl="1">
              <a:buClr>
                <a:srgbClr val="1946BA"/>
              </a:buClr>
            </a:pPr>
            <a:r>
              <a:rPr lang="ru-RU" b="1" dirty="0" smtClean="0"/>
              <a:t>Минимальное</a:t>
            </a:r>
            <a:r>
              <a:rPr lang="ru-RU" dirty="0" smtClean="0"/>
              <a:t> расстояние, необходимое для преобразования одного генома в другой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Истинное эволюционное расстояние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 smtClean="0"/>
              <a:t>Оценка </a:t>
            </a:r>
            <a:r>
              <a:rPr lang="ru-RU" b="1" dirty="0" smtClean="0"/>
              <a:t>реального</a:t>
            </a:r>
            <a:r>
              <a:rPr lang="ru-RU" dirty="0" smtClean="0"/>
              <a:t> количество перестроек, произошедших между геномами в ходе эволюции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ценка </a:t>
            </a:r>
            <a:r>
              <a:rPr lang="ru-RU" dirty="0"/>
              <a:t>расстояния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136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Могут сильно отличаться (нормировано от-но </a:t>
            </a:r>
            <a:r>
              <a:rPr lang="en-US" sz="2600" b="0" dirty="0" smtClean="0"/>
              <a:t>n</a:t>
            </a:r>
            <a:r>
              <a:rPr lang="ru-RU" sz="2600" b="0" dirty="0" smtClean="0"/>
              <a:t>)</a:t>
            </a:r>
            <a:endParaRPr lang="en-US" sz="2600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6" y="620315"/>
            <a:ext cx="5920819" cy="4443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13872" y="47741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72" y="4774168"/>
                <a:ext cx="36561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56993" y="1624811"/>
                <a:ext cx="2699657" cy="284849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ru-RU" dirty="0" smtClean="0"/>
                  <a:t> - число шагов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общее число блоков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56993" y="1624811"/>
                <a:ext cx="2699657" cy="2848490"/>
              </a:xfrm>
              <a:blipFill rotWithShape="0">
                <a:blip r:embed="rId4"/>
                <a:stretch>
                  <a:fillRect l="-3167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78598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Граф точек разрыва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585766"/>
            <a:ext cx="83820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Можем представить геном как граф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Изначально оба генома одинаковы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Моделируем на графе дискретный Марковский процесс</a:t>
            </a:r>
          </a:p>
          <a:p>
            <a:pPr lvl="1">
              <a:buClr>
                <a:srgbClr val="1946BA"/>
              </a:buClr>
            </a:pPr>
            <a:r>
              <a:rPr lang="ru-RU" dirty="0" smtClean="0"/>
              <a:t>Чёрные </a:t>
            </a:r>
            <a:r>
              <a:rPr lang="ru-RU" dirty="0"/>
              <a:t>рёбра фиксированы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Перестройки совершаются на красных </a:t>
            </a:r>
            <a:r>
              <a:rPr lang="ru-RU" dirty="0" smtClean="0"/>
              <a:t>ребрах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 smtClean="0"/>
              <a:t>k </a:t>
            </a:r>
            <a:r>
              <a:rPr lang="ru-RU" dirty="0" smtClean="0"/>
              <a:t>- число шагов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3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78598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Марковский процесс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585766"/>
            <a:ext cx="83820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Можем представить геном как граф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Изначально оба генома одинаковы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Моделируем на графе дискретный Марковский процесс</a:t>
            </a:r>
          </a:p>
          <a:p>
            <a:pPr lvl="1">
              <a:buClr>
                <a:srgbClr val="1946BA"/>
              </a:buClr>
            </a:pPr>
            <a:r>
              <a:rPr lang="ru-RU" dirty="0" smtClean="0"/>
              <a:t>Чёрные </a:t>
            </a:r>
            <a:r>
              <a:rPr lang="ru-RU" dirty="0"/>
              <a:t>рёбра фиксированы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Перестройки совершаются на красных </a:t>
            </a:r>
            <a:r>
              <a:rPr lang="ru-RU" dirty="0" smtClean="0"/>
              <a:t>ребрах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 smtClean="0"/>
              <a:t>k </a:t>
            </a:r>
            <a:r>
              <a:rPr lang="ru-RU" dirty="0" smtClean="0"/>
              <a:t>- число шагов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9391</TotalTime>
  <Words>418</Words>
  <Application>Microsoft Macintosh PowerPoint</Application>
  <PresentationFormat>On-screen Show (16:9)</PresentationFormat>
  <Paragraphs>99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Mangal</vt:lpstr>
      <vt:lpstr>Arial</vt:lpstr>
      <vt:lpstr>Cover</vt:lpstr>
      <vt:lpstr>1_Cover</vt:lpstr>
      <vt:lpstr>Анализ геномных перестроек с помощью случайных графов</vt:lpstr>
      <vt:lpstr>Геномные перестройки</vt:lpstr>
      <vt:lpstr>Эволюция генома</vt:lpstr>
      <vt:lpstr>Актуальность задачи</vt:lpstr>
      <vt:lpstr>Оценка расстояния</vt:lpstr>
      <vt:lpstr>Могут сильно отличаться (нормировано от-но n)</vt:lpstr>
      <vt:lpstr>Граф точек разрыва</vt:lpstr>
      <vt:lpstr>Марковский процесс k = 3</vt:lpstr>
      <vt:lpstr>Марковский процесс</vt:lpstr>
      <vt:lpstr>Марковский процесс k = 0</vt:lpstr>
      <vt:lpstr>Марковский процесс k = 1</vt:lpstr>
      <vt:lpstr>Марковский процесс k = 2</vt:lpstr>
      <vt:lpstr>Марковский процесс k = 3</vt:lpstr>
      <vt:lpstr>Марковский процесс k = 4</vt:lpstr>
      <vt:lpstr>Марковский процесс k = 5</vt:lpstr>
      <vt:lpstr>Марковский процесс k = 6</vt:lpstr>
      <vt:lpstr>Марковский процесс k = 7</vt:lpstr>
      <vt:lpstr>PowerPoint Presentation</vt:lpstr>
      <vt:lpstr>Сравнение подходов</vt:lpstr>
      <vt:lpstr>Модель, предложенная {Tannier}</vt:lpstr>
      <vt:lpstr>Минусы подхода, предложенного в статье</vt:lpstr>
      <vt:lpstr>Результаты</vt:lpstr>
      <vt:lpstr>PowerPoint Presentation</vt:lpstr>
      <vt:lpstr>PowerPoint Presentation</vt:lpstr>
      <vt:lpstr>Предложен метод оценки эволюционного расстояния</vt:lpstr>
      <vt:lpstr>Проведены тесты на реальных данных</vt:lpstr>
      <vt:lpstr>Планы??</vt:lpstr>
      <vt:lpstr>Спасибо за внимание!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Забелкин Алексей Андреевич</cp:lastModifiedBy>
  <cp:revision>75</cp:revision>
  <cp:lastPrinted>2018-04-27T14:36:06Z</cp:lastPrinted>
  <dcterms:created xsi:type="dcterms:W3CDTF">2014-06-27T12:30:22Z</dcterms:created>
  <dcterms:modified xsi:type="dcterms:W3CDTF">2018-05-29T16:23:38Z</dcterms:modified>
</cp:coreProperties>
</file>