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29"/>
  </p:notesMasterIdLst>
  <p:handoutMasterIdLst>
    <p:handoutMasterId r:id="rId30"/>
  </p:handoutMasterIdLst>
  <p:sldIdLst>
    <p:sldId id="265" r:id="rId3"/>
    <p:sldId id="269" r:id="rId4"/>
    <p:sldId id="262" r:id="rId5"/>
    <p:sldId id="270" r:id="rId6"/>
    <p:sldId id="283" r:id="rId7"/>
    <p:sldId id="264" r:id="rId8"/>
    <p:sldId id="275" r:id="rId9"/>
    <p:sldId id="303" r:id="rId10"/>
    <p:sldId id="272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3" r:id="rId19"/>
    <p:sldId id="274" r:id="rId20"/>
    <p:sldId id="295" r:id="rId21"/>
    <p:sldId id="292" r:id="rId22"/>
    <p:sldId id="297" r:id="rId23"/>
    <p:sldId id="301" r:id="rId24"/>
    <p:sldId id="298" r:id="rId25"/>
    <p:sldId id="300" r:id="rId26"/>
    <p:sldId id="304" r:id="rId27"/>
    <p:sldId id="263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533" autoAdjust="0"/>
    <p:restoredTop sz="92751" autoAdjust="0"/>
  </p:normalViewPr>
  <p:slideViewPr>
    <p:cSldViewPr snapToGrid="0" snapToObjects="1" showGuides="1">
      <p:cViewPr>
        <p:scale>
          <a:sx n="150" d="100"/>
          <a:sy n="150" d="100"/>
        </p:scale>
        <p:origin x="752" y="44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Было замечено</a:t>
            </a:r>
            <a:r>
              <a:rPr lang="ru-RU" baseline="0" dirty="0" smtClean="0"/>
              <a:t>, что в процессе эволюции происходят такие события, как геномные перестройки.</a:t>
            </a:r>
            <a:endParaRPr lang="ru-RU" baseline="0" dirty="0"/>
          </a:p>
          <a:p>
            <a:r>
              <a:rPr lang="ru-RU" baseline="0" dirty="0" smtClean="0"/>
              <a:t>Меняется не отдельная хромосома, а целая область.</a:t>
            </a:r>
          </a:p>
          <a:p>
            <a:r>
              <a:rPr lang="ru-RU" baseline="0" dirty="0" smtClean="0"/>
              <a:t>Например, инверсия (разворот куска) и </a:t>
            </a:r>
            <a:r>
              <a:rPr lang="ru-RU" baseline="0" dirty="0" err="1" smtClean="0"/>
              <a:t>транслокация</a:t>
            </a:r>
            <a:r>
              <a:rPr lang="ru-RU" baseline="0" dirty="0" smtClean="0"/>
              <a:t> (2 куска меняются местами).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реальности графы намного больше.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Нам</a:t>
            </a:r>
            <a:r>
              <a:rPr lang="ru-RU" baseline="0" dirty="0" smtClean="0"/>
              <a:t> известны компоненты каждой длины, под компонентами мы подразумеваем количество циклов советующей длины.</a:t>
            </a:r>
            <a:endParaRPr lang="ru-RU" dirty="0" smtClean="0"/>
          </a:p>
          <a:p>
            <a:r>
              <a:rPr lang="ru-RU" dirty="0" smtClean="0"/>
              <a:t>Поэтому нужно</a:t>
            </a:r>
            <a:r>
              <a:rPr lang="ru-RU" baseline="0" dirty="0" smtClean="0"/>
              <a:t> </a:t>
            </a:r>
            <a:r>
              <a:rPr lang="ru-RU" dirty="0" smtClean="0"/>
              <a:t>получить оценки на необходимые компоненты.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Первая</a:t>
            </a:r>
            <a:r>
              <a:rPr lang="ru-RU" baseline="0" dirty="0" smtClean="0"/>
              <a:t> подобная модель была использовала равновероятный выбор рёбер как наиболее простой случай.</a:t>
            </a:r>
          </a:p>
          <a:p>
            <a:r>
              <a:rPr lang="ru-RU" baseline="0" dirty="0" smtClean="0"/>
              <a:t>То есть все ребра могли быть выбраны с равной вероятностью.</a:t>
            </a:r>
          </a:p>
          <a:p>
            <a:r>
              <a:rPr lang="ru-RU" baseline="0" dirty="0" smtClean="0"/>
              <a:t>В статье </a:t>
            </a:r>
            <a:r>
              <a:rPr lang="ru-RU" baseline="0" dirty="0" err="1" smtClean="0"/>
              <a:t>Танье</a:t>
            </a:r>
            <a:r>
              <a:rPr lang="ru-RU" baseline="0" dirty="0" smtClean="0"/>
              <a:t> была высказана критика данной модели, так как в реальности разные хрупкие регионы подвержены перестройкам в разной степени.</a:t>
            </a:r>
            <a:br>
              <a:rPr lang="ru-RU" baseline="0" dirty="0" smtClean="0"/>
            </a:br>
            <a:r>
              <a:rPr lang="ru-RU" baseline="0" dirty="0" smtClean="0"/>
              <a:t>Была предложена новая модель.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Каждому ребру сопоставляется вероятностью </a:t>
            </a:r>
            <a:r>
              <a:rPr lang="en-US" dirty="0" err="1" smtClean="0"/>
              <a:t>p_i</a:t>
            </a:r>
            <a:r>
              <a:rPr lang="en-US" dirty="0" smtClean="0"/>
              <a:t> </a:t>
            </a:r>
            <a:r>
              <a:rPr lang="ru-RU" dirty="0" smtClean="0"/>
              <a:t>быть вовлеченным в перестройку.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рамках</a:t>
            </a:r>
            <a:r>
              <a:rPr lang="ru-RU" baseline="0" dirty="0" smtClean="0"/>
              <a:t> данной модели считается, что </a:t>
            </a:r>
            <a:r>
              <a:rPr lang="ru-RU" dirty="0" smtClean="0"/>
              <a:t>каждый хрупкий регион ломается</a:t>
            </a:r>
            <a:r>
              <a:rPr lang="ru-RU" baseline="0" dirty="0" smtClean="0"/>
              <a:t> в произвольном месте равновероятно.</a:t>
            </a:r>
            <a:endParaRPr lang="ru-RU" dirty="0" smtClean="0"/>
          </a:p>
          <a:p>
            <a:r>
              <a:rPr lang="ru-RU" dirty="0" smtClean="0"/>
              <a:t>Веса пропорциональны длинам</a:t>
            </a:r>
            <a:r>
              <a:rPr lang="ru-RU" baseline="0" dirty="0" smtClean="0"/>
              <a:t> хрупких областей (участи открытого хроматина).</a:t>
            </a:r>
            <a:endParaRPr lang="ru-RU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Что-то про то, что мы не можем померить реальную вероятность сломаться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8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Они провели</a:t>
            </a:r>
            <a:r>
              <a:rPr lang="ru-RU" baseline="0" dirty="0" smtClean="0"/>
              <a:t> недостаточно подробный анализ.</a:t>
            </a:r>
          </a:p>
          <a:p>
            <a:r>
              <a:rPr lang="ru-RU" baseline="0" dirty="0" smtClean="0"/>
              <a:t>И их формулы затруднительно применять практически. (Как мы видим, две суммы до бесконечности и под ними произведение).</a:t>
            </a:r>
          </a:p>
          <a:p>
            <a:r>
              <a:rPr lang="ru-RU" baseline="0" dirty="0" smtClean="0"/>
              <a:t>Оцениваемые параметры, в частности с2, имеют высокую дисперсию, что ухудшает точность оценки.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Также они оценили только 2 компоненты и</a:t>
            </a:r>
            <a:r>
              <a:rPr lang="en-US" baseline="0" dirty="0" smtClean="0"/>
              <a:t> </a:t>
            </a:r>
            <a:r>
              <a:rPr lang="ru-RU" baseline="0" dirty="0" smtClean="0"/>
              <a:t>их формулы ввиду разложения в ряд работают только для </a:t>
            </a:r>
            <a:r>
              <a:rPr lang="en-US" baseline="0" dirty="0" smtClean="0"/>
              <a:t>k &lt; n/2.</a:t>
            </a:r>
            <a:endParaRPr lang="ru-RU" baseline="0" dirty="0" smtClean="0"/>
          </a:p>
          <a:p>
            <a:r>
              <a:rPr lang="ru-RU" baseline="0" dirty="0" smtClean="0"/>
              <a:t>Где </a:t>
            </a:r>
            <a:r>
              <a:rPr lang="en-US" baseline="0" dirty="0" smtClean="0"/>
              <a:t>k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количество шагов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n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количество вершин</a:t>
            </a:r>
            <a:r>
              <a:rPr lang="en-US" baseline="0" dirty="0" smtClean="0"/>
              <a:t>.</a:t>
            </a:r>
            <a:r>
              <a:rPr lang="ru-RU" baseline="0" dirty="0" smtClean="0"/>
              <a:t> Ограничение выполнено не всегда, поэтому оно существенно.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Мы делаем по-другому, проводим асимптотический анализ.</a:t>
            </a:r>
          </a:p>
          <a:p>
            <a:r>
              <a:rPr lang="ru-RU" baseline="0" dirty="0" smtClean="0"/>
              <a:t>Используем кумулятивные статистики для оценки, что даёт лучший результат.</a:t>
            </a:r>
          </a:p>
          <a:p>
            <a:r>
              <a:rPr lang="ru-RU" baseline="0" dirty="0" smtClean="0"/>
              <a:t>Сняли ограничение по </a:t>
            </a:r>
            <a:r>
              <a:rPr lang="en-US" baseline="0" dirty="0" smtClean="0"/>
              <a:t>k.</a:t>
            </a:r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Основной результат</a:t>
            </a:r>
            <a:r>
              <a:rPr lang="mr-IN" baseline="0" dirty="0" smtClean="0"/>
              <a:t>–</a:t>
            </a:r>
            <a:r>
              <a:rPr lang="ru-RU" baseline="0" dirty="0" smtClean="0"/>
              <a:t> оценка всех нормированного количества всех компонент.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Доказательство базируется на биекции с </a:t>
            </a:r>
            <a:r>
              <a:rPr lang="ru-RU" baseline="0" dirty="0" err="1" smtClean="0"/>
              <a:t>остовными</a:t>
            </a:r>
            <a:r>
              <a:rPr lang="ru-RU" baseline="0" dirty="0" smtClean="0"/>
              <a:t> деревьями, после чего мы получаем формулу для нормированного числа циклов в общем случае для любого </a:t>
            </a:r>
            <a:r>
              <a:rPr lang="en-US" baseline="0" dirty="0" err="1" smtClean="0"/>
              <a:t>p_i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После этого мы берем интеграл по плотности вероятности стационарного распределения.</a:t>
            </a:r>
          </a:p>
          <a:p>
            <a:r>
              <a:rPr lang="ru-RU" baseline="0" dirty="0" smtClean="0"/>
              <a:t>При желании, можно считать при другом многомерном распределении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// поменять </a:t>
            </a:r>
            <a:r>
              <a:rPr lang="en-US" baseline="0" dirty="0" err="1" smtClean="0"/>
              <a:t>c_m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проведен</a:t>
            </a:r>
            <a:r>
              <a:rPr lang="ru-RU" baseline="0" dirty="0" smtClean="0"/>
              <a:t> эмпирический анализ модели и показана высокая согласованность с теоретическими формулами.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8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1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// Ссылка на статью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рисунке показаны</a:t>
            </a:r>
            <a:r>
              <a:rPr lang="ru-RU" baseline="0" dirty="0" smtClean="0"/>
              <a:t> </a:t>
            </a:r>
            <a:r>
              <a:rPr lang="ru-RU" dirty="0" smtClean="0"/>
              <a:t>Х</a:t>
            </a:r>
            <a:r>
              <a:rPr lang="ru-RU" baseline="0" dirty="0" smtClean="0"/>
              <a:t> - хромосома мыши и Х </a:t>
            </a:r>
            <a:r>
              <a:rPr lang="mr-IN" baseline="0" dirty="0" smtClean="0"/>
              <a:t>–</a:t>
            </a:r>
            <a:r>
              <a:rPr lang="ru-RU" baseline="0" dirty="0" smtClean="0"/>
              <a:t> хромосома человека.</a:t>
            </a:r>
          </a:p>
          <a:p>
            <a:r>
              <a:rPr lang="ru-RU" baseline="0" dirty="0" smtClean="0"/>
              <a:t>Мы видим, что какие-то блоки с точностью до их перестановки и направленности совпадают (могут содержать несколько генов).</a:t>
            </a:r>
          </a:p>
          <a:p>
            <a:r>
              <a:rPr lang="ru-RU" baseline="0" dirty="0" smtClean="0"/>
              <a:t>Хотим оценить эволюционное расстояние между этими видами.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0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первый</a:t>
            </a:r>
            <a:r>
              <a:rPr lang="ru-RU" baseline="0" dirty="0" smtClean="0"/>
              <a:t> подход в оценке эволюционного расстояния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оценка минимального расстояния.</a:t>
            </a:r>
          </a:p>
          <a:p>
            <a:r>
              <a:rPr lang="ru-RU" dirty="0" smtClean="0"/>
              <a:t>Даже можно восстановить</a:t>
            </a:r>
            <a:r>
              <a:rPr lang="ru-RU" baseline="0" dirty="0" smtClean="0"/>
              <a:t> порядок операций, что </a:t>
            </a:r>
            <a:r>
              <a:rPr lang="en-US" baseline="0" dirty="0" smtClean="0"/>
              <a:t>NP-</a:t>
            </a:r>
            <a:r>
              <a:rPr lang="ru-RU" baseline="0" dirty="0" smtClean="0"/>
              <a:t>полная задача.</a:t>
            </a:r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графике показано соответствие реального числа шагов и минимального в рамках рассматриваемой модели.</a:t>
            </a:r>
            <a:endParaRPr lang="en-US" baseline="0" dirty="0" smtClean="0"/>
          </a:p>
          <a:p>
            <a:r>
              <a:rPr lang="ru-RU" baseline="0" dirty="0" smtClean="0"/>
              <a:t>До какого-то момента предположение </a:t>
            </a:r>
            <a:r>
              <a:rPr lang="ru-RU" baseline="0" dirty="0" err="1" smtClean="0"/>
              <a:t>парсимонии</a:t>
            </a:r>
            <a:r>
              <a:rPr lang="ru-RU" baseline="0" dirty="0" smtClean="0"/>
              <a:t> работает хорошо, а потом не очень хорошо.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Позволяет</a:t>
            </a:r>
            <a:r>
              <a:rPr lang="ru-RU" baseline="0" dirty="0" smtClean="0"/>
              <a:t> узнать реальное эволюционное расстояние, что важно для многих исследований.</a:t>
            </a:r>
            <a:endParaRPr lang="ru-RU" dirty="0" smtClean="0"/>
          </a:p>
          <a:p>
            <a:r>
              <a:rPr lang="ru-RU" dirty="0" smtClean="0"/>
              <a:t>Тема переживает второе рождение</a:t>
            </a:r>
            <a:r>
              <a:rPr lang="ru-RU" baseline="0" dirty="0" smtClean="0"/>
              <a:t> в связи с тем, что появляется всё больше полностью собранных геномов.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Геном можно представить как граф. (а и б)</a:t>
            </a:r>
          </a:p>
          <a:p>
            <a:r>
              <a:rPr lang="ru-RU" baseline="0" dirty="0" smtClean="0"/>
              <a:t>Для оценки эволюционного расстояния используется граф точек разрыва, который является суперпозицией этих представлений. (с)</a:t>
            </a:r>
          </a:p>
          <a:p>
            <a:r>
              <a:rPr lang="ru-RU" baseline="0" dirty="0" smtClean="0"/>
              <a:t>Можно просто оценить минимальное расстояние.</a:t>
            </a:r>
          </a:p>
          <a:p>
            <a:r>
              <a:rPr lang="ru-RU" baseline="0" dirty="0" smtClean="0"/>
              <a:t>Но мы хотим оценивать реальное расстояние, поэтому нам нужна вероятностная модель.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2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качестве такой модели выступает дискретный 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процесс.</a:t>
            </a:r>
          </a:p>
          <a:p>
            <a:r>
              <a:rPr lang="ru-RU" dirty="0" smtClean="0"/>
              <a:t>Мы считаем,</a:t>
            </a:r>
            <a:r>
              <a:rPr lang="ru-RU" baseline="0" dirty="0" smtClean="0"/>
              <a:t> что изначально 2 генома одинаковы и моделируем </a:t>
            </a:r>
            <a:r>
              <a:rPr lang="ru-RU" baseline="0" dirty="0" err="1" smtClean="0"/>
              <a:t>марковский</a:t>
            </a:r>
            <a:r>
              <a:rPr lang="ru-RU" baseline="0" dirty="0" smtClean="0"/>
              <a:t> процесс.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6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 генома одинаковы, смотрите! (разные</a:t>
            </a:r>
            <a:r>
              <a:rPr lang="ru-RU" baseline="0" dirty="0" smtClean="0"/>
              <a:t> геномы </a:t>
            </a:r>
            <a:r>
              <a:rPr lang="mr-IN" baseline="0" dirty="0" smtClean="0"/>
              <a:t>–</a:t>
            </a:r>
            <a:r>
              <a:rPr lang="ru-RU" baseline="0" dirty="0" smtClean="0"/>
              <a:t> разный цвет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На каждом шагу мы</a:t>
            </a:r>
            <a:r>
              <a:rPr lang="ru-RU" baseline="0" dirty="0" smtClean="0"/>
              <a:t> стираем пару красных ребер и рисуем новую пару красных ребер.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образом циклы могут </a:t>
            </a:r>
            <a:r>
              <a:rPr lang="ru-RU" dirty="0" err="1" smtClean="0"/>
              <a:t>появлять</a:t>
            </a:r>
            <a:r>
              <a:rPr lang="ru-RU" dirty="0" smtClean="0"/>
              <a:t> или разбиваться.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1CD7466-66B1-8043-98A0-EDE33CA3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1CD7466-66B1-8043-98A0-EDE33CA3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1CD7466-66B1-8043-98A0-EDE33CA3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1CD7466-66B1-8043-98A0-EDE33CA3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1CD7466-66B1-8043-98A0-EDE33CA3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1CD7466-66B1-8043-98A0-EDE33CA3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449483" y="4741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6E2AB0-C053-5D48-8720-75347469433A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‹#›</a:t>
            </a:fld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/ 25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703" r:id="rId5"/>
    <p:sldLayoutId id="214748368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49483" y="4741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7.emf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80757"/>
            <a:ext cx="6400800" cy="1346214"/>
          </a:xfrm>
        </p:spPr>
        <p:txBody>
          <a:bodyPr>
            <a:noAutofit/>
          </a:bodyPr>
          <a:lstStyle/>
          <a:p>
            <a:r>
              <a:rPr lang="ru-RU" sz="4000" dirty="0"/>
              <a:t>Анализ геномных перестроек с помощью случайных графов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985548"/>
            <a:ext cx="6400800" cy="462905"/>
          </a:xfrm>
        </p:spPr>
        <p:txBody>
          <a:bodyPr>
            <a:normAutofit fontScale="62500" lnSpcReduction="20000"/>
          </a:bodyPr>
          <a:lstStyle/>
          <a:p>
            <a:r>
              <a:rPr lang="ru-RU" sz="2000" dirty="0" smtClean="0"/>
              <a:t>Забелкин А.А.</a:t>
            </a:r>
          </a:p>
          <a:p>
            <a:r>
              <a:rPr lang="ru-RU" sz="2000" dirty="0" smtClean="0"/>
              <a:t>Научный руководитель: Алексеев Н.В.</a:t>
            </a:r>
            <a:endParaRPr lang="nl-NL" sz="20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466-66B1-8043-98A0-EDE33CA3C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1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2973"/>
            <a:ext cx="4775200" cy="4432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2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3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4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5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6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7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970" y="1389823"/>
            <a:ext cx="8088087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800" dirty="0" smtClean="0"/>
              <a:t>Известно количество компонент каждой длины</a:t>
            </a:r>
            <a:endParaRPr lang="en-US" sz="28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800" dirty="0" smtClean="0"/>
              <a:t>Предсказываем </a:t>
            </a:r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5063" y="740228"/>
            <a:ext cx="575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Задача оценки параметров модели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377136"/>
            <a:ext cx="7554687" cy="3155156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200" dirty="0" smtClean="0"/>
              <a:t>Как выбираются рёбра для перестройки</a:t>
            </a:r>
            <a:r>
              <a:rPr lang="en-US" sz="2200" dirty="0" smtClean="0"/>
              <a:t>:</a:t>
            </a:r>
          </a:p>
          <a:p>
            <a:pPr lvl="1">
              <a:buClr>
                <a:srgbClr val="1946BA"/>
              </a:buClr>
            </a:pPr>
            <a:r>
              <a:rPr lang="ru-RU" sz="2200" dirty="0" smtClean="0"/>
              <a:t>Все ребра равновероятны</a:t>
            </a:r>
            <a:endParaRPr lang="ru-RU" sz="2200" dirty="0"/>
          </a:p>
          <a:p>
            <a:pPr lvl="1">
              <a:buClr>
                <a:srgbClr val="1946BA"/>
              </a:buClr>
            </a:pPr>
            <a:r>
              <a:rPr lang="ru-RU" sz="2200" dirty="0" smtClean="0"/>
              <a:t>Все ребра имеют веса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sz="2200" dirty="0" smtClean="0"/>
              <a:t>Eric </a:t>
            </a:r>
            <a:r>
              <a:rPr lang="en-US" sz="2200" dirty="0" err="1" smtClean="0"/>
              <a:t>Tannier</a:t>
            </a:r>
            <a:r>
              <a:rPr lang="ru-RU" sz="2200" dirty="0" smtClean="0"/>
              <a:t> </a:t>
            </a:r>
            <a:r>
              <a:rPr lang="en-US" sz="2200" dirty="0" smtClean="0"/>
              <a:t>— </a:t>
            </a:r>
            <a:r>
              <a:rPr lang="en-US" sz="2200" dirty="0"/>
              <a:t>Breaking Good: Accounting for Fragility of Genomic Regions in Rearrangement Distance </a:t>
            </a:r>
            <a:r>
              <a:rPr lang="en-US" sz="2200" dirty="0" smtClean="0"/>
              <a:t>Estimation, </a:t>
            </a:r>
            <a:r>
              <a:rPr lang="en-US" sz="2200" dirty="0"/>
              <a:t>Genome Biology and Evolution. — 2016 </a:t>
            </a:r>
            <a:endParaRPr lang="ru-RU" sz="22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200" dirty="0" smtClean="0"/>
              <a:t>В реальности разные хрупкие регионы имеют разную вероятность быть вовлеченными в перестройку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677853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подходов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716" y="4056750"/>
            <a:ext cx="2460172" cy="950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27954" y="1055351"/>
                <a:ext cx="8229602" cy="294303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dirty="0" smtClean="0"/>
                  <a:t>Каждому ребру сопоставляется вероятность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быть вовлеченным в перестройку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dirty="0" smtClean="0"/>
                  <a:t>Веса пропорциональны длинам хрупких областей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dirty="0" smtClean="0"/>
                  <a:t>Перераспределение весов: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7954" y="1055351"/>
                <a:ext cx="8229602" cy="2943032"/>
              </a:xfrm>
              <a:blipFill rotWithShape="0">
                <a:blip r:embed="rId3"/>
                <a:stretch>
                  <a:fillRect l="-1037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524723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Модель, предложенная </a:t>
            </a:r>
            <a:r>
              <a:rPr lang="ru-RU" dirty="0" err="1" smtClean="0"/>
              <a:t>Танье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2696254"/>
            <a:ext cx="8088085" cy="154804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7086" y="4195257"/>
            <a:ext cx="9056913" cy="870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1946BA"/>
              </a:buClr>
            </a:pPr>
            <a:r>
              <a:rPr lang="ru-RU" dirty="0" smtClean="0"/>
              <a:t>Подобное перераспределение весов в пределе даёт равномерное распределение векторов на </a:t>
            </a:r>
            <a:r>
              <a:rPr lang="en-US" dirty="0" smtClean="0"/>
              <a:t>n-</a:t>
            </a:r>
            <a:r>
              <a:rPr lang="ru-RU" dirty="0" smtClean="0"/>
              <a:t>мерном симплексе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Геномные перестройки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Инверсия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err="1" smtClean="0">
                <a:solidFill>
                  <a:srgbClr val="000000"/>
                </a:solidFill>
              </a:rPr>
              <a:t>Транслокация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Слияние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Расщепление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Транспозиция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75" y="1769255"/>
            <a:ext cx="992280" cy="1841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2939" y="351216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rgbClr val="000000"/>
                </a:solidFill>
              </a:rPr>
              <a:t>Инверсия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87" y="1656725"/>
            <a:ext cx="3456214" cy="2011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4424" y="3512162"/>
            <a:ext cx="154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rgbClr val="000000"/>
                </a:solidFill>
              </a:rPr>
              <a:t>Транслокация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7466-66B1-8043-98A0-EDE33CA3C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486368"/>
            <a:ext cx="8229600" cy="62031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Минусы метода оценки, предложенного в статье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9" y="1055126"/>
                <a:ext cx="8229602" cy="3217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Формулы для оценки сложно применить практически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ru-RU" sz="20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20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Оцениваемые параметры имеют высокую дисперсию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Оценены только 2 компоненты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только для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 &lt; </m:t>
                    </m:r>
                    <m:r>
                      <a:rPr lang="en-US" sz="2000" i="1" dirty="0" smtClean="0">
                        <a:latin typeface="Cambria Math" charset="0"/>
                      </a:rPr>
                      <m:t>𝑛</m:t>
                    </m:r>
                    <m:r>
                      <a:rPr lang="en-US" sz="2000" i="1" dirty="0" smtClean="0">
                        <a:latin typeface="Cambria Math" charset="0"/>
                      </a:rPr>
                      <m:t>/2</m:t>
                    </m:r>
                  </m:oMath>
                </a14:m>
                <a:endParaRPr lang="ru-RU" sz="2000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055126"/>
                <a:ext cx="8229602" cy="3217145"/>
              </a:xfrm>
              <a:prstGeom prst="rect">
                <a:avLst/>
              </a:prstGeom>
              <a:blipFill rotWithShape="0">
                <a:blip r:embed="rId4"/>
                <a:stretch>
                  <a:fillRect l="-667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4"/>
          <p:cNvSpPr txBox="1">
            <a:spLocks/>
          </p:cNvSpPr>
          <p:nvPr/>
        </p:nvSpPr>
        <p:spPr>
          <a:xfrm>
            <a:off x="457201" y="2770929"/>
            <a:ext cx="82296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 smtClean="0"/>
              <a:t>Делаем по-другому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199" y="3286691"/>
                <a:ext cx="8229602" cy="17611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Производим </a:t>
                </a:r>
                <a:r>
                  <a:rPr lang="ru-RU" sz="2000" dirty="0"/>
                  <a:t>асимптотический анализ </a:t>
                </a:r>
                <a:r>
                  <a:rPr lang="ru-RU" sz="2000" b="1" dirty="0"/>
                  <a:t>всех</a:t>
                </a:r>
                <a:r>
                  <a:rPr lang="ru-RU" sz="2000" dirty="0"/>
                  <a:t> компонент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Опираемся на кумулятивные статистики =</a:t>
                </a:r>
                <a:r>
                  <a:rPr lang="en-US" sz="2000" dirty="0" smtClean="0"/>
                  <a:t>&gt; </a:t>
                </a:r>
                <a:r>
                  <a:rPr lang="ru-RU" sz="2000" dirty="0" smtClean="0"/>
                  <a:t>меньше </a:t>
                </a:r>
                <a:r>
                  <a:rPr lang="ru-RU" sz="2000" dirty="0" smtClean="0"/>
                  <a:t>погрешность</a:t>
                </a:r>
                <a:endParaRPr lang="ru-RU" sz="20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Нет ограничения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endParaRPr lang="ru-RU" sz="2000" dirty="0" smtClean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286691"/>
                <a:ext cx="8229602" cy="1761149"/>
              </a:xfrm>
              <a:prstGeom prst="rect">
                <a:avLst/>
              </a:prstGeom>
              <a:blipFill rotWithShape="0">
                <a:blip r:embed="rId5"/>
                <a:stretch>
                  <a:fillRect l="-667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6" y="1464489"/>
            <a:ext cx="4983117" cy="70492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8979"/>
            <a:ext cx="7554687" cy="1663609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b="1" dirty="0"/>
              <a:t>Т</a:t>
            </a:r>
            <a:r>
              <a:rPr lang="ru-RU" sz="2000" b="1" dirty="0" smtClean="0"/>
              <a:t>еорема</a:t>
            </a:r>
            <a:r>
              <a:rPr lang="en-US" sz="2000" dirty="0" smtClean="0"/>
              <a:t>: </a:t>
            </a:r>
            <a:r>
              <a:rPr lang="ru-RU" sz="2000" dirty="0"/>
              <a:t>среднее нормированное количество циклов длины </a:t>
            </a:r>
            <a:r>
              <a:rPr lang="ru-RU" sz="2000" dirty="0" err="1" smtClean="0"/>
              <a:t>m</a:t>
            </a:r>
            <a:r>
              <a:rPr lang="en-US" sz="2000" dirty="0"/>
              <a:t> </a:t>
            </a:r>
            <a:r>
              <a:rPr lang="ru-RU" sz="2000" dirty="0" smtClean="0"/>
              <a:t>равно</a:t>
            </a:r>
            <a:r>
              <a:rPr lang="ru-RU" sz="2000" dirty="0"/>
              <a:t>: </a:t>
            </a:r>
            <a:endParaRPr lang="en-US" sz="20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Результаты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7442" y="2708511"/>
            <a:ext cx="8162124" cy="181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 smtClean="0"/>
              <a:t>Биекция задачи объединения в цикл с помеченными </a:t>
            </a:r>
            <a:r>
              <a:rPr lang="ru-RU" sz="2000" dirty="0" err="1" smtClean="0"/>
              <a:t>остовными</a:t>
            </a:r>
            <a:r>
              <a:rPr lang="ru-RU" sz="2000" dirty="0" smtClean="0"/>
              <a:t> деревьями, применение формулы Кэли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 smtClean="0"/>
              <a:t>Вычисление интеграла по соответствующей плотности вероятности</a:t>
            </a:r>
            <a:endParaRPr lang="en-US" sz="20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176573"/>
            <a:ext cx="82296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Схема доказательства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2" y="3848467"/>
            <a:ext cx="8556689" cy="585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48" y="1529490"/>
            <a:ext cx="4504693" cy="6470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4543" y="78412"/>
            <a:ext cx="82296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Соответствие эмпирических и теоретических результатов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1589" y="4188823"/>
            <a:ext cx="1733005" cy="8098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609601"/>
            <a:ext cx="6040832" cy="4533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046" y="4380411"/>
            <a:ext cx="1654628" cy="6270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978533"/>
                  </p:ext>
                </p:extLst>
              </p:nvPr>
            </p:nvGraphicFramePr>
            <p:xfrm>
              <a:off x="1" y="1"/>
              <a:ext cx="9143999" cy="514349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3047999"/>
                    <a:gridCol w="3770811"/>
                    <a:gridCol w="2325189"/>
                  </a:tblGrid>
                  <a:tr h="54549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Метод </a:t>
                          </a:r>
                          <a:r>
                            <a:rPr lang="ru-RU" sz="2400" dirty="0" err="1" smtClean="0"/>
                            <a:t>Танье</a:t>
                          </a:r>
                          <a:endParaRPr lang="en-US" sz="24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Наш Метод</a:t>
                          </a:r>
                          <a:endParaRPr lang="en-US" sz="24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Среднее время 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работы</a:t>
                          </a:r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3.02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aseline="0" dirty="0" smtClean="0"/>
                            <a:t>сек.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0.00017 сек.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Средний</a:t>
                          </a:r>
                          <a:r>
                            <a:rPr lang="ru-RU" sz="2000" baseline="0" dirty="0" smtClean="0"/>
                            <a:t> модуль ошибки</a:t>
                          </a:r>
                          <a:endParaRPr lang="en-US" sz="2000" baseline="0" dirty="0" smtClean="0"/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aseline="0" dirty="0" smtClean="0"/>
                            <a:t>для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/2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1.99</a:t>
                          </a:r>
                          <a:r>
                            <a:rPr lang="en-US" sz="2000" baseline="0" dirty="0" smtClean="0"/>
                            <a:t> %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0.68</a:t>
                          </a:r>
                          <a:r>
                            <a:rPr lang="en-US" sz="2000" baseline="0" dirty="0" smtClean="0"/>
                            <a:t> %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4380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Работа при</a:t>
                          </a:r>
                          <a:r>
                            <a:rPr lang="en-US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≥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/2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Нет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Да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Реализация</a:t>
                          </a:r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Система </a:t>
                          </a:r>
                          <a:r>
                            <a:rPr lang="ru-RU" sz="2000" dirty="0" err="1" smtClean="0"/>
                            <a:t>нелин</a:t>
                          </a:r>
                          <a:r>
                            <a:rPr lang="ru-RU" sz="2000" dirty="0" smtClean="0"/>
                            <a:t>. </a:t>
                          </a:r>
                          <a:r>
                            <a:rPr lang="ru-RU" sz="2000" dirty="0" err="1" smtClean="0"/>
                            <a:t>урав</a:t>
                          </a:r>
                          <a:r>
                            <a:rPr lang="ru-RU" sz="2000" dirty="0" smtClean="0"/>
                            <a:t>.,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мод. градиентный спуск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Вещественный</a:t>
                          </a:r>
                          <a:r>
                            <a:rPr lang="ru-RU" sz="2000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двоичный</a:t>
                          </a:r>
                          <a:r>
                            <a:rPr lang="ru-RU" sz="2000" baseline="0" dirty="0" smtClean="0"/>
                            <a:t> поиск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13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Оценка на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72532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Оценка на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438075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Оценка на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Нет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Да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978533"/>
                  </p:ext>
                </p:extLst>
              </p:nvPr>
            </p:nvGraphicFramePr>
            <p:xfrm>
              <a:off x="1" y="1"/>
              <a:ext cx="9143999" cy="514349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3047999"/>
                    <a:gridCol w="3770811"/>
                    <a:gridCol w="2325189"/>
                  </a:tblGrid>
                  <a:tr h="54549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Метод </a:t>
                          </a:r>
                          <a:r>
                            <a:rPr lang="ru-RU" sz="2400" dirty="0" err="1" smtClean="0"/>
                            <a:t>Танье</a:t>
                          </a:r>
                          <a:endParaRPr lang="en-US" sz="24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Наш Метод</a:t>
                          </a:r>
                          <a:endParaRPr lang="en-US" sz="24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Среднее время 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работы</a:t>
                          </a:r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3.02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aseline="0" dirty="0" smtClean="0"/>
                            <a:t>сек.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0.00017 сек.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175410" r="-200800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1.99</a:t>
                          </a:r>
                          <a:r>
                            <a:rPr lang="en-US" sz="2000" baseline="0" dirty="0" smtClean="0"/>
                            <a:t> %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0.68</a:t>
                          </a:r>
                          <a:r>
                            <a:rPr lang="en-US" sz="2000" baseline="0" dirty="0" smtClean="0"/>
                            <a:t> %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4380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466667" r="-200800" b="-6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Нет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Да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Реализация</a:t>
                          </a:r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Система </a:t>
                          </a:r>
                          <a:r>
                            <a:rPr lang="ru-RU" sz="2000" dirty="0" err="1" smtClean="0"/>
                            <a:t>нелин</a:t>
                          </a:r>
                          <a:r>
                            <a:rPr lang="ru-RU" sz="2000" dirty="0" smtClean="0"/>
                            <a:t>. </a:t>
                          </a:r>
                          <a:r>
                            <a:rPr lang="ru-RU" sz="2000" dirty="0" err="1" smtClean="0"/>
                            <a:t>урав</a:t>
                          </a:r>
                          <a:r>
                            <a:rPr lang="ru-RU" sz="2000" dirty="0" smtClean="0"/>
                            <a:t>.,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мод. градиентный спуск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Вещественный</a:t>
                          </a:r>
                          <a:r>
                            <a:rPr lang="ru-RU" sz="2000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двоичный</a:t>
                          </a:r>
                          <a:r>
                            <a:rPr lang="ru-RU" sz="2000" baseline="0" dirty="0" smtClean="0"/>
                            <a:t> поиск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13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452991" r="-200800" b="-18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725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509449" r="-200800" b="-67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4380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1075000" r="-200800" b="-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Нет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Да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66" y="3268009"/>
            <a:ext cx="1436552" cy="5629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88" y="4034809"/>
            <a:ext cx="3551575" cy="562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04" y="3295816"/>
            <a:ext cx="613058" cy="5073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39" y="4034809"/>
            <a:ext cx="836675" cy="49802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11812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к реальным данным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4354286"/>
            <a:ext cx="1513114" cy="603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76940" y="3174460"/>
            <a:ext cx="8196946" cy="1025008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Истинное расстояние отличается от минимального на 11</a:t>
            </a:r>
            <a:r>
              <a:rPr lang="en-US" dirty="0" smtClean="0"/>
              <a:t>%</a:t>
            </a:r>
            <a:endParaRPr lang="ru-RU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Уточнена граница </a:t>
            </a:r>
            <a:r>
              <a:rPr lang="ru-RU" dirty="0" err="1" smtClean="0"/>
              <a:t>парсимонии</a:t>
            </a:r>
            <a:endParaRPr lang="ru-RU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2" y="1345813"/>
            <a:ext cx="7504615" cy="17344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8" y="0"/>
            <a:ext cx="8229600" cy="620315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199" y="620315"/>
                <a:ext cx="8686801" cy="27244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Проведен </a:t>
                </a:r>
                <a:r>
                  <a:rPr lang="ru-RU" sz="2000" dirty="0" smtClean="0"/>
                  <a:t>теоретический анализ модели</a:t>
                </a:r>
              </a:p>
              <a:p>
                <a:pPr lvl="1">
                  <a:buClr>
                    <a:srgbClr val="1946BA"/>
                  </a:buClr>
                </a:pPr>
                <a:r>
                  <a:rPr lang="ru-RU" sz="2000" dirty="0" smtClean="0"/>
                  <a:t>Теорема 1</a:t>
                </a:r>
              </a:p>
              <a:p>
                <a:pPr lvl="1">
                  <a:buClr>
                    <a:srgbClr val="1946BA"/>
                  </a:buClr>
                </a:pPr>
                <a:r>
                  <a:rPr lang="ru-RU" sz="2000" dirty="0" smtClean="0"/>
                  <a:t>Теорема 2</a:t>
                </a:r>
              </a:p>
              <a:p>
                <a:pPr lvl="1">
                  <a:buClr>
                    <a:srgbClr val="1946BA"/>
                  </a:buClr>
                </a:pPr>
                <a:r>
                  <a:rPr lang="ru-RU" sz="2000" dirty="0" smtClean="0"/>
                  <a:t>Уточнена граница применимости метода </a:t>
                </a:r>
                <a:r>
                  <a:rPr lang="ru-RU" sz="2000" dirty="0" err="1" smtClean="0"/>
                  <a:t>парсимонии</a:t>
                </a:r>
                <a:endParaRPr lang="ru-RU" sz="20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Проведен эмпирический анализ модели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Показана высокая согласованность </a:t>
                </a:r>
                <a:r>
                  <a:rPr lang="ru-RU" sz="2000" dirty="0" err="1" smtClean="0"/>
                  <a:t>эмпир</a:t>
                </a:r>
                <a:r>
                  <a:rPr lang="ru-RU" sz="2000" dirty="0" smtClean="0"/>
                  <a:t>. и </a:t>
                </a:r>
                <a:r>
                  <a:rPr lang="ru-RU" sz="2000" dirty="0" err="1" smtClean="0"/>
                  <a:t>теор</a:t>
                </a:r>
                <a:r>
                  <a:rPr lang="ru-RU" sz="2000" dirty="0" smtClean="0"/>
                  <a:t>. результатов</a:t>
                </a:r>
                <a:endParaRPr lang="ru-RU" sz="20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Предложен более совершенный метод оценки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Разработанный метод применён к реальным данным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Оценки эволюционного расстояния уточнены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~10%</m:t>
                    </m:r>
                  </m:oMath>
                </a14:m>
                <a:endParaRPr lang="ru-RU" sz="20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С</a:t>
                </a:r>
                <a:r>
                  <a:rPr lang="ru-RU" sz="2000" dirty="0" smtClean="0"/>
                  <a:t>татья </a:t>
                </a:r>
                <a:r>
                  <a:rPr lang="ru-RU" sz="2000" dirty="0"/>
                  <a:t>готовиться к отправке на конференцию </a:t>
                </a:r>
                <a:r>
                  <a:rPr lang="ru-RU" sz="2000" dirty="0" err="1"/>
                  <a:t>recomb</a:t>
                </a:r>
                <a:r>
                  <a:rPr lang="ru-RU" sz="2000" dirty="0"/>
                  <a:t> </a:t>
                </a:r>
                <a:r>
                  <a:rPr lang="ru-RU" sz="2000" dirty="0" err="1"/>
                  <a:t>cg</a:t>
                </a:r>
                <a:endParaRPr lang="ru-RU" sz="2000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620315"/>
                <a:ext cx="8686801" cy="2724458"/>
              </a:xfrm>
              <a:prstGeom prst="rect">
                <a:avLst/>
              </a:prstGeom>
              <a:blipFill rotWithShape="0">
                <a:blip r:embed="rId4"/>
                <a:stretch>
                  <a:fillRect l="-632" t="-1342" b="-39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337599"/>
            <a:ext cx="3623735" cy="5205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5649"/>
            <a:ext cx="8229600" cy="62048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4458" y="245550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>
                <a:solidFill>
                  <a:schemeClr val="bg1"/>
                </a:solidFill>
              </a:rPr>
              <a:t>Вопросы?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328647"/>
            <a:ext cx="6400800" cy="462905"/>
          </a:xfrm>
        </p:spPr>
        <p:txBody>
          <a:bodyPr>
            <a:noAutofit/>
          </a:bodyPr>
          <a:lstStyle/>
          <a:p>
            <a:r>
              <a:rPr lang="ru-RU" sz="1400" dirty="0" smtClean="0"/>
              <a:t>Забелкин А.А.</a:t>
            </a:r>
          </a:p>
          <a:p>
            <a:r>
              <a:rPr lang="ru-RU" sz="1400" dirty="0" smtClean="0"/>
              <a:t>Научный руководитель: Алексеев Н.В.</a:t>
            </a:r>
            <a:endParaRPr lang="nl-NL" sz="1400" dirty="0"/>
          </a:p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466-66B1-8043-98A0-EDE33CA3CD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0"/>
            <a:ext cx="8229600" cy="620315"/>
          </a:xfrm>
        </p:spPr>
        <p:txBody>
          <a:bodyPr>
            <a:normAutofit/>
          </a:bodyPr>
          <a:lstStyle/>
          <a:p>
            <a:r>
              <a:rPr lang="ru-RU" b="0" dirty="0"/>
              <a:t>Эволюция генома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3" y="729171"/>
            <a:ext cx="4593773" cy="40095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59937"/>
            <a:ext cx="8382001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Предположение </a:t>
            </a:r>
            <a:r>
              <a:rPr lang="ru-RU" dirty="0" err="1" smtClean="0"/>
              <a:t>парсимонии</a:t>
            </a:r>
            <a:endParaRPr lang="en-US" dirty="0" smtClean="0"/>
          </a:p>
          <a:p>
            <a:pPr lvl="1">
              <a:buClr>
                <a:srgbClr val="1946BA"/>
              </a:buClr>
            </a:pPr>
            <a:r>
              <a:rPr lang="ru-RU" b="1" dirty="0" smtClean="0"/>
              <a:t>Минимальное</a:t>
            </a:r>
            <a:r>
              <a:rPr lang="ru-RU" dirty="0" smtClean="0"/>
              <a:t> расстояние, необходимое для преобразования одного генома в другой</a:t>
            </a:r>
            <a:endParaRPr lang="en-US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Истинное эволюционное расстояние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 smtClean="0"/>
              <a:t>Оценка </a:t>
            </a:r>
            <a:r>
              <a:rPr lang="ru-RU" b="1" dirty="0" smtClean="0"/>
              <a:t>реального</a:t>
            </a:r>
            <a:r>
              <a:rPr lang="ru-RU" dirty="0" smtClean="0"/>
              <a:t> количество перестроек, произошедших между геномами в ходе эволюции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ценка </a:t>
            </a:r>
            <a:r>
              <a:rPr lang="ru-RU" dirty="0"/>
              <a:t>расстояния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136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Могут сильно отличаться</a:t>
            </a:r>
            <a:endParaRPr lang="en-US" sz="2600" b="0" dirty="0"/>
          </a:p>
        </p:txBody>
      </p:sp>
      <p:sp>
        <p:nvSpPr>
          <p:cNvPr id="8" name="Rectangle 7"/>
          <p:cNvSpPr/>
          <p:nvPr/>
        </p:nvSpPr>
        <p:spPr>
          <a:xfrm>
            <a:off x="233136" y="4319451"/>
            <a:ext cx="1952715" cy="695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6" y="620315"/>
            <a:ext cx="5854700" cy="4394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Актуальность задачи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7536"/>
            <a:ext cx="7206343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Хотим знать реальное расстояние между видами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Важно для многих филогенетических исследований </a:t>
            </a:r>
          </a:p>
          <a:p>
            <a:pPr lvl="1">
              <a:buClr>
                <a:srgbClr val="1946BA"/>
              </a:buClr>
            </a:pPr>
            <a:r>
              <a:rPr lang="en-US" sz="2000" i="1" dirty="0">
                <a:solidFill>
                  <a:srgbClr val="000000"/>
                </a:solidFill>
              </a:rPr>
              <a:t>Genome rearrangements and sorting by </a:t>
            </a:r>
            <a:r>
              <a:rPr lang="en-US" sz="2000" i="1" dirty="0" smtClean="0">
                <a:solidFill>
                  <a:srgbClr val="000000"/>
                </a:solidFill>
              </a:rPr>
              <a:t>reversals</a:t>
            </a:r>
            <a:r>
              <a:rPr lang="ru-RU" sz="2000" i="1" dirty="0" smtClean="0">
                <a:solidFill>
                  <a:srgbClr val="000000"/>
                </a:solidFill>
              </a:rPr>
              <a:t>, 1996</a:t>
            </a:r>
            <a:r>
              <a:rPr lang="en-US" sz="2000" dirty="0" smtClean="0">
                <a:solidFill>
                  <a:srgbClr val="000000"/>
                </a:solidFill>
              </a:rPr>
              <a:t> (600+ </a:t>
            </a:r>
            <a:r>
              <a:rPr lang="ru-RU" sz="2000" dirty="0" smtClean="0">
                <a:solidFill>
                  <a:srgbClr val="000000"/>
                </a:solidFill>
              </a:rPr>
              <a:t>ссылок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ru-RU" sz="2000" dirty="0" smtClean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В последние время появляется всё больше полностью собранных геномов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7466-66B1-8043-98A0-EDE33CA3C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2" y="237343"/>
            <a:ext cx="8229600" cy="620315"/>
          </a:xfrm>
        </p:spPr>
        <p:txBody>
          <a:bodyPr>
            <a:noAutofit/>
          </a:bodyPr>
          <a:lstStyle/>
          <a:p>
            <a:r>
              <a:rPr lang="ru-RU" sz="2800" dirty="0"/>
              <a:t>Можем представить геном как граф</a:t>
            </a:r>
            <a:br>
              <a:rPr lang="ru-RU" sz="2800" dirty="0"/>
            </a:br>
            <a:r>
              <a:rPr lang="en-US" sz="2800" dirty="0" smtClean="0"/>
              <a:t>(breakpoint graph)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67" y="928118"/>
            <a:ext cx="4378860" cy="42153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785983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Дискретный 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542223"/>
            <a:ext cx="8382001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Изначально оба генома одинаковы</a:t>
            </a:r>
            <a:endParaRPr lang="en-US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Моделируем на графе дискретный Марковский процесс</a:t>
            </a:r>
          </a:p>
          <a:p>
            <a:pPr lvl="1">
              <a:buClr>
                <a:srgbClr val="1946BA"/>
              </a:buClr>
            </a:pPr>
            <a:r>
              <a:rPr lang="ru-RU" dirty="0" smtClean="0"/>
              <a:t>Чёрные </a:t>
            </a:r>
            <a:r>
              <a:rPr lang="ru-RU" dirty="0"/>
              <a:t>рёбра фиксированы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Перестройки совершаются на красных </a:t>
            </a:r>
            <a:r>
              <a:rPr lang="ru-RU" dirty="0" smtClean="0"/>
              <a:t>ребрах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 smtClean="0"/>
              <a:t>k </a:t>
            </a:r>
            <a:r>
              <a:rPr lang="ru-RU" dirty="0" smtClean="0"/>
              <a:t>- число шагов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0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2973"/>
            <a:ext cx="4775200" cy="4432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9987</TotalTime>
  <Words>1122</Words>
  <Application>Microsoft Macintosh PowerPoint</Application>
  <PresentationFormat>On-screen Show (16:9)</PresentationFormat>
  <Paragraphs>206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 Math</vt:lpstr>
      <vt:lpstr>Mangal</vt:lpstr>
      <vt:lpstr>Arial</vt:lpstr>
      <vt:lpstr>Cover</vt:lpstr>
      <vt:lpstr>1_Cover</vt:lpstr>
      <vt:lpstr>Анализ геномных перестроек с помощью случайных графов</vt:lpstr>
      <vt:lpstr>Геномные перестройки</vt:lpstr>
      <vt:lpstr>Эволюция генома</vt:lpstr>
      <vt:lpstr>Оценка расстояния</vt:lpstr>
      <vt:lpstr>Могут сильно отличаться</vt:lpstr>
      <vt:lpstr>Актуальность задачи</vt:lpstr>
      <vt:lpstr>Можем представить геном как граф (breakpoint graph)</vt:lpstr>
      <vt:lpstr>Дискретный марковский процесс</vt:lpstr>
      <vt:lpstr>Марковский процесс k = 0</vt:lpstr>
      <vt:lpstr>Марковский процесс k = 1</vt:lpstr>
      <vt:lpstr>Марковский процесс k = 2</vt:lpstr>
      <vt:lpstr>Марковский процесс k = 3</vt:lpstr>
      <vt:lpstr>Марковский процесс k = 4</vt:lpstr>
      <vt:lpstr>Марковский процесс k = 5</vt:lpstr>
      <vt:lpstr>Марковский процесс k = 6</vt:lpstr>
      <vt:lpstr>Марковский процесс k = 7</vt:lpstr>
      <vt:lpstr>PowerPoint Presentation</vt:lpstr>
      <vt:lpstr>Сравнение подходов</vt:lpstr>
      <vt:lpstr>Модель, предложенная Танье</vt:lpstr>
      <vt:lpstr>Минусы метода оценки, предложенного в статье</vt:lpstr>
      <vt:lpstr>Результаты</vt:lpstr>
      <vt:lpstr>PowerPoint Presentation</vt:lpstr>
      <vt:lpstr>PowerPoint Presentation</vt:lpstr>
      <vt:lpstr>Применение к реальным данным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Забелкин Алексей Андреевич</cp:lastModifiedBy>
  <cp:revision>114</cp:revision>
  <cp:lastPrinted>2018-05-31T02:54:20Z</cp:lastPrinted>
  <dcterms:created xsi:type="dcterms:W3CDTF">2014-06-27T12:30:22Z</dcterms:created>
  <dcterms:modified xsi:type="dcterms:W3CDTF">2018-06-12T18:04:28Z</dcterms:modified>
</cp:coreProperties>
</file>