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341" r:id="rId6"/>
    <p:sldId id="343" r:id="rId7"/>
    <p:sldId id="351" r:id="rId8"/>
    <p:sldId id="344" r:id="rId9"/>
    <p:sldId id="352" r:id="rId10"/>
    <p:sldId id="365" r:id="rId11"/>
    <p:sldId id="346" r:id="rId12"/>
    <p:sldId id="345" r:id="rId13"/>
    <p:sldId id="347" r:id="rId14"/>
    <p:sldId id="353" r:id="rId15"/>
    <p:sldId id="354" r:id="rId16"/>
    <p:sldId id="364" r:id="rId17"/>
    <p:sldId id="348" r:id="rId18"/>
    <p:sldId id="358" r:id="rId19"/>
    <p:sldId id="355" r:id="rId20"/>
    <p:sldId id="359" r:id="rId21"/>
    <p:sldId id="349" r:id="rId22"/>
    <p:sldId id="356" r:id="rId23"/>
    <p:sldId id="366" r:id="rId24"/>
    <p:sldId id="367" r:id="rId25"/>
    <p:sldId id="368" r:id="rId26"/>
    <p:sldId id="350" r:id="rId27"/>
    <p:sldId id="357" r:id="rId28"/>
    <p:sldId id="360" r:id="rId29"/>
    <p:sldId id="369" r:id="rId30"/>
    <p:sldId id="370" r:id="rId31"/>
    <p:sldId id="363" r:id="rId32"/>
    <p:sldId id="361" r:id="rId33"/>
    <p:sldId id="362" r:id="rId34"/>
    <p:sldId id="371" r:id="rId35"/>
    <p:sldId id="342" r:id="rId36"/>
    <p:sldId id="289" r:id="rId3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7"/>
    <p:restoredTop sz="94523"/>
  </p:normalViewPr>
  <p:slideViewPr>
    <p:cSldViewPr snapToGrid="0" snapToObjects="1">
      <p:cViewPr varScale="1">
        <p:scale>
          <a:sx n="83" d="100"/>
          <a:sy n="83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E35097-0630-9D42-9711-A774233A259C}"/>
              </a:ext>
            </a:extLst>
          </p:cNvPr>
          <p:cNvSpPr txBox="1"/>
          <p:nvPr userDrawn="1"/>
        </p:nvSpPr>
        <p:spPr>
          <a:xfrm>
            <a:off x="2090057" y="1567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480960"/>
            <a:ext cx="9071640" cy="5853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90384-3B52-DA4D-8C59-7522E60D246C}"/>
              </a:ext>
            </a:extLst>
          </p:cNvPr>
          <p:cNvSpPr txBox="1"/>
          <p:nvPr userDrawn="1"/>
        </p:nvSpPr>
        <p:spPr>
          <a:xfrm>
            <a:off x="4127863" y="195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480960"/>
            <a:ext cx="9071640" cy="5853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04000" y="480960"/>
            <a:ext cx="9071640" cy="5853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480960"/>
            <a:ext cx="9071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56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7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7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7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322B2A84-A7F8-43D3-86CC-9D0F2095562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TextShape 6"/>
          <p:cNvSpPr txBox="1"/>
          <p:nvPr/>
        </p:nvSpPr>
        <p:spPr>
          <a:xfrm>
            <a:off x="7242120" y="7342560"/>
            <a:ext cx="3077280" cy="291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r"/>
            <a:r>
              <a:rPr lang="en-US" sz="900" b="0" strike="noStrike" spc="-1">
                <a:solidFill>
                  <a:srgbClr val="FFFFFF"/>
                </a:solidFill>
                <a:latin typeface="Arial"/>
              </a:rPr>
              <a:t>Copyright @ Syncro Soft, 2019. All rights reserved.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6" name="TextShape 7"/>
          <p:cNvSpPr txBox="1"/>
          <p:nvPr/>
        </p:nvSpPr>
        <p:spPr>
          <a:xfrm>
            <a:off x="7086600" y="131040"/>
            <a:ext cx="2887200" cy="38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DITA for Software Documentation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" name="TextShape 8"/>
          <p:cNvSpPr txBox="1"/>
          <p:nvPr/>
        </p:nvSpPr>
        <p:spPr>
          <a:xfrm>
            <a:off x="985" y="0"/>
            <a:ext cx="10079640" cy="367878"/>
          </a:xfrm>
          <a:prstGeom prst="rect">
            <a:avLst/>
          </a:prstGeom>
          <a:blipFill rotWithShape="0">
            <a:blip r:embed="rId14">
              <a:alphaModFix amt="50000"/>
            </a:blip>
            <a:stretch>
              <a:fillRect/>
            </a:stretch>
          </a:blipFill>
          <a:ln>
            <a:noFill/>
          </a:ln>
        </p:spPr>
        <p:txBody>
          <a:bodyPr lIns="90000" tIns="45000" rIns="90000" bIns="450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effectLst/>
                <a:latin typeface="Helvetica" pitchFamily="2" charset="0"/>
              </a:rPr>
              <a:t>Practical Git Workflows for Tech Docs</a:t>
            </a:r>
            <a:r>
              <a:rPr lang="en-US" dirty="0">
                <a:effectLst/>
                <a:latin typeface="Helvetica" pitchFamily="2" charset="0"/>
              </a:rPr>
              <a:t>                                                                       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@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radu_coravu</a:t>
            </a:r>
            <a:endParaRPr lang="en-US" sz="1800" b="0" strike="noStrike" spc="-1" dirty="0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56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7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7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7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56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7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7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7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ackoverflow.blog/2022/12/19/use-git-tactically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comparing-workflows" TargetMode="External"/><Relationship Id="rId2" Type="http://schemas.openxmlformats.org/officeDocument/2006/relationships/hyperlink" Target="https://www.atlassian.com/devops/what-is-devop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oxygenxml.com/doc/ug-editor/topics/dcpp_generating_pdf_output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oxygenxml.com/git-tech-writers/using_git_for_technical_writing.html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www.atlassian.com/git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udemy.com/topic/git/" TargetMode="External"/><Relationship Id="rId4" Type="http://schemas.openxmlformats.org/officeDocument/2006/relationships/hyperlink" Target="https://learngitbranching.js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blog/2022/10/12/five-fast-facts-about-docs-as-code-at-gitlab/" TargetMode="External"/><Relationship Id="rId7" Type="http://schemas.openxmlformats.org/officeDocument/2006/relationships/hyperlink" Target="https://stackoverflow.blog/2022/12/19/use-git-tactically/" TargetMode="External"/><Relationship Id="rId2" Type="http://schemas.openxmlformats.org/officeDocument/2006/relationships/hyperlink" Target="https://blog.oxygenxml.com/topics/dita_for_small_teams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tlassian.com/git/tutorials/comparing-workflows" TargetMode="External"/><Relationship Id="rId5" Type="http://schemas.openxmlformats.org/officeDocument/2006/relationships/hyperlink" Target="https://www.writethedocs.org/guide/docs-as-code/" TargetMode="External"/><Relationship Id="rId4" Type="http://schemas.openxmlformats.org/officeDocument/2006/relationships/hyperlink" Target="https://betterprogramming.pub/solution-architecture-docs-as-code-366a7b40f9e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00960" y="1086683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4000" dirty="0">
                <a:effectLst/>
                <a:latin typeface="Helvetica" pitchFamily="2" charset="0"/>
              </a:rPr>
              <a:t>Practical Git Workflows for Tech Docs</a:t>
            </a:r>
          </a:p>
        </p:txBody>
      </p:sp>
      <p:pic>
        <p:nvPicPr>
          <p:cNvPr id="121" name="Picture 120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7086600" y="6151680"/>
            <a:ext cx="2216520" cy="70668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582120" y="6171840"/>
            <a:ext cx="1475280" cy="58860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5974560" y="4800240"/>
            <a:ext cx="3626640" cy="88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350" b="0" strike="noStrike" spc="-1">
                <a:latin typeface="Arial"/>
                <a:ea typeface="Arial"/>
              </a:rPr>
              <a:t>Radu Coravu</a:t>
            </a:r>
            <a:endParaRPr lang="en-US" sz="1350" b="0" strike="noStrike" spc="-1">
              <a:latin typeface="Arial"/>
            </a:endParaRPr>
          </a:p>
          <a:p>
            <a:r>
              <a:rPr lang="en-US" sz="1350" b="0" strike="noStrike" spc="-1">
                <a:latin typeface="Arial"/>
                <a:ea typeface="Arial"/>
              </a:rPr>
              <a:t>radu_coravu@oxygenxml.com</a:t>
            </a:r>
            <a:endParaRPr lang="en-US" sz="1350" b="0" strike="noStrike" spc="-1">
              <a:latin typeface="Arial"/>
            </a:endParaRPr>
          </a:p>
          <a:p>
            <a:r>
              <a:rPr lang="en-US" sz="1350" b="0" strike="noStrike" spc="-1">
                <a:latin typeface="Arial"/>
                <a:ea typeface="Arial"/>
              </a:rPr>
              <a:t>@radu_coravu</a:t>
            </a:r>
            <a:endParaRPr lang="en-US" sz="1350" b="0" strike="noStrike" spc="-1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F50127-699B-5E4B-AF63-9E41E2F9E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98" y="1825840"/>
            <a:ext cx="4117185" cy="4042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Popular Server-Side Solutions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457200" y="3372578"/>
            <a:ext cx="9071640" cy="57759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r>
              <a:rPr lang="en-US" sz="3200" dirty="0"/>
              <a:t>Both solutions come with features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Create organizations.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Support to create and manage private/public repositories.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Cloud Storage.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Basic support to create and handle tickets/issues.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Support to create pull/merge requests.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1221637"/>
            <a:ext cx="9071640" cy="2508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BF53C7BD-E1A9-C69F-90BB-9B041616AAA6}"/>
              </a:ext>
            </a:extLst>
          </p:cNvPr>
          <p:cNvSpPr txBox="1"/>
          <p:nvPr/>
        </p:nvSpPr>
        <p:spPr>
          <a:xfrm>
            <a:off x="457200" y="1386218"/>
            <a:ext cx="9071640" cy="21493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GitHub</a:t>
            </a:r>
            <a:r>
              <a:rPr lang="en-US" sz="3200" dirty="0"/>
              <a:t> (either online or on-premise).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GitLab</a:t>
            </a:r>
            <a:r>
              <a:rPr lang="en-US" sz="3200" dirty="0"/>
              <a:t> (either online or on-premise).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970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Typical Editing Session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1221637"/>
            <a:ext cx="9071640" cy="2508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6452CC6-7953-B477-49A9-65490B743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71" y="1586692"/>
            <a:ext cx="4207522" cy="54136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17DEA3-D11E-0EF4-5762-4C50CAAD10EB}"/>
              </a:ext>
            </a:extLst>
          </p:cNvPr>
          <p:cNvSpPr/>
          <p:nvPr/>
        </p:nvSpPr>
        <p:spPr>
          <a:xfrm>
            <a:off x="2479729" y="2448731"/>
            <a:ext cx="5765369" cy="3524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9F049-ECDB-E5BE-48D4-65D1EA7BD038}"/>
              </a:ext>
            </a:extLst>
          </p:cNvPr>
          <p:cNvSpPr txBox="1"/>
          <p:nvPr/>
        </p:nvSpPr>
        <p:spPr>
          <a:xfrm>
            <a:off x="6375710" y="2475826"/>
            <a:ext cx="224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177672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Handling Simple Conflicts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240225" y="2027550"/>
            <a:ext cx="5401159" cy="44319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changes are made to text files on different lines, the conflicts are automatically merged.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the conflicting changes are on the same lines, you can manually resolve the conflict.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97EA96-71D8-1526-5176-0EA2645AD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121" y="2074044"/>
            <a:ext cx="4167768" cy="3768816"/>
          </a:xfrm>
          <a:prstGeom prst="rect">
            <a:avLst/>
          </a:prstGeom>
          <a:ln>
            <a:solidFill>
              <a:schemeClr val="accent1">
                <a:alpha val="8267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7486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Micro Commits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324155" y="1810067"/>
            <a:ext cx="9337729" cy="19697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sz="3200" dirty="0"/>
              <a:t>Commit often, whenever a small change makes sense by itself.</a:t>
            </a:r>
          </a:p>
          <a:p>
            <a:r>
              <a:rPr lang="en-US" sz="3200" dirty="0">
                <a:hlinkClick r:id="rId2"/>
              </a:rPr>
              <a:t>Use Git Tactically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CB74257-21F3-72B7-42B6-3833E9C80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68" y="3804768"/>
            <a:ext cx="5037892" cy="238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0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Validation of Proposed Changes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324155" y="1810067"/>
            <a:ext cx="9337729" cy="39395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sz="3200" dirty="0"/>
              <a:t>DITA XML content needs to be validated against the DITA schemas and possibly with additional business rules.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Server side-validation using an integration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Client-side validation.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332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Workflows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1221637"/>
            <a:ext cx="9071640" cy="58221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A Git workflow is a recipe or recommendation for how to use Git to accomplish work in a consistent and productive manner. 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Git workflows encourage developers and </a:t>
            </a:r>
            <a:r>
              <a:rPr lang="en-US" sz="3200" dirty="0">
                <a:hlinkClick r:id="rId2"/>
              </a:rPr>
              <a:t>DevOps</a:t>
            </a:r>
            <a:r>
              <a:rPr lang="en-US" sz="3200" dirty="0"/>
              <a:t> teams to leverage Git effectively and consistently.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108000">
              <a:spcAft>
                <a:spcPts val="1412"/>
              </a:spcAft>
              <a:buClr>
                <a:srgbClr val="000000"/>
              </a:buClr>
              <a:buSzPct val="45000"/>
            </a:pPr>
            <a:r>
              <a:rPr lang="en-US" sz="3200" b="0" strike="noStrike" spc="-1" dirty="0">
                <a:latin typeface="Arial"/>
                <a:hlinkClick r:id="rId3"/>
              </a:rPr>
              <a:t>Comparing Workflows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809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(1) Centralized Workflow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1221637"/>
            <a:ext cx="9071640" cy="69865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We all work with the same project(s) on the main repository branch. 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We have separate branches which mark past releases. 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For features which may take a longer time to implement, we work on the main branch, and we connect them to the live content when they are done.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0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Centralized Workflow Graph</a:t>
            </a:r>
          </a:p>
        </p:txBody>
      </p:sp>
      <p:pic>
        <p:nvPicPr>
          <p:cNvPr id="3" name="Picture 2" descr="Timeline&#10;&#10;Description automatically generated with low confidence">
            <a:extLst>
              <a:ext uri="{FF2B5EF4-FFF2-40B4-BE49-F238E27FC236}">
                <a16:creationId xmlns:a16="http://schemas.microsoft.com/office/drawing/2014/main" id="{1D286656-D639-C424-D96F-AF79CEC9B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9" y="2293038"/>
            <a:ext cx="9726585" cy="422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Cherry Pick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1221637"/>
            <a:ext cx="9071640" cy="367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108000">
              <a:spcAft>
                <a:spcPts val="1412"/>
              </a:spcAft>
              <a:buClr>
                <a:srgbClr val="000000"/>
              </a:buClr>
              <a:buSzPct val="45000"/>
            </a:pPr>
            <a:r>
              <a:rPr lang="en-US" sz="3200" dirty="0"/>
              <a:t>Pick a commit from another branch and incorporate it in the current working branch.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59CF3E6-5DB5-666C-64A6-4E2DA82E8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26" y="3075640"/>
            <a:ext cx="8471972" cy="363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3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(2) Feature Branches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1221637"/>
            <a:ext cx="9071640" cy="48372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We work on the smaller fixes on the main branch.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We create separate branches for larger features/fixes.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83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About the Author</a:t>
            </a:r>
          </a:p>
        </p:txBody>
      </p:sp>
      <p:sp>
        <p:nvSpPr>
          <p:cNvPr id="125" name="TextShape 2"/>
          <p:cNvSpPr txBox="1"/>
          <p:nvPr/>
        </p:nvSpPr>
        <p:spPr>
          <a:xfrm>
            <a:off x="457560" y="1495440"/>
            <a:ext cx="9071640" cy="536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580800" y="2791440"/>
            <a:ext cx="2743200" cy="685440"/>
          </a:xfrm>
          <a:prstGeom prst="rect">
            <a:avLst/>
          </a:prstGeom>
          <a:solidFill>
            <a:srgbClr val="00CCFF">
              <a:alpha val="50000"/>
            </a:srgbClr>
          </a:solidFill>
          <a:ln>
            <a:solidFill>
              <a:srgbClr val="CC00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Things I do</a:t>
            </a:r>
          </a:p>
        </p:txBody>
      </p:sp>
      <p:sp>
        <p:nvSpPr>
          <p:cNvPr id="127" name="CustomShape 4"/>
          <p:cNvSpPr/>
          <p:nvPr/>
        </p:nvSpPr>
        <p:spPr>
          <a:xfrm>
            <a:off x="1371960" y="228600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FFFF66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TextShape 5"/>
          <p:cNvSpPr txBox="1"/>
          <p:nvPr/>
        </p:nvSpPr>
        <p:spPr>
          <a:xfrm>
            <a:off x="1056600" y="2743200"/>
            <a:ext cx="1915200" cy="462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Arial"/>
              </a:rPr>
              <a:t>Technical Writers</a:t>
            </a:r>
          </a:p>
        </p:txBody>
      </p:sp>
      <p:sp>
        <p:nvSpPr>
          <p:cNvPr id="129" name="CustomShape 6"/>
          <p:cNvSpPr/>
          <p:nvPr/>
        </p:nvSpPr>
        <p:spPr>
          <a:xfrm>
            <a:off x="2057760" y="228600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FFFF66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7"/>
          <p:cNvSpPr/>
          <p:nvPr/>
        </p:nvSpPr>
        <p:spPr>
          <a:xfrm>
            <a:off x="878760" y="1949400"/>
            <a:ext cx="2286000" cy="182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TextShape 8"/>
          <p:cNvSpPr txBox="1"/>
          <p:nvPr/>
        </p:nvSpPr>
        <p:spPr>
          <a:xfrm>
            <a:off x="3200400" y="1671120"/>
            <a:ext cx="2543760" cy="114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Arial"/>
              </a:rPr>
              <a:t>Feedback  (questions, problems, improvement requests)</a:t>
            </a:r>
          </a:p>
        </p:txBody>
      </p:sp>
      <p:sp>
        <p:nvSpPr>
          <p:cNvPr id="132" name="CustomShape 9"/>
          <p:cNvSpPr/>
          <p:nvPr/>
        </p:nvSpPr>
        <p:spPr>
          <a:xfrm>
            <a:off x="1911600" y="3849840"/>
            <a:ext cx="2971800" cy="685440"/>
          </a:xfrm>
          <a:prstGeom prst="rect">
            <a:avLst/>
          </a:prstGeom>
          <a:solidFill>
            <a:srgbClr val="00AE00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Improve Oxygen XML Editor</a:t>
            </a:r>
          </a:p>
        </p:txBody>
      </p:sp>
      <p:sp>
        <p:nvSpPr>
          <p:cNvPr id="133" name="CustomShape 10"/>
          <p:cNvSpPr/>
          <p:nvPr/>
        </p:nvSpPr>
        <p:spPr>
          <a:xfrm>
            <a:off x="294468" y="4992120"/>
            <a:ext cx="4192932" cy="685440"/>
          </a:xfrm>
          <a:prstGeom prst="rect">
            <a:avLst/>
          </a:prstGeom>
          <a:solidFill>
            <a:srgbClr val="00AE00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Improve Oxygen product documentation</a:t>
            </a:r>
          </a:p>
        </p:txBody>
      </p:sp>
      <p:sp>
        <p:nvSpPr>
          <p:cNvPr id="134" name="CustomShape 11"/>
          <p:cNvSpPr/>
          <p:nvPr/>
        </p:nvSpPr>
        <p:spPr>
          <a:xfrm>
            <a:off x="7315200" y="5714640"/>
            <a:ext cx="2213640" cy="685440"/>
          </a:xfrm>
          <a:prstGeom prst="rect">
            <a:avLst/>
          </a:prstGeom>
          <a:solidFill>
            <a:srgbClr val="00AE00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Blogs/Presentations</a:t>
            </a:r>
          </a:p>
        </p:txBody>
      </p:sp>
      <p:sp>
        <p:nvSpPr>
          <p:cNvPr id="135" name="CustomShape 12"/>
          <p:cNvSpPr/>
          <p:nvPr/>
        </p:nvSpPr>
        <p:spPr>
          <a:xfrm>
            <a:off x="4486860" y="6666479"/>
            <a:ext cx="2514600" cy="685440"/>
          </a:xfrm>
          <a:prstGeom prst="rect">
            <a:avLst/>
          </a:prstGeom>
          <a:solidFill>
            <a:srgbClr val="00AE00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Open Source Projects</a:t>
            </a:r>
          </a:p>
        </p:txBody>
      </p:sp>
      <p:pic>
        <p:nvPicPr>
          <p:cNvPr id="136" name="Picture 135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2971800" y="2634120"/>
            <a:ext cx="3657600" cy="1256040"/>
          </a:xfrm>
          <a:prstGeom prst="rect">
            <a:avLst/>
          </a:prstGeom>
          <a:ln>
            <a:noFill/>
          </a:ln>
        </p:spPr>
      </p:pic>
      <p:pic>
        <p:nvPicPr>
          <p:cNvPr id="137" name="Picture 136"/>
          <p:cNvPicPr/>
          <p:nvPr/>
        </p:nvPicPr>
        <p:blipFill>
          <a:blip r:embed="rId3">
            <a:alphaModFix amt="50000"/>
          </a:blip>
          <a:stretch/>
        </p:blipFill>
        <p:spPr>
          <a:xfrm rot="7979400">
            <a:off x="4779000" y="3222000"/>
            <a:ext cx="3128040" cy="319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Feature Branches Graph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1221637"/>
            <a:ext cx="9071640" cy="2508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1D165F9-1212-FDD6-54B7-2E79764E5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4" y="2163178"/>
            <a:ext cx="9260052" cy="39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64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Merging a feature branch</a:t>
            </a:r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1AFA8C29-D6D2-7DA8-2B49-B873B47C90E7}"/>
              </a:ext>
            </a:extLst>
          </p:cNvPr>
          <p:cNvSpPr txBox="1"/>
          <p:nvPr/>
        </p:nvSpPr>
        <p:spPr>
          <a:xfrm>
            <a:off x="457200" y="1529414"/>
            <a:ext cx="9071640" cy="51501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Once work on a feature is finished and your colleagues review the content, you can merge the feature branch back in the main branch.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The merging can be done using a pull request. You can think of pull requests as a discussion dedicated to a particular branch.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661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606085"/>
            <a:ext cx="9071640" cy="12311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Feature Branches Variation </a:t>
            </a:r>
          </a:p>
          <a:p>
            <a:pPr algn="ctr"/>
            <a:r>
              <a:rPr lang="en-US" sz="4000" b="1" dirty="0"/>
              <a:t>Release Branches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1221637"/>
            <a:ext cx="9071640" cy="43447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Writers work only on release branches.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Content from a release is automatically merged with the next one.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939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606085"/>
            <a:ext cx="9071640" cy="12311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Feature Branches Variation </a:t>
            </a:r>
          </a:p>
          <a:p>
            <a:pPr algn="ctr"/>
            <a:r>
              <a:rPr lang="en-US" sz="4000" b="1" dirty="0"/>
              <a:t>Release Branches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449EE8-CE64-6812-B761-48ABF64B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6" y="2603715"/>
            <a:ext cx="9876578" cy="33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60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(3) </a:t>
            </a:r>
            <a:r>
              <a:rPr lang="en-US" sz="4000" b="1" dirty="0" err="1"/>
              <a:t>GitFlow</a:t>
            </a:r>
            <a:endParaRPr lang="en-US" sz="4000" b="1" dirty="0"/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1872566"/>
            <a:ext cx="9071640" cy="48372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The main branch holds the official content which will be released.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We create feature branches based on a development branch. 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969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 err="1"/>
              <a:t>GitFlow</a:t>
            </a:r>
            <a:r>
              <a:rPr lang="en-US" sz="4000" b="1" dirty="0"/>
              <a:t> Graph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1221637"/>
            <a:ext cx="9071640" cy="2508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4" name="Picture 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A6FD2CBE-A1D6-C70F-9309-B0816AF3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92" y="1837190"/>
            <a:ext cx="9259309" cy="41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71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Propose Changes (Pull Requests)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1221637"/>
            <a:ext cx="9071640" cy="46576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108000">
              <a:spcAft>
                <a:spcPts val="1412"/>
              </a:spcAft>
              <a:buClr>
                <a:srgbClr val="000000"/>
              </a:buClr>
              <a:buSzPct val="45000"/>
            </a:pPr>
            <a:r>
              <a:rPr lang="en-US" sz="3200" dirty="0"/>
              <a:t>Collaborators who have read access to the repository may sometimes want to propose changes. You can think of pull requests as a discussion dedicated to a particular branch. 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4" name="Picture 3" descr="Line chart&#10;&#10;Description automatically generated">
            <a:extLst>
              <a:ext uri="{FF2B5EF4-FFF2-40B4-BE49-F238E27FC236}">
                <a16:creationId xmlns:a16="http://schemas.microsoft.com/office/drawing/2014/main" id="{FBA88BFE-F1C1-599C-D382-59B929623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01" y="3984995"/>
            <a:ext cx="6230357" cy="34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01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LinkedIn Poll</a:t>
            </a:r>
          </a:p>
        </p:txBody>
      </p:sp>
      <p:pic>
        <p:nvPicPr>
          <p:cNvPr id="3" name="Picture 2" descr="Icon&#10;&#10;Description automatically generated with low confidence">
            <a:extLst>
              <a:ext uri="{FF2B5EF4-FFF2-40B4-BE49-F238E27FC236}">
                <a16:creationId xmlns:a16="http://schemas.microsoft.com/office/drawing/2014/main" id="{B640EA9E-1C4A-1374-6619-5C193D699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4" y="2897649"/>
            <a:ext cx="8747036" cy="3053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D690D6-44F0-01A3-2CB4-C5A31B413798}"/>
              </a:ext>
            </a:extLst>
          </p:cNvPr>
          <p:cNvSpPr txBox="1"/>
          <p:nvPr/>
        </p:nvSpPr>
        <p:spPr>
          <a:xfrm>
            <a:off x="457200" y="1982699"/>
            <a:ext cx="96089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What type of Git workflow are you using for technical documentation?</a:t>
            </a:r>
          </a:p>
        </p:txBody>
      </p:sp>
    </p:spTree>
    <p:extLst>
      <p:ext uri="{BB962C8B-B14F-4D97-AF65-F5344CB8AC3E}">
        <p14:creationId xmlns:p14="http://schemas.microsoft.com/office/powerpoint/2010/main" val="4143496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606085"/>
            <a:ext cx="9071640" cy="12311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Centralized Workflow vs Feature Branches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9FDB6D2-1A5A-DB86-E9C7-D2B7B191A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63715"/>
              </p:ext>
            </p:extLst>
          </p:nvPr>
        </p:nvGraphicFramePr>
        <p:xfrm>
          <a:off x="686618" y="2162654"/>
          <a:ext cx="9071640" cy="329788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535820">
                  <a:extLst>
                    <a:ext uri="{9D8B030D-6E8A-4147-A177-3AD203B41FA5}">
                      <a16:colId xmlns:a16="http://schemas.microsoft.com/office/drawing/2014/main" val="1008068956"/>
                    </a:ext>
                  </a:extLst>
                </a:gridCol>
                <a:gridCol w="4535820">
                  <a:extLst>
                    <a:ext uri="{9D8B030D-6E8A-4147-A177-3AD203B41FA5}">
                      <a16:colId xmlns:a16="http://schemas.microsoft.com/office/drawing/2014/main" val="1288714183"/>
                    </a:ext>
                  </a:extLst>
                </a:gridCol>
              </a:tblGrid>
              <a:tr h="715872">
                <a:tc>
                  <a:txBody>
                    <a:bodyPr/>
                    <a:lstStyle/>
                    <a:p>
                      <a:r>
                        <a:rPr lang="en-US" dirty="0"/>
                        <a:t>Centralized 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Branches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831862"/>
                  </a:ext>
                </a:extLst>
              </a:tr>
              <a:tr h="833805">
                <a:tc>
                  <a:txBody>
                    <a:bodyPr/>
                    <a:lstStyle/>
                    <a:p>
                      <a:r>
                        <a:rPr lang="en-US" dirty="0"/>
                        <a:t>Conflicts are smaller and easier to fix.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when trust between team members is lower.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754007"/>
                  </a:ext>
                </a:extLst>
              </a:tr>
              <a:tr h="833805">
                <a:tc>
                  <a:txBody>
                    <a:bodyPr/>
                    <a:lstStyle/>
                    <a:p>
                      <a:r>
                        <a:rPr lang="en-US" dirty="0"/>
                        <a:t>Easier to set up and use by junior writers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 on the main branch is more stable, unfinished content is kept away from the main branch.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5796"/>
                  </a:ext>
                </a:extLst>
              </a:tr>
              <a:tr h="833805">
                <a:tc>
                  <a:txBody>
                    <a:bodyPr/>
                    <a:lstStyle/>
                    <a:p>
                      <a:r>
                        <a:rPr lang="en-US" dirty="0"/>
                        <a:t>Easier to review the content in its current state.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43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941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Handling Translations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1671088"/>
            <a:ext cx="5850610" cy="26417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108000">
              <a:spcAft>
                <a:spcPts val="1412"/>
              </a:spcAft>
              <a:buClr>
                <a:srgbClr val="000000"/>
              </a:buClr>
              <a:buSzPct val="45000"/>
            </a:pPr>
            <a:endParaRPr lang="en-US" sz="3200" b="0" strike="noStrike" spc="-1" dirty="0"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Keep the translation for each language in a separate folder in the same Git project. </a:t>
            </a:r>
          </a:p>
          <a:p>
            <a:endParaRPr lang="en-US" sz="3200" dirty="0"/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D65F360C-517F-D8A9-9412-B1CF4AD9EEDF}"/>
              </a:ext>
            </a:extLst>
          </p:cNvPr>
          <p:cNvSpPr txBox="1"/>
          <p:nvPr/>
        </p:nvSpPr>
        <p:spPr>
          <a:xfrm>
            <a:off x="457200" y="4281036"/>
            <a:ext cx="5850610" cy="246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sz="3200" dirty="0"/>
              <a:t> 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Keep a separate parallel project with all the translations.</a:t>
            </a:r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80DA324-9BBD-D1E1-12F4-1432FCD4A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12" y="1965198"/>
            <a:ext cx="2313989" cy="2093609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01CF5E-D212-464E-0C12-846C3089F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28" y="4728811"/>
            <a:ext cx="2782393" cy="22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8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2"/>
          <p:cNvSpPr txBox="1"/>
          <p:nvPr/>
        </p:nvSpPr>
        <p:spPr>
          <a:xfrm>
            <a:off x="457200" y="3772800"/>
            <a:ext cx="9071640" cy="605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1221637"/>
            <a:ext cx="9071640" cy="2508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BF53C7BD-E1A9-C69F-90BB-9B041616AAA6}"/>
              </a:ext>
            </a:extLst>
          </p:cNvPr>
          <p:cNvSpPr txBox="1"/>
          <p:nvPr/>
        </p:nvSpPr>
        <p:spPr>
          <a:xfrm>
            <a:off x="448465" y="668678"/>
            <a:ext cx="9071640" cy="34932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108000">
              <a:spcAft>
                <a:spcPts val="1412"/>
              </a:spcAft>
              <a:buClr>
                <a:srgbClr val="000000"/>
              </a:buClr>
              <a:buSzPct val="45000"/>
            </a:pPr>
            <a:r>
              <a:rPr lang="en-US" sz="3200" dirty="0"/>
              <a:t>The </a:t>
            </a:r>
            <a:r>
              <a:rPr lang="en-US" sz="3200" b="1" dirty="0"/>
              <a:t>Git</a:t>
            </a:r>
            <a:r>
              <a:rPr lang="en-US" sz="3200" dirty="0"/>
              <a:t> Version Control System is a feasible solution to work and collaborate on technical documentation projects big or small. 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E2AB085-EEB8-C2BC-CD8F-93033F21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2370" y="4665039"/>
            <a:ext cx="27813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81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Sharing Common Settings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1529414"/>
            <a:ext cx="9071640" cy="63145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108000">
              <a:spcAft>
                <a:spcPts val="1412"/>
              </a:spcAft>
              <a:buClr>
                <a:srgbClr val="000000"/>
              </a:buClr>
              <a:buSzPct val="45000"/>
            </a:pPr>
            <a:r>
              <a:rPr lang="en-US" sz="3200" dirty="0"/>
              <a:t>Share common settings directly in the Git project: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Spell check dictionaries and learned words.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Terminology checker settings.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Actions and behaviors for editing content.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Custom validation and quick fixes.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Publishing templates.</a:t>
            </a:r>
          </a:p>
          <a:p>
            <a:pPr marL="108000">
              <a:spcAft>
                <a:spcPts val="1412"/>
              </a:spcAft>
              <a:buClr>
                <a:srgbClr val="000000"/>
              </a:buClr>
              <a:buSzPct val="45000"/>
            </a:pPr>
            <a:endParaRPr lang="en-US" sz="3200" dirty="0"/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7E61A2-812E-9B19-70C4-B501A211E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907" y="5293862"/>
            <a:ext cx="2596907" cy="19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40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Publishing Content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2056288"/>
            <a:ext cx="9071640" cy="36266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Publish by connecting an integration server to the Git project. For example, for publishing DITA XML content to PDF you can create a </a:t>
            </a:r>
            <a:r>
              <a:rPr lang="en-US" sz="3200" dirty="0">
                <a:hlinkClick r:id="rId2"/>
              </a:rPr>
              <a:t>Jenkins or Travis job or run a command line</a:t>
            </a:r>
            <a:r>
              <a:rPr lang="en-US" sz="3200" dirty="0"/>
              <a:t>. 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For each version branch a separate server-side job could be created to run when the content is modified on that branch.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Picture 2" descr="A cartoon of a person&#10;&#10;Description automatically generated with medium confidence">
            <a:extLst>
              <a:ext uri="{FF2B5EF4-FFF2-40B4-BE49-F238E27FC236}">
                <a16:creationId xmlns:a16="http://schemas.microsoft.com/office/drawing/2014/main" id="{DD6574B9-F198-AF8D-A44F-CAA784799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89" y="5291971"/>
            <a:ext cx="1485592" cy="2100720"/>
          </a:xfrm>
          <a:prstGeom prst="rect">
            <a:avLst/>
          </a:prstGeom>
        </p:spPr>
      </p:pic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E2F698DF-B04B-47AE-0BB4-20F463F4E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05" y="5598276"/>
            <a:ext cx="2239569" cy="91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19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Integration With Ticketing System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2056288"/>
            <a:ext cx="9071640" cy="14773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Ticketing systems like Atlassian JIRA have APIs and hooks which allow showing Git changes directly on opened issues.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6379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spc="-1" dirty="0">
                <a:latin typeface="Arial"/>
              </a:rPr>
              <a:t>Useful links: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3772800"/>
            <a:ext cx="9071640" cy="605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1221637"/>
            <a:ext cx="9071640" cy="2508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BF53C7BD-E1A9-C69F-90BB-9B041616AAA6}"/>
              </a:ext>
            </a:extLst>
          </p:cNvPr>
          <p:cNvSpPr txBox="1"/>
          <p:nvPr/>
        </p:nvSpPr>
        <p:spPr>
          <a:xfrm>
            <a:off x="255722" y="1129305"/>
            <a:ext cx="9071640" cy="30008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108000">
              <a:spcAft>
                <a:spcPts val="1412"/>
              </a:spcAft>
              <a:buClr>
                <a:srgbClr val="000000"/>
              </a:buClr>
              <a:buSzPct val="45000"/>
            </a:pPr>
            <a:r>
              <a:rPr lang="en-US" sz="3200" dirty="0"/>
              <a:t>More details about this presentation can be found on the Oxygen XML Blog:</a:t>
            </a:r>
          </a:p>
          <a:p>
            <a:pPr marL="108000">
              <a:spcAft>
                <a:spcPts val="1412"/>
              </a:spcAft>
              <a:buClr>
                <a:srgbClr val="000000"/>
              </a:buClr>
              <a:buSzPct val="45000"/>
            </a:pPr>
            <a:r>
              <a:rPr lang="en-US" sz="3200" b="0" strike="noStrike" spc="-1" dirty="0">
                <a:latin typeface="Arial"/>
                <a:hlinkClick r:id="rId2"/>
              </a:rPr>
              <a:t>Using Git For Technical Writing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619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504000" y="48096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 dirty="0">
                <a:latin typeface="Arial"/>
              </a:rPr>
              <a:t>Thank You!</a:t>
            </a:r>
          </a:p>
        </p:txBody>
      </p:sp>
      <p:sp>
        <p:nvSpPr>
          <p:cNvPr id="240" name="TextShape 2"/>
          <p:cNvSpPr txBox="1"/>
          <p:nvPr/>
        </p:nvSpPr>
        <p:spPr>
          <a:xfrm>
            <a:off x="214313" y="6218280"/>
            <a:ext cx="5257800" cy="94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0" strike="noStrike" spc="-1" dirty="0">
                <a:latin typeface="Arial"/>
              </a:rPr>
              <a:t>Radu Coravu</a:t>
            </a:r>
          </a:p>
          <a:p>
            <a:r>
              <a:rPr lang="en-US" sz="2000" b="0" strike="noStrike" spc="-1" dirty="0" err="1">
                <a:latin typeface="Arial"/>
              </a:rPr>
              <a:t>radu_coravu@oxygenxml.com</a:t>
            </a:r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@</a:t>
            </a:r>
            <a:r>
              <a:rPr lang="en-US" sz="2000" b="0" strike="noStrike" spc="-1" dirty="0" err="1">
                <a:latin typeface="Arial"/>
              </a:rPr>
              <a:t>radu_coravu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3608801" y="1414864"/>
            <a:ext cx="9071640" cy="73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r>
              <a:rPr lang="en-US" sz="4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Questions time…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spc="-1" dirty="0">
                <a:latin typeface="Arial"/>
              </a:rPr>
              <a:t>Advantages of Using Git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3772800"/>
            <a:ext cx="9071640" cy="605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1221637"/>
            <a:ext cx="9071640" cy="2508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BF53C7BD-E1A9-C69F-90BB-9B041616AAA6}"/>
              </a:ext>
            </a:extLst>
          </p:cNvPr>
          <p:cNvSpPr txBox="1"/>
          <p:nvPr/>
        </p:nvSpPr>
        <p:spPr>
          <a:xfrm>
            <a:off x="457200" y="1463712"/>
            <a:ext cx="9071640" cy="38523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Free and stable system:</a:t>
            </a:r>
          </a:p>
          <a:p>
            <a:pPr marL="889200" lvl="1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used by many, </a:t>
            </a:r>
          </a:p>
          <a:p>
            <a:pPr marL="889200" lvl="1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with available tutorials, documentation.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dirty="0"/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325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spc="-1" dirty="0">
                <a:latin typeface="Arial"/>
              </a:rPr>
              <a:t>Advantages of Using Git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3772800"/>
            <a:ext cx="9071640" cy="605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1221637"/>
            <a:ext cx="9071640" cy="2508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BF53C7BD-E1A9-C69F-90BB-9B041616AAA6}"/>
              </a:ext>
            </a:extLst>
          </p:cNvPr>
          <p:cNvSpPr txBox="1"/>
          <p:nvPr/>
        </p:nvSpPr>
        <p:spPr>
          <a:xfrm>
            <a:off x="457200" y="1463712"/>
            <a:ext cx="9399722" cy="51962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Version control.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Collaboration.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Support for branching.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Work offline.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Users with no write access can propose changes.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dirty="0"/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999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spc="-1" dirty="0">
                <a:latin typeface="Arial"/>
              </a:rPr>
              <a:t>Disadvantages of Using Git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3772800"/>
            <a:ext cx="9071640" cy="605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1221637"/>
            <a:ext cx="9071640" cy="2508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BF53C7BD-E1A9-C69F-90BB-9B041616AAA6}"/>
              </a:ext>
            </a:extLst>
          </p:cNvPr>
          <p:cNvSpPr txBox="1"/>
          <p:nvPr/>
        </p:nvSpPr>
        <p:spPr>
          <a:xfrm>
            <a:off x="457200" y="1339723"/>
            <a:ext cx="9071640" cy="60016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No built-in support for a ticketing system. 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No built-in support for publishing. 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No way to lock resources when editing in order to avoid conflicts. 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Some training is required to use and understand the branching and history models in Git.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No granular support for user roles.</a:t>
            </a: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468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Resources - Learning Git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1221637"/>
            <a:ext cx="9071640" cy="2508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BF53C7BD-E1A9-C69F-90BB-9B041616AAA6}"/>
              </a:ext>
            </a:extLst>
          </p:cNvPr>
          <p:cNvSpPr txBox="1"/>
          <p:nvPr/>
        </p:nvSpPr>
        <p:spPr>
          <a:xfrm>
            <a:off x="457200" y="2252688"/>
            <a:ext cx="9071640" cy="19697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Git Basics</a:t>
            </a:r>
            <a:r>
              <a:rPr lang="en-US" sz="3200" dirty="0"/>
              <a:t> tutorial by Atlassian.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</a:t>
            </a:r>
            <a:r>
              <a:rPr lang="en-US" sz="3200" dirty="0">
                <a:hlinkClick r:id="rId3"/>
              </a:rPr>
              <a:t>Pro Git Book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Learn Git Braching Interactive Tutorial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Lots of courses about learning Git on </a:t>
            </a:r>
            <a:r>
              <a:rPr lang="en-US" sz="3200" dirty="0">
                <a:hlinkClick r:id="rId5"/>
              </a:rPr>
              <a:t>Udemy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354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75892" y="606084"/>
            <a:ext cx="952884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4000" b="1" dirty="0"/>
              <a:t>Resources – Workflows/Collaboration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1221637"/>
            <a:ext cx="9071640" cy="2508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BF53C7BD-E1A9-C69F-90BB-9B041616AAA6}"/>
              </a:ext>
            </a:extLst>
          </p:cNvPr>
          <p:cNvSpPr txBox="1"/>
          <p:nvPr/>
        </p:nvSpPr>
        <p:spPr>
          <a:xfrm>
            <a:off x="457200" y="2252688"/>
            <a:ext cx="9071640" cy="24622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DITA for Small Teams Oxygen Blog Post</a:t>
            </a:r>
            <a:endParaRPr lang="en-US" sz="3200" dirty="0">
              <a:hlinkClick r:id="rId3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GitLab Docs As Code blog post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Docs as Code blog post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Write the Docs - Docs as code blog post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6"/>
              </a:rPr>
              <a:t>Git </a:t>
            </a:r>
            <a:r>
              <a:rPr lang="en-US" sz="3200" dirty="0" err="1">
                <a:hlinkClick r:id="rId6"/>
              </a:rPr>
              <a:t>Workflows</a:t>
            </a:r>
            <a:r>
              <a:rPr lang="en-US" sz="3200" dirty="0" err="1">
                <a:hlinkClick r:id="rId7"/>
              </a:rPr>
              <a:t>Tactical</a:t>
            </a:r>
            <a:r>
              <a:rPr lang="en-US" sz="3200" dirty="0">
                <a:hlinkClick r:id="rId7"/>
              </a:rPr>
              <a:t> Git - Micro Commits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880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913861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1" dirty="0"/>
              <a:t>Lots of Client-Side Applications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8F99F06-F7C5-0D44-A562-304CD4EE3751}"/>
              </a:ext>
            </a:extLst>
          </p:cNvPr>
          <p:cNvSpPr txBox="1"/>
          <p:nvPr/>
        </p:nvSpPr>
        <p:spPr>
          <a:xfrm>
            <a:off x="457200" y="1221637"/>
            <a:ext cx="9071640" cy="2508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BF53C7BD-E1A9-C69F-90BB-9B041616AAA6}"/>
              </a:ext>
            </a:extLst>
          </p:cNvPr>
          <p:cNvSpPr txBox="1"/>
          <p:nvPr/>
        </p:nvSpPr>
        <p:spPr>
          <a:xfrm>
            <a:off x="457200" y="1572198"/>
            <a:ext cx="9071640" cy="5103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565200" indent="-457200">
              <a:spcAft>
                <a:spcPts val="1412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3200" b="0" strike="noStrike" spc="-1" dirty="0"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Git Fork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Git Tower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SourceTree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GitHub Desktop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Git</a:t>
            </a:r>
            <a:r>
              <a:rPr lang="en-US" sz="3200" dirty="0"/>
              <a:t> console.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Git client</a:t>
            </a:r>
            <a:r>
              <a:rPr lang="en-US" sz="3200" dirty="0"/>
              <a:t> add-on in Oxygen XML Editor.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Web-based clients like Oxygen </a:t>
            </a:r>
            <a:r>
              <a:rPr lang="en-US" sz="3200" b="1" dirty="0"/>
              <a:t>Web Author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etc</a:t>
            </a:r>
            <a:r>
              <a:rPr lang="en-US" sz="3200" dirty="0"/>
              <a:t>…</a:t>
            </a:r>
          </a:p>
          <a:p>
            <a:pPr marL="565200" indent="-457200">
              <a:spcAft>
                <a:spcPts val="1412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97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99773</TotalTime>
  <Words>988</Words>
  <Application>Microsoft Macintosh PowerPoint</Application>
  <PresentationFormat>Custom</PresentationFormat>
  <Paragraphs>195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Helvetica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Radu Coravu</cp:lastModifiedBy>
  <cp:revision>2745</cp:revision>
  <dcterms:created xsi:type="dcterms:W3CDTF">2010-09-13T12:27:15Z</dcterms:created>
  <dcterms:modified xsi:type="dcterms:W3CDTF">2023-04-15T16:27:06Z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