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5" r:id="rId26"/>
    <p:sldId id="283" r:id="rId27"/>
    <p:sldId id="284" r:id="rId28"/>
    <p:sldId id="286" r:id="rId29"/>
    <p:sldId id="301" r:id="rId30"/>
    <p:sldId id="287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2" r:id="rId44"/>
    <p:sldId id="303" r:id="rId45"/>
    <p:sldId id="304" r:id="rId46"/>
    <p:sldId id="305" r:id="rId47"/>
    <p:sldId id="306" r:id="rId48"/>
    <p:sldId id="308" r:id="rId49"/>
    <p:sldId id="309" r:id="rId50"/>
    <p:sldId id="307" r:id="rId51"/>
    <p:sldId id="310" r:id="rId52"/>
    <p:sldId id="311" r:id="rId53"/>
    <p:sldId id="312" r:id="rId54"/>
    <p:sldId id="326" r:id="rId55"/>
    <p:sldId id="313" r:id="rId56"/>
    <p:sldId id="315" r:id="rId57"/>
    <p:sldId id="314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25" autoAdjust="0"/>
  </p:normalViewPr>
  <p:slideViewPr>
    <p:cSldViewPr>
      <p:cViewPr varScale="1">
        <p:scale>
          <a:sx n="90" d="100"/>
          <a:sy n="90" d="100"/>
        </p:scale>
        <p:origin x="123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CE23D-122E-4C32-A438-CE231CA691B7}" type="datetimeFigureOut">
              <a:rPr lang="ko-KR" altLang="en-US" smtClean="0"/>
              <a:pPr/>
              <a:t>2021-01-18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FB81F-3983-49E4-A110-8DBCDB1A8F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엔터프라이즈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자바빈즈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(Enterprise JavaBeans;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EJB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기업환경의 시스템을 구현하기 위한 서버측 컴포넌트 모델이다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애플리케이션의 업무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로직을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가지고 있는 서버 애플리케이션이다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04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P59~P62(</a:t>
            </a:r>
            <a:r>
              <a:rPr lang="en-US" altLang="ko-KR" dirty="0" err="1" smtClean="0"/>
              <a:t>BeanFactory</a:t>
            </a:r>
            <a:r>
              <a:rPr lang="en-US" altLang="ko-KR" dirty="0" smtClean="0"/>
              <a:t>)</a:t>
            </a:r>
            <a:endParaRPr lang="en-US" altLang="ko-KR" baseline="0" dirty="0" smtClean="0"/>
          </a:p>
          <a:p>
            <a:r>
              <a:rPr lang="en-US" altLang="ko-KR" baseline="0" dirty="0" smtClean="0"/>
              <a:t>P66~P67(</a:t>
            </a:r>
            <a:r>
              <a:rPr lang="en-US" altLang="ko-KR" baseline="0" dirty="0" err="1" smtClean="0"/>
              <a:t>ApplicationContext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P78~84</a:t>
            </a:r>
          </a:p>
          <a:p>
            <a:r>
              <a:rPr lang="en-US" altLang="ko-KR" dirty="0" smtClean="0"/>
              <a:t>P87~92</a:t>
            </a:r>
          </a:p>
          <a:p>
            <a:r>
              <a:rPr lang="en-US" altLang="ko-KR" dirty="0" smtClean="0"/>
              <a:t>P92~93 (</a:t>
            </a:r>
            <a:r>
              <a:rPr lang="ko-KR" altLang="en-US" dirty="0" err="1" smtClean="0"/>
              <a:t>어노테이션으로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설정하기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J2EE(</a:t>
            </a:r>
            <a:r>
              <a:rPr lang="ko-KR" altLang="en-US" dirty="0" smtClean="0"/>
              <a:t>자바를 이용한 서버측 개발을 위한 플랫폼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Java 5.0 </a:t>
            </a:r>
            <a:r>
              <a:rPr lang="ko-KR" altLang="en-US" dirty="0" smtClean="0"/>
              <a:t>이후부터는 </a:t>
            </a:r>
            <a:r>
              <a:rPr lang="en-US" altLang="ko-KR" dirty="0" smtClean="0"/>
              <a:t>Java EE 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631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&gt; Spring_MVC_Sample1</a:t>
            </a:r>
          </a:p>
          <a:p>
            <a:r>
              <a:rPr lang="en-US" altLang="ko-KR" dirty="0" smtClean="0"/>
              <a:t>web.xml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HelloSpring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Autowire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r>
              <a:rPr lang="en-US" altLang="ko-KR" dirty="0" smtClean="0"/>
              <a:t>P67~69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P51</a:t>
            </a:r>
            <a:r>
              <a:rPr lang="en-US" altLang="ko-KR" baseline="0" dirty="0" smtClean="0"/>
              <a:t>  1-2-8 </a:t>
            </a:r>
            <a:r>
              <a:rPr lang="ko-KR" altLang="en-US" baseline="0" dirty="0" smtClean="0"/>
              <a:t>다른 </a:t>
            </a:r>
            <a:r>
              <a:rPr lang="en-US" altLang="ko-KR" baseline="0" dirty="0" smtClean="0"/>
              <a:t>Bean </a:t>
            </a:r>
            <a:r>
              <a:rPr lang="ko-KR" altLang="en-US" baseline="0" dirty="0" smtClean="0"/>
              <a:t>참조를 주입하자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P51</a:t>
            </a:r>
            <a:r>
              <a:rPr lang="en-US" altLang="ko-KR" baseline="0" dirty="0" smtClean="0"/>
              <a:t>  1-2-8 </a:t>
            </a:r>
            <a:r>
              <a:rPr lang="ko-KR" altLang="en-US" baseline="0" dirty="0" smtClean="0"/>
              <a:t>다른 </a:t>
            </a:r>
            <a:r>
              <a:rPr lang="en-US" altLang="ko-KR" baseline="0" dirty="0" smtClean="0"/>
              <a:t>Bean </a:t>
            </a:r>
            <a:r>
              <a:rPr lang="ko-KR" altLang="en-US" baseline="0" dirty="0" smtClean="0"/>
              <a:t>참조를 주입하자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FB81F-3983-49E4-A110-8DBCDB1A8FE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80C1-A9DA-4976-93D4-B24D9B4D451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28670"/>
            <a:ext cx="9144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D3A0-38B9-4795-A36A-9D6CCD83703F}" type="datetimeFigureOut">
              <a:rPr lang="ko-KR" altLang="en-US" smtClean="0"/>
              <a:pPr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80C1-A9DA-4976-93D4-B24D9B4D45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D3A0-38B9-4795-A36A-9D6CCD83703F}" type="datetimeFigureOut">
              <a:rPr lang="ko-KR" altLang="en-US" smtClean="0"/>
              <a:pPr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80C1-A9DA-4976-93D4-B24D9B4D45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D3A0-38B9-4795-A36A-9D6CCD83703F}" type="datetimeFigureOut">
              <a:rPr lang="ko-KR" altLang="en-US" smtClean="0"/>
              <a:pPr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80C1-A9DA-4976-93D4-B24D9B4D45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D3A0-38B9-4795-A36A-9D6CCD83703F}" type="datetimeFigureOut">
              <a:rPr lang="ko-KR" altLang="en-US" smtClean="0"/>
              <a:pPr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80C1-A9DA-4976-93D4-B24D9B4D45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D3A0-38B9-4795-A36A-9D6CCD83703F}" type="datetimeFigureOut">
              <a:rPr lang="ko-KR" altLang="en-US" smtClean="0"/>
              <a:pPr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80C1-A9DA-4976-93D4-B24D9B4D45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D3A0-38B9-4795-A36A-9D6CCD83703F}" type="datetimeFigureOut">
              <a:rPr lang="ko-KR" altLang="en-US" smtClean="0"/>
              <a:pPr/>
              <a:t>2021-01-18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80C1-A9DA-4976-93D4-B24D9B4D45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D3A0-38B9-4795-A36A-9D6CCD83703F}" type="datetimeFigureOut">
              <a:rPr lang="ko-KR" altLang="en-US" smtClean="0"/>
              <a:pPr/>
              <a:t>2021-01-18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80C1-A9DA-4976-93D4-B24D9B4D45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D3A0-38B9-4795-A36A-9D6CCD83703F}" type="datetimeFigureOut">
              <a:rPr lang="ko-KR" altLang="en-US" smtClean="0"/>
              <a:pPr/>
              <a:t>2021-01-18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80C1-A9DA-4976-93D4-B24D9B4D45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D3A0-38B9-4795-A36A-9D6CCD83703F}" type="datetimeFigureOut">
              <a:rPr lang="ko-KR" altLang="en-US" smtClean="0"/>
              <a:pPr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80C1-A9DA-4976-93D4-B24D9B4D45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D3A0-38B9-4795-A36A-9D6CCD83703F}" type="datetimeFigureOut">
              <a:rPr lang="ko-KR" altLang="en-US" smtClean="0"/>
              <a:pPr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80C1-A9DA-4976-93D4-B24D9B4D45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6D3A0-38B9-4795-A36A-9D6CCD83703F}" type="datetimeFigureOut">
              <a:rPr lang="ko-KR" altLang="en-US" smtClean="0"/>
              <a:pPr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E80C1-A9DA-4976-93D4-B24D9B4D45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3261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/>
              <a:t>Spring </a:t>
            </a:r>
            <a:r>
              <a:rPr lang="ko-KR" altLang="en-US" sz="4400" b="1" dirty="0" smtClean="0"/>
              <a:t>소</a:t>
            </a:r>
            <a:r>
              <a:rPr lang="ko-KR" altLang="en-US" sz="4400" b="1" dirty="0"/>
              <a:t>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1428736"/>
            <a:ext cx="8486619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 EJB </a:t>
            </a:r>
            <a:r>
              <a:rPr lang="en-US" altLang="ko-KR" sz="3200" b="1" dirty="0"/>
              <a:t>–</a:t>
            </a:r>
            <a:r>
              <a:rPr lang="en-US" sz="3200" b="1" dirty="0"/>
              <a:t> Enterprise </a:t>
            </a:r>
            <a:r>
              <a:rPr lang="en-US" sz="3200" b="1" dirty="0" smtClean="0"/>
              <a:t>JavaBeans ]</a:t>
            </a:r>
            <a:endParaRPr lang="ko-KR" altLang="en-US" sz="3200" b="1" dirty="0"/>
          </a:p>
          <a:p>
            <a:r>
              <a:rPr lang="en-US" b="1" dirty="0"/>
              <a:t> </a:t>
            </a:r>
            <a:endParaRPr lang="ko-KR" altLang="en-US" b="1" dirty="0"/>
          </a:p>
          <a:p>
            <a:r>
              <a:rPr lang="ko-KR" altLang="en-US" sz="2000" dirty="0"/>
              <a:t>엔터프라이즈 어플리케이션 개발을 단순화 한다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ko-KR" altLang="en-US" sz="2000" dirty="0" smtClean="0"/>
              <a:t>선언적 </a:t>
            </a:r>
            <a:r>
              <a:rPr lang="ko-KR" altLang="en-US" sz="2000" dirty="0"/>
              <a:t>프로그래밍 모델을 통해서 트랜잭션이나 보안과 같은 개발의 </a:t>
            </a:r>
            <a:endParaRPr lang="en-US" altLang="ko-KR" sz="2000" dirty="0" smtClean="0"/>
          </a:p>
          <a:p>
            <a:r>
              <a:rPr lang="ko-KR" altLang="en-US" sz="2000" dirty="0" smtClean="0"/>
              <a:t>기반 구조에 </a:t>
            </a:r>
            <a:r>
              <a:rPr lang="ko-KR" altLang="en-US" sz="2000" dirty="0"/>
              <a:t>해당하는 여러 측면을 단순화시키기는 하지만 배치 기술자</a:t>
            </a:r>
            <a:r>
              <a:rPr lang="en-US" sz="2000" dirty="0"/>
              <a:t>, </a:t>
            </a:r>
            <a:endParaRPr lang="en-US" sz="2000" dirty="0" smtClean="0"/>
          </a:p>
          <a:p>
            <a:r>
              <a:rPr lang="ko-KR" altLang="en-US" sz="2000" dirty="0" smtClean="0"/>
              <a:t>홈</a:t>
            </a:r>
            <a:r>
              <a:rPr lang="en-US" sz="2000" dirty="0"/>
              <a:t>/</a:t>
            </a:r>
            <a:r>
              <a:rPr lang="ko-KR" altLang="en-US" sz="2000" dirty="0" err="1"/>
              <a:t>리모트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인터페이스 구현 등과 </a:t>
            </a:r>
            <a:r>
              <a:rPr lang="ko-KR" altLang="en-US" sz="2000" dirty="0"/>
              <a:t>같은 과도한 코드를 강제함으로써 </a:t>
            </a:r>
            <a:endParaRPr lang="en-US" altLang="ko-KR" sz="2000" dirty="0" smtClean="0"/>
          </a:p>
          <a:p>
            <a:r>
              <a:rPr lang="ko-KR" altLang="en-US" sz="2000" dirty="0" smtClean="0"/>
              <a:t>다른 </a:t>
            </a:r>
            <a:r>
              <a:rPr lang="ko-KR" altLang="en-US" sz="2000" dirty="0"/>
              <a:t>방식으로 </a:t>
            </a:r>
            <a:r>
              <a:rPr lang="ko-KR" altLang="en-US" sz="2000" dirty="0" smtClean="0"/>
              <a:t>복잡해 </a:t>
            </a:r>
            <a:r>
              <a:rPr lang="ko-KR" altLang="en-US" sz="2000" dirty="0"/>
              <a:t>졌다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EJB </a:t>
            </a:r>
            <a:r>
              <a:rPr lang="ko-KR" altLang="en-US" sz="2000" dirty="0"/>
              <a:t>는 분산 객체나 원격 트랜잭션 등의 복잡한 문제를 해결하기 위해 </a:t>
            </a:r>
            <a:endParaRPr lang="en-US" altLang="ko-KR" sz="2000" dirty="0" smtClean="0"/>
          </a:p>
          <a:p>
            <a:r>
              <a:rPr lang="ko-KR" altLang="en-US" sz="2000" dirty="0" smtClean="0"/>
              <a:t>만들어졌기 </a:t>
            </a:r>
            <a:r>
              <a:rPr lang="ko-KR" altLang="en-US" sz="2000" dirty="0"/>
              <a:t>때문에 복잡하다</a:t>
            </a:r>
            <a:r>
              <a:rPr lang="en-US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8824403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Context</a:t>
            </a:r>
            <a:endParaRPr lang="ko-KR" altLang="en-US" sz="2400" dirty="0" smtClean="0"/>
          </a:p>
          <a:p>
            <a:pPr>
              <a:buFontTx/>
              <a:buChar char="-"/>
            </a:pPr>
            <a:r>
              <a:rPr lang="en-US" sz="2400" b="1" dirty="0" smtClean="0"/>
              <a:t> Spring context </a:t>
            </a:r>
          </a:p>
          <a:p>
            <a:endParaRPr lang="en-US" altLang="ko-KR" sz="2000" b="1" dirty="0" smtClean="0"/>
          </a:p>
          <a:p>
            <a:r>
              <a:rPr lang="en-US" sz="2000" dirty="0" smtClean="0"/>
              <a:t>Spring</a:t>
            </a:r>
            <a:r>
              <a:rPr lang="ko-KR" altLang="en-US" sz="2000" dirty="0" smtClean="0"/>
              <a:t>을 컨테이너로 만든 것이 핵심 모듈의</a:t>
            </a:r>
            <a:r>
              <a:rPr lang="en-US" sz="2000" dirty="0" smtClean="0"/>
              <a:t> </a:t>
            </a:r>
            <a:r>
              <a:rPr lang="en-US" sz="2000" dirty="0" err="1" smtClean="0"/>
              <a:t>BeanFactory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라면</a:t>
            </a:r>
            <a:r>
              <a:rPr lang="en-US" sz="2000" dirty="0" smtClean="0"/>
              <a:t>, </a:t>
            </a:r>
          </a:p>
          <a:p>
            <a:r>
              <a:rPr lang="en-US" sz="2000" dirty="0" smtClean="0"/>
              <a:t>Spring</a:t>
            </a:r>
            <a:r>
              <a:rPr lang="ko-KR" altLang="en-US" sz="2000" dirty="0" smtClean="0"/>
              <a:t>을 프레임워크로 만든 것은 컨텍스트 모듈이다</a:t>
            </a:r>
            <a:r>
              <a:rPr lang="en-US" sz="2000" dirty="0" smtClean="0"/>
              <a:t>. </a:t>
            </a:r>
          </a:p>
          <a:p>
            <a:r>
              <a:rPr lang="ko-KR" altLang="en-US" sz="2000" dirty="0" smtClean="0"/>
              <a:t>이 모듈은 국제화된 메시지</a:t>
            </a:r>
            <a:r>
              <a:rPr lang="en-US" sz="2000" dirty="0" smtClean="0"/>
              <a:t>, </a:t>
            </a:r>
            <a:r>
              <a:rPr lang="ko-KR" altLang="en-US" sz="2000" dirty="0" smtClean="0"/>
              <a:t>애플리케이션 생명주기 이벤트</a:t>
            </a:r>
            <a:r>
              <a:rPr lang="en-US" sz="2000" dirty="0" smtClean="0"/>
              <a:t>, </a:t>
            </a:r>
            <a:r>
              <a:rPr lang="ko-KR" altLang="en-US" sz="2000" dirty="0" smtClean="0"/>
              <a:t>유효성 </a:t>
            </a:r>
            <a:endParaRPr lang="en-US" altLang="ko-KR" sz="2000" dirty="0" smtClean="0"/>
          </a:p>
          <a:p>
            <a:r>
              <a:rPr lang="ko-KR" altLang="en-US" sz="2000" dirty="0" smtClean="0"/>
              <a:t>검증 등을 지원함으로써</a:t>
            </a:r>
            <a:r>
              <a:rPr lang="en-US" sz="2000" dirty="0" smtClean="0"/>
              <a:t> </a:t>
            </a:r>
            <a:r>
              <a:rPr lang="en-US" sz="2000" dirty="0" err="1" smtClean="0"/>
              <a:t>BeanFactory</a:t>
            </a:r>
            <a:r>
              <a:rPr lang="ko-KR" altLang="en-US" sz="2000" dirty="0" smtClean="0"/>
              <a:t>의 개념을</a:t>
            </a:r>
            <a:r>
              <a:rPr lang="en-US" sz="2000" dirty="0" smtClean="0"/>
              <a:t>  </a:t>
            </a:r>
            <a:r>
              <a:rPr lang="ko-KR" altLang="en-US" sz="2000" dirty="0" smtClean="0"/>
              <a:t>확장한다</a:t>
            </a:r>
            <a:r>
              <a:rPr lang="en-US" sz="2000" dirty="0" smtClean="0"/>
              <a:t>. </a:t>
            </a:r>
          </a:p>
          <a:p>
            <a:r>
              <a:rPr lang="ko-KR" altLang="en-US" sz="2000" dirty="0" smtClean="0"/>
              <a:t>이 모듈은 이메일</a:t>
            </a:r>
            <a:r>
              <a:rPr lang="en-US" sz="2000" dirty="0" smtClean="0"/>
              <a:t>, JNDI </a:t>
            </a:r>
            <a:r>
              <a:rPr lang="ko-KR" altLang="en-US" sz="2000" dirty="0" smtClean="0"/>
              <a:t>접근</a:t>
            </a:r>
            <a:r>
              <a:rPr lang="en-US" sz="2000" dirty="0" smtClean="0"/>
              <a:t>, EJB</a:t>
            </a:r>
            <a:r>
              <a:rPr lang="ko-KR" altLang="en-US" sz="2000" dirty="0" smtClean="0"/>
              <a:t>연계</a:t>
            </a:r>
            <a:r>
              <a:rPr lang="en-US" sz="2000" dirty="0" smtClean="0"/>
              <a:t>, </a:t>
            </a:r>
            <a:r>
              <a:rPr lang="ko-KR" altLang="en-US" sz="2000" dirty="0" err="1" smtClean="0"/>
              <a:t>리모팅</a:t>
            </a:r>
            <a:r>
              <a:rPr lang="en-US" sz="2000" dirty="0" smtClean="0"/>
              <a:t>, </a:t>
            </a:r>
            <a:r>
              <a:rPr lang="ko-KR" altLang="en-US" sz="2000" dirty="0" err="1" smtClean="0"/>
              <a:t>스케쥴링</a:t>
            </a:r>
            <a:r>
              <a:rPr lang="ko-KR" altLang="en-US" sz="2000" dirty="0" smtClean="0"/>
              <a:t> 등과 같은 다수의</a:t>
            </a:r>
            <a:r>
              <a:rPr lang="en-US" sz="2000" dirty="0" smtClean="0"/>
              <a:t>  </a:t>
            </a:r>
          </a:p>
          <a:p>
            <a:r>
              <a:rPr lang="ko-KR" altLang="en-US" sz="2000" dirty="0" smtClean="0"/>
              <a:t>엔터프라이즈 서비스를 추가로 제공한다</a:t>
            </a:r>
            <a:r>
              <a:rPr lang="en-US" sz="2000" dirty="0" smtClean="0"/>
              <a:t>. </a:t>
            </a:r>
          </a:p>
          <a:p>
            <a:r>
              <a:rPr lang="ko-KR" altLang="en-US" sz="2000" dirty="0" smtClean="0"/>
              <a:t>또한 템플릿 프레임워크와의 통합도 지원한다</a:t>
            </a:r>
            <a:r>
              <a:rPr lang="en-US" sz="2000" dirty="0" smtClean="0"/>
              <a:t>.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71414"/>
            <a:ext cx="7012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Spring Framework</a:t>
            </a:r>
            <a:r>
              <a:rPr lang="ko-KR" altLang="en-US" sz="4400" b="1" dirty="0" smtClean="0"/>
              <a:t>의 모듈</a:t>
            </a:r>
            <a:endParaRPr lang="ko-KR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837601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DAO</a:t>
            </a:r>
            <a:endParaRPr lang="ko-KR" altLang="en-US" sz="2400" dirty="0" smtClean="0"/>
          </a:p>
          <a:p>
            <a:r>
              <a:rPr lang="en-US" sz="2400" b="1" dirty="0" smtClean="0"/>
              <a:t>- Spring DAO </a:t>
            </a:r>
            <a:endParaRPr lang="en-US" altLang="ko-KR" sz="2000" b="1" dirty="0" smtClean="0"/>
          </a:p>
          <a:p>
            <a:endParaRPr lang="en-US" sz="2000" dirty="0" smtClean="0"/>
          </a:p>
          <a:p>
            <a:r>
              <a:rPr lang="en-US" sz="2000" dirty="0" smtClean="0"/>
              <a:t>Spring JDBC DAO </a:t>
            </a:r>
            <a:r>
              <a:rPr lang="ko-KR" altLang="en-US" sz="2000" dirty="0" smtClean="0"/>
              <a:t>추상</a:t>
            </a:r>
            <a:r>
              <a:rPr lang="en-US" sz="2000" dirty="0" smtClean="0"/>
              <a:t> </a:t>
            </a:r>
            <a:r>
              <a:rPr lang="ko-KR" altLang="en-US" sz="2000" dirty="0" err="1" smtClean="0"/>
              <a:t>레이어는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다른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데이터베이스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벤더들의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예외 </a:t>
            </a:r>
            <a:endParaRPr lang="en-US" altLang="ko-KR" sz="2000" dirty="0" smtClean="0"/>
          </a:p>
          <a:p>
            <a:r>
              <a:rPr lang="ko-KR" altLang="en-US" sz="2000" dirty="0" smtClean="0"/>
              <a:t>핸들링과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오류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메시지를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관리하는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중요한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예외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계층을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제공한다</a:t>
            </a:r>
            <a:r>
              <a:rPr lang="en-US" sz="2000" dirty="0" smtClean="0"/>
              <a:t>.  </a:t>
            </a:r>
          </a:p>
          <a:p>
            <a:r>
              <a:rPr lang="ko-KR" altLang="en-US" sz="2000" dirty="0" smtClean="0"/>
              <a:t>이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예외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계층은 오류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핸들링을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간소화하고</a:t>
            </a:r>
            <a:r>
              <a:rPr lang="en-US" sz="2000" dirty="0" smtClean="0"/>
              <a:t>, </a:t>
            </a:r>
            <a:r>
              <a:rPr lang="ko-KR" altLang="en-US" sz="2000" dirty="0" smtClean="0"/>
              <a:t>예외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코드의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양도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줄여준다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Spring DAO</a:t>
            </a:r>
            <a:r>
              <a:rPr lang="ko-KR" altLang="en-US" sz="2000" dirty="0" smtClean="0"/>
              <a:t>의</a:t>
            </a:r>
            <a:r>
              <a:rPr lang="en-US" sz="2000" dirty="0" smtClean="0"/>
              <a:t> JDBC </a:t>
            </a:r>
            <a:r>
              <a:rPr lang="ko-KR" altLang="en-US" sz="2000" dirty="0" smtClean="0"/>
              <a:t>예외는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일반</a:t>
            </a:r>
            <a:r>
              <a:rPr lang="en-US" sz="2000" dirty="0" smtClean="0"/>
              <a:t> DAO </a:t>
            </a:r>
            <a:r>
              <a:rPr lang="ko-KR" altLang="en-US" sz="2000" dirty="0" smtClean="0"/>
              <a:t>예외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계층에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순응한다</a:t>
            </a:r>
            <a:r>
              <a:rPr lang="en-US" sz="2000" dirty="0" smtClean="0"/>
              <a:t>.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71414"/>
            <a:ext cx="7012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Spring Framework</a:t>
            </a:r>
            <a:r>
              <a:rPr lang="ko-KR" altLang="en-US" sz="4400" b="1" dirty="0" smtClean="0"/>
              <a:t>의 모듈</a:t>
            </a:r>
            <a:endParaRPr lang="ko-KR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87545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ORM</a:t>
            </a:r>
            <a:endParaRPr lang="ko-KR" altLang="en-US" sz="2400" dirty="0" smtClean="0"/>
          </a:p>
          <a:p>
            <a:r>
              <a:rPr lang="en-US" sz="2400" b="1" dirty="0" smtClean="0"/>
              <a:t>- Spring ORM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ko-KR" altLang="en-US" sz="2000" dirty="0" smtClean="0"/>
              <a:t>프레임워크는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여러</a:t>
            </a:r>
            <a:r>
              <a:rPr lang="en-US" sz="2000" dirty="0" smtClean="0"/>
              <a:t> ORM </a:t>
            </a:r>
            <a:r>
              <a:rPr lang="ko-KR" altLang="en-US" sz="2000" dirty="0" smtClean="0"/>
              <a:t>프레임워크에</a:t>
            </a:r>
            <a:r>
              <a:rPr lang="en-US" sz="2000" dirty="0" smtClean="0"/>
              <a:t>  </a:t>
            </a:r>
            <a:r>
              <a:rPr lang="ko-KR" altLang="en-US" sz="2000" dirty="0" smtClean="0"/>
              <a:t>플러그인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되어</a:t>
            </a:r>
            <a:r>
              <a:rPr lang="en-US" sz="2000" dirty="0" smtClean="0"/>
              <a:t>, Object Relational  </a:t>
            </a:r>
          </a:p>
          <a:p>
            <a:r>
              <a:rPr lang="ko-KR" altLang="en-US" sz="2000" dirty="0" smtClean="0"/>
              <a:t>툴</a:t>
            </a:r>
            <a:r>
              <a:rPr lang="en-US" sz="2000" dirty="0" smtClean="0"/>
              <a:t> (JDO, Hibernate, </a:t>
            </a:r>
            <a:r>
              <a:rPr lang="en-US" sz="2000" dirty="0" err="1" smtClean="0"/>
              <a:t>iBatis</a:t>
            </a:r>
            <a:r>
              <a:rPr lang="en-US" sz="2000" dirty="0" smtClean="0"/>
              <a:t> SQL Map)</a:t>
            </a:r>
            <a:r>
              <a:rPr lang="ko-KR" altLang="en-US" sz="2000" dirty="0" smtClean="0"/>
              <a:t>을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제공한다</a:t>
            </a:r>
            <a:r>
              <a:rPr lang="en-US" sz="2000" dirty="0" smtClean="0"/>
              <a:t>. </a:t>
            </a:r>
          </a:p>
          <a:p>
            <a:r>
              <a:rPr lang="ko-KR" altLang="en-US" sz="2000" dirty="0" smtClean="0"/>
              <a:t>이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모든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것은</a:t>
            </a:r>
            <a:r>
              <a:rPr lang="en-US" sz="2000" dirty="0" smtClean="0"/>
              <a:t> Spring</a:t>
            </a:r>
            <a:r>
              <a:rPr lang="ko-KR" altLang="en-US" sz="2000" dirty="0" smtClean="0"/>
              <a:t>의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일반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트랜잭션과</a:t>
            </a:r>
            <a:r>
              <a:rPr lang="en-US" sz="2000" dirty="0" smtClean="0"/>
              <a:t> DAO </a:t>
            </a:r>
            <a:r>
              <a:rPr lang="ko-KR" altLang="en-US" sz="2000" dirty="0" smtClean="0"/>
              <a:t>예외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계층에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순응한다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71414"/>
            <a:ext cx="7012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Spring Framework</a:t>
            </a:r>
            <a:r>
              <a:rPr lang="ko-KR" altLang="en-US" sz="4400" b="1" dirty="0" smtClean="0"/>
              <a:t>의 모듈</a:t>
            </a:r>
            <a:endParaRPr lang="ko-KR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81403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Web</a:t>
            </a:r>
            <a:endParaRPr lang="ko-KR" altLang="en-US" sz="2400" dirty="0" smtClean="0"/>
          </a:p>
          <a:p>
            <a:r>
              <a:rPr lang="en-US" sz="2400" b="1" dirty="0" smtClean="0"/>
              <a:t>- Spring Web module :</a:t>
            </a:r>
            <a:endParaRPr lang="en-US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웹</a:t>
            </a:r>
            <a:r>
              <a:rPr lang="en-US" sz="2000" dirty="0" smtClean="0"/>
              <a:t> </a:t>
            </a:r>
            <a:r>
              <a:rPr lang="ko-KR" altLang="en-US" sz="2000" dirty="0" err="1" smtClean="0"/>
              <a:t>컨텍스트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모듈은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애플리케이션</a:t>
            </a:r>
            <a:r>
              <a:rPr lang="en-US" sz="2000" dirty="0" smtClean="0"/>
              <a:t> </a:t>
            </a:r>
            <a:r>
              <a:rPr lang="ko-KR" altLang="en-US" sz="2000" dirty="0" err="1" smtClean="0"/>
              <a:t>컨텍스트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모듈의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상단에 구현되어</a:t>
            </a:r>
            <a:r>
              <a:rPr lang="en-US" sz="2000" dirty="0" smtClean="0"/>
              <a:t>, </a:t>
            </a:r>
          </a:p>
          <a:p>
            <a:r>
              <a:rPr lang="ko-KR" altLang="en-US" sz="2000" dirty="0" smtClean="0"/>
              <a:t>웹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기반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애플리케이션에</a:t>
            </a:r>
            <a:r>
              <a:rPr lang="en-US" sz="2000" dirty="0" smtClean="0"/>
              <a:t> </a:t>
            </a:r>
            <a:r>
              <a:rPr lang="ko-KR" altLang="en-US" sz="2000" dirty="0" err="1" smtClean="0"/>
              <a:t>컨텍스트를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제공한다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Spring </a:t>
            </a:r>
            <a:r>
              <a:rPr lang="ko-KR" altLang="en-US" sz="2000" dirty="0" smtClean="0"/>
              <a:t>프레임워크는</a:t>
            </a:r>
            <a:r>
              <a:rPr lang="en-US" sz="2000" dirty="0" smtClean="0"/>
              <a:t> Jakarta Struts</a:t>
            </a:r>
            <a:r>
              <a:rPr lang="ko-KR" altLang="en-US" sz="2000" dirty="0" smtClean="0"/>
              <a:t>와의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통합을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지원한다</a:t>
            </a:r>
            <a:r>
              <a:rPr lang="en-US" sz="2000" dirty="0" smtClean="0"/>
              <a:t>. </a:t>
            </a:r>
          </a:p>
          <a:p>
            <a:r>
              <a:rPr lang="ko-KR" altLang="en-US" sz="2000" dirty="0" smtClean="0"/>
              <a:t>웹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모듈은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다중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요청을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핸들링하고</a:t>
            </a:r>
            <a:r>
              <a:rPr lang="en-US" sz="2000" dirty="0" smtClean="0"/>
              <a:t>, </a:t>
            </a:r>
            <a:r>
              <a:rPr lang="ko-KR" altLang="en-US" sz="2000" dirty="0" smtClean="0"/>
              <a:t>요청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매개변수를 도메인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객체로</a:t>
            </a:r>
            <a:r>
              <a:rPr lang="en-US" sz="2000" dirty="0" smtClean="0"/>
              <a:t> </a:t>
            </a:r>
          </a:p>
          <a:p>
            <a:r>
              <a:rPr lang="ko-KR" altLang="en-US" sz="2000" dirty="0" err="1" smtClean="0"/>
              <a:t>바인딩하는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작업을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수월하게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한다</a:t>
            </a:r>
            <a:r>
              <a:rPr lang="en-US" sz="2000" dirty="0" smtClean="0"/>
              <a:t>.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71414"/>
            <a:ext cx="7012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Spring Framework</a:t>
            </a:r>
            <a:r>
              <a:rPr lang="ko-KR" altLang="en-US" sz="4400" b="1" dirty="0" smtClean="0"/>
              <a:t>의 모듈</a:t>
            </a:r>
            <a:endParaRPr lang="ko-KR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789331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Web MVC</a:t>
            </a:r>
            <a:endParaRPr lang="ko-KR" altLang="en-US" sz="2400" dirty="0" smtClean="0"/>
          </a:p>
          <a:p>
            <a:r>
              <a:rPr lang="en-US" sz="2400" b="1" dirty="0" smtClean="0"/>
              <a:t>- Spring MVC framework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sz="2000" dirty="0" smtClean="0"/>
              <a:t>MVC </a:t>
            </a:r>
            <a:r>
              <a:rPr lang="ko-KR" altLang="en-US" sz="2000" dirty="0" smtClean="0"/>
              <a:t>프레임워크는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완전한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기능을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갖춘</a:t>
            </a:r>
            <a:r>
              <a:rPr lang="en-US" sz="2000" dirty="0" smtClean="0"/>
              <a:t> MVC </a:t>
            </a:r>
            <a:r>
              <a:rPr lang="ko-KR" altLang="en-US" sz="2000" dirty="0" smtClean="0"/>
              <a:t>구현이다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MVC </a:t>
            </a:r>
            <a:r>
              <a:rPr lang="ko-KR" altLang="en-US" sz="2000" dirty="0" smtClean="0"/>
              <a:t>프레임워크는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전략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인터페이스를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통해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설정할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수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있으며</a:t>
            </a:r>
            <a:r>
              <a:rPr lang="en-US" sz="2000" dirty="0" smtClean="0"/>
              <a:t>, JSP, </a:t>
            </a:r>
          </a:p>
          <a:p>
            <a:r>
              <a:rPr lang="en-US" sz="2000" dirty="0" smtClean="0"/>
              <a:t>Velocity, Tiles, </a:t>
            </a:r>
            <a:r>
              <a:rPr lang="en-US" sz="2000" dirty="0" err="1" smtClean="0"/>
              <a:t>iText</a:t>
            </a:r>
            <a:r>
              <a:rPr lang="en-US" sz="2000" dirty="0" smtClean="0"/>
              <a:t>, POI </a:t>
            </a:r>
            <a:r>
              <a:rPr lang="ko-KR" altLang="en-US" sz="2000" dirty="0" smtClean="0"/>
              <a:t>같은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다양한</a:t>
            </a:r>
            <a:r>
              <a:rPr lang="en-US" sz="2000" dirty="0" smtClean="0"/>
              <a:t> </a:t>
            </a:r>
            <a:r>
              <a:rPr lang="ko-KR" altLang="en-US" sz="2000" dirty="0" err="1" smtClean="0"/>
              <a:t>뷰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기술을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허용한다</a:t>
            </a:r>
            <a:r>
              <a:rPr lang="en-US" sz="2000" dirty="0" smtClean="0"/>
              <a:t>.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71414"/>
            <a:ext cx="7012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Spring Framework</a:t>
            </a:r>
            <a:r>
              <a:rPr lang="ko-KR" altLang="en-US" sz="4400" b="1" dirty="0" smtClean="0"/>
              <a:t>의 모듈</a:t>
            </a:r>
            <a:endParaRPr lang="ko-KR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8646919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일반적인 컨테이너들처럼 어플리케이션 코드를 관리해 주지만 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코드 내에 컨테이너에 대한 의존적인 부분들이 필요 없도록 한다</a:t>
            </a:r>
            <a:r>
              <a:rPr lang="en-US" sz="2000" dirty="0" smtClean="0">
                <a:latin typeface="+mn-ea"/>
              </a:rPr>
              <a:t>. </a:t>
            </a:r>
          </a:p>
          <a:p>
            <a:r>
              <a:rPr lang="ko-KR" altLang="en-US" sz="2000" dirty="0" smtClean="0">
                <a:latin typeface="+mn-ea"/>
              </a:rPr>
              <a:t>즉</a:t>
            </a:r>
            <a:r>
              <a:rPr lang="en-US" sz="2000" dirty="0" smtClean="0">
                <a:latin typeface="+mn-ea"/>
              </a:rPr>
              <a:t>, POJO </a:t>
            </a:r>
            <a:r>
              <a:rPr lang="ko-KR" altLang="en-US" sz="2000" dirty="0" smtClean="0">
                <a:latin typeface="+mn-ea"/>
              </a:rPr>
              <a:t>형식으로 컨테이너 무관한 프로그램 구현과 적용이 가능하도록 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하여 프로그램의 재사용성과 </a:t>
            </a:r>
            <a:r>
              <a:rPr lang="ko-KR" altLang="en-US" sz="2000" dirty="0" err="1" smtClean="0">
                <a:latin typeface="+mn-ea"/>
              </a:rPr>
              <a:t>확장성을</a:t>
            </a:r>
            <a:r>
              <a:rPr lang="ko-KR" altLang="en-US" sz="2000" dirty="0" smtClean="0">
                <a:latin typeface="+mn-ea"/>
              </a:rPr>
              <a:t> 높여주는 결과가 된다</a:t>
            </a:r>
            <a:r>
              <a:rPr lang="en-US" sz="2000" dirty="0" smtClean="0">
                <a:latin typeface="+mn-ea"/>
              </a:rPr>
              <a:t>.</a:t>
            </a: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/>
              <a:t>또한 컨테이너 내에 오브젝트를 배치</a:t>
            </a:r>
            <a:r>
              <a:rPr lang="en-US" sz="2000" dirty="0" smtClean="0"/>
              <a:t>(deploy)</a:t>
            </a:r>
            <a:r>
              <a:rPr lang="ko-KR" altLang="en-US" sz="2000" dirty="0" smtClean="0"/>
              <a:t>하기 위한 복잡한 과정이 </a:t>
            </a:r>
            <a:endParaRPr lang="en-US" altLang="ko-KR" sz="2000" dirty="0" smtClean="0"/>
          </a:p>
          <a:p>
            <a:r>
              <a:rPr lang="ko-KR" altLang="en-US" sz="2000" dirty="0" smtClean="0"/>
              <a:t>없으며 쉽고 단순하며 성능의 오버헤드가 없다</a:t>
            </a:r>
            <a:r>
              <a:rPr lang="en-US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b="1" dirty="0" smtClean="0"/>
              <a:t>※ POJO(Plain Old Java Object)</a:t>
            </a:r>
          </a:p>
          <a:p>
            <a:pPr marL="266700"/>
            <a:r>
              <a:rPr lang="ko-KR" altLang="en-US" dirty="0" smtClean="0"/>
              <a:t>특정 인터페이스 또는 클래스를 상속하지 않는 일반 자바 객체를 의미</a:t>
            </a:r>
            <a:endParaRPr lang="en-US" altLang="ko-KR" dirty="0" smtClean="0"/>
          </a:p>
          <a:p>
            <a:pPr marL="266700"/>
            <a:r>
              <a:rPr lang="en-US" altLang="ko-KR" dirty="0" err="1" smtClean="0"/>
              <a:t>Cf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개체는 </a:t>
            </a:r>
            <a:r>
              <a:rPr lang="en-US" altLang="ko-KR" dirty="0" err="1" smtClean="0"/>
              <a:t>HttpServlet</a:t>
            </a:r>
            <a:r>
              <a:rPr lang="ko-KR" altLang="en-US" dirty="0" smtClean="0"/>
              <a:t>를 반드시 상속</a:t>
            </a:r>
            <a:r>
              <a:rPr lang="en-US" altLang="ko-KR" dirty="0" smtClean="0"/>
              <a:t>,EJB</a:t>
            </a:r>
            <a:r>
              <a:rPr lang="ko-KR" altLang="en-US" dirty="0" smtClean="0"/>
              <a:t>개체는 </a:t>
            </a:r>
            <a:r>
              <a:rPr lang="en-US" altLang="ko-KR" dirty="0" err="1" smtClean="0"/>
              <a:t>SessionBean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pPr marL="266700"/>
            <a:r>
              <a:rPr lang="ko-KR" altLang="en-US" dirty="0" smtClean="0"/>
              <a:t>반드시 구현</a:t>
            </a: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85501"/>
            <a:ext cx="8341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Lightweight Container(</a:t>
            </a:r>
            <a:r>
              <a:rPr lang="ko-KR" altLang="en-US" sz="3600" b="1" dirty="0" smtClean="0"/>
              <a:t>경량 컨테이너</a:t>
            </a:r>
            <a:r>
              <a:rPr lang="en-US" sz="3600" b="1" dirty="0" smtClean="0"/>
              <a:t>)</a:t>
            </a:r>
            <a:endParaRPr lang="ko-KR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854708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제어권의</a:t>
            </a:r>
            <a:r>
              <a:rPr lang="ko-KR" altLang="en-US" sz="2000" dirty="0" smtClean="0"/>
              <a:t> 역전</a:t>
            </a:r>
            <a:r>
              <a:rPr lang="en-US" sz="2000" dirty="0" smtClean="0"/>
              <a:t>(</a:t>
            </a:r>
            <a:r>
              <a:rPr lang="en-US" sz="2000" dirty="0" err="1" smtClean="0"/>
              <a:t>IoC</a:t>
            </a:r>
            <a:r>
              <a:rPr lang="en-US" sz="2000" dirty="0" smtClean="0"/>
              <a:t>)</a:t>
            </a:r>
            <a:r>
              <a:rPr lang="ko-KR" altLang="en-US" sz="2000" dirty="0" smtClean="0"/>
              <a:t>이란 객체의 생성에서부터 생명주기의 관리까지 </a:t>
            </a:r>
            <a:endParaRPr lang="en-US" altLang="ko-KR" sz="2000" dirty="0" smtClean="0"/>
          </a:p>
          <a:p>
            <a:r>
              <a:rPr lang="ko-KR" altLang="en-US" sz="2000" dirty="0" smtClean="0"/>
              <a:t>객체에 대한 모든 </a:t>
            </a:r>
            <a:r>
              <a:rPr lang="ko-KR" altLang="en-US" sz="2000" dirty="0" err="1" smtClean="0"/>
              <a:t>제어권이</a:t>
            </a:r>
            <a:r>
              <a:rPr lang="ko-KR" altLang="en-US" sz="2000" dirty="0" smtClean="0"/>
              <a:t> 바뀌었다는 것으로 객체에 대한 생성 및 </a:t>
            </a:r>
            <a:endParaRPr lang="en-US" altLang="ko-KR" sz="2000" dirty="0" smtClean="0"/>
          </a:p>
          <a:p>
            <a:r>
              <a:rPr lang="ko-KR" altLang="en-US" sz="2000" dirty="0" smtClean="0"/>
              <a:t>생명주기에 대한 </a:t>
            </a:r>
            <a:r>
              <a:rPr lang="ko-KR" altLang="en-US" sz="2000" dirty="0" err="1" smtClean="0"/>
              <a:t>제어권을</a:t>
            </a:r>
            <a:r>
              <a:rPr lang="ko-KR" altLang="en-US" sz="2000" dirty="0" smtClean="0"/>
              <a:t> 컨테이너가 가지게 되었다는 말이다</a:t>
            </a:r>
            <a:r>
              <a:rPr lang="en-US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자바가 등장한 최초에는 객체 생성 및 의존관계에 대한 모든 </a:t>
            </a:r>
            <a:r>
              <a:rPr lang="ko-KR" altLang="en-US" sz="2000" dirty="0" err="1" smtClean="0"/>
              <a:t>제어권이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ko-KR" altLang="en-US" sz="2000" dirty="0" smtClean="0"/>
              <a:t>개발자에게 있었다</a:t>
            </a:r>
            <a:r>
              <a:rPr lang="en-US" sz="2000" dirty="0" smtClean="0"/>
              <a:t>. </a:t>
            </a:r>
            <a:r>
              <a:rPr lang="ko-KR" altLang="en-US" sz="2000" dirty="0" smtClean="0"/>
              <a:t>그러나</a:t>
            </a:r>
            <a:r>
              <a:rPr lang="en-US" sz="2000" dirty="0" smtClean="0"/>
              <a:t>, </a:t>
            </a:r>
            <a:r>
              <a:rPr lang="ko-KR" altLang="en-US" sz="2000" dirty="0" err="1" smtClean="0"/>
              <a:t>서블릿</a:t>
            </a:r>
            <a:r>
              <a:rPr lang="en-US" sz="2000" dirty="0" smtClean="0"/>
              <a:t>, EJB</a:t>
            </a:r>
            <a:r>
              <a:rPr lang="ko-KR" altLang="en-US" sz="2000" dirty="0" smtClean="0"/>
              <a:t>가 등장하면서 제어권이 </a:t>
            </a:r>
            <a:r>
              <a:rPr lang="ko-KR" altLang="en-US" sz="2000" dirty="0" err="1" smtClean="0"/>
              <a:t>서블릿과</a:t>
            </a:r>
            <a:endParaRPr lang="en-US" altLang="ko-KR" sz="2000" dirty="0" smtClean="0"/>
          </a:p>
          <a:p>
            <a:r>
              <a:rPr lang="en-US" sz="2000" dirty="0" smtClean="0"/>
              <a:t>EJB</a:t>
            </a:r>
            <a:r>
              <a:rPr lang="ko-KR" altLang="en-US" sz="2000" dirty="0" smtClean="0"/>
              <a:t>를 관리하는 </a:t>
            </a:r>
            <a:r>
              <a:rPr lang="ko-KR" altLang="en-US" sz="2000" dirty="0" err="1" smtClean="0"/>
              <a:t>서블릿컨테이너</a:t>
            </a:r>
            <a:r>
              <a:rPr lang="ko-KR" altLang="en-US" sz="2000" dirty="0" smtClean="0"/>
              <a:t> 및</a:t>
            </a:r>
            <a:r>
              <a:rPr lang="en-US" sz="2000" dirty="0" smtClean="0"/>
              <a:t> EJB</a:t>
            </a:r>
            <a:r>
              <a:rPr lang="ko-KR" altLang="en-US" sz="2000" dirty="0" smtClean="0"/>
              <a:t>컨테이너에게 넘어가게 되었다</a:t>
            </a:r>
            <a:r>
              <a:rPr lang="en-US" sz="2000" dirty="0" smtClean="0"/>
              <a:t>. </a:t>
            </a:r>
            <a:endParaRPr lang="ko-KR" altLang="en-US" sz="2000" dirty="0" smtClean="0"/>
          </a:p>
          <a:p>
            <a:endParaRPr lang="ko-KR" altLang="en-US" sz="2000" dirty="0" smtClean="0"/>
          </a:p>
          <a:p>
            <a:r>
              <a:rPr lang="en-US" sz="2000" dirty="0" smtClean="0"/>
              <a:t>Spring</a:t>
            </a:r>
            <a:r>
              <a:rPr lang="ko-KR" altLang="en-US" sz="2000" dirty="0" smtClean="0"/>
              <a:t>프레임워크도 객체에 대한 생성 및 생명주기를 관리할 수 잇는 </a:t>
            </a:r>
            <a:endParaRPr lang="en-US" altLang="ko-KR" sz="2000" dirty="0" smtClean="0"/>
          </a:p>
          <a:p>
            <a:r>
              <a:rPr lang="ko-KR" altLang="en-US" sz="2000" dirty="0" smtClean="0"/>
              <a:t>기능을 제공하고 있으며 이러한 이유 때문에</a:t>
            </a:r>
            <a:r>
              <a:rPr lang="en-US" sz="2000" dirty="0" smtClean="0"/>
              <a:t> Spring </a:t>
            </a:r>
            <a:r>
              <a:rPr lang="ko-KR" altLang="en-US" sz="2000" dirty="0" smtClean="0"/>
              <a:t>프레임워크를</a:t>
            </a:r>
            <a:r>
              <a:rPr lang="en-US" sz="2000" dirty="0" smtClean="0"/>
              <a:t> </a:t>
            </a:r>
          </a:p>
          <a:p>
            <a:r>
              <a:rPr lang="en-US" sz="2000" b="1" dirty="0" smtClean="0"/>
              <a:t>Spring </a:t>
            </a:r>
            <a:r>
              <a:rPr lang="ko-KR" altLang="en-US" sz="2000" b="1" dirty="0" smtClean="0"/>
              <a:t>컨테이너</a:t>
            </a:r>
            <a:r>
              <a:rPr lang="en-US" sz="2000" dirty="0" smtClean="0"/>
              <a:t>,  </a:t>
            </a:r>
            <a:r>
              <a:rPr lang="ko-KR" altLang="en-US" sz="2000" dirty="0" smtClean="0"/>
              <a:t>또는</a:t>
            </a:r>
            <a:r>
              <a:rPr lang="ko-KR" altLang="en-US" sz="2000" b="1" dirty="0" smtClean="0"/>
              <a:t> </a:t>
            </a:r>
            <a:r>
              <a:rPr lang="en-US" sz="2000" b="1" dirty="0" err="1" smtClean="0"/>
              <a:t>IoC</a:t>
            </a:r>
            <a:r>
              <a:rPr lang="ko-KR" altLang="en-US" sz="2000" b="1" dirty="0" smtClean="0"/>
              <a:t>컨테이너</a:t>
            </a:r>
            <a:r>
              <a:rPr lang="ko-KR" altLang="en-US" sz="2000" dirty="0" smtClean="0"/>
              <a:t>와 같은 용어로 부르기도 한다</a:t>
            </a:r>
            <a:r>
              <a:rPr lang="en-US" sz="2000" dirty="0" smtClean="0"/>
              <a:t>.</a:t>
            </a:r>
            <a:endParaRPr lang="ko-KR" altLang="en-US" sz="2000" dirty="0" smtClean="0"/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42910" y="5643578"/>
            <a:ext cx="7643866" cy="57150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컨테이너 또는 프레임워크가 객체를 관리하는 구조 </a:t>
            </a:r>
            <a:r>
              <a:rPr kumimoji="1" lang="ko-KR" altLang="en-US" b="1" dirty="0" smtClean="0">
                <a:solidFill>
                  <a:schemeClr val="tx1"/>
                </a:solidFill>
                <a:latin typeface="+mn-ea"/>
                <a:cs typeface="Times New Roman" pitchFamily="18" charset="0"/>
                <a:sym typeface="Wingdings" pitchFamily="2" charset="2"/>
              </a:rPr>
              <a:t></a:t>
            </a:r>
            <a:r>
              <a:rPr kumimoji="1" lang="ko-KR" altLang="en-US" b="1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 </a:t>
            </a:r>
            <a:r>
              <a:rPr kumimoji="1" lang="en-US" altLang="ko-KR" b="1" dirty="0" err="1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IoC</a:t>
            </a:r>
            <a:endParaRPr kumimoji="1" lang="en-US" altLang="ko-KR" b="1" dirty="0" smtClean="0">
              <a:solidFill>
                <a:schemeClr val="tx1"/>
              </a:solidFill>
              <a:latin typeface="+mn-ea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82" y="185501"/>
            <a:ext cx="5649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IoC</a:t>
            </a:r>
            <a:r>
              <a:rPr lang="en-US" sz="3600" b="1" dirty="0" smtClean="0"/>
              <a:t>(Inversion of Control)</a:t>
            </a:r>
            <a:endParaRPr lang="ko-KR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829746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 </a:t>
            </a:r>
            <a:r>
              <a:rPr lang="en-US" sz="3200" b="1" dirty="0" err="1" smtClean="0"/>
              <a:t>IoC</a:t>
            </a:r>
            <a:r>
              <a:rPr lang="en-US" sz="3200" b="1" dirty="0" smtClean="0"/>
              <a:t> </a:t>
            </a:r>
            <a:r>
              <a:rPr lang="ko-KR" altLang="en-US" sz="3200" b="1" dirty="0" smtClean="0"/>
              <a:t>의 구현 방법</a:t>
            </a:r>
            <a:r>
              <a:rPr lang="en-US" sz="3200" b="1" dirty="0" smtClean="0"/>
              <a:t> ]</a:t>
            </a:r>
            <a:endParaRPr lang="ko-KR" altLang="en-US" dirty="0"/>
          </a:p>
          <a:p>
            <a:endParaRPr lang="en-US" sz="2000" dirty="0" smtClean="0">
              <a:latin typeface="+mn-ea"/>
            </a:endParaRPr>
          </a:p>
          <a:p>
            <a:endParaRPr lang="en-US" sz="2000" dirty="0" smtClean="0">
              <a:latin typeface="+mn-ea"/>
            </a:endParaRPr>
          </a:p>
          <a:p>
            <a:r>
              <a:rPr lang="en-US" sz="2400" b="1" dirty="0" smtClean="0"/>
              <a:t>[1] Dependency Lookup</a:t>
            </a:r>
          </a:p>
          <a:p>
            <a:endParaRPr lang="en-US" sz="2000" b="1" dirty="0" smtClean="0"/>
          </a:p>
          <a:p>
            <a:r>
              <a:rPr lang="ko-KR" altLang="en-US" sz="2000" dirty="0" smtClean="0"/>
              <a:t>저장소에 저장되어 있는 빈</a:t>
            </a:r>
            <a:r>
              <a:rPr lang="en-US" sz="2000" dirty="0" smtClean="0"/>
              <a:t>(Bean) </a:t>
            </a:r>
            <a:r>
              <a:rPr lang="ko-KR" altLang="en-US" sz="2000" dirty="0" smtClean="0"/>
              <a:t>객체에 접근하기 위하여 개발자들이 </a:t>
            </a:r>
            <a:endParaRPr lang="en-US" altLang="ko-KR" sz="2000" dirty="0" smtClean="0"/>
          </a:p>
          <a:p>
            <a:r>
              <a:rPr lang="ko-KR" altLang="en-US" sz="2000" dirty="0" smtClean="0"/>
              <a:t>컨테이너에서 제공하는</a:t>
            </a:r>
            <a:r>
              <a:rPr lang="en-US" sz="2000" dirty="0" smtClean="0"/>
              <a:t> API </a:t>
            </a:r>
            <a:r>
              <a:rPr lang="ko-KR" altLang="en-US" sz="2000" dirty="0" smtClean="0"/>
              <a:t>를 이용하여 사용하고자 하는 빈</a:t>
            </a:r>
            <a:r>
              <a:rPr lang="en-US" sz="2000" dirty="0" smtClean="0"/>
              <a:t>(Bean)</a:t>
            </a:r>
            <a:r>
              <a:rPr lang="ko-KR" altLang="en-US" sz="2000" dirty="0" smtClean="0"/>
              <a:t>을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Lookup </a:t>
            </a:r>
            <a:r>
              <a:rPr lang="ko-KR" altLang="en-US" sz="2000" dirty="0" smtClean="0"/>
              <a:t>하는 것으로 컨테이너 종속성 증가된다는 단점이 있다</a:t>
            </a:r>
            <a:r>
              <a:rPr lang="en-US" sz="2000" dirty="0" smtClean="0"/>
              <a:t>.</a:t>
            </a:r>
          </a:p>
          <a:p>
            <a:endParaRPr lang="en-US" altLang="ko-KR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4282" y="185501"/>
            <a:ext cx="5649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IoC</a:t>
            </a:r>
            <a:r>
              <a:rPr lang="en-US" sz="3600" b="1" dirty="0" smtClean="0"/>
              <a:t>(Inversion of Control)</a:t>
            </a:r>
            <a:endParaRPr lang="ko-KR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8576387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 </a:t>
            </a:r>
            <a:r>
              <a:rPr lang="en-US" sz="3200" b="1" dirty="0" err="1" smtClean="0"/>
              <a:t>IoC</a:t>
            </a:r>
            <a:r>
              <a:rPr lang="en-US" sz="3200" b="1" dirty="0" smtClean="0"/>
              <a:t> </a:t>
            </a:r>
            <a:r>
              <a:rPr lang="ko-KR" altLang="en-US" sz="3200" b="1" dirty="0" smtClean="0"/>
              <a:t>의 구현 방법</a:t>
            </a:r>
            <a:r>
              <a:rPr lang="en-US" sz="3200" b="1" dirty="0" smtClean="0"/>
              <a:t> ]</a:t>
            </a:r>
            <a:endParaRPr lang="ko-KR" altLang="en-US" dirty="0"/>
          </a:p>
          <a:p>
            <a:endParaRPr lang="en-US" sz="2000" dirty="0" smtClean="0">
              <a:latin typeface="+mn-ea"/>
            </a:endParaRPr>
          </a:p>
          <a:p>
            <a:endParaRPr lang="en-US" altLang="ko-KR" sz="2000" b="1" dirty="0" smtClean="0"/>
          </a:p>
          <a:p>
            <a:r>
              <a:rPr lang="en-US" sz="2400" b="1" dirty="0" smtClean="0"/>
              <a:t>[2] Dependency Injection</a:t>
            </a:r>
            <a:endParaRPr lang="ko-KR" altLang="en-US" sz="24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각 객체간에 필요로 하는 의존관계가 있을 때</a:t>
            </a:r>
            <a:r>
              <a:rPr lang="en-US" sz="2000" dirty="0" smtClean="0"/>
              <a:t>, </a:t>
            </a:r>
            <a:r>
              <a:rPr lang="ko-KR" altLang="en-US" sz="2000" dirty="0" smtClean="0"/>
              <a:t>이 의존관계를 컨테이너가 </a:t>
            </a:r>
            <a:endParaRPr lang="en-US" altLang="ko-KR" sz="2000" dirty="0" smtClean="0"/>
          </a:p>
          <a:p>
            <a:r>
              <a:rPr lang="ko-KR" altLang="en-US" sz="2000" dirty="0" smtClean="0"/>
              <a:t>자동적으로 연결시켜 주는 것으로 각 클래스 사이의 의존관계를 </a:t>
            </a:r>
            <a:endParaRPr lang="en-US" altLang="ko-KR" sz="2000" dirty="0" smtClean="0"/>
          </a:p>
          <a:p>
            <a:r>
              <a:rPr lang="ko-KR" altLang="en-US" sz="2000" dirty="0" smtClean="0"/>
              <a:t>빈 설정</a:t>
            </a:r>
            <a:r>
              <a:rPr lang="en-US" sz="2000" dirty="0" smtClean="0"/>
              <a:t>(Bean Definition) </a:t>
            </a:r>
            <a:r>
              <a:rPr lang="ko-KR" altLang="en-US" sz="2000" dirty="0" smtClean="0"/>
              <a:t>정보를 바탕으로 컨테이너가 자동적으로 </a:t>
            </a:r>
            <a:endParaRPr lang="en-US" altLang="ko-KR" sz="2000" dirty="0" smtClean="0"/>
          </a:p>
          <a:p>
            <a:r>
              <a:rPr lang="ko-KR" altLang="en-US" sz="2000" dirty="0" smtClean="0"/>
              <a:t>주입하여 연결해 주는 방식이다</a:t>
            </a:r>
            <a:r>
              <a:rPr lang="en-US" sz="2000" dirty="0" smtClean="0"/>
              <a:t>. </a:t>
            </a:r>
            <a:r>
              <a:rPr lang="ko-KR" altLang="en-US" sz="2000" dirty="0" smtClean="0"/>
              <a:t>객체</a:t>
            </a:r>
            <a:r>
              <a:rPr lang="en-US" sz="2000" dirty="0" smtClean="0"/>
              <a:t> lookup </a:t>
            </a:r>
            <a:r>
              <a:rPr lang="ko-KR" altLang="en-US" sz="2000" dirty="0" smtClean="0"/>
              <a:t>과 관련된 코드들이 </a:t>
            </a:r>
            <a:endParaRPr lang="en-US" altLang="ko-KR" sz="2000" dirty="0" smtClean="0"/>
          </a:p>
          <a:p>
            <a:r>
              <a:rPr lang="ko-KR" altLang="en-US" sz="2000" dirty="0" smtClean="0"/>
              <a:t>오브젝트 내에서 완전히 사라지고 컨테이너에 의존적이지 않은 코드를 </a:t>
            </a:r>
            <a:endParaRPr lang="en-US" altLang="ko-KR" sz="2000" dirty="0" smtClean="0"/>
          </a:p>
          <a:p>
            <a:r>
              <a:rPr lang="ko-KR" altLang="en-US" sz="2000" dirty="0" smtClean="0"/>
              <a:t>작성할 수 있다</a:t>
            </a:r>
            <a:r>
              <a:rPr lang="en-US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en-US" sz="2000" b="1" dirty="0" smtClean="0"/>
              <a:t>- Setter Injection</a:t>
            </a:r>
            <a:endParaRPr lang="ko-KR" altLang="en-US" sz="2000" dirty="0" smtClean="0"/>
          </a:p>
          <a:p>
            <a:r>
              <a:rPr lang="en-US" sz="2000" b="1" dirty="0" smtClean="0"/>
              <a:t>- Constructor Injection</a:t>
            </a:r>
            <a:endParaRPr lang="ko-KR" altLang="en-US" sz="2000" dirty="0" smtClean="0"/>
          </a:p>
          <a:p>
            <a:endParaRPr lang="ko-KR" alt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4282" y="185501"/>
            <a:ext cx="5649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IoC</a:t>
            </a:r>
            <a:r>
              <a:rPr lang="en-US" sz="3600" b="1" dirty="0" smtClean="0"/>
              <a:t>(Inversion of Control)</a:t>
            </a:r>
            <a:endParaRPr lang="ko-KR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85491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의존성 주입이라고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객체 사이의 의존관계가 객체 자신이 아닌 외부에 의해 설정된다는 </a:t>
            </a:r>
            <a:endParaRPr lang="en-US" altLang="ko-KR" sz="2000" dirty="0" smtClean="0"/>
          </a:p>
          <a:p>
            <a:r>
              <a:rPr lang="ko-KR" altLang="en-US" sz="2000" dirty="0" smtClean="0"/>
              <a:t>개념이다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컨테이너는 어떤 객체</a:t>
            </a:r>
            <a:r>
              <a:rPr lang="en-US" altLang="ko-KR" sz="2000" dirty="0" smtClean="0"/>
              <a:t>(A)</a:t>
            </a:r>
            <a:r>
              <a:rPr lang="ko-KR" altLang="en-US" sz="2000" dirty="0" smtClean="0"/>
              <a:t>가 필요로 하는 의존관계에 있는 다른 객체</a:t>
            </a:r>
            <a:r>
              <a:rPr lang="en-US" altLang="ko-KR" sz="2000" dirty="0" smtClean="0"/>
              <a:t>(B)</a:t>
            </a:r>
            <a:r>
              <a:rPr lang="ko-KR" altLang="en-US" sz="2000" dirty="0" smtClean="0"/>
              <a:t>를 </a:t>
            </a:r>
            <a:endParaRPr lang="en-US" altLang="ko-KR" sz="2000" dirty="0" smtClean="0"/>
          </a:p>
          <a:p>
            <a:r>
              <a:rPr lang="ko-KR" altLang="en-US" sz="2000" dirty="0" smtClean="0"/>
              <a:t>직접 생성하여 어떤 객체</a:t>
            </a:r>
            <a:r>
              <a:rPr lang="en-US" altLang="ko-KR" sz="2000" dirty="0" smtClean="0"/>
              <a:t>(A)</a:t>
            </a:r>
            <a:r>
              <a:rPr lang="ko-KR" altLang="en-US" sz="2000" dirty="0" smtClean="0"/>
              <a:t>로 주입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설정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해주는 역할을 담당하게 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85501"/>
            <a:ext cx="577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DI(Dependency Injection)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1857356" y="4429132"/>
            <a:ext cx="135732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A</a:t>
            </a:r>
            <a:endParaRPr lang="ko-KR" altLang="en-US" sz="4000" dirty="0"/>
          </a:p>
        </p:txBody>
      </p:sp>
      <p:sp>
        <p:nvSpPr>
          <p:cNvPr id="8" name="직사각형 7"/>
          <p:cNvSpPr/>
          <p:nvPr/>
        </p:nvSpPr>
        <p:spPr>
          <a:xfrm>
            <a:off x="5500694" y="4429132"/>
            <a:ext cx="135732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B</a:t>
            </a:r>
            <a:endParaRPr lang="ko-KR" altLang="en-US" sz="4000" dirty="0"/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3214678" y="4929198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3261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/>
              <a:t>Spring </a:t>
            </a:r>
            <a:r>
              <a:rPr lang="ko-KR" altLang="en-US" sz="4400" b="1" dirty="0" smtClean="0"/>
              <a:t>소</a:t>
            </a:r>
            <a:r>
              <a:rPr lang="ko-KR" altLang="en-US" sz="4400" b="1" dirty="0"/>
              <a:t>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1428736"/>
            <a:ext cx="841448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Spring</a:t>
            </a:r>
            <a:r>
              <a:rPr lang="ko-KR" altLang="en-US" sz="2000" dirty="0" smtClean="0"/>
              <a:t>은 </a:t>
            </a:r>
            <a:r>
              <a:rPr lang="ko-KR" altLang="en-US" sz="2000" dirty="0"/>
              <a:t>로드 존슨이 만든 오픈 소스</a:t>
            </a:r>
            <a:r>
              <a:rPr lang="en-US" sz="2000" dirty="0"/>
              <a:t>(2003</a:t>
            </a:r>
            <a:r>
              <a:rPr lang="ko-KR" altLang="en-US" sz="2000" dirty="0"/>
              <a:t>년</a:t>
            </a:r>
            <a:r>
              <a:rPr lang="en-US" sz="2000" dirty="0"/>
              <a:t> 2</a:t>
            </a:r>
            <a:r>
              <a:rPr lang="ko-KR" altLang="en-US" sz="2000" dirty="0"/>
              <a:t>월부터</a:t>
            </a:r>
            <a:r>
              <a:rPr lang="en-US" sz="2000" dirty="0"/>
              <a:t>) </a:t>
            </a:r>
            <a:r>
              <a:rPr lang="ko-KR" altLang="en-US" sz="2000" dirty="0"/>
              <a:t>프레임워크로서 </a:t>
            </a:r>
            <a:endParaRPr lang="en-US" altLang="ko-KR" sz="2000" dirty="0" smtClean="0"/>
          </a:p>
          <a:p>
            <a:r>
              <a:rPr lang="ko-KR" altLang="en-US" sz="2000" dirty="0" smtClean="0"/>
              <a:t>저서인 </a:t>
            </a:r>
            <a:r>
              <a:rPr lang="en-US" sz="2000" dirty="0"/>
              <a:t>Expert One-on-One: J2EE Design and Development </a:t>
            </a:r>
            <a:r>
              <a:rPr lang="ko-KR" altLang="en-US" sz="2000" dirty="0"/>
              <a:t>에서 </a:t>
            </a:r>
            <a:endParaRPr lang="en-US" altLang="ko-KR" sz="2000" dirty="0" smtClean="0"/>
          </a:p>
          <a:p>
            <a:r>
              <a:rPr lang="ko-KR" altLang="en-US" sz="2000" dirty="0" smtClean="0"/>
              <a:t>처음 </a:t>
            </a:r>
            <a:r>
              <a:rPr lang="ko-KR" altLang="en-US" sz="2000" dirty="0"/>
              <a:t>소개되었다</a:t>
            </a:r>
            <a:r>
              <a:rPr lang="en-US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평범한</a:t>
            </a:r>
            <a:r>
              <a:rPr lang="en-US" sz="2000" dirty="0"/>
              <a:t> JavaBeans(POJO)</a:t>
            </a:r>
            <a:r>
              <a:rPr lang="ko-KR" altLang="en-US" sz="2000" dirty="0"/>
              <a:t>를 사용하여</a:t>
            </a:r>
            <a:r>
              <a:rPr lang="en-US" sz="2000" dirty="0"/>
              <a:t> EJB </a:t>
            </a:r>
            <a:r>
              <a:rPr lang="ko-KR" altLang="en-US" sz="2000" dirty="0"/>
              <a:t>에서만 가능했던 복잡한 </a:t>
            </a:r>
            <a:endParaRPr lang="en-US" altLang="ko-KR" sz="2000" dirty="0" smtClean="0"/>
          </a:p>
          <a:p>
            <a:r>
              <a:rPr lang="ko-KR" altLang="en-US" sz="2000" dirty="0" smtClean="0"/>
              <a:t>엔터프라이즈 </a:t>
            </a:r>
            <a:r>
              <a:rPr lang="ko-KR" altLang="en-US" sz="2000" dirty="0"/>
              <a:t>애플리케이션 개발을 가능하게 한다</a:t>
            </a:r>
            <a:r>
              <a:rPr lang="en-US" sz="2000" dirty="0"/>
              <a:t>. </a:t>
            </a:r>
            <a:r>
              <a:rPr lang="ko-KR" altLang="en-US" sz="2000" dirty="0" smtClean="0"/>
              <a:t>또한 </a:t>
            </a:r>
            <a:r>
              <a:rPr lang="ko-KR" altLang="en-US" sz="2000" dirty="0"/>
              <a:t>자바 </a:t>
            </a:r>
            <a:endParaRPr lang="en-US" altLang="ko-KR" sz="2000" dirty="0" smtClean="0"/>
          </a:p>
          <a:p>
            <a:r>
              <a:rPr lang="ko-KR" altLang="en-US" sz="2000" dirty="0" smtClean="0"/>
              <a:t>애플리케이션에서 </a:t>
            </a:r>
            <a:r>
              <a:rPr lang="ko-KR" altLang="en-US" sz="2000" dirty="0"/>
              <a:t>단순성</a:t>
            </a:r>
            <a:r>
              <a:rPr lang="en-US" sz="2000" dirty="0"/>
              <a:t>, </a:t>
            </a:r>
            <a:r>
              <a:rPr lang="ko-KR" altLang="en-US" sz="2000" dirty="0"/>
              <a:t>테스트 용이성</a:t>
            </a:r>
            <a:r>
              <a:rPr lang="en-US" sz="2000" dirty="0"/>
              <a:t>, </a:t>
            </a:r>
            <a:r>
              <a:rPr lang="ko-KR" altLang="en-US" sz="2000" dirty="0"/>
              <a:t>느슨한 </a:t>
            </a:r>
            <a:r>
              <a:rPr lang="ko-KR" altLang="en-US" sz="2000" dirty="0" err="1"/>
              <a:t>결합성</a:t>
            </a:r>
            <a:r>
              <a:rPr lang="ko-KR" altLang="en-US" sz="2000" dirty="0"/>
              <a:t> 측면에서 </a:t>
            </a:r>
            <a:endParaRPr lang="en-US" altLang="ko-KR" sz="2000" dirty="0" smtClean="0"/>
          </a:p>
          <a:p>
            <a:r>
              <a:rPr lang="ko-KR" altLang="en-US" sz="2000" dirty="0" smtClean="0"/>
              <a:t>이점을 </a:t>
            </a:r>
            <a:r>
              <a:rPr lang="ko-KR" altLang="en-US" sz="2000" dirty="0"/>
              <a:t>제공한다</a:t>
            </a:r>
            <a:r>
              <a:rPr lang="en-US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  <a:p>
            <a:r>
              <a:rPr lang="ko-KR" altLang="en-US" sz="2000" dirty="0"/>
              <a:t>스프링</a:t>
            </a:r>
            <a:r>
              <a:rPr lang="en-US" sz="2000" dirty="0"/>
              <a:t>(Spring)</a:t>
            </a:r>
            <a:r>
              <a:rPr lang="ko-KR" altLang="en-US" sz="2000" dirty="0"/>
              <a:t>은 간단히 말하면 엔터프라이즈 어플리케이션에서 </a:t>
            </a:r>
            <a:endParaRPr lang="en-US" altLang="ko-KR" sz="2000" dirty="0" smtClean="0"/>
          </a:p>
          <a:p>
            <a:r>
              <a:rPr lang="ko-KR" altLang="en-US" sz="2000" dirty="0" smtClean="0"/>
              <a:t>필요로 </a:t>
            </a:r>
            <a:r>
              <a:rPr lang="ko-KR" altLang="en-US" sz="2000" dirty="0"/>
              <a:t>하는 기능을 제공하는 프레임워크이다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ko-KR" altLang="en-US" sz="2000" dirty="0" smtClean="0"/>
              <a:t>스프링은</a:t>
            </a:r>
            <a:r>
              <a:rPr lang="en-US" sz="2000" dirty="0" smtClean="0"/>
              <a:t> </a:t>
            </a:r>
            <a:r>
              <a:rPr lang="en-US" sz="2000" dirty="0"/>
              <a:t>J2EE</a:t>
            </a:r>
            <a:r>
              <a:rPr lang="ko-KR" altLang="en-US" sz="2000" dirty="0"/>
              <a:t>가 제공하는 다수의 기능을 지원하고 있기 때문에</a:t>
            </a:r>
            <a:r>
              <a:rPr lang="en-US" sz="2000" dirty="0"/>
              <a:t>, </a:t>
            </a:r>
            <a:endParaRPr lang="en-US" sz="2000" dirty="0" smtClean="0"/>
          </a:p>
          <a:p>
            <a:r>
              <a:rPr lang="en-US" sz="2000" dirty="0" smtClean="0"/>
              <a:t>J2EE</a:t>
            </a:r>
            <a:r>
              <a:rPr lang="ko-KR" altLang="en-US" sz="2000" dirty="0"/>
              <a:t>를 대체하는 프레임워크로 자리 잡고 있다</a:t>
            </a:r>
            <a:r>
              <a:rPr lang="en-US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767383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[ </a:t>
            </a:r>
            <a:r>
              <a:rPr lang="ko-KR" altLang="en-US" sz="2400" b="1" dirty="0" smtClean="0"/>
              <a:t>의존하는 객체를 지정하는 방법</a:t>
            </a:r>
            <a:r>
              <a:rPr lang="en-US" sz="2400" b="1" dirty="0" smtClean="0"/>
              <a:t> ]</a:t>
            </a:r>
            <a:endParaRPr lang="ko-KR" altLang="en-US" sz="2400" b="1" dirty="0" smtClean="0"/>
          </a:p>
          <a:p>
            <a:endParaRPr lang="en-US" altLang="ko-KR" sz="2000" b="1" dirty="0" smtClean="0"/>
          </a:p>
          <a:p>
            <a:r>
              <a:rPr lang="en-US" altLang="ko-KR" sz="2000" dirty="0" smtClean="0"/>
              <a:t>[1] </a:t>
            </a:r>
            <a:r>
              <a:rPr lang="ko-KR" altLang="en-US" sz="2000" dirty="0" smtClean="0"/>
              <a:t>직접 의존하는 객체를 코드에 명시하는 방법</a:t>
            </a:r>
          </a:p>
          <a:p>
            <a:r>
              <a:rPr lang="en-US" altLang="ko-KR" sz="2000" dirty="0" smtClean="0"/>
              <a:t>    . </a:t>
            </a:r>
            <a:r>
              <a:rPr lang="ko-KR" altLang="en-US" sz="2000" dirty="0" smtClean="0"/>
              <a:t>단위 테스트가 어렵다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    . </a:t>
            </a:r>
            <a:r>
              <a:rPr lang="ko-KR" altLang="en-US" sz="2000" dirty="0" smtClean="0"/>
              <a:t>의존 객체 변경 시 코드 수정이 불가피하다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355600"/>
            <a:r>
              <a:rPr lang="en-US" sz="2000" dirty="0" smtClean="0"/>
              <a:t>public class </a:t>
            </a:r>
            <a:r>
              <a:rPr lang="en-US" sz="2000" dirty="0" err="1" smtClean="0"/>
              <a:t>WriteArticleServiceImpl</a:t>
            </a:r>
            <a:r>
              <a:rPr lang="en-US" sz="2000" dirty="0" smtClean="0"/>
              <a:t> {</a:t>
            </a:r>
            <a:endParaRPr lang="ko-KR" altLang="en-US" sz="2000" dirty="0" smtClean="0"/>
          </a:p>
          <a:p>
            <a:pPr marL="355600"/>
            <a:r>
              <a:rPr lang="en-US" sz="2000" b="1" dirty="0" smtClean="0">
                <a:solidFill>
                  <a:srgbClr val="C00000"/>
                </a:solidFill>
              </a:rPr>
              <a:t>    private </a:t>
            </a:r>
            <a:r>
              <a:rPr lang="en-US" sz="2000" b="1" dirty="0" err="1" smtClean="0">
                <a:solidFill>
                  <a:srgbClr val="C00000"/>
                </a:solidFill>
              </a:rPr>
              <a:t>ArticleDao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articleDao</a:t>
            </a:r>
            <a:r>
              <a:rPr lang="en-US" sz="2000" b="1" dirty="0" smtClean="0">
                <a:solidFill>
                  <a:srgbClr val="C00000"/>
                </a:solidFill>
              </a:rPr>
              <a:t> = new </a:t>
            </a:r>
            <a:r>
              <a:rPr lang="en-US" sz="2000" b="1" dirty="0" err="1" smtClean="0">
                <a:solidFill>
                  <a:srgbClr val="C00000"/>
                </a:solidFill>
              </a:rPr>
              <a:t>MysqlArticleDao</a:t>
            </a:r>
            <a:r>
              <a:rPr lang="en-US" sz="2000" b="1" dirty="0" smtClean="0">
                <a:solidFill>
                  <a:srgbClr val="C00000"/>
                </a:solidFill>
              </a:rPr>
              <a:t>();</a:t>
            </a:r>
            <a:endParaRPr lang="ko-KR" altLang="en-US" sz="2000" b="1" dirty="0" smtClean="0">
              <a:solidFill>
                <a:srgbClr val="C00000"/>
              </a:solidFill>
            </a:endParaRPr>
          </a:p>
          <a:p>
            <a:pPr marL="355600"/>
            <a:r>
              <a:rPr lang="en-US" sz="2000" dirty="0" smtClean="0"/>
              <a:t>    ...</a:t>
            </a:r>
            <a:endParaRPr lang="ko-KR" altLang="en-US" sz="2000" dirty="0" smtClean="0"/>
          </a:p>
          <a:p>
            <a:pPr marL="355600"/>
            <a:r>
              <a:rPr lang="en-US" sz="2000" dirty="0" smtClean="0"/>
              <a:t>}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85501"/>
            <a:ext cx="577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DI(Dependency Injection)</a:t>
            </a:r>
            <a:endParaRPr lang="ko-KR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7950446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[ </a:t>
            </a:r>
            <a:r>
              <a:rPr lang="ko-KR" altLang="en-US" sz="2400" b="1" dirty="0" smtClean="0"/>
              <a:t>의존하는 객체를 지정하는 방법</a:t>
            </a:r>
            <a:r>
              <a:rPr lang="en-US" sz="2400" b="1" dirty="0" smtClean="0"/>
              <a:t> ]</a:t>
            </a:r>
            <a:endParaRPr lang="ko-KR" altLang="en-US" sz="2400" b="1" dirty="0" smtClean="0"/>
          </a:p>
          <a:p>
            <a:endParaRPr lang="en-US" altLang="ko-KR" sz="2000" b="1" dirty="0" smtClean="0"/>
          </a:p>
          <a:p>
            <a:r>
              <a:rPr lang="en-US" altLang="ko-KR" sz="2000" dirty="0" smtClean="0"/>
              <a:t>[2] Factory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JNDI</a:t>
            </a:r>
            <a:r>
              <a:rPr lang="ko-KR" altLang="en-US" sz="2000" dirty="0" smtClean="0"/>
              <a:t>를 이용하여 검색하는 방법</a:t>
            </a:r>
          </a:p>
          <a:p>
            <a:r>
              <a:rPr lang="en-US" altLang="ko-KR" sz="2000" dirty="0" smtClean="0"/>
              <a:t>    . </a:t>
            </a:r>
            <a:r>
              <a:rPr lang="ko-KR" altLang="en-US" sz="2000" dirty="0" smtClean="0"/>
              <a:t>단위 테스트가 어렵다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    . </a:t>
            </a:r>
            <a:r>
              <a:rPr lang="ko-KR" altLang="en-US" sz="2000" dirty="0" smtClean="0"/>
              <a:t>실제 의존 객체와의 느슨한 의존성 대신 </a:t>
            </a:r>
            <a:r>
              <a:rPr lang="en-US" altLang="ko-KR" sz="2000" dirty="0" smtClean="0"/>
              <a:t>Factory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JNDI</a:t>
            </a:r>
            <a:r>
              <a:rPr lang="ko-KR" altLang="en-US" sz="2000" dirty="0" smtClean="0"/>
              <a:t>와의 </a:t>
            </a:r>
            <a:endParaRPr lang="en-US" altLang="ko-KR" sz="2000" dirty="0" smtClean="0"/>
          </a:p>
          <a:p>
            <a:r>
              <a:rPr lang="en-US" altLang="ko-KR" sz="2000" dirty="0" smtClean="0"/>
              <a:t>      </a:t>
            </a:r>
            <a:r>
              <a:rPr lang="ko-KR" altLang="en-US" sz="2000" dirty="0" smtClean="0"/>
              <a:t>의존성이 생긴다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266700"/>
            <a:r>
              <a:rPr lang="en-US" sz="2000" dirty="0" smtClean="0"/>
              <a:t>public class </a:t>
            </a:r>
            <a:r>
              <a:rPr lang="en-US" sz="2000" dirty="0" err="1" smtClean="0"/>
              <a:t>WriteArticleServiceImpl</a:t>
            </a:r>
            <a:r>
              <a:rPr lang="en-US" sz="2000" dirty="0" smtClean="0"/>
              <a:t> {</a:t>
            </a:r>
            <a:endParaRPr lang="ko-KR" altLang="en-US" sz="2000" dirty="0" smtClean="0"/>
          </a:p>
          <a:p>
            <a:pPr marL="266700"/>
            <a:r>
              <a:rPr lang="en-US" sz="2000" b="1" dirty="0" smtClean="0">
                <a:solidFill>
                  <a:srgbClr val="C00000"/>
                </a:solidFill>
              </a:rPr>
              <a:t>    private </a:t>
            </a:r>
            <a:r>
              <a:rPr lang="en-US" sz="2000" b="1" dirty="0" err="1" smtClean="0">
                <a:solidFill>
                  <a:srgbClr val="C00000"/>
                </a:solidFill>
              </a:rPr>
              <a:t>ArticleDao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articleDao</a:t>
            </a:r>
            <a:r>
              <a:rPr lang="en-US" sz="2000" b="1" dirty="0" smtClean="0">
                <a:solidFill>
                  <a:srgbClr val="C00000"/>
                </a:solidFill>
              </a:rPr>
              <a:t> = </a:t>
            </a:r>
            <a:r>
              <a:rPr lang="en-US" sz="2000" b="1" dirty="0" err="1" smtClean="0">
                <a:solidFill>
                  <a:srgbClr val="C00000"/>
                </a:solidFill>
              </a:rPr>
              <a:t>ArticleDaoFactory.create</a:t>
            </a:r>
            <a:r>
              <a:rPr lang="en-US" sz="2000" b="1" dirty="0" smtClean="0">
                <a:solidFill>
                  <a:srgbClr val="C00000"/>
                </a:solidFill>
              </a:rPr>
              <a:t>();</a:t>
            </a:r>
            <a:endParaRPr lang="ko-KR" altLang="en-US" sz="2000" b="1" dirty="0" smtClean="0">
              <a:solidFill>
                <a:srgbClr val="C00000"/>
              </a:solidFill>
            </a:endParaRPr>
          </a:p>
          <a:p>
            <a:pPr marL="266700"/>
            <a:r>
              <a:rPr lang="en-US" sz="2000" dirty="0" smtClean="0"/>
              <a:t>    ...</a:t>
            </a:r>
            <a:endParaRPr lang="ko-KR" altLang="en-US" sz="2000" dirty="0" smtClean="0"/>
          </a:p>
          <a:p>
            <a:pPr marL="266700"/>
            <a:r>
              <a:rPr lang="en-US" sz="2000" dirty="0" smtClean="0"/>
              <a:t>}</a:t>
            </a:r>
            <a:endParaRPr lang="ko-KR" altLang="en-US" sz="2000" dirty="0" smtClean="0"/>
          </a:p>
          <a:p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4282" y="185501"/>
            <a:ext cx="577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DI(Dependency Injection)</a:t>
            </a:r>
            <a:endParaRPr lang="ko-KR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7536807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[ </a:t>
            </a:r>
            <a:r>
              <a:rPr lang="ko-KR" altLang="en-US" sz="2400" b="1" dirty="0" smtClean="0"/>
              <a:t>의존하는 객체를 지정하는 방법</a:t>
            </a:r>
            <a:r>
              <a:rPr lang="en-US" sz="2400" b="1" dirty="0" smtClean="0"/>
              <a:t> ]</a:t>
            </a:r>
            <a:endParaRPr lang="ko-KR" altLang="en-US" sz="2400" b="1" dirty="0" smtClean="0"/>
          </a:p>
          <a:p>
            <a:endParaRPr lang="en-US" altLang="ko-KR" sz="2000" b="1" dirty="0" smtClean="0"/>
          </a:p>
          <a:p>
            <a:r>
              <a:rPr lang="en-US" altLang="ko-KR" sz="2000" dirty="0" smtClean="0"/>
              <a:t>[3] </a:t>
            </a:r>
            <a:r>
              <a:rPr lang="ko-KR" altLang="en-US" sz="2000" dirty="0" smtClean="0"/>
              <a:t>외부의 </a:t>
            </a:r>
            <a:r>
              <a:rPr lang="ko-KR" altLang="en-US" sz="2000" dirty="0" err="1" smtClean="0"/>
              <a:t>조립기</a:t>
            </a:r>
            <a:r>
              <a:rPr lang="en-US" altLang="ko-KR" sz="2000" dirty="0" smtClean="0"/>
              <a:t>(Assembler)</a:t>
            </a:r>
            <a:r>
              <a:rPr lang="ko-KR" altLang="en-US" sz="2000" dirty="0" smtClean="0"/>
              <a:t>를 이용하는 방법</a:t>
            </a:r>
          </a:p>
          <a:p>
            <a:r>
              <a:rPr lang="en-US" altLang="ko-KR" sz="2000" dirty="0" smtClean="0"/>
              <a:t>    . </a:t>
            </a:r>
            <a:r>
              <a:rPr lang="ko-KR" altLang="en-US" sz="2000" dirty="0" smtClean="0"/>
              <a:t>단위 테스트가 용이하다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    . </a:t>
            </a:r>
            <a:r>
              <a:rPr lang="ko-KR" altLang="en-US" sz="2000" dirty="0" smtClean="0"/>
              <a:t>느슨한 의존성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355600"/>
            <a:r>
              <a:rPr lang="en-US" sz="2000" dirty="0" smtClean="0"/>
              <a:t>public class </a:t>
            </a:r>
            <a:r>
              <a:rPr lang="en-US" sz="2000" dirty="0" err="1" smtClean="0"/>
              <a:t>WriteArticleServiceImpl</a:t>
            </a:r>
            <a:r>
              <a:rPr lang="en-US" sz="2000" dirty="0" smtClean="0"/>
              <a:t> {</a:t>
            </a:r>
            <a:endParaRPr lang="ko-KR" altLang="en-US" sz="2000" dirty="0" smtClean="0"/>
          </a:p>
          <a:p>
            <a:pPr marL="355600"/>
            <a:r>
              <a:rPr lang="en-US" sz="2000" dirty="0" smtClean="0"/>
              <a:t>    private </a:t>
            </a:r>
            <a:r>
              <a:rPr lang="en-US" sz="2000" dirty="0" err="1" smtClean="0"/>
              <a:t>ArticleDao</a:t>
            </a:r>
            <a:r>
              <a:rPr lang="en-US" sz="2000" dirty="0" smtClean="0"/>
              <a:t> </a:t>
            </a:r>
            <a:r>
              <a:rPr lang="en-US" sz="2000" dirty="0" err="1" smtClean="0"/>
              <a:t>articleDao</a:t>
            </a:r>
            <a:r>
              <a:rPr lang="en-US" sz="2000" dirty="0" smtClean="0"/>
              <a:t>;</a:t>
            </a:r>
            <a:endParaRPr lang="ko-KR" altLang="en-US" sz="2000" dirty="0" smtClean="0"/>
          </a:p>
          <a:p>
            <a:pPr marL="355600"/>
            <a:r>
              <a:rPr lang="en-US" sz="2000" dirty="0" smtClean="0"/>
              <a:t>    public </a:t>
            </a:r>
            <a:r>
              <a:rPr lang="en-US" sz="2000" b="1" dirty="0" err="1" smtClean="0">
                <a:solidFill>
                  <a:srgbClr val="C00000"/>
                </a:solidFill>
              </a:rPr>
              <a:t>WriteArticleServiceImpl</a:t>
            </a:r>
            <a:r>
              <a:rPr lang="en-US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err="1" smtClean="0">
                <a:solidFill>
                  <a:srgbClr val="C00000"/>
                </a:solidFill>
              </a:rPr>
              <a:t>ArticleDao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articleDao</a:t>
            </a:r>
            <a:r>
              <a:rPr lang="en-US" sz="2000" dirty="0" smtClean="0"/>
              <a:t>) {</a:t>
            </a:r>
            <a:endParaRPr lang="ko-KR" altLang="en-US" sz="2000" dirty="0" smtClean="0"/>
          </a:p>
          <a:p>
            <a:pPr marL="355600"/>
            <a:r>
              <a:rPr lang="en-US" sz="2000" dirty="0" smtClean="0"/>
              <a:t>        </a:t>
            </a:r>
            <a:r>
              <a:rPr lang="en-US" sz="2000" dirty="0" err="1" smtClean="0"/>
              <a:t>this.articleDao</a:t>
            </a:r>
            <a:r>
              <a:rPr lang="en-US" sz="2000" dirty="0" smtClean="0"/>
              <a:t> = </a:t>
            </a:r>
            <a:r>
              <a:rPr lang="en-US" sz="2000" dirty="0" err="1" smtClean="0"/>
              <a:t>articleDao</a:t>
            </a:r>
            <a:r>
              <a:rPr lang="en-US" sz="2000" dirty="0" smtClean="0"/>
              <a:t>;</a:t>
            </a:r>
            <a:endParaRPr lang="ko-KR" altLang="en-US" sz="2000" dirty="0" smtClean="0"/>
          </a:p>
          <a:p>
            <a:pPr marL="355600"/>
            <a:r>
              <a:rPr lang="en-US" sz="2000" dirty="0" smtClean="0"/>
              <a:t>    }</a:t>
            </a:r>
            <a:endParaRPr lang="ko-KR" altLang="en-US" sz="2000" dirty="0" smtClean="0"/>
          </a:p>
          <a:p>
            <a:pPr marL="355600"/>
            <a:r>
              <a:rPr lang="en-US" sz="2000" dirty="0" smtClean="0"/>
              <a:t>    ...</a:t>
            </a:r>
            <a:endParaRPr lang="ko-KR" altLang="en-US" sz="2000" dirty="0" smtClean="0"/>
          </a:p>
          <a:p>
            <a:pPr marL="355600"/>
            <a:r>
              <a:rPr lang="en-US" sz="2000" dirty="0" smtClean="0"/>
              <a:t>}</a:t>
            </a:r>
            <a:endParaRPr lang="ko-KR" altLang="en-US" sz="2000" dirty="0" smtClean="0"/>
          </a:p>
          <a:p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4282" y="185501"/>
            <a:ext cx="577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DI(Dependency Injection)</a:t>
            </a:r>
            <a:endParaRPr lang="ko-KR" altLang="en-US" sz="3600" b="1" dirty="0"/>
          </a:p>
        </p:txBody>
      </p:sp>
      <p:sp>
        <p:nvSpPr>
          <p:cNvPr id="29698" name="AutoShape 2"/>
          <p:cNvSpPr>
            <a:spLocks noChangeArrowheads="1"/>
          </p:cNvSpPr>
          <p:nvPr/>
        </p:nvSpPr>
        <p:spPr bwMode="auto">
          <a:xfrm rot="5400000">
            <a:off x="7085023" y="2344737"/>
            <a:ext cx="457200" cy="2339975"/>
          </a:xfrm>
          <a:prstGeom prst="curvedRightArrow">
            <a:avLst>
              <a:gd name="adj1" fmla="val 43101"/>
              <a:gd name="adj2" fmla="val 14546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762580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[1] </a:t>
            </a:r>
            <a:r>
              <a:rPr lang="ko-KR" altLang="en-US" sz="2000" dirty="0" smtClean="0"/>
              <a:t>객체간의 의존성을 설정 파일로 손쉽게 관리한다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[2] </a:t>
            </a:r>
            <a:r>
              <a:rPr lang="ko-KR" altLang="en-US" sz="2000" dirty="0" smtClean="0"/>
              <a:t>스프링은 각 클래스 간의 의존 관계를 관리하기 위한 두 가지 </a:t>
            </a:r>
            <a:endParaRPr lang="en-US" altLang="ko-KR" sz="2000" dirty="0" smtClean="0"/>
          </a:p>
          <a:p>
            <a:r>
              <a:rPr lang="ko-KR" altLang="en-US" sz="2000" dirty="0" smtClean="0"/>
              <a:t>    방법을 제공한다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355600"/>
            <a:r>
              <a:rPr lang="en-US" altLang="ko-KR" sz="2000" dirty="0" smtClean="0"/>
              <a:t>1) Constructor-based Injection</a:t>
            </a:r>
          </a:p>
          <a:p>
            <a:pPr marL="355600"/>
            <a:r>
              <a:rPr lang="ko-KR" altLang="en-US" sz="2000" dirty="0" smtClean="0"/>
              <a:t>  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이용한 의존관계 설정 방식</a:t>
            </a:r>
            <a:endParaRPr lang="en-US" altLang="ko-KR" sz="2000" dirty="0" smtClean="0"/>
          </a:p>
          <a:p>
            <a:pPr marL="355600"/>
            <a:endParaRPr lang="ko-KR" altLang="en-US" sz="2000" dirty="0" smtClean="0"/>
          </a:p>
          <a:p>
            <a:pPr marL="355600"/>
            <a:r>
              <a:rPr lang="en-US" altLang="ko-KR" sz="2000" dirty="0" smtClean="0"/>
              <a:t>2) Setter-based Injection</a:t>
            </a:r>
          </a:p>
          <a:p>
            <a:pPr marL="355600"/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setXxx</a:t>
            </a:r>
            <a:r>
              <a:rPr lang="en-US" altLang="ko-KR" sz="2000" dirty="0" smtClean="0"/>
              <a:t>()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이용한 의존관계 설정 방식</a:t>
            </a: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4282" y="18550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Spring</a:t>
            </a:r>
            <a:r>
              <a:rPr lang="ko-KR" altLang="en-US" sz="3600" b="1" dirty="0" smtClean="0"/>
              <a:t>에서의 </a:t>
            </a:r>
            <a:r>
              <a:rPr lang="en-US" sz="3600" b="1" dirty="0" smtClean="0"/>
              <a:t>DI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DI(Dependency Injection)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68834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의존하는 객체를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통해서 전달 받는 방법이다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의존하는 객체를 전달받을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작성한다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설정 파일에 </a:t>
            </a:r>
            <a:r>
              <a:rPr lang="en-US" altLang="ko-KR" sz="2000" dirty="0" smtClean="0"/>
              <a:t>&lt;constructor-</a:t>
            </a:r>
            <a:r>
              <a:rPr lang="en-US" altLang="ko-KR" sz="2000" dirty="0" err="1" smtClean="0"/>
              <a:t>arg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태그를 이용한다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   . </a:t>
            </a:r>
            <a:r>
              <a:rPr lang="ko-KR" altLang="en-US" sz="2000" dirty="0" smtClean="0"/>
              <a:t>객체인 경우 </a:t>
            </a:r>
            <a:r>
              <a:rPr lang="en-US" altLang="ko-KR" sz="2000" dirty="0" smtClean="0"/>
              <a:t>&lt;ref&gt;</a:t>
            </a:r>
            <a:r>
              <a:rPr lang="ko-KR" altLang="en-US" sz="2000" dirty="0" smtClean="0"/>
              <a:t>태그 이용</a:t>
            </a:r>
          </a:p>
          <a:p>
            <a:r>
              <a:rPr lang="en-US" altLang="ko-KR" sz="2000" dirty="0" smtClean="0"/>
              <a:t>   . </a:t>
            </a:r>
            <a:r>
              <a:rPr lang="ko-KR" altLang="en-US" sz="2000" dirty="0" smtClean="0"/>
              <a:t>문자열이나 기본 데이터 타입이라면 </a:t>
            </a:r>
            <a:r>
              <a:rPr lang="en-US" altLang="ko-KR" sz="2000" dirty="0" smtClean="0"/>
              <a:t>&lt;value&gt;</a:t>
            </a:r>
            <a:r>
              <a:rPr lang="ko-KR" altLang="en-US" sz="2000" dirty="0" smtClean="0"/>
              <a:t>태그 이용</a:t>
            </a: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4282" y="185501"/>
            <a:ext cx="7282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DI - Constructor-based Injection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DI(Dependency Injection)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42852"/>
            <a:ext cx="7282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DI - Constructor-based Injection</a:t>
            </a:r>
            <a:endParaRPr lang="ko-KR" altLang="en-US" sz="3600" b="1" dirty="0"/>
          </a:p>
        </p:txBody>
      </p:sp>
      <p:sp>
        <p:nvSpPr>
          <p:cNvPr id="4" name="직사각형 3"/>
          <p:cNvSpPr/>
          <p:nvPr/>
        </p:nvSpPr>
        <p:spPr>
          <a:xfrm>
            <a:off x="500034" y="3714752"/>
            <a:ext cx="3714776" cy="2428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public class </a:t>
            </a:r>
            <a:r>
              <a:rPr lang="en-US" altLang="ko-KR" dirty="0" err="1" smtClean="0">
                <a:solidFill>
                  <a:schemeClr val="tx1"/>
                </a:solidFill>
              </a:rPr>
              <a:t>Foo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nb-NO" altLang="ko-KR" dirty="0" smtClean="0">
                <a:solidFill>
                  <a:schemeClr val="tx1"/>
                </a:solidFill>
              </a:rPr>
              <a:t>    private Bar bar;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private </a:t>
            </a:r>
            <a:r>
              <a:rPr lang="en-US" altLang="ko-KR" dirty="0" err="1" smtClean="0">
                <a:solidFill>
                  <a:schemeClr val="tx1"/>
                </a:solidFill>
              </a:rPr>
              <a:t>Baz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baz</a:t>
            </a:r>
            <a:r>
              <a:rPr lang="en-US" altLang="ko-KR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public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Foo</a:t>
            </a:r>
            <a:r>
              <a:rPr lang="en-US" altLang="ko-KR" b="1" dirty="0" smtClean="0">
                <a:solidFill>
                  <a:srgbClr val="C00000"/>
                </a:solidFill>
              </a:rPr>
              <a:t>(Bar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bar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Baz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baz</a:t>
            </a:r>
            <a:r>
              <a:rPr lang="en-US" altLang="ko-KR" b="1" dirty="0" smtClean="0">
                <a:solidFill>
                  <a:srgbClr val="C00000"/>
                </a:solidFill>
              </a:rPr>
              <a:t>)    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{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    this.bar=bar;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    this.baz=</a:t>
            </a:r>
            <a:r>
              <a:rPr lang="en-US" altLang="ko-KR" b="1" dirty="0" err="1" smtClean="0">
                <a:solidFill>
                  <a:srgbClr val="C00000"/>
                </a:solidFill>
              </a:rPr>
              <a:t>baz</a:t>
            </a:r>
            <a:r>
              <a:rPr lang="en-US" altLang="ko-KR" b="1" smtClean="0">
                <a:solidFill>
                  <a:srgbClr val="C00000"/>
                </a:solidFill>
              </a:rPr>
              <a:t>;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}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3438" y="3714752"/>
            <a:ext cx="4071966" cy="2786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&lt;bean id="bar” class="Bar"/&gt;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&lt;bean id="</a:t>
            </a:r>
            <a:r>
              <a:rPr lang="en-US" altLang="ko-KR" dirty="0" err="1" smtClean="0">
                <a:solidFill>
                  <a:schemeClr val="tx1"/>
                </a:solidFill>
              </a:rPr>
              <a:t>baz</a:t>
            </a:r>
            <a:r>
              <a:rPr lang="en-US" altLang="ko-KR" dirty="0" smtClean="0">
                <a:solidFill>
                  <a:schemeClr val="tx1"/>
                </a:solidFill>
              </a:rPr>
              <a:t>“ class=“</a:t>
            </a:r>
            <a:r>
              <a:rPr lang="en-US" altLang="ko-KR" dirty="0" err="1" smtClean="0">
                <a:solidFill>
                  <a:schemeClr val="tx1"/>
                </a:solidFill>
              </a:rPr>
              <a:t>Baz</a:t>
            </a:r>
            <a:r>
              <a:rPr lang="en-US" altLang="ko-KR" dirty="0" smtClean="0">
                <a:solidFill>
                  <a:schemeClr val="tx1"/>
                </a:solidFill>
              </a:rPr>
              <a:t>"/&gt;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&lt;bean id="</a:t>
            </a:r>
            <a:r>
              <a:rPr lang="en-US" altLang="ko-KR" dirty="0" err="1" smtClean="0">
                <a:solidFill>
                  <a:schemeClr val="tx1"/>
                </a:solidFill>
              </a:rPr>
              <a:t>foo</a:t>
            </a:r>
            <a:r>
              <a:rPr lang="en-US" altLang="ko-KR" dirty="0" smtClean="0">
                <a:solidFill>
                  <a:schemeClr val="tx1"/>
                </a:solidFill>
              </a:rPr>
              <a:t>“ class="</a:t>
            </a:r>
            <a:r>
              <a:rPr lang="en-US" altLang="ko-KR" dirty="0" err="1" smtClean="0">
                <a:solidFill>
                  <a:schemeClr val="tx1"/>
                </a:solidFill>
              </a:rPr>
              <a:t>Foo</a:t>
            </a:r>
            <a:r>
              <a:rPr lang="en-US" altLang="ko-KR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&lt;constructor-</a:t>
            </a:r>
            <a:r>
              <a:rPr lang="en-US" altLang="ko-KR" b="1" dirty="0" err="1" smtClean="0">
                <a:solidFill>
                  <a:srgbClr val="C00000"/>
                </a:solidFill>
              </a:rPr>
              <a:t>arg</a:t>
            </a:r>
            <a:r>
              <a:rPr lang="en-US" altLang="ko-KR" b="1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nl-NL" altLang="ko-KR" b="1" dirty="0" smtClean="0">
                <a:solidFill>
                  <a:srgbClr val="C00000"/>
                </a:solidFill>
              </a:rPr>
              <a:t>&lt;ref bean="bar"/&gt;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&lt;/constructor-</a:t>
            </a:r>
            <a:r>
              <a:rPr lang="en-US" altLang="ko-KR" b="1" dirty="0" err="1" smtClean="0">
                <a:solidFill>
                  <a:srgbClr val="C00000"/>
                </a:solidFill>
              </a:rPr>
              <a:t>arg</a:t>
            </a:r>
            <a:r>
              <a:rPr lang="en-US" altLang="ko-KR" b="1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&lt;constructor-</a:t>
            </a:r>
            <a:r>
              <a:rPr lang="en-US" altLang="ko-KR" b="1" dirty="0" err="1" smtClean="0">
                <a:solidFill>
                  <a:srgbClr val="C00000"/>
                </a:solidFill>
              </a:rPr>
              <a:t>arg</a:t>
            </a:r>
            <a:r>
              <a:rPr lang="en-US" altLang="ko-KR" b="1" dirty="0" smtClean="0">
                <a:solidFill>
                  <a:srgbClr val="C00000"/>
                </a:solidFill>
              </a:rPr>
              <a:t> ref="</a:t>
            </a:r>
            <a:r>
              <a:rPr lang="en-US" altLang="ko-KR" b="1" dirty="0" err="1" smtClean="0">
                <a:solidFill>
                  <a:srgbClr val="C00000"/>
                </a:solidFill>
              </a:rPr>
              <a:t>baz</a:t>
            </a:r>
            <a:r>
              <a:rPr lang="en-US" altLang="ko-KR" b="1" dirty="0" smtClean="0">
                <a:solidFill>
                  <a:srgbClr val="C00000"/>
                </a:solidFill>
              </a:rPr>
              <a:t>"/&gt;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&lt;/bean&gt;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0034" y="3357562"/>
            <a:ext cx="128588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Foo.java</a:t>
            </a:r>
            <a:endParaRPr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43438" y="3357562"/>
            <a:ext cx="292895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applicationContext.xml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57356" y="1571612"/>
            <a:ext cx="121444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/>
              <a:t>Foo</a:t>
            </a:r>
            <a:endParaRPr lang="ko-KR" altLang="en-US" sz="2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00760" y="1214422"/>
            <a:ext cx="121444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Bar</a:t>
            </a:r>
            <a:endParaRPr lang="ko-KR" altLang="en-US" sz="2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00760" y="2143116"/>
            <a:ext cx="121444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/>
              <a:t>Baz</a:t>
            </a:r>
            <a:endParaRPr lang="ko-KR" altLang="en-US" sz="2400" b="1" dirty="0"/>
          </a:p>
        </p:txBody>
      </p:sp>
      <p:cxnSp>
        <p:nvCxnSpPr>
          <p:cNvPr id="14" name="직선 화살표 연결선 13"/>
          <p:cNvCxnSpPr>
            <a:stCxn id="10" idx="3"/>
            <a:endCxn id="11" idx="1"/>
          </p:cNvCxnSpPr>
          <p:nvPr/>
        </p:nvCxnSpPr>
        <p:spPr>
          <a:xfrm flipV="1">
            <a:off x="3071802" y="1607331"/>
            <a:ext cx="2928958" cy="357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3"/>
            <a:endCxn id="12" idx="1"/>
          </p:cNvCxnSpPr>
          <p:nvPr/>
        </p:nvCxnSpPr>
        <p:spPr>
          <a:xfrm>
            <a:off x="3071802" y="1964521"/>
            <a:ext cx="2928958" cy="5715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DI(Dependency Injection)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79432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setXxx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형태의 설정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통해서 전달받는 방법으로 </a:t>
            </a:r>
            <a:r>
              <a:rPr lang="ko-KR" altLang="en-US" sz="2000" dirty="0" err="1" smtClean="0"/>
              <a:t>프로퍼티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ko-KR" altLang="en-US" sz="2000" dirty="0" smtClean="0"/>
              <a:t>설정 방식 이라고도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pPr marL="266700"/>
            <a:r>
              <a:rPr lang="en-US" altLang="ko-KR" sz="2000" dirty="0" smtClean="0"/>
              <a:t>1. </a:t>
            </a:r>
            <a:r>
              <a:rPr lang="ko-KR" altLang="en-US" sz="2000" dirty="0" smtClean="0"/>
              <a:t>의존하는 객체를 전달받을 </a:t>
            </a:r>
            <a:r>
              <a:rPr lang="en-US" altLang="ko-KR" sz="2000" dirty="0" smtClean="0"/>
              <a:t>setter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작성한다</a:t>
            </a:r>
            <a:r>
              <a:rPr lang="en-US" altLang="ko-KR" sz="2000" dirty="0" smtClean="0"/>
              <a:t>.</a:t>
            </a:r>
          </a:p>
          <a:p>
            <a:pPr marL="266700"/>
            <a:r>
              <a:rPr lang="en-US" altLang="ko-KR" sz="2000" dirty="0" smtClean="0"/>
              <a:t>2. </a:t>
            </a:r>
            <a:r>
              <a:rPr lang="ko-KR" altLang="en-US" sz="2000" dirty="0" smtClean="0"/>
              <a:t>설정파일에 </a:t>
            </a:r>
            <a:r>
              <a:rPr lang="en-US" altLang="ko-KR" sz="2000" dirty="0" smtClean="0"/>
              <a:t>&lt;property&gt;</a:t>
            </a:r>
            <a:r>
              <a:rPr lang="ko-KR" altLang="en-US" sz="2000" dirty="0" smtClean="0"/>
              <a:t>태그를 이용한다</a:t>
            </a:r>
            <a:r>
              <a:rPr lang="en-US" altLang="ko-KR" sz="2000" dirty="0" smtClean="0"/>
              <a:t>.</a:t>
            </a:r>
          </a:p>
          <a:p>
            <a:pPr marL="444500">
              <a:tabLst>
                <a:tab pos="444500" algn="l"/>
              </a:tabLst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객체인 경우 </a:t>
            </a:r>
            <a:r>
              <a:rPr lang="en-US" altLang="ko-KR" sz="2000" dirty="0" smtClean="0"/>
              <a:t>&lt;ref&gt;</a:t>
            </a:r>
            <a:r>
              <a:rPr lang="ko-KR" altLang="en-US" sz="2000" dirty="0" smtClean="0"/>
              <a:t>태그 이용</a:t>
            </a:r>
          </a:p>
          <a:p>
            <a:pPr marL="444500">
              <a:buFontTx/>
              <a:buChar char="-"/>
              <a:tabLst>
                <a:tab pos="444500" algn="l"/>
              </a:tabLst>
            </a:pPr>
            <a:r>
              <a:rPr lang="ko-KR" altLang="en-US" sz="2000" dirty="0" smtClean="0"/>
              <a:t> 문자열이나 기본데이터 타입이라면 </a:t>
            </a:r>
            <a:r>
              <a:rPr lang="en-US" altLang="ko-KR" sz="2000" dirty="0" smtClean="0"/>
              <a:t>&lt;value&gt;</a:t>
            </a:r>
            <a:r>
              <a:rPr lang="ko-KR" altLang="en-US" sz="2000" dirty="0" smtClean="0"/>
              <a:t>태그 이용</a:t>
            </a:r>
            <a:endParaRPr lang="en-US" altLang="ko-KR" sz="2000" dirty="0" smtClean="0"/>
          </a:p>
          <a:p>
            <a:pPr marL="444500">
              <a:tabLst>
                <a:tab pos="444500" algn="l"/>
              </a:tabLst>
            </a:pPr>
            <a:endParaRPr lang="ko-KR" altLang="en-US" sz="2000" dirty="0" smtClean="0"/>
          </a:p>
          <a:p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오버로딩 시 기본 생성자가 반드시 필요하다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71414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DI - Setter-based Injection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DI(Dependency Injection)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71414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DI - Setter-based Injection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0034" y="3357562"/>
            <a:ext cx="3429024" cy="2428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public class </a:t>
            </a:r>
            <a:r>
              <a:rPr lang="en-US" altLang="ko-KR" dirty="0" err="1" smtClean="0">
                <a:solidFill>
                  <a:schemeClr val="tx1"/>
                </a:solidFill>
              </a:rPr>
              <a:t>Foo</a:t>
            </a:r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r>
              <a:rPr lang="nb-NO" altLang="ko-KR" dirty="0" smtClean="0">
                <a:solidFill>
                  <a:schemeClr val="tx1"/>
                </a:solidFill>
              </a:rPr>
              <a:t>    private Bar bar;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public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setBar</a:t>
            </a:r>
            <a:r>
              <a:rPr lang="en-US" altLang="ko-KR" b="1" dirty="0" smtClean="0">
                <a:solidFill>
                  <a:srgbClr val="C00000"/>
                </a:solidFill>
              </a:rPr>
              <a:t>(Bar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bar</a:t>
            </a:r>
            <a:r>
              <a:rPr lang="en-US" altLang="ko-KR" b="1" dirty="0" smtClean="0">
                <a:solidFill>
                  <a:srgbClr val="C00000"/>
                </a:solidFill>
              </a:rPr>
              <a:t>)    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{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    this.bar=bar;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}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3438" y="3357562"/>
            <a:ext cx="4071966" cy="2428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&lt;bean id="bar” class="Bar"/&gt;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&lt;bean id="</a:t>
            </a:r>
            <a:r>
              <a:rPr lang="en-US" altLang="ko-KR" dirty="0" err="1" smtClean="0">
                <a:solidFill>
                  <a:schemeClr val="tx1"/>
                </a:solidFill>
              </a:rPr>
              <a:t>foo</a:t>
            </a:r>
            <a:r>
              <a:rPr lang="en-US" altLang="ko-KR" dirty="0" smtClean="0">
                <a:solidFill>
                  <a:schemeClr val="tx1"/>
                </a:solidFill>
              </a:rPr>
              <a:t>“ class="</a:t>
            </a:r>
            <a:r>
              <a:rPr lang="en-US" altLang="ko-KR" dirty="0" err="1" smtClean="0">
                <a:solidFill>
                  <a:schemeClr val="tx1"/>
                </a:solidFill>
              </a:rPr>
              <a:t>Foo</a:t>
            </a:r>
            <a:r>
              <a:rPr lang="en-US" altLang="ko-KR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&lt;property name="bar"&gt;</a:t>
            </a:r>
          </a:p>
          <a:p>
            <a:r>
              <a:rPr lang="nl-NL" altLang="ko-KR" b="1" dirty="0" smtClean="0">
                <a:solidFill>
                  <a:srgbClr val="C00000"/>
                </a:solidFill>
              </a:rPr>
              <a:t>    &lt;ref bean="bar"/&gt;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&lt;/property</a:t>
            </a:r>
            <a:r>
              <a:rPr lang="en-US" altLang="ko-KR" dirty="0" smtClean="0"/>
              <a:t>&gt;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&lt;/bean&gt;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0034" y="3000372"/>
            <a:ext cx="128588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Foo.java</a:t>
            </a:r>
            <a:endParaRPr lang="ko-KR" altLang="en-US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43438" y="3000372"/>
            <a:ext cx="292895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applicationContext.xml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928794" y="1571612"/>
            <a:ext cx="121444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/>
              <a:t>Foo</a:t>
            </a:r>
            <a:endParaRPr lang="ko-KR" altLang="en-US" sz="2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29322" y="1571612"/>
            <a:ext cx="1214446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Bar</a:t>
            </a:r>
            <a:endParaRPr lang="ko-KR" altLang="en-US" sz="2400" b="1" dirty="0"/>
          </a:p>
        </p:txBody>
      </p:sp>
      <p:cxnSp>
        <p:nvCxnSpPr>
          <p:cNvPr id="13" name="직선 화살표 연결선 12"/>
          <p:cNvCxnSpPr>
            <a:stCxn id="10" idx="3"/>
            <a:endCxn id="11" idx="1"/>
          </p:cNvCxnSpPr>
          <p:nvPr/>
        </p:nvCxnSpPr>
        <p:spPr>
          <a:xfrm>
            <a:off x="3143240" y="1964521"/>
            <a:ext cx="278608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DI(Dependency Injection)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4" y="1214422"/>
            <a:ext cx="84643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[1] </a:t>
            </a:r>
            <a:r>
              <a:rPr lang="ko-KR" altLang="en-US" sz="2000" dirty="0" smtClean="0"/>
              <a:t>둘 다 사용 가능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[2] setter </a:t>
            </a:r>
            <a:r>
              <a:rPr lang="ko-KR" altLang="en-US" sz="2000" dirty="0" err="1" smtClean="0"/>
              <a:t>메서드에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@</a:t>
            </a:r>
            <a:r>
              <a:rPr lang="en-US" altLang="ko-KR" sz="2000" smtClean="0"/>
              <a:t>Required </a:t>
            </a:r>
            <a:r>
              <a:rPr lang="ko-KR" altLang="en-US" sz="2000" dirty="0" err="1"/>
              <a:t>어</a:t>
            </a:r>
            <a:r>
              <a:rPr lang="ko-KR" altLang="en-US" sz="2000" smtClean="0"/>
              <a:t>노테이션 </a:t>
            </a:r>
            <a:r>
              <a:rPr lang="ko-KR" altLang="en-US" sz="2000" dirty="0" smtClean="0"/>
              <a:t>사용시 </a:t>
            </a:r>
            <a:r>
              <a:rPr lang="en-US" altLang="ko-KR" sz="2000" dirty="0" smtClean="0"/>
              <a:t>setter</a:t>
            </a:r>
            <a:r>
              <a:rPr lang="ko-KR" altLang="en-US" sz="2000" dirty="0" smtClean="0"/>
              <a:t>의존성을 사용</a:t>
            </a:r>
            <a:endParaRPr lang="en-US" altLang="ko-KR" sz="2000" dirty="0" smtClean="0"/>
          </a:p>
          <a:p>
            <a:r>
              <a:rPr lang="en-US" altLang="ko-KR" sz="2000" dirty="0" smtClean="0"/>
              <a:t>    </a:t>
            </a:r>
            <a:r>
              <a:rPr lang="ko-KR" altLang="en-US" sz="2000" dirty="0" smtClean="0"/>
              <a:t>하도록 함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[3] </a:t>
            </a:r>
            <a:r>
              <a:rPr lang="ko-KR" altLang="en-US" sz="2000" dirty="0" smtClean="0"/>
              <a:t>스프링 팀은 </a:t>
            </a:r>
            <a:r>
              <a:rPr lang="en-US" altLang="ko-KR" sz="2000" dirty="0" smtClean="0"/>
              <a:t>setter injection</a:t>
            </a:r>
            <a:r>
              <a:rPr lang="ko-KR" altLang="en-US" sz="2000" dirty="0" smtClean="0"/>
              <a:t>을 추천</a:t>
            </a:r>
          </a:p>
          <a:p>
            <a:pPr marL="355600"/>
            <a:r>
              <a:rPr lang="en-US" altLang="ko-KR" sz="2000" dirty="0" smtClean="0"/>
              <a:t>. </a:t>
            </a:r>
            <a:r>
              <a:rPr lang="ko-KR" altLang="en-US" sz="2000" dirty="0" smtClean="0"/>
              <a:t>많은 수의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인자는 다루기 힘들다</a:t>
            </a:r>
            <a:r>
              <a:rPr lang="en-US" altLang="ko-KR" sz="2000" dirty="0" smtClean="0"/>
              <a:t>.</a:t>
            </a:r>
          </a:p>
          <a:p>
            <a:pPr marL="355600"/>
            <a:r>
              <a:rPr lang="en-US" altLang="ko-KR" sz="2000" dirty="0" smtClean="0"/>
              <a:t>. setter </a:t>
            </a:r>
            <a:r>
              <a:rPr lang="ko-KR" altLang="en-US" sz="2000" dirty="0" err="1" smtClean="0"/>
              <a:t>메서드는</a:t>
            </a:r>
            <a:r>
              <a:rPr lang="ko-KR" altLang="en-US" sz="2000" dirty="0" smtClean="0"/>
              <a:t> 나중에 재구성 하기 쉬움</a:t>
            </a: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4282" y="71414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Constructor-based or setter-based DI?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7884" y="57148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DI(Dependency Injection)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31796"/>
            <a:ext cx="35317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의존관계 자동 설정</a:t>
            </a:r>
            <a:endParaRPr lang="ko-KR" altLang="en-US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1242231"/>
            <a:ext cx="8286807" cy="1323439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[1] </a:t>
            </a:r>
            <a:r>
              <a:rPr lang="ko-KR" altLang="en-US" sz="2000" dirty="0" smtClean="0"/>
              <a:t>의존하는 </a:t>
            </a:r>
            <a:r>
              <a:rPr lang="ko-KR" altLang="en-US" sz="2000" dirty="0" err="1" smtClean="0"/>
              <a:t>빈객체의</a:t>
            </a:r>
            <a:r>
              <a:rPr lang="ko-KR" altLang="en-US" sz="2000" dirty="0" smtClean="0"/>
              <a:t> 타입이나 이름을 이용하여 의존객체를 자동으로  </a:t>
            </a:r>
            <a:endParaRPr lang="en-US" altLang="ko-KR" sz="2000" dirty="0" smtClean="0"/>
          </a:p>
          <a:p>
            <a:r>
              <a:rPr lang="en-US" altLang="ko-KR" sz="2000" dirty="0" smtClean="0"/>
              <a:t>    </a:t>
            </a:r>
            <a:r>
              <a:rPr lang="ko-KR" altLang="en-US" sz="2000" dirty="0" smtClean="0"/>
              <a:t>설정할 수 있는 기능으로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가지 방식 제공한다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[2] </a:t>
            </a:r>
            <a:r>
              <a:rPr lang="en-US" altLang="ko-KR" sz="2000" dirty="0" err="1" smtClean="0"/>
              <a:t>autowire</a:t>
            </a:r>
            <a:r>
              <a:rPr lang="ko-KR" altLang="en-US" sz="2000" dirty="0" smtClean="0"/>
              <a:t>속성을 이용한다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[3] </a:t>
            </a:r>
            <a:r>
              <a:rPr lang="ko-KR" altLang="en-US" sz="2000" dirty="0" smtClean="0"/>
              <a:t>자동설정과 직접설정의 혼합도 가능하다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DI(Dependency Injection)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47702" y="3000372"/>
          <a:ext cx="8239140" cy="3383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방식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no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Autowiring</a:t>
                      </a:r>
                      <a:r>
                        <a:rPr lang="ko-KR" altLang="en-US" dirty="0" smtClean="0"/>
                        <a:t>을 하지 않는다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기본값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byName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프로퍼티의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이름과 같은 이름을 갖는 빈 객체를 설정한다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/>
                        <a:t>ByType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프로퍼티의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타입과 같은 타입을 갖는 빈 객체를 설정한다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constructor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파라미터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타입과 같은 타입을 갖는 빈 객체를 </a:t>
                      </a:r>
                      <a:r>
                        <a:rPr lang="ko-KR" alt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생성자에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전달한다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/>
                        <a:t>autodetect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Constructor</a:t>
                      </a:r>
                      <a:r>
                        <a:rPr lang="ko-KR" altLang="en-US" dirty="0" smtClean="0"/>
                        <a:t>인지 </a:t>
                      </a:r>
                      <a:r>
                        <a:rPr lang="en-US" altLang="ko-KR" dirty="0" err="1" smtClean="0"/>
                        <a:t>byType</a:t>
                      </a:r>
                      <a:r>
                        <a:rPr lang="ko-KR" altLang="en-US" dirty="0" smtClean="0"/>
                        <a:t>인지 자동으로 판단한다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기본 생성자가 정의되어 있지 않은 경우는 </a:t>
                      </a:r>
                      <a:r>
                        <a:rPr lang="en-US" altLang="ko-KR" dirty="0" smtClean="0"/>
                        <a:t>constructor</a:t>
                      </a:r>
                      <a:r>
                        <a:rPr lang="ko-KR" altLang="en-US" dirty="0" smtClean="0"/>
                        <a:t>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정의되어 있는 경우에는 </a:t>
                      </a:r>
                      <a:r>
                        <a:rPr lang="en-US" altLang="ko-KR" dirty="0" err="1" smtClean="0"/>
                        <a:t>byType</a:t>
                      </a:r>
                      <a:r>
                        <a:rPr lang="ko-KR" altLang="en-US" dirty="0" smtClean="0"/>
                        <a:t>을 사용해 연결한다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3261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/>
              <a:t>Spring </a:t>
            </a:r>
            <a:r>
              <a:rPr lang="ko-KR" altLang="en-US" sz="4400" b="1" dirty="0" smtClean="0"/>
              <a:t>소</a:t>
            </a:r>
            <a:r>
              <a:rPr lang="ko-KR" altLang="en-US" sz="4400" b="1" dirty="0"/>
              <a:t>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895" y="1428736"/>
            <a:ext cx="8505662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 </a:t>
            </a:r>
            <a:r>
              <a:rPr lang="en-US" altLang="ko-KR" sz="3200" b="1" dirty="0" smtClean="0"/>
              <a:t>Spring</a:t>
            </a:r>
            <a:r>
              <a:rPr lang="ko-KR" altLang="en-US" sz="3200" b="1" dirty="0" smtClean="0"/>
              <a:t>이 </a:t>
            </a:r>
            <a:r>
              <a:rPr lang="ko-KR" altLang="en-US" sz="3200" b="1" dirty="0"/>
              <a:t>추구하는 바는 크게 두 </a:t>
            </a:r>
            <a:r>
              <a:rPr lang="ko-KR" altLang="en-US" sz="3200" b="1" dirty="0" smtClean="0"/>
              <a:t>가지이다 </a:t>
            </a:r>
            <a:r>
              <a:rPr lang="en-US" sz="3200" b="1" dirty="0" smtClean="0"/>
              <a:t>]</a:t>
            </a:r>
          </a:p>
          <a:p>
            <a:endParaRPr lang="ko-KR" altLang="en-US" sz="3200" b="1" dirty="0"/>
          </a:p>
          <a:p>
            <a:r>
              <a:rPr lang="en-US" b="1" dirty="0"/>
              <a:t> </a:t>
            </a:r>
            <a:endParaRPr lang="ko-KR" altLang="en-US" b="1" dirty="0"/>
          </a:p>
          <a:p>
            <a:r>
              <a:rPr lang="en-US" sz="2000" dirty="0"/>
              <a:t>[1] </a:t>
            </a:r>
            <a:r>
              <a:rPr lang="ko-KR" altLang="en-US" sz="2000" dirty="0"/>
              <a:t>복잡하고 무거운</a:t>
            </a:r>
            <a:r>
              <a:rPr lang="en-US" sz="2000" dirty="0"/>
              <a:t> J2EE </a:t>
            </a:r>
            <a:r>
              <a:rPr lang="ko-KR" altLang="en-US" sz="2000" dirty="0"/>
              <a:t>기술의 사용을 쉽고 가볍게 만들어주고</a:t>
            </a:r>
            <a:r>
              <a:rPr lang="en-US" sz="2000" dirty="0"/>
              <a:t>, </a:t>
            </a:r>
            <a:endParaRPr lang="en-US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자연스럽게 </a:t>
            </a:r>
            <a:r>
              <a:rPr lang="ko-KR" altLang="en-US" sz="2000" dirty="0"/>
              <a:t>검증된 최상의 실천 사례들을 구현하도록 함으로써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좋은 </a:t>
            </a:r>
            <a:r>
              <a:rPr lang="ko-KR" altLang="en-US" sz="2000" dirty="0"/>
              <a:t>프로그램이 작성될 수 있도록 유도한다</a:t>
            </a:r>
            <a:r>
              <a:rPr lang="en-US" sz="2000" dirty="0"/>
              <a:t>.</a:t>
            </a:r>
            <a:endParaRPr lang="ko-KR" altLang="en-US" sz="2000" dirty="0"/>
          </a:p>
          <a:p>
            <a:r>
              <a:rPr lang="en-US" sz="2000" dirty="0"/>
              <a:t> </a:t>
            </a:r>
            <a:endParaRPr lang="ko-KR" altLang="en-US" sz="2000" dirty="0"/>
          </a:p>
          <a:p>
            <a:r>
              <a:rPr lang="en-US" sz="2000" dirty="0"/>
              <a:t>[2] </a:t>
            </a:r>
            <a:r>
              <a:rPr lang="ko-KR" altLang="en-US" sz="2000" dirty="0"/>
              <a:t>기존의 잘 알려진 기술들을 프레임워크 내에서 일관된 방법으로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쉽게 </a:t>
            </a:r>
            <a:r>
              <a:rPr lang="ko-KR" altLang="en-US" sz="2000" dirty="0"/>
              <a:t>사용할 수 있도록 돕는다</a:t>
            </a:r>
            <a:r>
              <a:rPr lang="en-US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42852"/>
            <a:ext cx="84325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&lt;constructor-</a:t>
            </a:r>
            <a:r>
              <a:rPr lang="en-US" altLang="ko-KR" sz="3000" b="1" dirty="0" err="1" smtClean="0"/>
              <a:t>arg</a:t>
            </a:r>
            <a:r>
              <a:rPr lang="en-US" altLang="ko-KR" sz="3000" b="1" dirty="0" smtClean="0"/>
              <a:t>&gt;</a:t>
            </a:r>
            <a:r>
              <a:rPr lang="ko-KR" altLang="en-US" sz="3000" b="1" dirty="0" smtClean="0"/>
              <a:t>와 </a:t>
            </a:r>
            <a:r>
              <a:rPr lang="en-US" altLang="ko-KR" sz="3000" b="1" dirty="0" smtClean="0"/>
              <a:t>&lt;property&gt; </a:t>
            </a:r>
            <a:r>
              <a:rPr lang="ko-KR" altLang="en-US" sz="3000" b="1" dirty="0" smtClean="0"/>
              <a:t>요소의 속성</a:t>
            </a:r>
            <a:endParaRPr lang="ko-KR" altLang="en-US" sz="30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71472" y="1397000"/>
          <a:ext cx="81439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index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생성자의 몇 번째 인수에 값을 넘길 것인가를 지정한다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type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생성자의 어떤 데이터 타입인 인수에 값을 넘길 것인지 지정한다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ref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자식 요소 </a:t>
                      </a:r>
                      <a:r>
                        <a:rPr lang="en-US" altLang="ko-KR" dirty="0" smtClean="0"/>
                        <a:t>&lt;ref</a:t>
                      </a:r>
                      <a:r>
                        <a:rPr lang="en-US" altLang="ko-KR" baseline="0" dirty="0" smtClean="0"/>
                        <a:t> bean=“Bean </a:t>
                      </a:r>
                      <a:r>
                        <a:rPr lang="ko-KR" altLang="en-US" baseline="0" dirty="0" smtClean="0"/>
                        <a:t>이름</a:t>
                      </a:r>
                      <a:r>
                        <a:rPr lang="en-US" altLang="ko-KR" baseline="0" dirty="0" smtClean="0"/>
                        <a:t>”/&gt; </a:t>
                      </a:r>
                      <a:r>
                        <a:rPr lang="ko-KR" altLang="en-US" baseline="0" dirty="0" smtClean="0"/>
                        <a:t>대신 사용할 수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value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자식 요소 </a:t>
                      </a:r>
                      <a:r>
                        <a:rPr lang="en-US" altLang="ko-KR" dirty="0" smtClean="0"/>
                        <a:t>&lt;value&gt;</a:t>
                      </a:r>
                      <a:r>
                        <a:rPr lang="ko-KR" altLang="en-US" dirty="0" smtClean="0"/>
                        <a:t>값 </a:t>
                      </a:r>
                      <a:r>
                        <a:rPr lang="en-US" altLang="ko-KR" dirty="0" smtClean="0"/>
                        <a:t>&lt;/value&gt; </a:t>
                      </a:r>
                      <a:r>
                        <a:rPr lang="ko-KR" altLang="en-US" dirty="0" smtClean="0"/>
                        <a:t>대신 사용할 수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472" y="3243204"/>
            <a:ext cx="6169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&lt;property&gt; </a:t>
            </a:r>
            <a:r>
              <a:rPr lang="ko-KR" altLang="en-US" b="1" dirty="0" smtClean="0"/>
              <a:t>요소는 </a:t>
            </a:r>
            <a:r>
              <a:rPr lang="en-US" altLang="ko-KR" b="1" dirty="0" smtClean="0"/>
              <a:t>ref </a:t>
            </a:r>
            <a:r>
              <a:rPr lang="ko-KR" altLang="en-US" b="1" dirty="0" smtClean="0"/>
              <a:t>속성과 </a:t>
            </a:r>
            <a:r>
              <a:rPr lang="en-US" altLang="ko-KR" b="1" dirty="0" smtClean="0"/>
              <a:t>value </a:t>
            </a:r>
            <a:r>
              <a:rPr lang="ko-KR" altLang="en-US" b="1" dirty="0" smtClean="0"/>
              <a:t>속성만을 가진다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DI(Dependency Injection)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42852"/>
            <a:ext cx="84325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&lt;constructor-</a:t>
            </a:r>
            <a:r>
              <a:rPr lang="en-US" altLang="ko-KR" sz="3000" b="1" dirty="0" err="1" smtClean="0"/>
              <a:t>arg</a:t>
            </a:r>
            <a:r>
              <a:rPr lang="en-US" altLang="ko-KR" sz="3000" b="1" dirty="0" smtClean="0"/>
              <a:t>&gt;</a:t>
            </a:r>
            <a:r>
              <a:rPr lang="ko-KR" altLang="en-US" sz="3000" b="1" dirty="0" smtClean="0"/>
              <a:t>와 </a:t>
            </a:r>
            <a:r>
              <a:rPr lang="en-US" altLang="ko-KR" sz="3000" b="1" dirty="0" smtClean="0"/>
              <a:t>&lt;property&gt; </a:t>
            </a:r>
            <a:r>
              <a:rPr lang="ko-KR" altLang="en-US" sz="3000" b="1" dirty="0" smtClean="0"/>
              <a:t>요소의 속성</a:t>
            </a:r>
            <a:endParaRPr lang="ko-KR" altLang="en-US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4634" y="1357298"/>
            <a:ext cx="8286807" cy="1938992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Foo</a:t>
            </a:r>
            <a:r>
              <a:rPr lang="en-US" altLang="ko-KR" sz="2000" dirty="0" smtClean="0"/>
              <a:t>(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int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a, String b</a:t>
            </a:r>
            <a:r>
              <a:rPr lang="en-US" altLang="ko-KR" sz="2000" dirty="0" smtClean="0"/>
              <a:t>) {…}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&lt;bean id=“</a:t>
            </a:r>
            <a:r>
              <a:rPr lang="en-US" altLang="ko-KR" sz="2000" dirty="0" err="1" smtClean="0"/>
              <a:t>foo</a:t>
            </a:r>
            <a:r>
              <a:rPr lang="en-US" altLang="ko-KR" sz="2000" dirty="0" smtClean="0"/>
              <a:t>” class=“</a:t>
            </a:r>
            <a:r>
              <a:rPr lang="en-US" altLang="ko-KR" sz="2000" dirty="0" err="1" smtClean="0"/>
              <a:t>Foo</a:t>
            </a:r>
            <a:r>
              <a:rPr lang="en-US" altLang="ko-KR" sz="2000" dirty="0" smtClean="0"/>
              <a:t>”&gt;</a:t>
            </a:r>
          </a:p>
          <a:p>
            <a:r>
              <a:rPr lang="en-US" altLang="ko-KR" sz="2000" dirty="0" smtClean="0"/>
              <a:t>	&lt;constructor-</a:t>
            </a:r>
            <a:r>
              <a:rPr lang="en-US" altLang="ko-KR" sz="2000" dirty="0" err="1" smtClean="0"/>
              <a:t>arg</a:t>
            </a:r>
            <a:r>
              <a:rPr lang="en-US" altLang="ko-KR" sz="2000" dirty="0" smtClean="0"/>
              <a:t>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index=“0”  value=“25”</a:t>
            </a:r>
            <a:r>
              <a:rPr lang="en-US" altLang="ko-KR" sz="2000" dirty="0" smtClean="0"/>
              <a:t>/&gt;</a:t>
            </a:r>
          </a:p>
          <a:p>
            <a:r>
              <a:rPr lang="en-US" altLang="ko-KR" sz="2000" dirty="0" smtClean="0"/>
              <a:t> 	&lt;constructor-</a:t>
            </a:r>
            <a:r>
              <a:rPr lang="en-US" altLang="ko-KR" sz="2000" dirty="0" err="1" smtClean="0"/>
              <a:t>arg</a:t>
            </a:r>
            <a:r>
              <a:rPr lang="en-US" altLang="ko-KR" sz="2000" dirty="0" smtClean="0"/>
              <a:t>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index=“1”  value=“Hello”</a:t>
            </a:r>
            <a:r>
              <a:rPr lang="en-US" altLang="ko-KR" sz="2000" dirty="0" smtClean="0"/>
              <a:t>/&gt;</a:t>
            </a:r>
          </a:p>
          <a:p>
            <a:r>
              <a:rPr lang="en-US" altLang="ko-KR" sz="2000" dirty="0" smtClean="0"/>
              <a:t>&lt;/bean&gt;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634" y="3918900"/>
            <a:ext cx="8286808" cy="1938992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Foo</a:t>
            </a:r>
            <a:r>
              <a:rPr lang="en-US" altLang="ko-KR" sz="2000" dirty="0" smtClean="0"/>
              <a:t>(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int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a, String b</a:t>
            </a:r>
            <a:r>
              <a:rPr lang="en-US" altLang="ko-KR" sz="2000" dirty="0" smtClean="0"/>
              <a:t>) {…}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&lt;bean id=“</a:t>
            </a:r>
            <a:r>
              <a:rPr lang="en-US" altLang="ko-KR" sz="2000" dirty="0" err="1" smtClean="0"/>
              <a:t>foo</a:t>
            </a:r>
            <a:r>
              <a:rPr lang="en-US" altLang="ko-KR" sz="2000" dirty="0" smtClean="0"/>
              <a:t>” class=“</a:t>
            </a:r>
            <a:r>
              <a:rPr lang="en-US" altLang="ko-KR" sz="2000" dirty="0" err="1" smtClean="0"/>
              <a:t>Foo</a:t>
            </a:r>
            <a:r>
              <a:rPr lang="en-US" altLang="ko-KR" sz="2000" dirty="0" smtClean="0"/>
              <a:t>”&gt;</a:t>
            </a:r>
          </a:p>
          <a:p>
            <a:r>
              <a:rPr lang="en-US" altLang="ko-KR" sz="2000" dirty="0" smtClean="0"/>
              <a:t>	&lt;constructor-</a:t>
            </a:r>
            <a:r>
              <a:rPr lang="en-US" altLang="ko-KR" sz="2000" dirty="0" err="1" smtClean="0"/>
              <a:t>arg</a:t>
            </a:r>
            <a:r>
              <a:rPr lang="en-US" altLang="ko-KR" sz="2000" dirty="0" smtClean="0"/>
              <a:t> 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type=“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int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” value=“25”</a:t>
            </a:r>
            <a:r>
              <a:rPr lang="en-US" altLang="ko-KR" sz="2000" dirty="0" smtClean="0"/>
              <a:t>/&gt;</a:t>
            </a:r>
          </a:p>
          <a:p>
            <a:r>
              <a:rPr lang="en-US" altLang="ko-KR" sz="2000" dirty="0" smtClean="0"/>
              <a:t> 	&lt;constructor-</a:t>
            </a:r>
            <a:r>
              <a:rPr lang="en-US" altLang="ko-KR" sz="2000" dirty="0" err="1" smtClean="0"/>
              <a:t>arg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type=“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java.lang.String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” value=“Hello”</a:t>
            </a:r>
            <a:r>
              <a:rPr lang="en-US" altLang="ko-KR" sz="2000" dirty="0" smtClean="0"/>
              <a:t>/&gt;</a:t>
            </a:r>
          </a:p>
          <a:p>
            <a:r>
              <a:rPr lang="en-US" altLang="ko-KR" sz="2000" dirty="0" smtClean="0"/>
              <a:t>&lt;/bean&gt;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DI(Dependency Injection)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31796"/>
            <a:ext cx="3796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다른 </a:t>
            </a:r>
            <a:r>
              <a:rPr lang="en-US" altLang="ko-KR" sz="3000" b="1" dirty="0" smtClean="0"/>
              <a:t>Bean </a:t>
            </a:r>
            <a:r>
              <a:rPr lang="ko-KR" altLang="en-US" sz="3000" b="1" dirty="0" smtClean="0"/>
              <a:t>참조 주입</a:t>
            </a:r>
            <a:endParaRPr lang="ko-KR" altLang="en-US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1242231"/>
            <a:ext cx="8286807" cy="5401479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public class </a:t>
            </a:r>
            <a:r>
              <a:rPr lang="en-US" altLang="ko-KR" sz="1500" dirty="0" err="1" smtClean="0"/>
              <a:t>MessageBeanImpl</a:t>
            </a:r>
            <a:r>
              <a:rPr lang="en-US" altLang="ko-KR" sz="1500" dirty="0" smtClean="0"/>
              <a:t> implements </a:t>
            </a:r>
            <a:r>
              <a:rPr lang="en-US" altLang="ko-KR" sz="1500" dirty="0" err="1" smtClean="0"/>
              <a:t>MessageBean</a:t>
            </a:r>
            <a:r>
              <a:rPr lang="en-US" altLang="ko-KR" sz="1500" dirty="0" smtClean="0"/>
              <a:t> {  </a:t>
            </a:r>
          </a:p>
          <a:p>
            <a:r>
              <a:rPr lang="en-US" altLang="ko-KR" sz="1500" dirty="0" smtClean="0"/>
              <a:t>    private String name;</a:t>
            </a:r>
          </a:p>
          <a:p>
            <a:r>
              <a:rPr lang="en-US" altLang="ko-KR" sz="1500" dirty="0" smtClean="0"/>
              <a:t>    private String greeting;   </a:t>
            </a:r>
          </a:p>
          <a:p>
            <a:r>
              <a:rPr lang="en-US" altLang="ko-KR" sz="1500" dirty="0" smtClean="0"/>
              <a:t>    </a:t>
            </a:r>
            <a:r>
              <a:rPr lang="en-US" altLang="ko-KR" sz="1500" b="1" dirty="0" smtClean="0">
                <a:solidFill>
                  <a:srgbClr val="C00000"/>
                </a:solidFill>
              </a:rPr>
              <a:t>private </a:t>
            </a:r>
            <a:r>
              <a:rPr lang="en-US" altLang="ko-KR" sz="1500" b="1" dirty="0" err="1" smtClean="0">
                <a:solidFill>
                  <a:srgbClr val="C00000"/>
                </a:solidFill>
              </a:rPr>
              <a:t>Outputter</a:t>
            </a:r>
            <a:r>
              <a:rPr lang="en-US" altLang="ko-KR" sz="15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500" b="1" dirty="0" err="1" smtClean="0">
                <a:solidFill>
                  <a:srgbClr val="C00000"/>
                </a:solidFill>
              </a:rPr>
              <a:t>outputter</a:t>
            </a:r>
            <a:r>
              <a:rPr lang="en-US" altLang="ko-KR" sz="1500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altLang="ko-KR" sz="1500" dirty="0" smtClean="0"/>
              <a:t>    public </a:t>
            </a:r>
            <a:r>
              <a:rPr lang="en-US" altLang="ko-KR" sz="1500" dirty="0" err="1" smtClean="0"/>
              <a:t>MessageBeanImpl</a:t>
            </a:r>
            <a:r>
              <a:rPr lang="en-US" altLang="ko-KR" sz="1500" dirty="0" smtClean="0"/>
              <a:t>(String name) {</a:t>
            </a:r>
          </a:p>
          <a:p>
            <a:r>
              <a:rPr lang="en-US" altLang="ko-KR" sz="1500" dirty="0" smtClean="0"/>
              <a:t>        this.name = name;</a:t>
            </a:r>
          </a:p>
          <a:p>
            <a:r>
              <a:rPr lang="en-US" altLang="ko-KR" sz="1500" dirty="0" smtClean="0"/>
              <a:t>    }       </a:t>
            </a:r>
          </a:p>
          <a:p>
            <a:r>
              <a:rPr lang="en-US" altLang="ko-KR" sz="1500" dirty="0" smtClean="0"/>
              <a:t>    public void </a:t>
            </a:r>
            <a:r>
              <a:rPr lang="en-US" altLang="ko-KR" sz="1500" dirty="0" err="1" smtClean="0"/>
              <a:t>setGreeting</a:t>
            </a:r>
            <a:r>
              <a:rPr lang="en-US" altLang="ko-KR" sz="1500" dirty="0" smtClean="0"/>
              <a:t>(String greeting) {</a:t>
            </a:r>
          </a:p>
          <a:p>
            <a:r>
              <a:rPr lang="en-US" altLang="ko-KR" sz="1500" dirty="0" smtClean="0"/>
              <a:t>        </a:t>
            </a:r>
            <a:r>
              <a:rPr lang="en-US" altLang="ko-KR" sz="1500" dirty="0" err="1" smtClean="0"/>
              <a:t>this.greeting</a:t>
            </a:r>
            <a:r>
              <a:rPr lang="en-US" altLang="ko-KR" sz="1500" dirty="0" smtClean="0"/>
              <a:t> = greeting;</a:t>
            </a:r>
          </a:p>
          <a:p>
            <a:r>
              <a:rPr lang="en-US" altLang="ko-KR" sz="1500" dirty="0" smtClean="0"/>
              <a:t>    } </a:t>
            </a:r>
          </a:p>
          <a:p>
            <a:r>
              <a:rPr lang="en-US" altLang="ko-KR" sz="1500" dirty="0" smtClean="0"/>
              <a:t>    public void </a:t>
            </a:r>
            <a:r>
              <a:rPr lang="en-US" altLang="ko-KR" sz="1500" dirty="0" err="1" smtClean="0"/>
              <a:t>sayHello</a:t>
            </a:r>
            <a:r>
              <a:rPr lang="en-US" altLang="ko-KR" sz="1500" dirty="0" smtClean="0"/>
              <a:t>() {</a:t>
            </a:r>
          </a:p>
          <a:p>
            <a:r>
              <a:rPr lang="en-US" altLang="ko-KR" sz="1500" dirty="0" smtClean="0"/>
              <a:t>        String message = greeting + name + "!";</a:t>
            </a:r>
          </a:p>
          <a:p>
            <a:r>
              <a:rPr lang="en-US" altLang="ko-KR" sz="1500" dirty="0" smtClean="0"/>
              <a:t>        </a:t>
            </a:r>
            <a:r>
              <a:rPr lang="en-US" altLang="ko-KR" sz="1500" dirty="0" err="1" smtClean="0"/>
              <a:t>System.out.println</a:t>
            </a:r>
            <a:r>
              <a:rPr lang="en-US" altLang="ko-KR" sz="1500" dirty="0" smtClean="0"/>
              <a:t>(message);</a:t>
            </a:r>
          </a:p>
          <a:p>
            <a:r>
              <a:rPr lang="en-US" altLang="ko-KR" sz="1500" dirty="0" smtClean="0"/>
              <a:t>        try {</a:t>
            </a:r>
          </a:p>
          <a:p>
            <a:r>
              <a:rPr lang="en-US" altLang="ko-KR" sz="1500" dirty="0" smtClean="0"/>
              <a:t>            </a:t>
            </a:r>
            <a:r>
              <a:rPr lang="en-US" altLang="ko-KR" sz="1500" dirty="0" err="1" smtClean="0"/>
              <a:t>outputter.output</a:t>
            </a:r>
            <a:r>
              <a:rPr lang="en-US" altLang="ko-KR" sz="1500" dirty="0" smtClean="0"/>
              <a:t>(message);</a:t>
            </a:r>
          </a:p>
          <a:p>
            <a:r>
              <a:rPr lang="en-US" altLang="ko-KR" sz="1500" dirty="0" smtClean="0"/>
              <a:t>        } catch(</a:t>
            </a:r>
            <a:r>
              <a:rPr lang="en-US" altLang="ko-KR" sz="1500" dirty="0" err="1" smtClean="0"/>
              <a:t>IOException</a:t>
            </a:r>
            <a:r>
              <a:rPr lang="en-US" altLang="ko-KR" sz="1500" dirty="0" smtClean="0"/>
              <a:t> e) {</a:t>
            </a:r>
          </a:p>
          <a:p>
            <a:r>
              <a:rPr lang="en-US" altLang="ko-KR" sz="1500" dirty="0" smtClean="0"/>
              <a:t>            </a:t>
            </a:r>
            <a:r>
              <a:rPr lang="en-US" altLang="ko-KR" sz="1500" dirty="0" err="1" smtClean="0"/>
              <a:t>e.printStackTrace</a:t>
            </a:r>
            <a:r>
              <a:rPr lang="en-US" altLang="ko-KR" sz="1500" dirty="0" smtClean="0"/>
              <a:t>();</a:t>
            </a:r>
          </a:p>
          <a:p>
            <a:r>
              <a:rPr lang="en-US" altLang="ko-KR" sz="1500" dirty="0" smtClean="0"/>
              <a:t>        }</a:t>
            </a:r>
          </a:p>
          <a:p>
            <a:r>
              <a:rPr lang="en-US" altLang="ko-KR" sz="1500" dirty="0" smtClean="0"/>
              <a:t>    }</a:t>
            </a:r>
          </a:p>
          <a:p>
            <a:r>
              <a:rPr lang="en-US" altLang="ko-KR" sz="1500" b="1" dirty="0" smtClean="0">
                <a:solidFill>
                  <a:srgbClr val="C00000"/>
                </a:solidFill>
              </a:rPr>
              <a:t>    public void </a:t>
            </a:r>
            <a:r>
              <a:rPr lang="en-US" altLang="ko-KR" sz="1500" b="1" dirty="0" err="1" smtClean="0">
                <a:solidFill>
                  <a:srgbClr val="C00000"/>
                </a:solidFill>
              </a:rPr>
              <a:t>setOutputter</a:t>
            </a:r>
            <a:r>
              <a:rPr lang="en-US" altLang="ko-KR" sz="1500" b="1" dirty="0" smtClean="0">
                <a:solidFill>
                  <a:srgbClr val="C00000"/>
                </a:solidFill>
              </a:rPr>
              <a:t>(</a:t>
            </a:r>
            <a:r>
              <a:rPr lang="en-US" altLang="ko-KR" sz="1500" b="1" dirty="0" err="1" smtClean="0">
                <a:solidFill>
                  <a:srgbClr val="C00000"/>
                </a:solidFill>
              </a:rPr>
              <a:t>Outputter</a:t>
            </a:r>
            <a:r>
              <a:rPr lang="en-US" altLang="ko-KR" sz="15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500" b="1" dirty="0" err="1" smtClean="0">
                <a:solidFill>
                  <a:srgbClr val="C00000"/>
                </a:solidFill>
              </a:rPr>
              <a:t>outputter</a:t>
            </a:r>
            <a:r>
              <a:rPr lang="en-US" altLang="ko-KR" sz="1500" b="1" dirty="0" smtClean="0">
                <a:solidFill>
                  <a:srgbClr val="C00000"/>
                </a:solidFill>
              </a:rPr>
              <a:t>) {</a:t>
            </a:r>
          </a:p>
          <a:p>
            <a:r>
              <a:rPr lang="en-US" altLang="ko-KR" sz="1500" b="1" dirty="0" smtClean="0">
                <a:solidFill>
                  <a:srgbClr val="C00000"/>
                </a:solidFill>
              </a:rPr>
              <a:t>        </a:t>
            </a:r>
            <a:r>
              <a:rPr lang="en-US" altLang="ko-KR" sz="1500" b="1" dirty="0" err="1" smtClean="0">
                <a:solidFill>
                  <a:srgbClr val="C00000"/>
                </a:solidFill>
              </a:rPr>
              <a:t>this.outputter</a:t>
            </a:r>
            <a:r>
              <a:rPr lang="en-US" altLang="ko-KR" sz="1500" b="1" dirty="0" smtClean="0">
                <a:solidFill>
                  <a:srgbClr val="C00000"/>
                </a:solidFill>
              </a:rPr>
              <a:t> = </a:t>
            </a:r>
            <a:r>
              <a:rPr lang="en-US" altLang="ko-KR" sz="1500" b="1" dirty="0" err="1" smtClean="0">
                <a:solidFill>
                  <a:srgbClr val="C00000"/>
                </a:solidFill>
              </a:rPr>
              <a:t>outputter</a:t>
            </a:r>
            <a:r>
              <a:rPr lang="en-US" altLang="ko-KR" sz="1500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altLang="ko-KR" sz="1500" b="1" dirty="0" smtClean="0">
                <a:solidFill>
                  <a:srgbClr val="C00000"/>
                </a:solidFill>
              </a:rPr>
              <a:t>    }</a:t>
            </a:r>
          </a:p>
          <a:p>
            <a:r>
              <a:rPr lang="en-US" altLang="ko-KR" sz="1500" dirty="0" smtClean="0"/>
              <a:t>}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786446" y="1071546"/>
            <a:ext cx="300039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MessageBeanImpl.java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7884" y="500042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DI(Dependency Injection)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31796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Spring Container</a:t>
            </a:r>
            <a:endParaRPr lang="ko-KR" alt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296" y="1643050"/>
            <a:ext cx="8258012" cy="4572032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31796"/>
            <a:ext cx="7108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Spring Container - </a:t>
            </a:r>
            <a:r>
              <a:rPr lang="en-US" altLang="ko-KR" sz="3600" b="1" dirty="0" err="1" smtClean="0"/>
              <a:t>BeanFactory</a:t>
            </a:r>
            <a:endParaRPr lang="ko-KR" alt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3894" y="1214422"/>
            <a:ext cx="84643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[1] </a:t>
            </a:r>
            <a:r>
              <a:rPr lang="ko-KR" altLang="en-US" sz="2000" dirty="0" smtClean="0"/>
              <a:t>빈 객체를 관리하고 각 빈 객체 간의 의존 관계를 설정해 주는 가장 </a:t>
            </a:r>
            <a:endParaRPr lang="en-US" altLang="ko-KR" sz="2000" dirty="0" smtClean="0"/>
          </a:p>
          <a:p>
            <a:r>
              <a:rPr lang="en-US" altLang="ko-KR" sz="2000" dirty="0" smtClean="0"/>
              <a:t>    </a:t>
            </a:r>
            <a:r>
              <a:rPr lang="ko-KR" altLang="en-US" sz="2000" dirty="0" smtClean="0"/>
              <a:t>단순한 컨테이너</a:t>
            </a:r>
          </a:p>
          <a:p>
            <a:r>
              <a:rPr lang="en-US" altLang="ko-KR" sz="2000" dirty="0" smtClean="0"/>
              <a:t>[2] </a:t>
            </a:r>
            <a:r>
              <a:rPr lang="ko-KR" altLang="en-US" sz="2000" dirty="0" smtClean="0"/>
              <a:t>대표적인 구현 클래스 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XmlBeanFactory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2910" y="3040749"/>
            <a:ext cx="7786742" cy="2308324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b="1" dirty="0" err="1" smtClean="0">
                <a:solidFill>
                  <a:srgbClr val="C00000"/>
                </a:solidFill>
              </a:rPr>
              <a:t>BeanFactory</a:t>
            </a:r>
            <a:r>
              <a:rPr lang="en-US" altLang="ko-KR" b="1" dirty="0" smtClean="0">
                <a:solidFill>
                  <a:srgbClr val="C00000"/>
                </a:solidFill>
              </a:rPr>
              <a:t> factory = 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	new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XmlBeanFactory</a:t>
            </a:r>
            <a:r>
              <a:rPr lang="en-US" altLang="ko-KR" b="1" dirty="0" smtClean="0">
                <a:solidFill>
                  <a:srgbClr val="C00000"/>
                </a:solidFill>
              </a:rPr>
              <a:t>(new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FileSystemResource</a:t>
            </a:r>
            <a:r>
              <a:rPr lang="en-US" altLang="ko-KR" b="1" dirty="0" smtClean="0">
                <a:solidFill>
                  <a:srgbClr val="C00000"/>
                </a:solidFill>
              </a:rPr>
              <a:t>("beans.xml"));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MessageBean</a:t>
            </a:r>
            <a:r>
              <a:rPr lang="en-US" altLang="ko-KR" dirty="0" smtClean="0"/>
              <a:t> bean = (</a:t>
            </a:r>
            <a:r>
              <a:rPr lang="en-US" altLang="ko-KR" dirty="0" err="1" smtClean="0"/>
              <a:t>MessageBean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factory.getBean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messageBean</a:t>
            </a:r>
            <a:r>
              <a:rPr lang="en-US" altLang="ko-KR" dirty="0" smtClean="0"/>
              <a:t>");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bean.sayHello</a:t>
            </a:r>
            <a:r>
              <a:rPr lang="en-US" altLang="ko-KR" dirty="0" smtClean="0"/>
              <a:t>();</a:t>
            </a:r>
          </a:p>
          <a:p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500826" y="2612121"/>
            <a:ext cx="193676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HelloApp.java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31796"/>
            <a:ext cx="7108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Spring Container - </a:t>
            </a:r>
            <a:r>
              <a:rPr lang="en-US" altLang="ko-KR" sz="3600" b="1" dirty="0" err="1" smtClean="0"/>
              <a:t>BeanFactory</a:t>
            </a:r>
            <a:endParaRPr lang="ko-KR" alt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3894" y="1214422"/>
            <a:ext cx="84643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[1] </a:t>
            </a:r>
            <a:r>
              <a:rPr lang="ko-KR" altLang="en-US" sz="2000" dirty="0" smtClean="0"/>
              <a:t>구현 클래스</a:t>
            </a:r>
          </a:p>
          <a:p>
            <a:r>
              <a:rPr lang="en-US" altLang="ko-KR" sz="2000" dirty="0" smtClean="0"/>
              <a:t> . </a:t>
            </a:r>
            <a:r>
              <a:rPr lang="en-US" altLang="ko-KR" sz="2000" dirty="0" err="1" smtClean="0"/>
              <a:t>org.springframework.beans.factory.XmlBeanFactory</a:t>
            </a:r>
            <a:endParaRPr lang="en-US" altLang="ko-KR" sz="2000" dirty="0" smtClean="0"/>
          </a:p>
          <a:p>
            <a:r>
              <a:rPr lang="en-US" altLang="ko-KR" sz="2000" dirty="0" smtClean="0"/>
              <a:t> . </a:t>
            </a:r>
            <a:r>
              <a:rPr lang="en-US" altLang="ko-KR" sz="2000" dirty="0" err="1" smtClean="0"/>
              <a:t>ApplicationContext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인터페이스는 구현하지 않았음</a:t>
            </a:r>
          </a:p>
          <a:p>
            <a:r>
              <a:rPr lang="en-US" altLang="ko-KR" sz="2000" dirty="0" smtClean="0"/>
              <a:t> . </a:t>
            </a:r>
            <a:r>
              <a:rPr lang="ko-KR" altLang="en-US" sz="2000" dirty="0" smtClean="0"/>
              <a:t>외부 자원으로부터 설정 정보를 읽어와서 빈 객체를 생성함</a:t>
            </a:r>
          </a:p>
          <a:p>
            <a:r>
              <a:rPr lang="en-US" altLang="ko-KR" sz="2000" dirty="0" smtClean="0"/>
              <a:t> . </a:t>
            </a:r>
            <a:r>
              <a:rPr lang="ko-KR" altLang="en-US" sz="2000" dirty="0" smtClean="0"/>
              <a:t>자원의 종류에 따라 </a:t>
            </a:r>
            <a:r>
              <a:rPr lang="en-US" altLang="ko-KR" sz="2000" dirty="0" smtClean="0"/>
              <a:t>Resource </a:t>
            </a:r>
            <a:r>
              <a:rPr lang="ko-KR" altLang="en-US" sz="2000" dirty="0" smtClean="0"/>
              <a:t>인터페이스를 구현한 클래스들이 있음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[2] </a:t>
            </a:r>
            <a:r>
              <a:rPr lang="en-US" altLang="ko-KR" sz="2000" dirty="0" err="1" smtClean="0"/>
              <a:t>org.springframework.core.io.Resource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인터페이스를 구현한 클래스</a:t>
            </a:r>
          </a:p>
          <a:p>
            <a:r>
              <a:rPr lang="en-US" altLang="ko-KR" sz="2000" dirty="0" smtClean="0"/>
              <a:t> . </a:t>
            </a:r>
            <a:r>
              <a:rPr lang="en-US" altLang="ko-KR" sz="2000" dirty="0" err="1" smtClean="0"/>
              <a:t>FileSystemResource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파일 시스템의 특정 파일로부터 정보를 읽어옴</a:t>
            </a:r>
          </a:p>
          <a:p>
            <a:r>
              <a:rPr lang="en-US" altLang="ko-KR" sz="2000" dirty="0" smtClean="0"/>
              <a:t> . </a:t>
            </a:r>
            <a:r>
              <a:rPr lang="en-US" altLang="ko-KR" sz="2000" dirty="0" err="1" smtClean="0"/>
              <a:t>InputStreamResource</a:t>
            </a:r>
            <a:r>
              <a:rPr lang="en-US" altLang="ko-KR" sz="2000" dirty="0" smtClean="0"/>
              <a:t> : </a:t>
            </a:r>
            <a:r>
              <a:rPr lang="en-US" altLang="ko-KR" sz="2000" dirty="0" err="1" smtClean="0"/>
              <a:t>InputStream</a:t>
            </a:r>
            <a:r>
              <a:rPr lang="ko-KR" altLang="en-US" sz="2000" dirty="0" smtClean="0"/>
              <a:t>으로부터 정보를 읽어옴</a:t>
            </a:r>
          </a:p>
          <a:p>
            <a:r>
              <a:rPr lang="en-US" altLang="ko-KR" sz="2000" dirty="0" smtClean="0"/>
              <a:t> . </a:t>
            </a:r>
            <a:r>
              <a:rPr lang="en-US" altLang="ko-KR" sz="2000" dirty="0" err="1" smtClean="0"/>
              <a:t>ClassPathResource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클래스 패스에 있는 자원으로부터 정보를 읽어옴</a:t>
            </a:r>
          </a:p>
          <a:p>
            <a:r>
              <a:rPr lang="en-US" altLang="ko-KR" sz="2000" dirty="0" smtClean="0"/>
              <a:t> . </a:t>
            </a:r>
            <a:r>
              <a:rPr lang="en-US" altLang="ko-KR" sz="2000" dirty="0" err="1" smtClean="0"/>
              <a:t>UrlResource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특정 </a:t>
            </a:r>
            <a:r>
              <a:rPr lang="en-US" altLang="ko-KR" sz="2000" dirty="0" smtClean="0"/>
              <a:t>URL</a:t>
            </a:r>
            <a:r>
              <a:rPr lang="ko-KR" altLang="en-US" sz="2000" dirty="0" smtClean="0"/>
              <a:t>로부터 정보를 읽어옴</a:t>
            </a:r>
          </a:p>
          <a:p>
            <a:r>
              <a:rPr lang="en-US" altLang="ko-KR" sz="2000" dirty="0" smtClean="0"/>
              <a:t> . </a:t>
            </a:r>
            <a:r>
              <a:rPr lang="en-US" altLang="ko-KR" sz="2000" dirty="0" err="1" smtClean="0"/>
              <a:t>ServletContextResource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웹 어플리케이션의 루트 </a:t>
            </a:r>
            <a:r>
              <a:rPr lang="ko-KR" altLang="en-US" sz="2000" dirty="0" err="1" smtClean="0"/>
              <a:t>디렉토리를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기준으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로 지정한 경로에 위치한 자원으로부터 정보를 읽어옴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31796"/>
            <a:ext cx="863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Spring Container - </a:t>
            </a:r>
            <a:r>
              <a:rPr lang="en-US" altLang="ko-KR" sz="3600" b="1" dirty="0" err="1" smtClean="0"/>
              <a:t>ApplicationContext</a:t>
            </a:r>
            <a:endParaRPr lang="ko-KR" alt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3894" y="1214422"/>
            <a:ext cx="84643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[1] </a:t>
            </a:r>
            <a:r>
              <a:rPr lang="en-US" altLang="ko-KR" sz="2000" dirty="0" err="1" smtClean="0"/>
              <a:t>BeanFactory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인터페이스를 상속받은 하위 인터페이스</a:t>
            </a:r>
          </a:p>
          <a:p>
            <a:r>
              <a:rPr lang="en-US" altLang="ko-KR" sz="2000" dirty="0" smtClean="0"/>
              <a:t>[2] </a:t>
            </a:r>
            <a:r>
              <a:rPr lang="en-US" altLang="ko-KR" sz="2000" dirty="0" err="1" smtClean="0"/>
              <a:t>BeanFactory</a:t>
            </a:r>
            <a:r>
              <a:rPr lang="ko-KR" altLang="en-US" sz="2000" dirty="0" smtClean="0"/>
              <a:t>의 빈관리 기능 이외에 여러 개의 편리한 기능이 </a:t>
            </a:r>
            <a:endParaRPr lang="en-US" altLang="ko-KR" sz="2000" dirty="0" smtClean="0"/>
          </a:p>
          <a:p>
            <a:r>
              <a:rPr lang="en-US" altLang="ko-KR" sz="2000" dirty="0" smtClean="0"/>
              <a:t>    </a:t>
            </a:r>
            <a:r>
              <a:rPr lang="ko-KR" altLang="en-US" sz="2000" dirty="0" smtClean="0"/>
              <a:t>추가되었다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r>
              <a:rPr lang="en-US" altLang="ko-KR" sz="2000" dirty="0" smtClean="0"/>
              <a:t>    . </a:t>
            </a:r>
            <a:r>
              <a:rPr lang="ko-KR" altLang="en-US" sz="2000" dirty="0" smtClean="0"/>
              <a:t>메시지의 국제화</a:t>
            </a:r>
          </a:p>
          <a:p>
            <a:r>
              <a:rPr lang="en-US" altLang="ko-KR" sz="2000" dirty="0" smtClean="0"/>
              <a:t>    . </a:t>
            </a:r>
            <a:r>
              <a:rPr lang="ko-KR" altLang="en-US" sz="2000" dirty="0" smtClean="0"/>
              <a:t>리소스로의 액세스 수단 간편화</a:t>
            </a:r>
          </a:p>
          <a:p>
            <a:r>
              <a:rPr lang="en-US" altLang="ko-KR" sz="2000" dirty="0" smtClean="0"/>
              <a:t>    . </a:t>
            </a:r>
            <a:r>
              <a:rPr lang="ko-KR" altLang="en-US" sz="2000" dirty="0" smtClean="0"/>
              <a:t>이벤트 처리</a:t>
            </a:r>
          </a:p>
          <a:p>
            <a:r>
              <a:rPr lang="en-US" altLang="ko-KR" sz="2000" dirty="0" smtClean="0"/>
              <a:t>[3] </a:t>
            </a:r>
            <a:r>
              <a:rPr lang="ko-KR" altLang="en-US" sz="2000" dirty="0" smtClean="0"/>
              <a:t>대표적인 구현 클래스</a:t>
            </a:r>
          </a:p>
          <a:p>
            <a:r>
              <a:rPr lang="en-US" altLang="ko-KR" sz="2000" dirty="0" smtClean="0"/>
              <a:t>    . </a:t>
            </a:r>
            <a:r>
              <a:rPr lang="en-US" altLang="ko-KR" sz="2000" dirty="0" err="1" smtClean="0"/>
              <a:t>ClassPathXmlApplicationContext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2910" y="4121072"/>
            <a:ext cx="7786742" cy="2308324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fr-FR" altLang="ko-KR" b="1" dirty="0" smtClean="0">
                <a:solidFill>
                  <a:srgbClr val="FF0000"/>
                </a:solidFill>
              </a:rPr>
              <a:t>ApplicationContext factory = new </a:t>
            </a:r>
            <a:endParaRPr lang="ko-KR" altLang="fr-F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  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ClassPathXmlApplicationContext</a:t>
            </a:r>
            <a:r>
              <a:rPr lang="en-US" altLang="ko-KR" b="1" dirty="0" smtClean="0">
                <a:solidFill>
                  <a:srgbClr val="FF0000"/>
                </a:solidFill>
              </a:rPr>
              <a:t>(“beans.xml");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MessageBean</a:t>
            </a:r>
            <a:r>
              <a:rPr lang="en-US" altLang="ko-KR" dirty="0" smtClean="0"/>
              <a:t> bean = (</a:t>
            </a:r>
            <a:r>
              <a:rPr lang="en-US" altLang="ko-KR" dirty="0" err="1" smtClean="0"/>
              <a:t>MessageBean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factory.getBean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messageBean</a:t>
            </a:r>
            <a:r>
              <a:rPr lang="en-US" altLang="ko-KR" dirty="0" smtClean="0"/>
              <a:t>");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bean.sayHello</a:t>
            </a:r>
            <a:r>
              <a:rPr lang="en-US" altLang="ko-KR" dirty="0" smtClean="0"/>
              <a:t>();</a:t>
            </a:r>
          </a:p>
          <a:p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500826" y="3692444"/>
            <a:ext cx="193676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HelloApp.java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31796"/>
            <a:ext cx="8593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Spring Container - </a:t>
            </a:r>
            <a:r>
              <a:rPr lang="en-US" altLang="ko-KR" sz="3200" b="1" dirty="0" err="1" smtClean="0"/>
              <a:t>WebApplicationContext</a:t>
            </a:r>
            <a:endParaRPr lang="ko-KR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3894" y="1214422"/>
            <a:ext cx="84643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[1] </a:t>
            </a:r>
            <a:r>
              <a:rPr lang="ko-KR" altLang="en-US" sz="2000" dirty="0" smtClean="0"/>
              <a:t>웹 어플리케이션을 위한 </a:t>
            </a:r>
            <a:r>
              <a:rPr lang="en-US" altLang="ko-KR" sz="2000" dirty="0" err="1" smtClean="0"/>
              <a:t>ApplicationContext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[2] </a:t>
            </a:r>
            <a:r>
              <a:rPr lang="ko-KR" altLang="en-US" sz="2000" dirty="0" smtClean="0"/>
              <a:t>하나의 웹 어플리케이션마다 한 개씩 존재한다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[3] </a:t>
            </a:r>
            <a:r>
              <a:rPr lang="ko-KR" altLang="en-US" sz="2000" dirty="0" smtClean="0"/>
              <a:t>웹 어플리케이션을 위해 추가적으로 제공되는 빈 영역</a:t>
            </a:r>
            <a:r>
              <a:rPr lang="en-US" altLang="ko-KR" sz="2000" dirty="0" smtClean="0"/>
              <a:t>(bean scope)</a:t>
            </a:r>
            <a:r>
              <a:rPr lang="ko-KR" altLang="en-US" sz="2000" dirty="0" smtClean="0"/>
              <a:t>을 </a:t>
            </a:r>
            <a:endParaRPr lang="en-US" altLang="ko-KR" sz="2000" dirty="0" smtClean="0"/>
          </a:p>
          <a:p>
            <a:r>
              <a:rPr lang="en-US" altLang="ko-KR" sz="2000" dirty="0" smtClean="0"/>
              <a:t>    </a:t>
            </a:r>
            <a:r>
              <a:rPr lang="ko-KR" altLang="en-US" sz="2000" dirty="0" smtClean="0"/>
              <a:t>정의하고 있다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31796"/>
            <a:ext cx="4195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/>
              <a:t>Bean </a:t>
            </a:r>
            <a:r>
              <a:rPr lang="ko-KR" altLang="en-US" sz="3600" b="1" dirty="0" smtClean="0"/>
              <a:t>라이프사이클</a:t>
            </a:r>
            <a:endParaRPr lang="ko-KR" alt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3894" y="1214422"/>
            <a:ext cx="84643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[1] </a:t>
            </a:r>
            <a:r>
              <a:rPr lang="ko-KR" altLang="en-US" sz="2000" dirty="0" smtClean="0"/>
              <a:t>스프링 컨테이너에 저장되는 빈 객체는 최소한 생성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초기화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소멸의 라</a:t>
            </a:r>
            <a:endParaRPr lang="en-US" altLang="ko-KR" sz="2000" dirty="0" smtClean="0"/>
          </a:p>
          <a:p>
            <a:r>
              <a:rPr lang="en-US" altLang="ko-KR" sz="2000" dirty="0" smtClean="0"/>
              <a:t>    </a:t>
            </a:r>
            <a:r>
              <a:rPr lang="ko-KR" altLang="en-US" sz="2000" dirty="0" err="1" smtClean="0"/>
              <a:t>이프</a:t>
            </a:r>
            <a:r>
              <a:rPr lang="ko-KR" altLang="en-US" sz="2000" dirty="0" smtClean="0"/>
              <a:t> 사이클을 갖게 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[2] </a:t>
            </a:r>
            <a:r>
              <a:rPr lang="ko-KR" altLang="en-US" sz="2000" dirty="0" smtClean="0"/>
              <a:t>스프링은 빈 객체의 생성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초기화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소멸뿐만 아니라 추가적인 단계를 </a:t>
            </a:r>
            <a:endParaRPr lang="en-US" altLang="ko-KR" sz="2000" dirty="0" smtClean="0"/>
          </a:p>
          <a:p>
            <a:r>
              <a:rPr lang="en-US" altLang="ko-KR" sz="2000" dirty="0" smtClean="0"/>
              <a:t>    </a:t>
            </a:r>
            <a:r>
              <a:rPr lang="ko-KR" altLang="en-US" sz="2000" dirty="0" smtClean="0"/>
              <a:t>제공하고 있으며 이를 통해 라이프 사이클에 따른 빈 객체의 상태를 </a:t>
            </a:r>
            <a:endParaRPr lang="en-US" altLang="ko-KR" sz="2000" dirty="0" smtClean="0"/>
          </a:p>
          <a:p>
            <a:r>
              <a:rPr lang="en-US" altLang="ko-KR" sz="2000" dirty="0" smtClean="0"/>
              <a:t>    </a:t>
            </a:r>
            <a:r>
              <a:rPr lang="ko-KR" altLang="en-US" sz="2000" dirty="0" smtClean="0"/>
              <a:t>정교하게 제어할 수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[3] </a:t>
            </a:r>
            <a:r>
              <a:rPr lang="ko-KR" altLang="en-US" sz="2000" dirty="0" smtClean="0"/>
              <a:t>빈 객체의 라이프 사이클은 빈 클래스가 구현한 인터페이스와 </a:t>
            </a:r>
            <a:r>
              <a:rPr lang="ko-KR" altLang="en-US" sz="2000" dirty="0" err="1" smtClean="0"/>
              <a:t>관리되</a:t>
            </a:r>
            <a:endParaRPr lang="en-US" altLang="ko-KR" sz="2000" dirty="0" smtClean="0"/>
          </a:p>
          <a:p>
            <a:r>
              <a:rPr lang="en-US" altLang="ko-KR" sz="2000" dirty="0" smtClean="0"/>
              <a:t>    </a:t>
            </a:r>
            <a:r>
              <a:rPr lang="ko-KR" altLang="en-US" sz="2000" dirty="0" smtClean="0"/>
              <a:t>는 컨테이너에 따라 달라진다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42852"/>
            <a:ext cx="7061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구현 가능한 빈 라이프 사이클 </a:t>
            </a:r>
            <a:r>
              <a:rPr lang="ko-KR" altLang="en-US" sz="3200" b="1" dirty="0" err="1" smtClean="0"/>
              <a:t>메서드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smtClean="0">
                <a:solidFill>
                  <a:schemeClr val="bg2">
                    <a:lumMod val="75000"/>
                  </a:schemeClr>
                </a:solidFill>
              </a:rPr>
              <a:t>Bean </a:t>
            </a:r>
            <a:r>
              <a:rPr lang="ko-KR" altLang="en-US" sz="2000" b="1" dirty="0" smtClean="0">
                <a:solidFill>
                  <a:schemeClr val="bg2">
                    <a:lumMod val="75000"/>
                  </a:schemeClr>
                </a:solidFill>
              </a:rPr>
              <a:t>라이프사이클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28802"/>
            <a:ext cx="8088669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3261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/>
              <a:t>Spring </a:t>
            </a:r>
            <a:r>
              <a:rPr lang="ko-KR" altLang="en-US" sz="4400" b="1" dirty="0" smtClean="0"/>
              <a:t>소</a:t>
            </a:r>
            <a:r>
              <a:rPr lang="ko-KR" altLang="en-US" sz="4400" b="1" dirty="0"/>
              <a:t>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895" y="1214422"/>
            <a:ext cx="8622873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 Spring</a:t>
            </a:r>
            <a:r>
              <a:rPr lang="ko-KR" altLang="en-US" sz="3200" b="1" dirty="0" smtClean="0"/>
              <a:t>의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특</a:t>
            </a:r>
            <a:r>
              <a:rPr lang="ko-KR" altLang="en-US" sz="3200" b="1" dirty="0"/>
              <a:t>징</a:t>
            </a:r>
            <a:r>
              <a:rPr lang="ko-KR" altLang="en-US" sz="3200" b="1" dirty="0" smtClean="0"/>
              <a:t> </a:t>
            </a:r>
            <a:r>
              <a:rPr lang="en-US" sz="3200" b="1" dirty="0" smtClean="0"/>
              <a:t>]</a:t>
            </a:r>
          </a:p>
          <a:p>
            <a:endParaRPr lang="ko-KR" altLang="en-US" dirty="0"/>
          </a:p>
          <a:p>
            <a:r>
              <a:rPr lang="en-US" sz="2000" dirty="0"/>
              <a:t>[1] </a:t>
            </a:r>
            <a:r>
              <a:rPr lang="en-US" altLang="ko-KR" sz="2000" dirty="0" smtClean="0"/>
              <a:t>Spring</a:t>
            </a:r>
            <a:r>
              <a:rPr lang="ko-KR" altLang="en-US" sz="2000" dirty="0" smtClean="0"/>
              <a:t>은</a:t>
            </a:r>
            <a:r>
              <a:rPr lang="en-US" sz="2000" dirty="0" smtClean="0"/>
              <a:t> </a:t>
            </a:r>
            <a:r>
              <a:rPr lang="en-US" sz="2000" dirty="0"/>
              <a:t>EJB</a:t>
            </a:r>
            <a:r>
              <a:rPr lang="ko-KR" altLang="en-US" sz="2000" dirty="0"/>
              <a:t>를 사용하건 하지 않건 관계없이 비즈니스 객체들을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효과적으로 </a:t>
            </a:r>
            <a:r>
              <a:rPr lang="ko-KR" altLang="en-US" sz="2000" dirty="0"/>
              <a:t>구성하고</a:t>
            </a:r>
            <a:r>
              <a:rPr lang="en-US" sz="2000" dirty="0"/>
              <a:t>, </a:t>
            </a:r>
            <a:r>
              <a:rPr lang="ko-KR" altLang="en-US" sz="2000" dirty="0"/>
              <a:t>관리하는 방법을 제공하는 데 초점을 맞춘다</a:t>
            </a:r>
            <a:r>
              <a:rPr lang="en-US" sz="2000" dirty="0"/>
              <a:t>. </a:t>
            </a:r>
            <a:endParaRPr lang="en-US" sz="2000" dirty="0" smtClean="0"/>
          </a:p>
          <a:p>
            <a:endParaRPr lang="ko-KR" altLang="en-US" sz="2000" dirty="0"/>
          </a:p>
          <a:p>
            <a:r>
              <a:rPr lang="en-US" sz="2000" dirty="0"/>
              <a:t>[2] </a:t>
            </a:r>
            <a:r>
              <a:rPr lang="en-US" altLang="ko-KR" sz="2000" dirty="0" smtClean="0"/>
              <a:t>Spring</a:t>
            </a:r>
            <a:r>
              <a:rPr lang="ko-KR" altLang="en-US" sz="2000" dirty="0" smtClean="0"/>
              <a:t>은 </a:t>
            </a:r>
            <a:r>
              <a:rPr lang="ko-KR" altLang="en-US" sz="2000" dirty="0"/>
              <a:t>계층화된 아키텍처를 갖고 있으며</a:t>
            </a:r>
            <a:r>
              <a:rPr lang="en-US" sz="2000" dirty="0"/>
              <a:t>, </a:t>
            </a:r>
            <a:r>
              <a:rPr lang="ko-KR" altLang="en-US" sz="2000" dirty="0"/>
              <a:t>그 중 어떤 부분도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독립적으로 </a:t>
            </a:r>
            <a:r>
              <a:rPr lang="ko-KR" altLang="en-US" sz="2000" dirty="0"/>
              <a:t>사용될 수 있도록 모듈화되어 있다</a:t>
            </a:r>
            <a:r>
              <a:rPr lang="en-US" sz="2000" dirty="0"/>
              <a:t>. </a:t>
            </a:r>
            <a:r>
              <a:rPr lang="ko-KR" altLang="en-US" sz="2000" dirty="0"/>
              <a:t>뿐만 아니라 각각의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모듈은 </a:t>
            </a:r>
            <a:r>
              <a:rPr lang="ko-KR" altLang="en-US" sz="2000" dirty="0"/>
              <a:t>일관된 방법으로 사용할 수 있기 때문에 한번 익숙해지고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나면 사용이 </a:t>
            </a:r>
            <a:r>
              <a:rPr lang="ko-KR" altLang="en-US" sz="2000" dirty="0"/>
              <a:t>무척 쉽다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altLang="ko-KR" sz="2000" dirty="0" smtClean="0"/>
              <a:t>[3] Spring</a:t>
            </a:r>
            <a:r>
              <a:rPr lang="ko-KR" altLang="en-US" sz="2000" dirty="0" smtClean="0"/>
              <a:t>은 </a:t>
            </a:r>
            <a:r>
              <a:rPr lang="ko-KR" altLang="en-US" sz="2000" dirty="0"/>
              <a:t>전체 프로젝트의 설정을 관리할 수 있는 일관된 방법을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제공함으로써</a:t>
            </a:r>
            <a:r>
              <a:rPr lang="en-US" sz="2000" dirty="0"/>
              <a:t>, </a:t>
            </a:r>
            <a:r>
              <a:rPr lang="ko-KR" altLang="en-US" sz="2000" dirty="0"/>
              <a:t>개발자들이 각종 </a:t>
            </a:r>
            <a:r>
              <a:rPr lang="ko-KR" altLang="en-US" sz="2000" dirty="0" err="1"/>
              <a:t>프로퍼티</a:t>
            </a:r>
            <a:r>
              <a:rPr lang="ko-KR" altLang="en-US" sz="2000" dirty="0"/>
              <a:t> 파일을 작성하지 않도록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유도한다</a:t>
            </a:r>
            <a:r>
              <a:rPr lang="en-US" sz="2000" dirty="0"/>
              <a:t>. </a:t>
            </a:r>
            <a:r>
              <a:rPr lang="ko-KR" altLang="en-US" sz="2000" dirty="0"/>
              <a:t>이것은</a:t>
            </a:r>
            <a:r>
              <a:rPr lang="en-US" sz="2000" dirty="0"/>
              <a:t> </a:t>
            </a:r>
            <a:r>
              <a:rPr lang="en-US" sz="2000" dirty="0" err="1"/>
              <a:t>IoC</a:t>
            </a:r>
            <a:r>
              <a:rPr lang="ko-KR" altLang="en-US" sz="2000" dirty="0"/>
              <a:t>라는 스프링의 특징 때문인데</a:t>
            </a:r>
            <a:r>
              <a:rPr lang="en-US" sz="2000" dirty="0"/>
              <a:t>, </a:t>
            </a:r>
            <a:r>
              <a:rPr lang="ko-KR" altLang="en-US" sz="2000" dirty="0"/>
              <a:t>객체들간의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의존성이 </a:t>
            </a:r>
            <a:r>
              <a:rPr lang="ko-KR" altLang="en-US" sz="2000" dirty="0"/>
              <a:t>따로 관리됨으로써 비즈니스 </a:t>
            </a:r>
            <a:r>
              <a:rPr lang="ko-KR" altLang="en-US" sz="2000" dirty="0" err="1"/>
              <a:t>로직이</a:t>
            </a:r>
            <a:r>
              <a:rPr lang="en-US" sz="2000" dirty="0"/>
              <a:t> EJB</a:t>
            </a:r>
            <a:r>
              <a:rPr lang="ko-KR" altLang="en-US" sz="2000" dirty="0"/>
              <a:t>로 개발되었건 </a:t>
            </a:r>
            <a:r>
              <a:rPr lang="ko-KR" altLang="en-US" sz="2000" dirty="0" smtClean="0"/>
              <a:t>일반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자바 객체로 개발되었건 동일한 방법으로 해당 </a:t>
            </a:r>
            <a:r>
              <a:rPr lang="ko-KR" altLang="en-US" sz="2000" dirty="0" err="1"/>
              <a:t>로직을</a:t>
            </a:r>
            <a:r>
              <a:rPr lang="ko-KR" altLang="en-US" sz="2000" dirty="0"/>
              <a:t> 이용할 수 있는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이점도 </a:t>
            </a:r>
            <a:r>
              <a:rPr lang="ko-KR" altLang="en-US" sz="2000" dirty="0"/>
              <a:t>추가된다</a:t>
            </a:r>
            <a:r>
              <a:rPr lang="en-US" sz="2000" dirty="0"/>
              <a:t>.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42852"/>
            <a:ext cx="7061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구현 가능한 빈 라이프 사이클 </a:t>
            </a:r>
            <a:r>
              <a:rPr lang="ko-KR" altLang="en-US" sz="3200" b="1" dirty="0" err="1" smtClean="0"/>
              <a:t>메서드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smtClean="0">
                <a:solidFill>
                  <a:schemeClr val="bg2">
                    <a:lumMod val="75000"/>
                  </a:schemeClr>
                </a:solidFill>
              </a:rPr>
              <a:t>Bean </a:t>
            </a:r>
            <a:r>
              <a:rPr lang="ko-KR" altLang="en-US" sz="2000" b="1" dirty="0" smtClean="0">
                <a:solidFill>
                  <a:schemeClr val="bg2">
                    <a:lumMod val="75000"/>
                  </a:schemeClr>
                </a:solidFill>
              </a:rPr>
              <a:t>라이프사이클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666" y="1928802"/>
            <a:ext cx="832317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428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예제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2">
                    <a:lumMod val="75000"/>
                  </a:schemeClr>
                </a:solidFill>
              </a:rPr>
              <a:t>Bean </a:t>
            </a:r>
            <a:r>
              <a:rPr lang="ko-KR" altLang="en-US" sz="2000" b="1" dirty="0" smtClean="0">
                <a:solidFill>
                  <a:schemeClr val="bg2">
                    <a:lumMod val="75000"/>
                  </a:schemeClr>
                </a:solidFill>
              </a:rPr>
              <a:t>라이프사이클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500174"/>
            <a:ext cx="7929618" cy="1754326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&lt;bean id="</a:t>
            </a:r>
            <a:r>
              <a:rPr lang="en-US" altLang="ko-KR" dirty="0" err="1" smtClean="0"/>
              <a:t>messageBean</a:t>
            </a:r>
            <a:r>
              <a:rPr lang="en-US" altLang="ko-KR" dirty="0" smtClean="0"/>
              <a:t>" class="sample1.MessageBeanImpl" </a:t>
            </a:r>
            <a:r>
              <a:rPr lang="en-US" altLang="ko-KR" b="1" dirty="0" smtClean="0">
                <a:solidFill>
                  <a:srgbClr val="C00000"/>
                </a:solidFill>
              </a:rPr>
              <a:t>init-method="init"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  &lt;property name="greeting"&gt;&lt;value&gt;Hello, &lt;/value&gt;&lt;/property&gt;</a:t>
            </a:r>
          </a:p>
          <a:p>
            <a:r>
              <a:rPr lang="en-US" altLang="ko-KR" dirty="0" smtClean="0"/>
              <a:t>&lt;/bean&gt;</a:t>
            </a:r>
          </a:p>
          <a:p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643702" y="1071546"/>
            <a:ext cx="193676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beans.xml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3786190"/>
            <a:ext cx="7929618" cy="2862322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HelloApp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public static void main(String[]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XmlBeanFactory</a:t>
            </a:r>
            <a:r>
              <a:rPr lang="en-US" altLang="ko-KR" dirty="0" smtClean="0"/>
              <a:t> factory = new </a:t>
            </a:r>
            <a:r>
              <a:rPr lang="en-US" altLang="ko-KR" dirty="0" err="1" smtClean="0"/>
              <a:t>XmlBeanFactory</a:t>
            </a:r>
            <a:r>
              <a:rPr lang="en-US" altLang="ko-KR" dirty="0" smtClean="0"/>
              <a:t>(new </a:t>
            </a:r>
          </a:p>
          <a:p>
            <a:r>
              <a:rPr lang="en-US" altLang="ko-KR" dirty="0" smtClean="0"/>
              <a:t>                         </a:t>
            </a:r>
            <a:r>
              <a:rPr lang="en-US" altLang="ko-KR" dirty="0" err="1" smtClean="0"/>
              <a:t>FileSystemResource</a:t>
            </a:r>
            <a:r>
              <a:rPr lang="en-US" altLang="ko-KR" dirty="0" smtClean="0"/>
              <a:t>("beans.xml"));</a:t>
            </a:r>
          </a:p>
          <a:p>
            <a:r>
              <a:rPr lang="en-US" altLang="ko-KR" dirty="0" smtClean="0"/>
              <a:t>       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factory.addBeanPostProcessor</a:t>
            </a:r>
            <a:r>
              <a:rPr lang="en-US" altLang="ko-KR" b="1" dirty="0" smtClean="0">
                <a:solidFill>
                  <a:srgbClr val="C00000"/>
                </a:solidFill>
              </a:rPr>
              <a:t>(new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CustomBeanPostProcessor</a:t>
            </a:r>
            <a:r>
              <a:rPr lang="en-US" altLang="ko-KR" b="1" dirty="0" smtClean="0">
                <a:solidFill>
                  <a:srgbClr val="C00000"/>
                </a:solidFill>
              </a:rPr>
              <a:t>());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MessageBean</a:t>
            </a:r>
            <a:r>
              <a:rPr lang="en-US" altLang="ko-KR" dirty="0" smtClean="0"/>
              <a:t> bean = </a:t>
            </a:r>
          </a:p>
          <a:p>
            <a:r>
              <a:rPr lang="en-US" altLang="ko-KR" dirty="0" smtClean="0"/>
              <a:t>                         (</a:t>
            </a:r>
            <a:r>
              <a:rPr lang="en-US" altLang="ko-KR" dirty="0" err="1" smtClean="0"/>
              <a:t>MessageBean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factory.getBean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messageBean</a:t>
            </a:r>
            <a:r>
              <a:rPr lang="en-US" altLang="ko-KR" dirty="0" smtClean="0"/>
              <a:t>");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bean.sayHello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643702" y="3357562"/>
            <a:ext cx="193676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HelloApp.java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428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예제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smtClean="0">
                <a:solidFill>
                  <a:schemeClr val="bg2">
                    <a:lumMod val="75000"/>
                  </a:schemeClr>
                </a:solidFill>
              </a:rPr>
              <a:t>Bean </a:t>
            </a:r>
            <a:r>
              <a:rPr lang="ko-KR" altLang="en-US" sz="2000" b="1" dirty="0" smtClean="0">
                <a:solidFill>
                  <a:schemeClr val="bg2">
                    <a:lumMod val="75000"/>
                  </a:schemeClr>
                </a:solidFill>
              </a:rPr>
              <a:t>라이프사이클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06" y="1428736"/>
            <a:ext cx="8917050" cy="1477328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MessageBeanImpl</a:t>
            </a:r>
            <a:r>
              <a:rPr lang="en-US" altLang="ko-KR" dirty="0" smtClean="0"/>
              <a:t> implements </a:t>
            </a:r>
            <a:r>
              <a:rPr lang="en-US" altLang="ko-KR" dirty="0" err="1" smtClean="0"/>
              <a:t>MessageBean</a:t>
            </a:r>
            <a:r>
              <a:rPr lang="en-US" altLang="ko-KR" dirty="0" smtClean="0"/>
              <a:t>,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BeanNameAware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BeanFactoryAware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</a:p>
          <a:p>
            <a:r>
              <a:rPr lang="en-US" altLang="ko-KR" b="1" dirty="0" err="1" smtClean="0">
                <a:solidFill>
                  <a:srgbClr val="C00000"/>
                </a:solidFill>
              </a:rPr>
              <a:t>InitializingBean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DisposableBean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921384" y="1000108"/>
            <a:ext cx="307977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MessageBeanImpl.java 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7476" y="3638512"/>
            <a:ext cx="8929718" cy="3139321"/>
          </a:xfrm>
          <a:prstGeom prst="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CustomBeanPostProcessor</a:t>
            </a:r>
            <a:r>
              <a:rPr lang="en-US" altLang="ko-KR" dirty="0" smtClean="0"/>
              <a:t> implements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BeanPostProcessor</a:t>
            </a:r>
            <a:r>
              <a:rPr lang="en-US" altLang="ko-KR" dirty="0" smtClean="0"/>
              <a:t> {    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public Object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postProcessBeforeInitialization</a:t>
            </a:r>
            <a:r>
              <a:rPr lang="en-US" altLang="ko-KR" b="1" dirty="0" smtClean="0">
                <a:solidFill>
                  <a:srgbClr val="C00000"/>
                </a:solidFill>
              </a:rPr>
              <a:t>(Object bean, String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beanName</a:t>
            </a:r>
            <a:r>
              <a:rPr lang="en-US" altLang="ko-KR" b="1" dirty="0" smtClean="0">
                <a:solidFill>
                  <a:srgbClr val="C00000"/>
                </a:solidFill>
              </a:rPr>
              <a:t>) 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{       …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	return bean;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}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public Object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postProcessAfterInitialization</a:t>
            </a:r>
            <a:r>
              <a:rPr lang="en-US" altLang="ko-KR" b="1" dirty="0" smtClean="0">
                <a:solidFill>
                  <a:srgbClr val="C00000"/>
                </a:solidFill>
              </a:rPr>
              <a:t>(Object bean, String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beanName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{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       …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	return bean;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}        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026028" y="3214686"/>
            <a:ext cx="400846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CustomBeanPostProcessor.java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83535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[1] AOP</a:t>
            </a:r>
            <a:r>
              <a:rPr lang="ko-KR" altLang="en-US" sz="2000" dirty="0" smtClean="0"/>
              <a:t>는 문제를 바라보는 관점을 기준으로 프로그래밍하는 기법을 </a:t>
            </a:r>
            <a:endParaRPr lang="en-US" altLang="ko-KR" sz="2000" dirty="0" smtClean="0"/>
          </a:p>
          <a:p>
            <a:r>
              <a:rPr lang="en-US" altLang="ko-KR" sz="2000" dirty="0" smtClean="0"/>
              <a:t>    </a:t>
            </a:r>
            <a:r>
              <a:rPr lang="ko-KR" altLang="en-US" sz="2000" dirty="0" smtClean="0"/>
              <a:t>말한다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[2] </a:t>
            </a:r>
            <a:r>
              <a:rPr lang="ko-KR" altLang="en-US" sz="2000" dirty="0" smtClean="0"/>
              <a:t>문제를 해결하기 위한 핵심 관심 사항과 전체에 적용되는 공통관심 </a:t>
            </a:r>
            <a:endParaRPr lang="en-US" altLang="ko-KR" sz="2000" dirty="0" smtClean="0"/>
          </a:p>
          <a:p>
            <a:r>
              <a:rPr lang="en-US" altLang="ko-KR" sz="2000" dirty="0" smtClean="0"/>
              <a:t>    </a:t>
            </a:r>
            <a:r>
              <a:rPr lang="ko-KR" altLang="en-US" sz="2000" dirty="0" smtClean="0"/>
              <a:t>사항을 기준으로 프로그래밍함으로써 공통모듈을 여러 코드에 쉽게 </a:t>
            </a:r>
            <a:endParaRPr lang="en-US" altLang="ko-KR" sz="2000" dirty="0" smtClean="0"/>
          </a:p>
          <a:p>
            <a:r>
              <a:rPr lang="en-US" altLang="ko-KR" sz="2000" dirty="0" smtClean="0"/>
              <a:t>    </a:t>
            </a:r>
            <a:r>
              <a:rPr lang="ko-KR" altLang="en-US" sz="2000" dirty="0" smtClean="0"/>
              <a:t>적용할 수 있도록 도와준다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[3] AOP</a:t>
            </a:r>
            <a:r>
              <a:rPr lang="ko-KR" altLang="en-US" sz="2000" dirty="0" smtClean="0"/>
              <a:t>에서 중요한 개념은 「횡단 관점의 분리</a:t>
            </a:r>
            <a:r>
              <a:rPr lang="en-US" altLang="ko-KR" sz="2000" dirty="0" smtClean="0"/>
              <a:t>(Separation of Cross</a:t>
            </a:r>
          </a:p>
          <a:p>
            <a:r>
              <a:rPr lang="en-US" altLang="ko-KR" sz="2000" dirty="0" smtClean="0"/>
              <a:t>    -Cutting [Concern)</a:t>
            </a:r>
            <a:r>
              <a:rPr lang="ko-KR" altLang="en-US" sz="2000" dirty="0" smtClean="0"/>
              <a:t>」이다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[4] OOP</a:t>
            </a:r>
            <a:r>
              <a:rPr lang="ko-KR" altLang="en-US" sz="2000" dirty="0" smtClean="0"/>
              <a:t>를 더욱 </a:t>
            </a:r>
            <a:r>
              <a:rPr lang="en-US" altLang="ko-KR" sz="2000" dirty="0" smtClean="0"/>
              <a:t>OOP</a:t>
            </a:r>
            <a:r>
              <a:rPr lang="ko-KR" altLang="en-US" sz="2000" dirty="0" err="1" smtClean="0"/>
              <a:t>답게</a:t>
            </a:r>
            <a:r>
              <a:rPr lang="ko-KR" altLang="en-US" sz="2000" dirty="0" smtClean="0"/>
              <a:t> 만들어 준다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85501"/>
            <a:ext cx="821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AOP(Aspect Oriented Programming)</a:t>
            </a:r>
            <a:endParaRPr lang="ko-KR" altLang="en-US" sz="3600" b="1" dirty="0"/>
          </a:p>
        </p:txBody>
      </p:sp>
      <p:sp>
        <p:nvSpPr>
          <p:cNvPr id="7" name="직사각형 6"/>
          <p:cNvSpPr/>
          <p:nvPr/>
        </p:nvSpPr>
        <p:spPr>
          <a:xfrm>
            <a:off x="642910" y="3929066"/>
            <a:ext cx="7715304" cy="2286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공통관심사항</a:t>
            </a:r>
            <a:r>
              <a:rPr lang="en-US" altLang="ko-KR" b="1" dirty="0" smtClean="0">
                <a:solidFill>
                  <a:schemeClr val="tx1"/>
                </a:solidFill>
              </a:rPr>
              <a:t>(cross-cutting concern)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- </a:t>
            </a:r>
            <a:r>
              <a:rPr lang="ko-KR" altLang="en-US" dirty="0" smtClean="0">
                <a:solidFill>
                  <a:schemeClr val="tx1"/>
                </a:solidFill>
              </a:rPr>
              <a:t>공통기능으로 어플리케이션 전반에 걸쳐 필요한 기능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예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err="1" smtClean="0">
                <a:solidFill>
                  <a:schemeClr val="tx1"/>
                </a:solidFill>
              </a:rPr>
              <a:t>로깅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트랜잭션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보안 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핵심관심사항</a:t>
            </a:r>
            <a:r>
              <a:rPr lang="en-US" altLang="ko-KR" b="1" dirty="0" smtClean="0">
                <a:solidFill>
                  <a:schemeClr val="tx1"/>
                </a:solidFill>
              </a:rPr>
              <a:t>(core concern)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- </a:t>
            </a:r>
            <a:r>
              <a:rPr lang="ko-KR" altLang="en-US" dirty="0" err="1" smtClean="0">
                <a:solidFill>
                  <a:schemeClr val="tx1"/>
                </a:solidFill>
              </a:rPr>
              <a:t>핵심로직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핵심 비즈니스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endParaRPr lang="ko-KR" altLang="en-US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예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계좌이체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이자계산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대출처리 등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821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AOP(Aspect Oriented Programming)</a:t>
            </a:r>
            <a:endParaRPr lang="ko-KR" altLang="en-US" sz="3600" b="1" dirty="0"/>
          </a:p>
        </p:txBody>
      </p:sp>
      <p:pic>
        <p:nvPicPr>
          <p:cNvPr id="3074" name="Picture 2" descr="aop_sun9710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03194"/>
            <a:ext cx="6929486" cy="519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821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AOP(Aspect Oriented Programming)</a:t>
            </a:r>
            <a:endParaRPr lang="ko-KR" altLang="en-US" sz="3600" b="1" dirty="0"/>
          </a:p>
        </p:txBody>
      </p:sp>
      <p:pic>
        <p:nvPicPr>
          <p:cNvPr id="4098" name="Picture 2" descr="oop_sun9710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0963"/>
            <a:ext cx="7283514" cy="5149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821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AOP(Aspect Oriented Programming)</a:t>
            </a:r>
            <a:endParaRPr lang="ko-KR" altLang="en-US" sz="36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142984"/>
            <a:ext cx="7358114" cy="5314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821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AOP(Aspect Oriented Programming)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5935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/>
              <a:t>핵심로직</a:t>
            </a:r>
            <a:r>
              <a:rPr lang="ko-KR" altLang="en-US" sz="2000" dirty="0" smtClean="0"/>
              <a:t> 안에 직접 공통 기능을 구현하는 것이 아니고 </a:t>
            </a:r>
            <a:r>
              <a:rPr lang="ko-KR" altLang="en-US" sz="2000" dirty="0" err="1" smtClean="0"/>
              <a:t>핵심로직과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ko-KR" altLang="en-US" sz="2000" dirty="0" smtClean="0"/>
              <a:t>독립적으로 구현된 공통기능을</a:t>
            </a:r>
            <a:r>
              <a:rPr lang="en-US" sz="2000" dirty="0" smtClean="0"/>
              <a:t> AOP </a:t>
            </a:r>
            <a:r>
              <a:rPr lang="ko-KR" altLang="en-US" sz="2000" dirty="0" smtClean="0"/>
              <a:t>라이브러리가 정해진 절차에 걸쳐서 </a:t>
            </a:r>
            <a:endParaRPr lang="en-US" altLang="ko-KR" sz="2000" dirty="0" smtClean="0"/>
          </a:p>
          <a:p>
            <a:r>
              <a:rPr lang="ko-KR" altLang="en-US" sz="2000" dirty="0" smtClean="0"/>
              <a:t>삽입해주는 방식으로 처리되며 이 과정을 </a:t>
            </a:r>
            <a:r>
              <a:rPr lang="ko-KR" altLang="en-US" sz="2000" b="1" dirty="0" err="1" smtClean="0"/>
              <a:t>위빙</a:t>
            </a:r>
            <a:r>
              <a:rPr lang="en-US" sz="2000" b="1" dirty="0" smtClean="0"/>
              <a:t>(weaving)</a:t>
            </a:r>
            <a:r>
              <a:rPr lang="ko-KR" altLang="en-US" sz="2000" dirty="0" smtClean="0"/>
              <a:t>이라 한다</a:t>
            </a:r>
            <a:r>
              <a:rPr lang="en-US" sz="2000" dirty="0" smtClean="0"/>
              <a:t>.</a:t>
            </a:r>
            <a:endParaRPr lang="ko-KR" altLang="en-US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sz="2000" b="1" dirty="0" smtClean="0"/>
              <a:t>[ AOP </a:t>
            </a:r>
            <a:r>
              <a:rPr lang="ko-KR" altLang="en-US" sz="2000" b="1" dirty="0" smtClean="0"/>
              <a:t>에서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지원하는 세 가지 </a:t>
            </a:r>
            <a:r>
              <a:rPr lang="ko-KR" altLang="en-US" sz="2000" b="1" dirty="0" err="1" smtClean="0"/>
              <a:t>위빙</a:t>
            </a:r>
            <a:r>
              <a:rPr lang="ko-KR" altLang="en-US" sz="2000" b="1" dirty="0" smtClean="0"/>
              <a:t> 방식 </a:t>
            </a:r>
            <a:r>
              <a:rPr lang="en-US" altLang="ko-KR" sz="2000" b="1" dirty="0" smtClean="0"/>
              <a:t>]</a:t>
            </a:r>
          </a:p>
          <a:p>
            <a:endParaRPr lang="en-US" altLang="ko-KR" sz="2000" b="1" dirty="0" smtClean="0"/>
          </a:p>
          <a:p>
            <a:pPr marL="457200" indent="-457200"/>
            <a:r>
              <a:rPr lang="en-US" altLang="ko-KR" sz="2000" dirty="0" smtClean="0"/>
              <a:t>1.   </a:t>
            </a:r>
            <a:r>
              <a:rPr lang="ko-KR" altLang="en-US" sz="2000" dirty="0" err="1" smtClean="0"/>
              <a:t>컴파일시</a:t>
            </a:r>
            <a:endParaRPr lang="en-US" altLang="ko-KR" sz="2000" dirty="0" smtClean="0"/>
          </a:p>
          <a:p>
            <a:pPr marL="457200" indent="-457200">
              <a:buAutoNum type="arabicPeriod" startAt="2"/>
            </a:pPr>
            <a:r>
              <a:rPr lang="ko-KR" altLang="en-US" sz="2000" dirty="0" smtClean="0"/>
              <a:t>클래스 </a:t>
            </a:r>
            <a:r>
              <a:rPr lang="ko-KR" altLang="en-US" sz="2000" dirty="0" err="1" smtClean="0"/>
              <a:t>로딩시</a:t>
            </a:r>
            <a:endParaRPr lang="ko-KR" altLang="en-US" sz="2000" dirty="0" smtClean="0"/>
          </a:p>
          <a:p>
            <a:pPr marL="457200" indent="-457200">
              <a:buAutoNum type="arabicPeriod" startAt="2"/>
            </a:pPr>
            <a:r>
              <a:rPr lang="ko-KR" altLang="en-US" sz="2000" dirty="0" smtClean="0"/>
              <a:t>런타임 시</a:t>
            </a:r>
          </a:p>
          <a:p>
            <a:endParaRPr lang="ko-KR" altLang="en-US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821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AOP(Aspect Oriented Programming)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60754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[ AOP </a:t>
            </a:r>
            <a:r>
              <a:rPr lang="ko-KR" altLang="en-US" sz="2400" b="1" dirty="0" smtClean="0"/>
              <a:t>에서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지원하는 세 가지 </a:t>
            </a:r>
            <a:r>
              <a:rPr lang="ko-KR" altLang="en-US" sz="2400" b="1" dirty="0" err="1" smtClean="0"/>
              <a:t>위빙</a:t>
            </a:r>
            <a:r>
              <a:rPr lang="ko-KR" altLang="en-US" sz="2400" b="1" dirty="0" smtClean="0"/>
              <a:t> 방식 </a:t>
            </a:r>
            <a:r>
              <a:rPr lang="en-US" altLang="ko-KR" sz="2400" b="1" dirty="0" smtClean="0"/>
              <a:t>]</a:t>
            </a:r>
          </a:p>
          <a:p>
            <a:endParaRPr lang="en-US" altLang="ko-KR" sz="2000" b="1" dirty="0" smtClean="0"/>
          </a:p>
          <a:p>
            <a:r>
              <a:rPr lang="en-US" sz="2000" b="1" dirty="0" smtClean="0"/>
              <a:t>1. </a:t>
            </a:r>
            <a:r>
              <a:rPr lang="ko-KR" altLang="en-US" sz="2000" b="1" dirty="0" err="1" smtClean="0"/>
              <a:t>컴파일시</a:t>
            </a:r>
            <a:endParaRPr lang="ko-KR" altLang="en-US" sz="2000" dirty="0" smtClean="0"/>
          </a:p>
          <a:p>
            <a:r>
              <a:rPr lang="en-US" sz="2000" b="1" dirty="0" smtClean="0"/>
              <a:t> </a:t>
            </a:r>
            <a:endParaRPr lang="ko-KR" altLang="en-US" sz="2000" dirty="0" smtClean="0"/>
          </a:p>
          <a:p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컴파일시에</a:t>
            </a:r>
            <a:r>
              <a:rPr lang="ko-KR" altLang="en-US" sz="2000" dirty="0" smtClean="0"/>
              <a:t> 코드를 삽입하는 방식은</a:t>
            </a:r>
            <a:r>
              <a:rPr lang="en-US" sz="2000" dirty="0" smtClean="0"/>
              <a:t> </a:t>
            </a:r>
            <a:r>
              <a:rPr lang="en-US" sz="2000" dirty="0" err="1" smtClean="0"/>
              <a:t>AspectJ</a:t>
            </a:r>
            <a:r>
              <a:rPr lang="ko-KR" altLang="en-US" sz="2000" dirty="0" smtClean="0"/>
              <a:t>에서 사용하는 방식이다</a:t>
            </a:r>
            <a:r>
              <a:rPr lang="en-US" sz="2000" dirty="0" smtClean="0"/>
              <a:t>.</a:t>
            </a:r>
            <a:endParaRPr lang="ko-KR" altLang="en-US" sz="2000" dirty="0" smtClean="0"/>
          </a:p>
          <a:p>
            <a:r>
              <a:rPr lang="ko-KR" altLang="en-US" sz="2000" dirty="0" smtClean="0"/>
              <a:t>  </a:t>
            </a:r>
            <a:r>
              <a:rPr lang="ko-KR" altLang="en-US" sz="2000" dirty="0" err="1" smtClean="0"/>
              <a:t>컴파일할</a:t>
            </a:r>
            <a:r>
              <a:rPr lang="ko-KR" altLang="en-US" sz="2000" dirty="0" smtClean="0"/>
              <a:t> 때에 공통코드를 삽입하기 때문에</a:t>
            </a:r>
            <a:r>
              <a:rPr lang="en-US" sz="2000" dirty="0" smtClean="0"/>
              <a:t> AOP</a:t>
            </a:r>
            <a:r>
              <a:rPr lang="ko-KR" altLang="en-US" sz="2000" dirty="0" smtClean="0"/>
              <a:t>가 적용된 클래스 </a:t>
            </a:r>
            <a:endParaRPr lang="en-US" altLang="ko-KR" sz="2000" dirty="0" smtClean="0"/>
          </a:p>
          <a:p>
            <a:r>
              <a:rPr lang="en-US" altLang="ko-KR" sz="2000" dirty="0" smtClean="0"/>
              <a:t>. </a:t>
            </a:r>
            <a:r>
              <a:rPr lang="ko-KR" altLang="en-US" sz="2000" dirty="0" smtClean="0"/>
              <a:t>파일이 생성된다</a:t>
            </a:r>
            <a:r>
              <a:rPr lang="en-US" sz="2000" dirty="0" smtClean="0"/>
              <a:t>. </a:t>
            </a:r>
          </a:p>
          <a:p>
            <a:r>
              <a:rPr lang="en-US" altLang="ko-KR" sz="2000" dirty="0" smtClean="0"/>
              <a:t>. </a:t>
            </a:r>
            <a:r>
              <a:rPr lang="ko-KR" altLang="en-US" sz="2000" dirty="0" smtClean="0"/>
              <a:t>컴파일 방식을 제공하는</a:t>
            </a:r>
            <a:r>
              <a:rPr lang="en-US" sz="2000" dirty="0" smtClean="0"/>
              <a:t> AOP</a:t>
            </a:r>
            <a:r>
              <a:rPr lang="ko-KR" altLang="en-US" sz="2000" dirty="0" smtClean="0"/>
              <a:t>도구는 공통 코드를 알맞은 위치에 삽입할 </a:t>
            </a:r>
            <a:endParaRPr lang="en-US" altLang="ko-KR" sz="2000" dirty="0" smtClean="0"/>
          </a:p>
          <a:p>
            <a:r>
              <a:rPr lang="ko-KR" altLang="en-US" sz="2000" dirty="0" smtClean="0"/>
              <a:t>  수 있도록 도와주는 컴파일러나</a:t>
            </a:r>
            <a:r>
              <a:rPr lang="en-US" sz="2000" dirty="0" smtClean="0"/>
              <a:t> IDE</a:t>
            </a:r>
            <a:r>
              <a:rPr lang="ko-KR" altLang="en-US" sz="2000" dirty="0" smtClean="0"/>
              <a:t>를 함께 제공한다</a:t>
            </a:r>
            <a:r>
              <a:rPr lang="en-US" sz="2000" dirty="0" smtClean="0"/>
              <a:t>.</a:t>
            </a:r>
            <a:endParaRPr lang="ko-KR" altLang="en-US" sz="2000" dirty="0" smtClean="0"/>
          </a:p>
          <a:p>
            <a:endParaRPr lang="ko-KR" altLang="en-US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821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AOP(Aspect Oriented Programming)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832867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[ AOP </a:t>
            </a:r>
            <a:r>
              <a:rPr lang="ko-KR" altLang="en-US" sz="2400" b="1" dirty="0" smtClean="0"/>
              <a:t>에서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지원하는 세 가지 </a:t>
            </a:r>
            <a:r>
              <a:rPr lang="ko-KR" altLang="en-US" sz="2400" b="1" dirty="0" err="1" smtClean="0"/>
              <a:t>위빙</a:t>
            </a:r>
            <a:r>
              <a:rPr lang="ko-KR" altLang="en-US" sz="2400" b="1" dirty="0" smtClean="0"/>
              <a:t> 방식 </a:t>
            </a:r>
            <a:r>
              <a:rPr lang="en-US" altLang="ko-KR" sz="2400" b="1" dirty="0" smtClean="0"/>
              <a:t>]</a:t>
            </a:r>
          </a:p>
          <a:p>
            <a:endParaRPr lang="en-US" altLang="ko-KR" sz="2000" b="1" dirty="0" smtClean="0"/>
          </a:p>
          <a:p>
            <a:r>
              <a:rPr lang="en-US" sz="2000" b="1" dirty="0" smtClean="0"/>
              <a:t>2. </a:t>
            </a:r>
            <a:r>
              <a:rPr lang="ko-KR" altLang="en-US" sz="2000" b="1" dirty="0" smtClean="0"/>
              <a:t>클래스 </a:t>
            </a:r>
            <a:r>
              <a:rPr lang="ko-KR" altLang="en-US" sz="2000" b="1" dirty="0" err="1" smtClean="0"/>
              <a:t>로딩시</a:t>
            </a:r>
            <a:endParaRPr lang="ko-KR" altLang="en-US" sz="2000" dirty="0" smtClean="0"/>
          </a:p>
          <a:p>
            <a:r>
              <a:rPr lang="en-US" sz="2000" b="1" dirty="0" smtClean="0"/>
              <a:t> </a:t>
            </a:r>
            <a:endParaRPr lang="ko-KR" altLang="en-US" sz="2000" dirty="0" smtClean="0"/>
          </a:p>
          <a:p>
            <a:r>
              <a:rPr lang="en-US" sz="2000" dirty="0" smtClean="0"/>
              <a:t>. AOP </a:t>
            </a:r>
            <a:r>
              <a:rPr lang="ko-KR" altLang="en-US" sz="2000" dirty="0" smtClean="0"/>
              <a:t>라이브러리는</a:t>
            </a:r>
            <a:r>
              <a:rPr lang="en-US" sz="2000" dirty="0" smtClean="0"/>
              <a:t> JVM</a:t>
            </a:r>
            <a:r>
              <a:rPr lang="ko-KR" altLang="en-US" sz="2000" dirty="0" smtClean="0"/>
              <a:t>이 클래스를 로딩할 때 클래스 정보를 변경 할 수 </a:t>
            </a:r>
            <a:endParaRPr lang="en-US" altLang="ko-KR" sz="2000" dirty="0" smtClean="0"/>
          </a:p>
          <a:p>
            <a:r>
              <a:rPr lang="ko-KR" altLang="en-US" sz="2000" dirty="0" smtClean="0"/>
              <a:t>  있는 에이전트를 제공한다</a:t>
            </a:r>
            <a:r>
              <a:rPr lang="en-US" sz="2000" dirty="0" smtClean="0"/>
              <a:t>. </a:t>
            </a:r>
          </a:p>
          <a:p>
            <a:r>
              <a:rPr lang="en-US" altLang="ko-KR" sz="2000" dirty="0" smtClean="0"/>
              <a:t>. </a:t>
            </a:r>
            <a:r>
              <a:rPr lang="ko-KR" altLang="en-US" sz="2000" dirty="0" smtClean="0"/>
              <a:t>이 에이전트는 로딩한 클래스의 바이너리 정보를 변경하여 알맞은 위치에 </a:t>
            </a:r>
            <a:endParaRPr lang="en-US" altLang="ko-KR" sz="2000" dirty="0" smtClean="0"/>
          </a:p>
          <a:p>
            <a:r>
              <a:rPr lang="ko-KR" altLang="en-US" sz="2000" dirty="0" smtClean="0"/>
              <a:t>  공통 코드를 삽입한 새로운 클래스 바이너리 코드를 사용하도록 한다</a:t>
            </a:r>
            <a:r>
              <a:rPr lang="en-US" sz="2000" dirty="0" smtClean="0"/>
              <a:t>.</a:t>
            </a:r>
            <a:endParaRPr lang="ko-KR" altLang="en-US" sz="2000" dirty="0" smtClean="0"/>
          </a:p>
          <a:p>
            <a:r>
              <a:rPr lang="en-US" altLang="ko-KR" sz="2000" dirty="0" smtClean="0"/>
              <a:t>. </a:t>
            </a:r>
            <a:r>
              <a:rPr lang="ko-KR" altLang="en-US" sz="2000" dirty="0" smtClean="0"/>
              <a:t>즉 공통 코드를 직접 소스에 삽입하는 것이 아니므로 클래스 파일의 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변경은 필요 없다</a:t>
            </a:r>
            <a:r>
              <a:rPr lang="en-US" sz="2000" dirty="0" smtClean="0"/>
              <a:t>. </a:t>
            </a:r>
            <a:r>
              <a:rPr lang="ko-KR" altLang="en-US" sz="2000" dirty="0" smtClean="0"/>
              <a:t>클래스를 로딩할 때</a:t>
            </a:r>
            <a:r>
              <a:rPr lang="en-US" sz="2000" dirty="0" smtClean="0"/>
              <a:t> JVM</a:t>
            </a:r>
            <a:r>
              <a:rPr lang="ko-KR" altLang="en-US" sz="2000" dirty="0" smtClean="0"/>
              <a:t>이 변경된 바이트 코드를 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적용시켜</a:t>
            </a:r>
            <a:r>
              <a:rPr lang="en-US" sz="2000" dirty="0" smtClean="0"/>
              <a:t> AOP</a:t>
            </a:r>
            <a:r>
              <a:rPr lang="ko-KR" altLang="en-US" sz="2000" dirty="0" smtClean="0"/>
              <a:t>를 적용한다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. </a:t>
            </a:r>
            <a:r>
              <a:rPr lang="en-US" sz="2000" dirty="0" err="1" smtClean="0"/>
              <a:t>AspectJ</a:t>
            </a:r>
            <a:r>
              <a:rPr lang="en-US" sz="2000" dirty="0" smtClean="0"/>
              <a:t> 5 </a:t>
            </a:r>
            <a:r>
              <a:rPr lang="ko-KR" altLang="en-US" sz="2000" dirty="0" smtClean="0"/>
              <a:t>버전이 컴파일 방식과 더불어 클래스 로딩 방식을 지원하고 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있다</a:t>
            </a:r>
            <a:r>
              <a:rPr lang="en-US" sz="2000" b="1" dirty="0" smtClean="0"/>
              <a:t>.</a:t>
            </a:r>
            <a:endParaRPr lang="ko-KR" altLang="en-US" sz="2000" dirty="0" smtClean="0"/>
          </a:p>
          <a:p>
            <a:endParaRPr lang="ko-KR" altLang="en-US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32611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/>
              <a:t>Spring </a:t>
            </a:r>
            <a:r>
              <a:rPr lang="ko-KR" altLang="en-US" sz="4400" b="1" dirty="0" smtClean="0"/>
              <a:t>소</a:t>
            </a:r>
            <a:r>
              <a:rPr lang="ko-KR" altLang="en-US" sz="4400" b="1" dirty="0"/>
              <a:t>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895" y="1214422"/>
            <a:ext cx="8671669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 Spring</a:t>
            </a:r>
            <a:r>
              <a:rPr lang="ko-KR" altLang="en-US" sz="3200" b="1" dirty="0" smtClean="0"/>
              <a:t>의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특</a:t>
            </a:r>
            <a:r>
              <a:rPr lang="ko-KR" altLang="en-US" sz="3200" b="1" dirty="0"/>
              <a:t>징</a:t>
            </a:r>
            <a:r>
              <a:rPr lang="ko-KR" altLang="en-US" sz="3200" b="1" dirty="0" smtClean="0"/>
              <a:t> </a:t>
            </a:r>
            <a:r>
              <a:rPr lang="en-US" sz="3200" b="1" dirty="0" smtClean="0"/>
              <a:t>]</a:t>
            </a:r>
          </a:p>
          <a:p>
            <a:endParaRPr lang="ko-KR" altLang="en-US" dirty="0"/>
          </a:p>
          <a:p>
            <a:r>
              <a:rPr lang="en-US" sz="2000" dirty="0" smtClean="0"/>
              <a:t>[4] Spring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기반으로 작성된 애플리케이션은 </a:t>
            </a:r>
            <a:r>
              <a:rPr lang="en-US" altLang="ko-KR" sz="2000" dirty="0" smtClean="0"/>
              <a:t>Spring</a:t>
            </a:r>
            <a:r>
              <a:rPr lang="ko-KR" altLang="en-US" sz="2000" dirty="0" smtClean="0"/>
              <a:t>의</a:t>
            </a:r>
            <a:r>
              <a:rPr lang="en-US" sz="2000" dirty="0" smtClean="0"/>
              <a:t> </a:t>
            </a:r>
            <a:r>
              <a:rPr lang="en-US" sz="2000" dirty="0"/>
              <a:t>API</a:t>
            </a:r>
            <a:r>
              <a:rPr lang="ko-KR" altLang="en-US" sz="2000" dirty="0"/>
              <a:t>에 의존하지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않는다</a:t>
            </a:r>
            <a:r>
              <a:rPr lang="en-US" sz="2000" dirty="0"/>
              <a:t>. </a:t>
            </a:r>
            <a:r>
              <a:rPr lang="ko-KR" altLang="en-US" sz="2000" dirty="0"/>
              <a:t>이것은 어떤 애플리케이션 서버와도 쉽게 연동되도록 하며</a:t>
            </a:r>
            <a:r>
              <a:rPr lang="en-US" sz="2000" dirty="0"/>
              <a:t>, </a:t>
            </a:r>
            <a:endParaRPr lang="en-US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심지어 </a:t>
            </a:r>
            <a:r>
              <a:rPr lang="ko-KR" altLang="en-US" sz="2000" dirty="0"/>
              <a:t>스프링을 사용하지 않았을 때조차도 비즈니스 </a:t>
            </a:r>
            <a:r>
              <a:rPr lang="ko-KR" altLang="en-US" sz="2000" dirty="0" err="1"/>
              <a:t>로직의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재사용이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가능해지는 요인이 된다</a:t>
            </a:r>
            <a:r>
              <a:rPr lang="en-US" sz="2000" dirty="0" smtClean="0"/>
              <a:t>.</a:t>
            </a:r>
          </a:p>
          <a:p>
            <a:endParaRPr lang="ko-KR" altLang="en-US" sz="2000" dirty="0"/>
          </a:p>
          <a:p>
            <a:r>
              <a:rPr lang="en-US" sz="2000" dirty="0" smtClean="0"/>
              <a:t>[5] Spring</a:t>
            </a:r>
            <a:r>
              <a:rPr lang="ko-KR" altLang="en-US" sz="2000" dirty="0" smtClean="0"/>
              <a:t>은</a:t>
            </a:r>
            <a:r>
              <a:rPr lang="en-US" sz="2000" dirty="0" smtClean="0"/>
              <a:t> </a:t>
            </a:r>
            <a:r>
              <a:rPr lang="en-US" sz="2000" dirty="0"/>
              <a:t>AOP </a:t>
            </a:r>
            <a:r>
              <a:rPr lang="ko-KR" altLang="en-US" sz="2000" dirty="0"/>
              <a:t>지원을 통해 주요 비즈니스 </a:t>
            </a:r>
            <a:r>
              <a:rPr lang="ko-KR" altLang="en-US" sz="2000" dirty="0" err="1"/>
              <a:t>로직과</a:t>
            </a:r>
            <a:r>
              <a:rPr lang="ko-KR" altLang="en-US" sz="2000" dirty="0"/>
              <a:t> 시스템 전반에 걸친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기능 </a:t>
            </a:r>
            <a:r>
              <a:rPr lang="ko-KR" altLang="en-US" sz="2000" dirty="0"/>
              <a:t>모듈을 완벽히 분리해내도록 도와준다</a:t>
            </a:r>
            <a:r>
              <a:rPr lang="en-US" sz="2000" dirty="0"/>
              <a:t>.</a:t>
            </a:r>
            <a:endParaRPr lang="ko-KR" altLang="en-US" sz="2000" dirty="0"/>
          </a:p>
          <a:p>
            <a:endParaRPr lang="en-US" sz="2000" dirty="0" smtClean="0"/>
          </a:p>
          <a:p>
            <a:r>
              <a:rPr lang="en-US" altLang="ko-KR" sz="2000" dirty="0" smtClean="0"/>
              <a:t>[6] Spring</a:t>
            </a:r>
            <a:r>
              <a:rPr lang="ko-KR" altLang="en-US" sz="2000" dirty="0" smtClean="0"/>
              <a:t>은 </a:t>
            </a:r>
            <a:r>
              <a:rPr lang="ko-KR" altLang="en-US" sz="2000" dirty="0"/>
              <a:t>작성된 코드에 대한 유닛 테스트를 쉽게 할 수 있도록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도와준다</a:t>
            </a:r>
            <a:r>
              <a:rPr lang="en-US" sz="2000" dirty="0"/>
              <a:t>.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28662" y="5357826"/>
            <a:ext cx="7286676" cy="92869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Enterprise Application 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개발을 겨냥해 만든 </a:t>
            </a:r>
            <a:r>
              <a:rPr kumimoji="1" lang="ko-KR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경량형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IoC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와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AOP  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컨테이너 프레임워크이다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.</a:t>
            </a:r>
            <a:endParaRPr kumimoji="1" lang="ko-KR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821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AOP(Aspect Oriented Programming)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697317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[ AOP </a:t>
            </a:r>
            <a:r>
              <a:rPr lang="ko-KR" altLang="en-US" sz="2400" b="1" dirty="0" smtClean="0"/>
              <a:t>에서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지원하는 세 가지 </a:t>
            </a:r>
            <a:r>
              <a:rPr lang="ko-KR" altLang="en-US" sz="2400" b="1" dirty="0" err="1" smtClean="0"/>
              <a:t>위빙</a:t>
            </a:r>
            <a:r>
              <a:rPr lang="ko-KR" altLang="en-US" sz="2400" b="1" dirty="0" smtClean="0"/>
              <a:t> 방식 </a:t>
            </a:r>
            <a:r>
              <a:rPr lang="en-US" altLang="ko-KR" sz="2400" b="1" dirty="0" smtClean="0"/>
              <a:t>]</a:t>
            </a:r>
          </a:p>
          <a:p>
            <a:endParaRPr lang="en-US" altLang="ko-KR" sz="2000" b="1" dirty="0" smtClean="0"/>
          </a:p>
          <a:p>
            <a:r>
              <a:rPr lang="en-US" sz="2000" b="1" dirty="0" smtClean="0"/>
              <a:t>3. </a:t>
            </a:r>
            <a:r>
              <a:rPr lang="ko-KR" altLang="en-US" sz="2000" b="1" dirty="0" smtClean="0"/>
              <a:t>런타임 시</a:t>
            </a:r>
            <a:endParaRPr lang="ko-KR" altLang="en-US" sz="2000" dirty="0" smtClean="0"/>
          </a:p>
          <a:p>
            <a:r>
              <a:rPr lang="en-US" sz="2000" b="1" dirty="0" smtClean="0"/>
              <a:t> </a:t>
            </a:r>
            <a:endParaRPr lang="ko-KR" altLang="en-US" sz="2000" dirty="0" smtClean="0"/>
          </a:p>
          <a:p>
            <a:r>
              <a:rPr lang="en-US" altLang="ko-KR" sz="2000" dirty="0" smtClean="0"/>
              <a:t>. </a:t>
            </a:r>
            <a:r>
              <a:rPr lang="ko-KR" altLang="en-US" sz="2000" dirty="0" smtClean="0"/>
              <a:t>런타임 시에</a:t>
            </a:r>
            <a:r>
              <a:rPr lang="en-US" sz="2000" dirty="0" smtClean="0"/>
              <a:t> AOP</a:t>
            </a:r>
            <a:r>
              <a:rPr lang="ko-KR" altLang="en-US" sz="2000" dirty="0" smtClean="0"/>
              <a:t>를 적용할 때는 소스코드나 클래스 정보 자체를 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변경하지 않고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프록시를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이용하여</a:t>
            </a:r>
            <a:r>
              <a:rPr lang="en-US" sz="2000" b="1" dirty="0" smtClean="0">
                <a:solidFill>
                  <a:srgbClr val="C00000"/>
                </a:solidFill>
              </a:rPr>
              <a:t> AOP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적용</a:t>
            </a:r>
            <a:r>
              <a:rPr lang="ko-KR" altLang="en-US" sz="2000" dirty="0" smtClean="0"/>
              <a:t>한다</a:t>
            </a:r>
            <a:r>
              <a:rPr lang="en-US" sz="2000" dirty="0" smtClean="0"/>
              <a:t>. </a:t>
            </a:r>
          </a:p>
          <a:p>
            <a:r>
              <a:rPr lang="en-US" altLang="ko-KR" sz="2000" dirty="0" smtClean="0"/>
              <a:t>. </a:t>
            </a:r>
            <a:r>
              <a:rPr lang="ko-KR" altLang="en-US" sz="2000" dirty="0" smtClean="0"/>
              <a:t>이러한 </a:t>
            </a:r>
            <a:r>
              <a:rPr lang="ko-KR" altLang="en-US" sz="2000" dirty="0" err="1" smtClean="0"/>
              <a:t>프록시</a:t>
            </a:r>
            <a:r>
              <a:rPr lang="ko-KR" altLang="en-US" sz="2000" dirty="0" smtClean="0"/>
              <a:t> 기반의</a:t>
            </a:r>
            <a:r>
              <a:rPr lang="en-US" sz="2000" dirty="0" smtClean="0"/>
              <a:t> AOP</a:t>
            </a:r>
            <a:r>
              <a:rPr lang="ko-KR" altLang="en-US" sz="2000" dirty="0" smtClean="0"/>
              <a:t>는 핵심 로직을 구현한 객체에 직접 접근하는 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것이 아니라 중간에 </a:t>
            </a:r>
            <a:r>
              <a:rPr lang="ko-KR" altLang="en-US" sz="2000" dirty="0" err="1" smtClean="0"/>
              <a:t>프록시를</a:t>
            </a:r>
            <a:r>
              <a:rPr lang="ko-KR" altLang="en-US" sz="2000" dirty="0" smtClean="0"/>
              <a:t> 생성하여 </a:t>
            </a:r>
            <a:r>
              <a:rPr lang="ko-KR" altLang="en-US" sz="2000" dirty="0" err="1" smtClean="0"/>
              <a:t>프록시를</a:t>
            </a:r>
            <a:r>
              <a:rPr lang="ko-KR" altLang="en-US" sz="2000" dirty="0" smtClean="0"/>
              <a:t> 통해 핵심 </a:t>
            </a:r>
            <a:r>
              <a:rPr lang="ko-KR" altLang="en-US" sz="2000" dirty="0" err="1" smtClean="0"/>
              <a:t>로직을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구현한 객체에 접근하도록 하고 있다</a:t>
            </a:r>
            <a:r>
              <a:rPr lang="en-US" sz="2000" dirty="0" smtClean="0"/>
              <a:t>.</a:t>
            </a:r>
          </a:p>
          <a:p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프록시는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핵심로직을</a:t>
            </a:r>
            <a:r>
              <a:rPr lang="ko-KR" altLang="en-US" sz="2000" dirty="0" smtClean="0"/>
              <a:t> 실행하기 전이나 후에 공통 기능을 적용한다</a:t>
            </a:r>
            <a:r>
              <a:rPr lang="en-US" sz="2000" dirty="0" smtClean="0"/>
              <a:t>. </a:t>
            </a:r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하지만 </a:t>
            </a:r>
            <a:r>
              <a:rPr lang="ko-KR" altLang="en-US" sz="2000" dirty="0" err="1" smtClean="0"/>
              <a:t>프록시</a:t>
            </a:r>
            <a:r>
              <a:rPr lang="ko-KR" altLang="en-US" sz="2000" dirty="0" smtClean="0"/>
              <a:t> 기반은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호출할 때에만</a:t>
            </a:r>
            <a:r>
              <a:rPr lang="en-US" sz="2000" dirty="0" smtClean="0"/>
              <a:t> Advice</a:t>
            </a:r>
            <a:r>
              <a:rPr lang="ko-KR" altLang="en-US" sz="2000" dirty="0" smtClean="0"/>
              <a:t>를 적용하기 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때문에 </a:t>
            </a:r>
            <a:r>
              <a:rPr lang="ko-KR" altLang="en-US" sz="2000" dirty="0" err="1" smtClean="0"/>
              <a:t>필드값</a:t>
            </a:r>
            <a:r>
              <a:rPr lang="ko-KR" altLang="en-US" sz="2000" dirty="0" smtClean="0"/>
              <a:t> 변경과 같은</a:t>
            </a:r>
            <a:r>
              <a:rPr lang="en-US" sz="2000" dirty="0" smtClean="0"/>
              <a:t> </a:t>
            </a:r>
            <a:r>
              <a:rPr lang="en-US" sz="2000" dirty="0" err="1" smtClean="0"/>
              <a:t>Joinpoint</a:t>
            </a:r>
            <a:r>
              <a:rPr lang="ko-KR" altLang="en-US" sz="2000" dirty="0" smtClean="0"/>
              <a:t>에 대해서는 적용할 수 없다는 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한계를 가지고 있다</a:t>
            </a:r>
            <a:r>
              <a:rPr lang="en-US" sz="2000" dirty="0" smtClean="0"/>
              <a:t>. </a:t>
            </a:r>
            <a:endParaRPr lang="ko-KR" altLang="en-US" sz="2000" dirty="0" smtClean="0"/>
          </a:p>
          <a:p>
            <a:endParaRPr lang="ko-KR" altLang="en-US" sz="2000" dirty="0" smtClean="0"/>
          </a:p>
          <a:p>
            <a:endParaRPr lang="ko-KR" altLang="en-US" sz="2000" dirty="0" smtClean="0"/>
          </a:p>
          <a:p>
            <a:endParaRPr lang="ko-KR" altLang="en-US" sz="2000" dirty="0" smtClean="0"/>
          </a:p>
          <a:p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821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AOP(Aspect Oriented Programming)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142984"/>
            <a:ext cx="7212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스프링은 자체적으로 </a:t>
            </a:r>
            <a:r>
              <a:rPr lang="ko-KR" altLang="en-US" sz="2000" b="1" dirty="0" err="1" smtClean="0"/>
              <a:t>프록시</a:t>
            </a:r>
            <a:r>
              <a:rPr lang="ko-KR" altLang="en-US" sz="2000" b="1" dirty="0" smtClean="0"/>
              <a:t> 기반의</a:t>
            </a:r>
            <a:r>
              <a:rPr lang="en-US" sz="2000" b="1" dirty="0" smtClean="0"/>
              <a:t> AOP </a:t>
            </a:r>
            <a:r>
              <a:rPr lang="ko-KR" altLang="en-US" sz="2000" b="1" dirty="0" smtClean="0"/>
              <a:t>를 지원하고 있다</a:t>
            </a:r>
            <a:r>
              <a:rPr lang="en-US" sz="2000" b="1" dirty="0" smtClean="0"/>
              <a:t>.</a:t>
            </a:r>
            <a:endParaRPr lang="ko-KR" altLang="en-US" sz="2000" dirty="0" smtClean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6858048" cy="494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8218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AOP(Aspect Oriented Programming)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071546"/>
            <a:ext cx="7212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스프링은 자체적으로 </a:t>
            </a:r>
            <a:r>
              <a:rPr lang="ko-KR" altLang="en-US" sz="2000" b="1" dirty="0" err="1" smtClean="0"/>
              <a:t>프록시</a:t>
            </a:r>
            <a:r>
              <a:rPr lang="ko-KR" altLang="en-US" sz="2000" b="1" dirty="0" smtClean="0"/>
              <a:t> 기반의</a:t>
            </a:r>
            <a:r>
              <a:rPr lang="en-US" sz="2000" b="1" dirty="0" smtClean="0"/>
              <a:t> AOP </a:t>
            </a:r>
            <a:r>
              <a:rPr lang="ko-KR" altLang="en-US" sz="2000" b="1" dirty="0" smtClean="0"/>
              <a:t>를 지원하고 있다</a:t>
            </a:r>
            <a:r>
              <a:rPr lang="en-US" sz="2000" b="1" dirty="0" smtClean="0"/>
              <a:t>.</a:t>
            </a:r>
            <a:endParaRPr lang="ko-KR" altLang="en-US" sz="2000" dirty="0" smtClean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00174"/>
            <a:ext cx="6072230" cy="499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6247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스프링에서의</a:t>
            </a:r>
            <a:r>
              <a:rPr lang="en-US" sz="3600" b="1" dirty="0" smtClean="0"/>
              <a:t> AOP </a:t>
            </a:r>
            <a:r>
              <a:rPr lang="ko-KR" altLang="en-US" sz="3600" b="1" dirty="0" smtClean="0"/>
              <a:t>구현 방법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76585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altLang="ko-KR" sz="2000" dirty="0" smtClean="0"/>
              <a:t>1.  </a:t>
            </a:r>
            <a:r>
              <a:rPr lang="ko-KR" altLang="en-US" sz="2000" dirty="0" smtClean="0"/>
              <a:t>스프링</a:t>
            </a:r>
            <a:r>
              <a:rPr lang="en-US" sz="2000" dirty="0" smtClean="0"/>
              <a:t> API </a:t>
            </a:r>
            <a:r>
              <a:rPr lang="ko-KR" altLang="en-US" sz="2000" dirty="0" smtClean="0"/>
              <a:t>를 이용한</a:t>
            </a:r>
            <a:r>
              <a:rPr lang="en-US" sz="2000" dirty="0" smtClean="0"/>
              <a:t> AOP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pPr marL="457200" indent="-457200">
              <a:buAutoNum type="arabicPeriod"/>
            </a:pPr>
            <a:endParaRPr lang="ko-KR" altLang="en-US" sz="2000" dirty="0" smtClean="0"/>
          </a:p>
          <a:p>
            <a:r>
              <a:rPr lang="en-US" sz="2000" dirty="0" smtClean="0"/>
              <a:t>2.  POJO </a:t>
            </a:r>
            <a:r>
              <a:rPr lang="ko-KR" altLang="en-US" sz="2000" dirty="0" smtClean="0"/>
              <a:t>클래스를 이용한</a:t>
            </a:r>
            <a:r>
              <a:rPr lang="en-US" sz="2000" dirty="0" smtClean="0"/>
              <a:t> AOP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sz="2000" dirty="0" smtClean="0"/>
              <a:t>3.  </a:t>
            </a:r>
            <a:r>
              <a:rPr lang="en-US" sz="2000" dirty="0" err="1" smtClean="0"/>
              <a:t>AspectJ</a:t>
            </a:r>
            <a:r>
              <a:rPr lang="en-US" sz="2000" dirty="0" smtClean="0"/>
              <a:t> 5</a:t>
            </a:r>
            <a:r>
              <a:rPr lang="ko-KR" altLang="en-US" sz="2000" dirty="0" smtClean="0"/>
              <a:t>에서 정의한</a:t>
            </a:r>
            <a:r>
              <a:rPr lang="en-US" sz="2000" dirty="0" smtClean="0"/>
              <a:t> @Aspect </a:t>
            </a:r>
            <a:r>
              <a:rPr lang="ko-KR" altLang="en-US" sz="2000" dirty="0" err="1" smtClean="0"/>
              <a:t>어노테이션</a:t>
            </a:r>
            <a:r>
              <a:rPr lang="ko-KR" altLang="en-US" sz="2000" dirty="0" smtClean="0"/>
              <a:t> 기반의</a:t>
            </a:r>
            <a:r>
              <a:rPr lang="en-US" sz="2000" dirty="0" smtClean="0"/>
              <a:t> AOP </a:t>
            </a:r>
            <a:r>
              <a:rPr lang="ko-KR" altLang="en-US" sz="2000" dirty="0" smtClean="0"/>
              <a:t>구현</a:t>
            </a:r>
          </a:p>
          <a:p>
            <a:endParaRPr lang="ko-KR" altLang="en-US" sz="2000" dirty="0" smtClean="0"/>
          </a:p>
          <a:p>
            <a:endParaRPr lang="ko-KR" altLang="en-US" sz="2000" dirty="0" smtClean="0"/>
          </a:p>
          <a:p>
            <a:endParaRPr lang="ko-KR" altLang="en-US" sz="2000" dirty="0" smtClean="0"/>
          </a:p>
          <a:p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2">
                    <a:lumMod val="75000"/>
                  </a:schemeClr>
                </a:solidFill>
              </a:rPr>
              <a:t>AOP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6247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스프링 </a:t>
            </a:r>
            <a:r>
              <a:rPr lang="en-US" altLang="ko-KR" sz="3600" b="1" dirty="0" smtClean="0"/>
              <a:t>AOP</a:t>
            </a:r>
            <a:r>
              <a:rPr lang="ko-KR" altLang="en-US" sz="3600" b="1" dirty="0" smtClean="0"/>
              <a:t>에서 쓰이는 용어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628800"/>
            <a:ext cx="2630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 err="1" smtClean="0"/>
              <a:t>Adivice</a:t>
            </a:r>
            <a:endParaRPr lang="en-US" altLang="ko-KR" sz="2400" b="1" dirty="0" smtClean="0"/>
          </a:p>
          <a:p>
            <a:pPr marL="457200" indent="-457200">
              <a:buAutoNum type="arabicPeriod"/>
            </a:pPr>
            <a:r>
              <a:rPr lang="en-US" altLang="ko-KR" sz="2400" b="1" dirty="0" err="1" smtClean="0"/>
              <a:t>Joinpoint</a:t>
            </a:r>
            <a:endParaRPr lang="en-US" altLang="ko-KR" sz="2400" b="1" dirty="0" smtClean="0"/>
          </a:p>
          <a:p>
            <a:pPr marL="457200" indent="-457200">
              <a:buAutoNum type="arabicPeriod"/>
            </a:pPr>
            <a:r>
              <a:rPr lang="en-US" altLang="ko-KR" sz="2400" b="1" dirty="0" err="1" smtClean="0"/>
              <a:t>Pointcut</a:t>
            </a:r>
            <a:endParaRPr lang="en-US" altLang="ko-KR" sz="2400" b="1" dirty="0" smtClean="0"/>
          </a:p>
          <a:p>
            <a:pPr marL="457200" indent="-457200">
              <a:buAutoNum type="arabicPeriod"/>
            </a:pPr>
            <a:r>
              <a:rPr lang="en-US" altLang="ko-KR" sz="2400" b="1" dirty="0" smtClean="0"/>
              <a:t>Advisor</a:t>
            </a:r>
            <a:endParaRPr lang="en-US" altLang="ko-KR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2">
                    <a:lumMod val="75000"/>
                  </a:schemeClr>
                </a:solidFill>
              </a:rPr>
              <a:t>AOP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8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6247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스프링 </a:t>
            </a:r>
            <a:r>
              <a:rPr lang="en-US" altLang="ko-KR" sz="3600" b="1" dirty="0" smtClean="0"/>
              <a:t>AOP</a:t>
            </a:r>
            <a:r>
              <a:rPr lang="ko-KR" altLang="en-US" sz="3600" b="1" dirty="0" smtClean="0"/>
              <a:t>에서 쓰이는 용어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576387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altLang="ko-KR" sz="2400" b="1" dirty="0" smtClean="0"/>
              <a:t>[ 1. </a:t>
            </a:r>
            <a:r>
              <a:rPr lang="en-US" altLang="ko-KR" sz="2400" b="1" dirty="0" err="1" smtClean="0"/>
              <a:t>Adivice</a:t>
            </a:r>
            <a:r>
              <a:rPr lang="en-US" altLang="ko-KR" sz="2400" b="1" dirty="0" smtClean="0"/>
              <a:t> ]</a:t>
            </a:r>
          </a:p>
          <a:p>
            <a:pPr marL="457200" indent="-457200"/>
            <a:endParaRPr lang="en-US" altLang="ko-KR" sz="2400" b="1" dirty="0" smtClean="0"/>
          </a:p>
          <a:p>
            <a:pPr marL="457200" indent="-457200"/>
            <a:r>
              <a:rPr lang="en-US" altLang="ko-KR" sz="2000" dirty="0" smtClean="0"/>
              <a:t>  </a:t>
            </a:r>
            <a:r>
              <a:rPr lang="ko-KR" altLang="en-US" sz="2000" dirty="0" smtClean="0"/>
              <a:t>언제 어떠한 기능의 공통 </a:t>
            </a:r>
            <a:r>
              <a:rPr lang="ko-KR" altLang="en-US" sz="2000" dirty="0" err="1" smtClean="0"/>
              <a:t>관심로직을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핵심로직에</a:t>
            </a:r>
            <a:r>
              <a:rPr lang="ko-KR" altLang="en-US" sz="2000" dirty="0" smtClean="0"/>
              <a:t> 적용할지를 정의한다</a:t>
            </a:r>
            <a:r>
              <a:rPr lang="en-US" sz="2000" dirty="0" smtClean="0"/>
              <a:t>. </a:t>
            </a:r>
          </a:p>
          <a:p>
            <a:pPr marL="457200" indent="-457200"/>
            <a:r>
              <a:rPr lang="en-US" sz="2000" dirty="0" smtClean="0"/>
              <a:t>  Spring AOP</a:t>
            </a:r>
            <a:r>
              <a:rPr lang="ko-KR" altLang="en-US" sz="2000" dirty="0" smtClean="0"/>
              <a:t>의 경우</a:t>
            </a:r>
            <a:r>
              <a:rPr lang="en-US" sz="2000" dirty="0" smtClean="0"/>
              <a:t> 5</a:t>
            </a:r>
            <a:r>
              <a:rPr lang="ko-KR" altLang="en-US" sz="2000" dirty="0" smtClean="0"/>
              <a:t>가지의</a:t>
            </a:r>
            <a:r>
              <a:rPr lang="en-US" sz="2000" dirty="0" smtClean="0"/>
              <a:t> advice</a:t>
            </a:r>
            <a:r>
              <a:rPr lang="ko-KR" altLang="en-US" sz="2000" dirty="0" smtClean="0"/>
              <a:t>가 존재한다</a:t>
            </a:r>
            <a:r>
              <a:rPr lang="en-US" altLang="ko-KR" sz="2000" dirty="0" smtClean="0"/>
              <a:t>.</a:t>
            </a:r>
          </a:p>
          <a:p>
            <a:pPr marL="457200" indent="-457200"/>
            <a:endParaRPr lang="en-US" sz="2000" dirty="0" smtClean="0"/>
          </a:p>
          <a:p>
            <a:pPr marL="457200" indent="-457200"/>
            <a:r>
              <a:rPr lang="en-US" sz="2000" dirty="0" smtClean="0"/>
              <a:t>  Before advice, </a:t>
            </a:r>
          </a:p>
          <a:p>
            <a:pPr marL="457200" indent="-457200"/>
            <a:r>
              <a:rPr lang="en-US" sz="2000" dirty="0" smtClean="0"/>
              <a:t>  After returning advice, </a:t>
            </a:r>
          </a:p>
          <a:p>
            <a:pPr marL="457200" indent="-457200"/>
            <a:r>
              <a:rPr lang="en-US" sz="2000" dirty="0" smtClean="0"/>
              <a:t>  After throwing advice, </a:t>
            </a:r>
          </a:p>
          <a:p>
            <a:pPr marL="457200" indent="-457200"/>
            <a:r>
              <a:rPr lang="en-US" sz="2000" dirty="0" smtClean="0"/>
              <a:t>  After advice, </a:t>
            </a:r>
          </a:p>
          <a:p>
            <a:pPr marL="457200" indent="-457200"/>
            <a:r>
              <a:rPr lang="en-US" sz="2000" dirty="0" smtClean="0"/>
              <a:t>  Around advice</a:t>
            </a:r>
            <a:endParaRPr lang="en-US" altLang="ko-KR" sz="2000" dirty="0" smtClean="0"/>
          </a:p>
          <a:p>
            <a:pPr marL="457200" indent="-457200"/>
            <a:endParaRPr lang="ko-KR" alt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2">
                    <a:lumMod val="75000"/>
                  </a:schemeClr>
                </a:solidFill>
              </a:rPr>
              <a:t>AOP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6247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스프링 </a:t>
            </a:r>
            <a:r>
              <a:rPr lang="en-US" altLang="ko-KR" sz="3600" b="1" dirty="0" smtClean="0"/>
              <a:t>AOP</a:t>
            </a:r>
            <a:r>
              <a:rPr lang="ko-KR" altLang="en-US" sz="3600" b="1" dirty="0" smtClean="0"/>
              <a:t>에서 쓰이는 용어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470589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altLang="ko-KR" sz="2400" b="1" dirty="0" smtClean="0"/>
              <a:t>[ 2. </a:t>
            </a:r>
            <a:r>
              <a:rPr lang="en-US" sz="2400" b="1" dirty="0" err="1" smtClean="0"/>
              <a:t>Joinpoint</a:t>
            </a:r>
            <a:r>
              <a:rPr lang="en-US" altLang="ko-KR" sz="2400" b="1" dirty="0" smtClean="0"/>
              <a:t> ]</a:t>
            </a:r>
          </a:p>
          <a:p>
            <a:pPr marL="457200" indent="-457200"/>
            <a:endParaRPr lang="en-US" altLang="ko-KR" sz="2400" b="1" dirty="0" smtClean="0"/>
          </a:p>
          <a:p>
            <a:pPr marL="457200" indent="-457200"/>
            <a:r>
              <a:rPr lang="en-US" altLang="ko-KR" sz="2000" dirty="0" smtClean="0"/>
              <a:t>  </a:t>
            </a:r>
            <a:r>
              <a:rPr lang="ko-KR" altLang="en-US" sz="2000" dirty="0" smtClean="0"/>
              <a:t>실행시의 처리 </a:t>
            </a:r>
            <a:r>
              <a:rPr lang="ko-KR" altLang="en-US" sz="2000" dirty="0" err="1" smtClean="0"/>
              <a:t>플로우에서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Advice</a:t>
            </a:r>
            <a:r>
              <a:rPr lang="ko-KR" altLang="en-US" sz="2000" dirty="0" smtClean="0"/>
              <a:t>를 </a:t>
            </a:r>
            <a:r>
              <a:rPr lang="ko-KR" altLang="en-US" sz="2000" dirty="0" err="1" smtClean="0"/>
              <a:t>위빙하는</a:t>
            </a:r>
            <a:r>
              <a:rPr lang="ko-KR" altLang="en-US" sz="2000" dirty="0" smtClean="0"/>
              <a:t> 포인트를 </a:t>
            </a:r>
            <a:r>
              <a:rPr lang="en-US" altLang="ko-KR" sz="2000" dirty="0" err="1" smtClean="0"/>
              <a:t>Joinpoint</a:t>
            </a:r>
            <a:r>
              <a:rPr lang="ko-KR" altLang="en-US" sz="2000" dirty="0" smtClean="0"/>
              <a:t>라고 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 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구체적으로는 </a:t>
            </a:r>
            <a:r>
              <a:rPr lang="en-US" altLang="ko-KR" sz="2000" dirty="0" smtClean="0"/>
              <a:t>‘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호출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이나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예외 발생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이라는 포인트를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Joinpoint</a:t>
            </a:r>
            <a:r>
              <a:rPr lang="ko-KR" altLang="en-US" sz="2000" dirty="0" smtClean="0"/>
              <a:t>로 정의한다</a:t>
            </a:r>
            <a:r>
              <a:rPr lang="en-US" altLang="ko-KR" sz="2000" dirty="0" smtClean="0"/>
              <a:t>.</a:t>
            </a:r>
          </a:p>
          <a:p>
            <a:pPr marL="457200" indent="-457200">
              <a:buAutoNum type="arabicPeriod"/>
            </a:pPr>
            <a:endParaRPr lang="ko-KR" altLang="en-US" sz="2000" dirty="0" smtClean="0"/>
          </a:p>
          <a:p>
            <a:endParaRPr lang="ko-KR" altLang="en-US" sz="2000" dirty="0" smtClean="0"/>
          </a:p>
          <a:p>
            <a:endParaRPr lang="ko-KR" altLang="en-US" sz="2000" dirty="0" smtClean="0"/>
          </a:p>
          <a:p>
            <a:endParaRPr lang="ko-KR" altLang="en-US" sz="2000" dirty="0" smtClean="0"/>
          </a:p>
          <a:p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2">
                    <a:lumMod val="75000"/>
                  </a:schemeClr>
                </a:solidFill>
              </a:rPr>
              <a:t>AOP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6247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스프링 </a:t>
            </a:r>
            <a:r>
              <a:rPr lang="en-US" altLang="ko-KR" sz="3600" b="1" dirty="0" smtClean="0"/>
              <a:t>AOP</a:t>
            </a:r>
            <a:r>
              <a:rPr lang="ko-KR" altLang="en-US" sz="3600" b="1" dirty="0" smtClean="0"/>
              <a:t>에서 쓰이는 용어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278741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altLang="ko-KR" sz="2400" b="1" dirty="0" smtClean="0"/>
              <a:t>[ 3. </a:t>
            </a:r>
            <a:r>
              <a:rPr lang="en-US" sz="2400" b="1" dirty="0" err="1" smtClean="0"/>
              <a:t>Pointcut</a:t>
            </a:r>
            <a:r>
              <a:rPr lang="en-US" altLang="ko-KR" sz="2400" b="1" dirty="0" smtClean="0"/>
              <a:t> ]</a:t>
            </a:r>
          </a:p>
          <a:p>
            <a:pPr marL="457200" indent="-457200"/>
            <a:endParaRPr lang="en-US" altLang="ko-KR" sz="2400" b="1" dirty="0" smtClean="0"/>
          </a:p>
          <a:p>
            <a:pPr marL="457200" indent="-457200"/>
            <a:r>
              <a:rPr lang="en-US" altLang="ko-KR" sz="2000" dirty="0" smtClean="0"/>
              <a:t>  </a:t>
            </a:r>
            <a:r>
              <a:rPr lang="ko-KR" altLang="en-US" sz="2000" dirty="0" smtClean="0"/>
              <a:t>하나 또는 복수의 </a:t>
            </a:r>
            <a:r>
              <a:rPr lang="en-US" altLang="ko-KR" sz="2000" dirty="0" err="1" smtClean="0"/>
              <a:t>Joinpoint</a:t>
            </a:r>
            <a:r>
              <a:rPr lang="ko-KR" altLang="en-US" sz="2000" dirty="0" smtClean="0"/>
              <a:t>를 하나로 묶은 것을 </a:t>
            </a:r>
            <a:r>
              <a:rPr lang="en-US" altLang="ko-KR" sz="2000" dirty="0" err="1" smtClean="0"/>
              <a:t>Pointcut</a:t>
            </a:r>
            <a:r>
              <a:rPr lang="ko-KR" altLang="en-US" sz="2000" dirty="0" smtClean="0"/>
              <a:t>이라고 한다</a:t>
            </a:r>
            <a:r>
              <a:rPr lang="en-US" altLang="ko-KR" sz="2000" dirty="0" smtClean="0"/>
              <a:t>.</a:t>
            </a:r>
          </a:p>
          <a:p>
            <a:pPr marL="457200" indent="-457200"/>
            <a:r>
              <a:rPr lang="en-US" altLang="ko-KR" sz="2000" dirty="0" smtClean="0"/>
              <a:t>  Advice</a:t>
            </a:r>
            <a:r>
              <a:rPr lang="ko-KR" altLang="en-US" sz="2000" dirty="0" smtClean="0"/>
              <a:t>의 위빙 정의는 </a:t>
            </a:r>
            <a:r>
              <a:rPr lang="en-US" altLang="ko-KR" sz="2000" dirty="0" err="1" smtClean="0"/>
              <a:t>Pointcut</a:t>
            </a:r>
            <a:r>
              <a:rPr lang="ko-KR" altLang="en-US" sz="2000" dirty="0" smtClean="0"/>
              <a:t>을 대상으로 설정한다</a:t>
            </a:r>
            <a:r>
              <a:rPr lang="en-US" altLang="ko-KR" sz="2000" dirty="0" smtClean="0"/>
              <a:t>. </a:t>
            </a:r>
          </a:p>
          <a:p>
            <a:pPr marL="457200" indent="-457200"/>
            <a:r>
              <a:rPr lang="en-US" altLang="ko-KR" sz="2000" dirty="0" smtClean="0"/>
              <a:t>  </a:t>
            </a:r>
            <a:r>
              <a:rPr lang="ko-KR" altLang="en-US" sz="2000" dirty="0" smtClean="0"/>
              <a:t>하나의 </a:t>
            </a:r>
            <a:r>
              <a:rPr lang="en-US" altLang="ko-KR" sz="2000" dirty="0" err="1" smtClean="0"/>
              <a:t>Pointcut</a:t>
            </a:r>
            <a:r>
              <a:rPr lang="ko-KR" altLang="en-US" sz="2000" dirty="0" smtClean="0"/>
              <a:t>에는 복수 </a:t>
            </a:r>
            <a:r>
              <a:rPr lang="en-US" altLang="ko-KR" sz="2000" dirty="0" smtClean="0"/>
              <a:t>Advice</a:t>
            </a:r>
            <a:r>
              <a:rPr lang="ko-KR" altLang="en-US" sz="2000" dirty="0" smtClean="0"/>
              <a:t>를 연결할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반대로 하나의 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  Advice</a:t>
            </a:r>
            <a:r>
              <a:rPr lang="ko-KR" altLang="en-US" sz="2000" dirty="0" smtClean="0"/>
              <a:t>를 복수 </a:t>
            </a:r>
            <a:r>
              <a:rPr lang="en-US" altLang="ko-KR" sz="2000" dirty="0" err="1" smtClean="0"/>
              <a:t>Pointcut</a:t>
            </a:r>
            <a:r>
              <a:rPr lang="ko-KR" altLang="en-US" sz="2000" dirty="0" smtClean="0"/>
              <a:t>에 연결하는 것도 가능하다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endParaRPr lang="ko-KR" altLang="en-US" sz="2000" dirty="0" smtClean="0"/>
          </a:p>
          <a:p>
            <a:endParaRPr lang="ko-KR" altLang="en-US" sz="2000" dirty="0" smtClean="0"/>
          </a:p>
          <a:p>
            <a:endParaRPr lang="ko-KR" altLang="en-US" sz="2000" dirty="0" smtClean="0"/>
          </a:p>
          <a:p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2">
                    <a:lumMod val="75000"/>
                  </a:schemeClr>
                </a:solidFill>
              </a:rPr>
              <a:t>AOP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6247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스프링 </a:t>
            </a:r>
            <a:r>
              <a:rPr lang="en-US" altLang="ko-KR" sz="3600" b="1" dirty="0" smtClean="0"/>
              <a:t>AOP</a:t>
            </a:r>
            <a:r>
              <a:rPr lang="ko-KR" altLang="en-US" sz="3600" b="1" dirty="0" smtClean="0"/>
              <a:t>에서 쓰이는 용어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7875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altLang="ko-KR" sz="2400" b="1" dirty="0" smtClean="0"/>
              <a:t>[ 4. Advisor ]</a:t>
            </a:r>
          </a:p>
          <a:p>
            <a:pPr marL="457200" indent="-457200"/>
            <a:endParaRPr lang="en-US" altLang="ko-KR" sz="2400" b="1" dirty="0" smtClean="0"/>
          </a:p>
          <a:p>
            <a:pPr marL="457200" indent="-457200"/>
            <a:r>
              <a:rPr lang="en-US" altLang="ko-KR" sz="2000" dirty="0" smtClean="0"/>
              <a:t>  Advice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Pointcut</a:t>
            </a:r>
            <a:r>
              <a:rPr lang="ko-KR" altLang="en-US" sz="2000" dirty="0" smtClean="0"/>
              <a:t>을 하나로 묶어 다루는 것을 </a:t>
            </a:r>
            <a:r>
              <a:rPr lang="en-US" altLang="ko-KR" sz="2000" dirty="0" smtClean="0"/>
              <a:t>Advisor</a:t>
            </a:r>
            <a:r>
              <a:rPr lang="ko-KR" altLang="en-US" sz="2000" dirty="0" smtClean="0"/>
              <a:t>라고 한다</a:t>
            </a:r>
            <a:r>
              <a:rPr lang="en-US" altLang="ko-KR" sz="2000" dirty="0" smtClean="0"/>
              <a:t>.</a:t>
            </a:r>
          </a:p>
          <a:p>
            <a:pPr marL="457200" indent="-457200"/>
            <a:r>
              <a:rPr lang="en-US" altLang="ko-KR" sz="2000" dirty="0" smtClean="0"/>
              <a:t>  Advisor</a:t>
            </a:r>
            <a:r>
              <a:rPr lang="ko-KR" altLang="en-US" sz="2000" dirty="0" smtClean="0"/>
              <a:t>는 스프링 </a:t>
            </a:r>
            <a:r>
              <a:rPr lang="en-US" altLang="ko-KR" sz="2000" dirty="0" smtClean="0"/>
              <a:t>AOP</a:t>
            </a:r>
            <a:r>
              <a:rPr lang="ko-KR" altLang="en-US" sz="2000" dirty="0" smtClean="0"/>
              <a:t>에만 있는 것인데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관점 지향에서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관점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을 나타내는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  </a:t>
            </a:r>
            <a:r>
              <a:rPr lang="ko-KR" altLang="en-US" sz="2000" dirty="0" smtClean="0"/>
              <a:t>개념이라고 할 수 있다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endParaRPr lang="ko-KR" altLang="en-US" sz="2000" dirty="0" smtClean="0"/>
          </a:p>
          <a:p>
            <a:endParaRPr lang="ko-KR" altLang="en-US" sz="2000" dirty="0" smtClean="0"/>
          </a:p>
          <a:p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2">
                    <a:lumMod val="75000"/>
                  </a:schemeClr>
                </a:solidFill>
              </a:rPr>
              <a:t>AOP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6247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스프링 </a:t>
            </a:r>
            <a:r>
              <a:rPr lang="en-US" altLang="ko-KR" sz="3600" b="1" dirty="0" smtClean="0"/>
              <a:t>AOP</a:t>
            </a:r>
            <a:r>
              <a:rPr lang="ko-KR" altLang="en-US" sz="3600" b="1" dirty="0" smtClean="0"/>
              <a:t>에서 쓰이는 용어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254183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altLang="ko-KR" sz="2400" b="1" dirty="0" smtClean="0"/>
              <a:t>[ 5. Aspect ]</a:t>
            </a:r>
          </a:p>
          <a:p>
            <a:pPr marL="457200" indent="-457200"/>
            <a:endParaRPr lang="en-US" altLang="ko-KR" sz="2400" b="1" dirty="0" smtClean="0"/>
          </a:p>
          <a:p>
            <a:pPr marL="457200" indent="-457200"/>
            <a:r>
              <a:rPr lang="ko-KR" altLang="en-US" sz="2000" dirty="0" smtClean="0"/>
              <a:t>  여러 객체에 공통으로 적용되는 공통 관심 사항을</a:t>
            </a:r>
            <a:r>
              <a:rPr lang="en-US" sz="2000" dirty="0" smtClean="0"/>
              <a:t> Aspect </a:t>
            </a:r>
            <a:r>
              <a:rPr lang="ko-KR" altLang="en-US" sz="2000" dirty="0" smtClean="0"/>
              <a:t>이라 한다</a:t>
            </a:r>
            <a:r>
              <a:rPr lang="en-US" sz="2000" dirty="0" smtClean="0"/>
              <a:t>. </a:t>
            </a:r>
          </a:p>
          <a:p>
            <a:pPr marL="457200" indent="-457200"/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로깅</a:t>
            </a:r>
            <a:r>
              <a:rPr lang="en-US" sz="2000" dirty="0" smtClean="0"/>
              <a:t>, </a:t>
            </a:r>
            <a:r>
              <a:rPr lang="ko-KR" altLang="en-US" sz="2000" dirty="0" smtClean="0"/>
              <a:t>트랜잭션 처리 등이 </a:t>
            </a:r>
            <a:r>
              <a:rPr lang="en-US" sz="2000" dirty="0" smtClean="0"/>
              <a:t>Aspect </a:t>
            </a:r>
            <a:r>
              <a:rPr lang="ko-KR" altLang="en-US" sz="2000" dirty="0" smtClean="0"/>
              <a:t>의 좋은 예이다</a:t>
            </a:r>
            <a:r>
              <a:rPr lang="en-US" sz="2000" dirty="0" smtClean="0"/>
              <a:t>. </a:t>
            </a:r>
          </a:p>
          <a:p>
            <a:pPr marL="457200" indent="-457200"/>
            <a:r>
              <a:rPr lang="en-US" sz="2000" dirty="0" smtClean="0"/>
              <a:t>  Spring AOP</a:t>
            </a:r>
            <a:r>
              <a:rPr lang="ko-KR" altLang="en-US" sz="2000" dirty="0" smtClean="0"/>
              <a:t>는</a:t>
            </a:r>
            <a:r>
              <a:rPr lang="en-US" sz="2000" dirty="0" smtClean="0"/>
              <a:t> Aspect</a:t>
            </a:r>
            <a:r>
              <a:rPr lang="ko-KR" altLang="en-US" sz="2000" dirty="0" smtClean="0"/>
              <a:t>를 일반적인 자바 클래스로 구현한다</a:t>
            </a:r>
            <a:r>
              <a:rPr lang="en-US" sz="2000" dirty="0" smtClean="0"/>
              <a:t>.</a:t>
            </a:r>
            <a:endParaRPr lang="ko-KR" altLang="en-US" sz="2000" dirty="0" smtClean="0"/>
          </a:p>
          <a:p>
            <a:pPr marL="457200" indent="-457200"/>
            <a:endParaRPr lang="en-US" altLang="ko-KR" sz="2400" dirty="0" smtClean="0"/>
          </a:p>
          <a:p>
            <a:pPr marL="457200" indent="-457200"/>
            <a:endParaRPr lang="en-US" altLang="ko-KR" sz="2400" dirty="0" smtClean="0"/>
          </a:p>
          <a:p>
            <a:pPr marL="457200" indent="-457200"/>
            <a:r>
              <a:rPr lang="en-US" altLang="ko-KR" sz="2400" b="1" dirty="0" smtClean="0"/>
              <a:t>[ 6. Weaving ]</a:t>
            </a:r>
          </a:p>
          <a:p>
            <a:pPr marL="457200" indent="-457200"/>
            <a:endParaRPr lang="en-US" altLang="ko-KR" sz="2400" b="1" dirty="0" smtClean="0"/>
          </a:p>
          <a:p>
            <a:r>
              <a:rPr lang="en-US" altLang="ko-KR" sz="2000" dirty="0" smtClean="0"/>
              <a:t>   </a:t>
            </a:r>
            <a:r>
              <a:rPr lang="en-US" sz="2000" dirty="0" smtClean="0"/>
              <a:t>Advice </a:t>
            </a:r>
            <a:r>
              <a:rPr lang="ko-KR" altLang="en-US" sz="2000" dirty="0" smtClean="0"/>
              <a:t>를 핵심 </a:t>
            </a:r>
            <a:r>
              <a:rPr lang="ko-KR" altLang="en-US" sz="2000" dirty="0" err="1" smtClean="0"/>
              <a:t>로직</a:t>
            </a:r>
            <a:r>
              <a:rPr lang="ko-KR" altLang="en-US" sz="2000" dirty="0" smtClean="0"/>
              <a:t> 코드에 적용하는 것</a:t>
            </a:r>
          </a:p>
          <a:p>
            <a:pPr marL="457200" indent="-457200"/>
            <a:endParaRPr lang="ko-KR" alt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2">
                    <a:lumMod val="75000"/>
                  </a:schemeClr>
                </a:solidFill>
              </a:rPr>
              <a:t>AOP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71414"/>
            <a:ext cx="7012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Spring Framework</a:t>
            </a:r>
            <a:r>
              <a:rPr lang="ko-KR" altLang="en-US" sz="4400" b="1" dirty="0" smtClean="0"/>
              <a:t>의 모듈</a:t>
            </a:r>
            <a:endParaRPr lang="ko-KR" altLang="en-US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3895" y="1214422"/>
            <a:ext cx="80858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Spring</a:t>
            </a:r>
            <a:r>
              <a:rPr lang="ko-KR" altLang="en-US" sz="2000" dirty="0"/>
              <a:t>은</a:t>
            </a:r>
            <a:r>
              <a:rPr lang="en-US" sz="2000" dirty="0"/>
              <a:t> 7</a:t>
            </a:r>
            <a:r>
              <a:rPr lang="ko-KR" altLang="en-US" sz="2000" dirty="0"/>
              <a:t>개의 잘 정의된 모듈들로 구성되며 </a:t>
            </a:r>
            <a:r>
              <a:rPr lang="ko-KR" altLang="en-US" sz="2000" dirty="0" smtClean="0"/>
              <a:t>이</a:t>
            </a:r>
            <a:r>
              <a:rPr lang="en-US" altLang="ko-KR" sz="2000" dirty="0"/>
              <a:t> </a:t>
            </a:r>
            <a:r>
              <a:rPr lang="ko-KR" altLang="en-US" sz="2000" dirty="0"/>
              <a:t>중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어플리케이션에 </a:t>
            </a:r>
            <a:endParaRPr lang="en-US" altLang="ko-KR" sz="2000" dirty="0" smtClean="0"/>
          </a:p>
          <a:p>
            <a:r>
              <a:rPr lang="ko-KR" altLang="en-US" sz="2000" dirty="0" smtClean="0"/>
              <a:t>적합한 </a:t>
            </a:r>
            <a:r>
              <a:rPr lang="ko-KR" altLang="en-US" sz="2000" dirty="0"/>
              <a:t>모듈을 선택하여 적용하고 나머지 모듈들은 무시해도 된다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Spring </a:t>
            </a:r>
            <a:r>
              <a:rPr lang="ko-KR" altLang="en-US" sz="2000" dirty="0"/>
              <a:t>모듈은 모두 핵심 컨테이너 위에 구축되어있다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ko-KR" altLang="en-US" sz="2000" dirty="0" smtClean="0"/>
              <a:t>핵심 </a:t>
            </a:r>
            <a:r>
              <a:rPr lang="ko-KR" altLang="en-US" sz="2000" dirty="0"/>
              <a:t>컨테이너는 </a:t>
            </a:r>
            <a:r>
              <a:rPr lang="en-US" sz="2000" dirty="0"/>
              <a:t>Bean </a:t>
            </a:r>
            <a:r>
              <a:rPr lang="ko-KR" altLang="en-US" sz="2000" dirty="0"/>
              <a:t>생성</a:t>
            </a:r>
            <a:r>
              <a:rPr lang="en-US" sz="2000" dirty="0"/>
              <a:t>, </a:t>
            </a:r>
            <a:r>
              <a:rPr lang="ko-KR" altLang="en-US" sz="2000" dirty="0"/>
              <a:t>설정</a:t>
            </a:r>
            <a:r>
              <a:rPr lang="en-US" sz="2000" dirty="0"/>
              <a:t>, </a:t>
            </a:r>
            <a:r>
              <a:rPr lang="ko-KR" altLang="en-US" sz="2000" dirty="0"/>
              <a:t>관리하는 방법을 정의하는데 이는 </a:t>
            </a:r>
            <a:endParaRPr lang="en-US" altLang="ko-KR" sz="2000" dirty="0" smtClean="0"/>
          </a:p>
          <a:p>
            <a:r>
              <a:rPr lang="ko-KR" altLang="en-US" sz="2000" dirty="0" smtClean="0"/>
              <a:t>곧</a:t>
            </a:r>
            <a:r>
              <a:rPr lang="en-US" sz="2000" dirty="0" smtClean="0"/>
              <a:t> </a:t>
            </a:r>
            <a:r>
              <a:rPr lang="en-US" sz="2000" dirty="0"/>
              <a:t>Spring</a:t>
            </a:r>
            <a:r>
              <a:rPr lang="ko-KR" altLang="en-US" sz="2000" dirty="0"/>
              <a:t>의 근본적인 기능이다</a:t>
            </a:r>
            <a:r>
              <a:rPr lang="en-US" sz="2000" dirty="0"/>
              <a:t>. </a:t>
            </a:r>
            <a:r>
              <a:rPr lang="ko-KR" altLang="en-US" sz="2000" dirty="0" smtClean="0"/>
              <a:t>크기와 </a:t>
            </a:r>
            <a:r>
              <a:rPr lang="ko-KR" altLang="en-US" sz="2000" dirty="0"/>
              <a:t>부하의 측면에서 경량이다</a:t>
            </a:r>
            <a:r>
              <a:rPr lang="en-US" sz="2000" dirty="0"/>
              <a:t>.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7666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Spring API</a:t>
            </a:r>
            <a:r>
              <a:rPr lang="ko-KR" altLang="en-US" sz="3600" b="1" dirty="0" smtClean="0"/>
              <a:t>를 이용한</a:t>
            </a:r>
            <a:r>
              <a:rPr lang="en-US" sz="3600" b="1" dirty="0" smtClean="0"/>
              <a:t> AOP</a:t>
            </a:r>
            <a:r>
              <a:rPr lang="ko-KR" altLang="en-US" sz="3600" b="1" dirty="0" smtClean="0"/>
              <a:t>구현 과정</a:t>
            </a:r>
            <a:endParaRPr lang="ko-KR" alt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4206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 Advice </a:t>
            </a:r>
            <a:r>
              <a:rPr lang="ko-KR" altLang="en-US" sz="2000" dirty="0" smtClean="0"/>
              <a:t>클래스 작성</a:t>
            </a:r>
          </a:p>
          <a:p>
            <a:r>
              <a:rPr lang="en-US" sz="2000" dirty="0" smtClean="0"/>
              <a:t>2. </a:t>
            </a:r>
            <a:r>
              <a:rPr lang="ko-KR" altLang="en-US" sz="2000" dirty="0" smtClean="0"/>
              <a:t>설정 파일에</a:t>
            </a:r>
            <a:r>
              <a:rPr lang="en-US" sz="2000" dirty="0" smtClean="0"/>
              <a:t> </a:t>
            </a:r>
            <a:r>
              <a:rPr lang="en-US" sz="2000" dirty="0" err="1" smtClean="0"/>
              <a:t>Pointcut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설정</a:t>
            </a:r>
          </a:p>
          <a:p>
            <a:r>
              <a:rPr lang="en-US" sz="2000" dirty="0" smtClean="0"/>
              <a:t>3. </a:t>
            </a:r>
            <a:r>
              <a:rPr lang="ko-KR" altLang="en-US" sz="2000" dirty="0" smtClean="0"/>
              <a:t>설정 파일에</a:t>
            </a:r>
            <a:r>
              <a:rPr lang="en-US" sz="2000" dirty="0" smtClean="0"/>
              <a:t> Advice</a:t>
            </a:r>
            <a:r>
              <a:rPr lang="ko-KR" altLang="en-US" sz="2000" dirty="0" smtClean="0"/>
              <a:t>와</a:t>
            </a:r>
            <a:r>
              <a:rPr lang="en-US" sz="2000" dirty="0" smtClean="0"/>
              <a:t> </a:t>
            </a:r>
            <a:r>
              <a:rPr lang="en-US" sz="2000" dirty="0" err="1" smtClean="0"/>
              <a:t>Pointcut</a:t>
            </a:r>
            <a:r>
              <a:rPr lang="ko-KR" altLang="en-US" sz="2000" dirty="0" smtClean="0"/>
              <a:t>을 묵어놓은</a:t>
            </a:r>
            <a:r>
              <a:rPr lang="en-US" sz="2000" dirty="0" smtClean="0"/>
              <a:t> Advisor </a:t>
            </a:r>
            <a:r>
              <a:rPr lang="ko-KR" altLang="en-US" sz="2000" dirty="0" smtClean="0"/>
              <a:t>설정</a:t>
            </a:r>
          </a:p>
          <a:p>
            <a:r>
              <a:rPr lang="en-US" sz="2000" dirty="0" smtClean="0"/>
              <a:t>4. </a:t>
            </a:r>
            <a:r>
              <a:rPr lang="ko-KR" altLang="en-US" sz="2000" dirty="0" smtClean="0"/>
              <a:t>설정 파일에</a:t>
            </a:r>
            <a:r>
              <a:rPr lang="en-US" sz="2000" dirty="0" smtClean="0"/>
              <a:t> </a:t>
            </a:r>
            <a:r>
              <a:rPr lang="en-US" sz="2000" dirty="0" err="1" smtClean="0"/>
              <a:t>ProxyFactoryBean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클래스를 이용하여 대상</a:t>
            </a:r>
            <a:r>
              <a:rPr lang="en-US" sz="2000" dirty="0" smtClean="0"/>
              <a:t> bean </a:t>
            </a:r>
            <a:r>
              <a:rPr lang="ko-KR" altLang="en-US" sz="2000" dirty="0" smtClean="0"/>
              <a:t>객체에 </a:t>
            </a:r>
            <a:endParaRPr lang="en-US" altLang="ko-KR" sz="2000" dirty="0" smtClean="0"/>
          </a:p>
          <a:p>
            <a:r>
              <a:rPr lang="en-US" sz="2000" dirty="0" smtClean="0"/>
              <a:t>    Advice </a:t>
            </a:r>
            <a:r>
              <a:rPr lang="ko-KR" altLang="en-US" sz="2000" dirty="0" smtClean="0"/>
              <a:t>적용</a:t>
            </a:r>
          </a:p>
          <a:p>
            <a:r>
              <a:rPr lang="en-US" sz="2000" dirty="0" smtClean="0"/>
              <a:t>5. </a:t>
            </a:r>
            <a:r>
              <a:rPr lang="en-US" sz="2000" dirty="0" err="1" smtClean="0"/>
              <a:t>getBean</a:t>
            </a:r>
            <a:r>
              <a:rPr lang="en-US" sz="2000" dirty="0" smtClean="0"/>
              <a:t>()</a:t>
            </a:r>
            <a:r>
              <a:rPr lang="ko-KR" altLang="en-US" sz="2000" dirty="0" err="1" smtClean="0"/>
              <a:t>메서드로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빈객체를</a:t>
            </a:r>
            <a:r>
              <a:rPr lang="ko-KR" altLang="en-US" sz="2000" dirty="0" smtClean="0"/>
              <a:t> 사용</a:t>
            </a:r>
          </a:p>
          <a:p>
            <a:pPr marL="457200" indent="-457200"/>
            <a:endParaRPr lang="ko-KR" alt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2">
                    <a:lumMod val="75000"/>
                  </a:schemeClr>
                </a:solidFill>
              </a:rPr>
              <a:t>AOP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397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Spring Web MVC</a:t>
            </a:r>
            <a:endParaRPr lang="ko-KR" alt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699818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스프링 </a:t>
            </a:r>
            <a:r>
              <a:rPr lang="en-US" altLang="ko-KR" sz="2800" b="1" dirty="0" smtClean="0"/>
              <a:t>MVC</a:t>
            </a:r>
            <a:r>
              <a:rPr lang="ko-KR" altLang="en-US" sz="2800" b="1" dirty="0" smtClean="0"/>
              <a:t>란</a:t>
            </a:r>
            <a:r>
              <a:rPr lang="en-US" altLang="ko-KR" sz="2800" b="1" dirty="0" smtClean="0"/>
              <a:t>?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. </a:t>
            </a:r>
            <a:r>
              <a:rPr lang="ko-KR" altLang="en-US" sz="2000" dirty="0" smtClean="0"/>
              <a:t>스프링 </a:t>
            </a:r>
            <a:r>
              <a:rPr lang="en-US" altLang="ko-KR" sz="2000" dirty="0" smtClean="0"/>
              <a:t>MVC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MVC</a:t>
            </a:r>
            <a:r>
              <a:rPr lang="ko-KR" altLang="en-US" sz="2000" dirty="0" smtClean="0"/>
              <a:t>는 모델</a:t>
            </a: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뷰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컨트롤러</a:t>
            </a:r>
            <a:r>
              <a:rPr lang="en-US" altLang="ko-KR" sz="2000" dirty="0" smtClean="0"/>
              <a:t>(Model-View-Controller)</a:t>
            </a:r>
            <a:r>
              <a:rPr lang="ko-KR" altLang="en-US" sz="2000" dirty="0" smtClean="0"/>
              <a:t>의 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err="1" smtClean="0"/>
              <a:t>앞글자이다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. MVC</a:t>
            </a:r>
            <a:r>
              <a:rPr lang="ko-KR" altLang="en-US" sz="2000" dirty="0" smtClean="0"/>
              <a:t>란 비지니스 규칙을 표현하는 도메인 모델과 프레젠테이션을 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표현하는 </a:t>
            </a:r>
            <a:r>
              <a:rPr lang="ko-KR" altLang="en-US" sz="2000" dirty="0" err="1" smtClean="0"/>
              <a:t>뷰를</a:t>
            </a:r>
            <a:r>
              <a:rPr lang="ko-KR" altLang="en-US" sz="2000" dirty="0" smtClean="0"/>
              <a:t> 확실하게 분리하기 위해서 양자간 컨트롤러라고 불리는 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것을 배치하는 디자인 패턴이다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. </a:t>
            </a:r>
            <a:r>
              <a:rPr lang="ko-KR" altLang="en-US" sz="2000" dirty="0" smtClean="0"/>
              <a:t>스프링 </a:t>
            </a:r>
            <a:r>
              <a:rPr lang="en-US" altLang="ko-KR" sz="2000" dirty="0" smtClean="0"/>
              <a:t>MVC</a:t>
            </a:r>
            <a:r>
              <a:rPr lang="ko-KR" altLang="en-US" sz="2000" dirty="0" smtClean="0"/>
              <a:t>를 이용하면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웹 애플리케이션에서 모델과 </a:t>
            </a:r>
            <a:r>
              <a:rPr lang="ko-KR" altLang="en-US" sz="2000" dirty="0" err="1" smtClean="0"/>
              <a:t>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컨트롤러</a:t>
            </a:r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  <a:r>
              <a:rPr lang="ko-KR" altLang="en-US" sz="2000" dirty="0" smtClean="0"/>
              <a:t> 사이에 있는 의존 관계를 의존 관계 주입 컨테이너인 스프링이 관리하게 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smtClean="0"/>
              <a:t>. </a:t>
            </a:r>
            <a:r>
              <a:rPr lang="ko-KR" altLang="en-US" sz="2000" smtClean="0"/>
              <a:t>스프링 </a:t>
            </a:r>
            <a:r>
              <a:rPr lang="en-US" altLang="ko-KR" sz="2000" dirty="0" smtClean="0"/>
              <a:t>MVC</a:t>
            </a:r>
            <a:r>
              <a:rPr lang="ko-KR" altLang="en-US" sz="2000" dirty="0" smtClean="0"/>
              <a:t>는 </a:t>
            </a:r>
            <a:r>
              <a:rPr lang="en-US" altLang="ko-KR" sz="2000" dirty="0" err="1" smtClean="0"/>
              <a:t>org.springframework.web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패키지와 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en-US" altLang="ko-KR" sz="2000" dirty="0" err="1" smtClean="0"/>
              <a:t>org.springframework.web.servlet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패키지에 포함된 클래스를 사용한다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pPr marL="457200" indent="-457200"/>
            <a:endParaRPr lang="ko-KR" alt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2">
                    <a:lumMod val="75000"/>
                  </a:schemeClr>
                </a:solidFill>
              </a:rPr>
              <a:t>Spring MVC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397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Spring Web MVC</a:t>
            </a:r>
            <a:endParaRPr lang="ko-KR" alt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424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스프링 </a:t>
            </a:r>
            <a:r>
              <a:rPr lang="en-US" altLang="ko-KR" sz="2800" b="1" dirty="0" smtClean="0"/>
              <a:t>MVC </a:t>
            </a:r>
            <a:r>
              <a:rPr lang="ko-KR" altLang="en-US" sz="2800" b="1" dirty="0" smtClean="0"/>
              <a:t>처리 </a:t>
            </a:r>
            <a:r>
              <a:rPr lang="ko-KR" altLang="en-US" sz="2800" b="1" dirty="0" err="1" smtClean="0"/>
              <a:t>플로우</a:t>
            </a:r>
            <a:endParaRPr lang="en-US" altLang="ko-KR" sz="2800" b="1" dirty="0" smtClean="0"/>
          </a:p>
        </p:txBody>
      </p:sp>
      <p:pic>
        <p:nvPicPr>
          <p:cNvPr id="7" name="그림 6" descr="스프링MVC처리플로우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000240"/>
            <a:ext cx="7500990" cy="4674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2">
                    <a:lumMod val="75000"/>
                  </a:schemeClr>
                </a:solidFill>
              </a:rPr>
              <a:t>Spring MVC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397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Spring Web MVC</a:t>
            </a:r>
            <a:endParaRPr lang="ko-KR" alt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4731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스프링 </a:t>
            </a:r>
            <a:r>
              <a:rPr lang="en-US" altLang="ko-KR" sz="2800" b="1" dirty="0" smtClean="0"/>
              <a:t>MVC </a:t>
            </a:r>
            <a:r>
              <a:rPr lang="ko-KR" altLang="en-US" sz="2800" b="1" dirty="0" smtClean="0"/>
              <a:t>주요 구성 요소</a:t>
            </a:r>
            <a:endParaRPr lang="en-US" altLang="ko-KR" sz="28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2">
                    <a:lumMod val="75000"/>
                  </a:schemeClr>
                </a:solidFill>
              </a:rPr>
              <a:t>Spring MVC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7158" y="1982150"/>
          <a:ext cx="8429684" cy="337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요소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DispatcherServlet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브라우저가 송신한 요청을 일괄 관리한다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HandlerMapping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웹 요청 </a:t>
                      </a:r>
                      <a:r>
                        <a:rPr lang="en-US" altLang="ko-KR" dirty="0" smtClean="0"/>
                        <a:t>URL</a:t>
                      </a:r>
                      <a:r>
                        <a:rPr lang="ko-KR" altLang="en-US" dirty="0" smtClean="0"/>
                        <a:t>과 컨트롤러 클래스를 맵핑시켜 관리한다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비즈니스 </a:t>
                      </a:r>
                      <a:r>
                        <a:rPr lang="ko-KR" altLang="en-US" dirty="0" err="1" smtClean="0"/>
                        <a:t>로직을</a:t>
                      </a:r>
                      <a:r>
                        <a:rPr lang="ko-KR" altLang="en-US" dirty="0" smtClean="0"/>
                        <a:t> 호출하고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관리 결과인 </a:t>
                      </a:r>
                      <a:r>
                        <a:rPr lang="en-US" altLang="ko-KR" dirty="0" err="1" smtClean="0"/>
                        <a:t>ModelAndView</a:t>
                      </a:r>
                      <a:r>
                        <a:rPr lang="ko-KR" altLang="en-US" dirty="0" smtClean="0"/>
                        <a:t>를 반환한다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ViewResolver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컨트롤러 클래스가 반환한 </a:t>
                      </a:r>
                      <a:r>
                        <a:rPr lang="ko-KR" altLang="en-US" dirty="0" err="1" smtClean="0"/>
                        <a:t>뷰</a:t>
                      </a:r>
                      <a:r>
                        <a:rPr lang="ko-KR" altLang="en-US" dirty="0" smtClean="0"/>
                        <a:t> 이름으로 이동할 </a:t>
                      </a:r>
                      <a:r>
                        <a:rPr lang="ko-KR" altLang="en-US" dirty="0" err="1" smtClean="0"/>
                        <a:t>뷰를</a:t>
                      </a:r>
                      <a:r>
                        <a:rPr lang="ko-KR" altLang="en-US" dirty="0" smtClean="0"/>
                        <a:t> 결정한다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프레젠테이션 계층으로의 출력 데이터를 설정한다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8596" y="5715016"/>
            <a:ext cx="8439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Controller </a:t>
            </a:r>
            <a:r>
              <a:rPr lang="ko-KR" altLang="en-US" dirty="0" smtClean="0"/>
              <a:t>구현을 제외한 </a:t>
            </a:r>
            <a:r>
              <a:rPr lang="en-US" altLang="ko-KR" dirty="0" err="1" smtClean="0"/>
              <a:t>HandlerMapping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ViewResolver</a:t>
            </a:r>
            <a:r>
              <a:rPr lang="en-US" altLang="ko-KR" dirty="0" smtClean="0"/>
              <a:t>, View </a:t>
            </a:r>
            <a:r>
              <a:rPr lang="ko-KR" altLang="en-US" dirty="0" smtClean="0"/>
              <a:t>인터페이스를</a:t>
            </a:r>
            <a:endParaRPr lang="en-US" altLang="ko-KR" dirty="0" smtClean="0"/>
          </a:p>
          <a:p>
            <a:r>
              <a:rPr lang="ko-KR" altLang="en-US" dirty="0" smtClean="0"/>
              <a:t>구현하는 클래스는 스프링</a:t>
            </a:r>
            <a:r>
              <a:rPr lang="en-US" altLang="ko-KR" dirty="0" smtClean="0"/>
              <a:t>MVC</a:t>
            </a:r>
            <a:r>
              <a:rPr lang="ko-KR" altLang="en-US" dirty="0" smtClean="0"/>
              <a:t>가 제공하는 정의된 구현 클래스를 활용하는</a:t>
            </a:r>
            <a:endParaRPr lang="en-US" altLang="ko-KR" dirty="0" smtClean="0"/>
          </a:p>
          <a:p>
            <a:r>
              <a:rPr lang="ko-KR" altLang="en-US" dirty="0" smtClean="0"/>
              <a:t>것을 추천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397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Spring Web MVC</a:t>
            </a:r>
            <a:endParaRPr lang="ko-KR" alt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730571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HandlerMapping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인터페이스 구현 클래스</a:t>
            </a:r>
            <a:endParaRPr lang="en-US" altLang="ko-KR" sz="2800" b="1" dirty="0" smtClean="0"/>
          </a:p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org.springframeword.web.servlet.handler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패키지</a:t>
            </a:r>
            <a:r>
              <a:rPr lang="en-US" altLang="ko-KR" sz="2400" dirty="0" smtClean="0"/>
              <a:t>&gt;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2">
                    <a:lumMod val="75000"/>
                  </a:schemeClr>
                </a:solidFill>
              </a:rPr>
              <a:t>Spring MVC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7158" y="2357430"/>
          <a:ext cx="8429684" cy="3267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요소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BeanNameUrlHandlerMapping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웹 요청 </a:t>
                      </a:r>
                      <a:r>
                        <a:rPr lang="en-US" altLang="ko-KR" dirty="0" smtClean="0"/>
                        <a:t>URL</a:t>
                      </a:r>
                      <a:r>
                        <a:rPr lang="ko-KR" altLang="en-US" dirty="0" smtClean="0"/>
                        <a:t>과 스프링 설정 파일에 정의한 컨트롤러의 </a:t>
                      </a:r>
                      <a:r>
                        <a:rPr lang="en-US" altLang="ko-KR" dirty="0" smtClean="0"/>
                        <a:t>name </a:t>
                      </a:r>
                      <a:r>
                        <a:rPr lang="ko-KR" altLang="en-US" dirty="0" smtClean="0"/>
                        <a:t>속성을 </a:t>
                      </a:r>
                      <a:r>
                        <a:rPr lang="ko-KR" altLang="en-US" dirty="0" err="1" smtClean="0"/>
                        <a:t>맵핑시켜</a:t>
                      </a:r>
                      <a:r>
                        <a:rPr lang="ko-KR" altLang="en-US" dirty="0" smtClean="0"/>
                        <a:t> 컨트롤러를 찾는다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스프링 설정 파일에 </a:t>
                      </a:r>
                      <a:r>
                        <a:rPr lang="en-US" altLang="ko-KR" dirty="0" err="1" smtClean="0"/>
                        <a:t>HandlerMapping</a:t>
                      </a:r>
                      <a:r>
                        <a:rPr lang="ko-KR" altLang="en-US" dirty="0" smtClean="0"/>
                        <a:t>을 전혀 정의하지 않을</a:t>
                      </a:r>
                      <a:r>
                        <a:rPr lang="ko-KR" altLang="en-US" baseline="0" dirty="0" smtClean="0"/>
                        <a:t> 때의  기본 클래스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SimpleUrlHandlerMapping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웹 요청 </a:t>
                      </a:r>
                      <a:r>
                        <a:rPr lang="en-US" altLang="ko-KR" dirty="0" smtClean="0"/>
                        <a:t>URL</a:t>
                      </a:r>
                      <a:r>
                        <a:rPr lang="ko-KR" altLang="en-US" dirty="0" smtClean="0"/>
                        <a:t>과 컨트롤러의 맵핑을 일괄 정의한다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스프링 설정 파일에 컨트롤러의 정의가 분산되는 것을 방지한다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ClassNameHandlerMapping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컨트롤러에 </a:t>
                      </a:r>
                      <a:r>
                        <a:rPr lang="ko-KR" altLang="en-US" dirty="0" err="1" smtClean="0"/>
                        <a:t>어노테이션을</a:t>
                      </a:r>
                      <a:r>
                        <a:rPr lang="ko-KR" altLang="en-US" dirty="0" smtClean="0"/>
                        <a:t> 부여해서 웹 요청 </a:t>
                      </a:r>
                      <a:r>
                        <a:rPr lang="en-US" altLang="ko-KR" dirty="0" smtClean="0"/>
                        <a:t>URL</a:t>
                      </a:r>
                      <a:r>
                        <a:rPr lang="ko-KR" altLang="en-US" dirty="0" smtClean="0"/>
                        <a:t>과의 관련을 정의한다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397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Spring Web MVC</a:t>
            </a:r>
            <a:endParaRPr lang="ko-KR" alt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687130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/>
              <a:t>ViewResolver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인터페이스 구현 클래스</a:t>
            </a:r>
            <a:endParaRPr lang="en-US" altLang="ko-KR" sz="2800" b="1" dirty="0" smtClean="0"/>
          </a:p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org.springframeword.web.servlet.view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패키지</a:t>
            </a:r>
            <a:r>
              <a:rPr lang="en-US" altLang="ko-KR" sz="2400" dirty="0" smtClean="0"/>
              <a:t>&gt;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2">
                    <a:lumMod val="75000"/>
                  </a:schemeClr>
                </a:solidFill>
              </a:rPr>
              <a:t>Spring MVC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7158" y="2357430"/>
          <a:ext cx="8429684" cy="2876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요소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InternalResouceViewResolver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WEB-INF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폴더 안에 있는 </a:t>
                      </a:r>
                      <a:r>
                        <a:rPr lang="ko-KR" altLang="en-US" baseline="0" dirty="0" err="1" smtClean="0"/>
                        <a:t>뷰</a:t>
                      </a:r>
                      <a:r>
                        <a:rPr lang="ko-KR" altLang="en-US" baseline="0" dirty="0" smtClean="0"/>
                        <a:t> 자원을 해결한다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스프링 설정 파일에 </a:t>
                      </a:r>
                      <a:r>
                        <a:rPr lang="en-US" altLang="ko-KR" baseline="0" dirty="0" err="1" smtClean="0"/>
                        <a:t>ViewResolver</a:t>
                      </a:r>
                      <a:r>
                        <a:rPr lang="ko-KR" altLang="en-US" baseline="0" dirty="0" smtClean="0"/>
                        <a:t>를 전혀 정의하지 않을 때의 기본 클래스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ResourceBundleViewResolver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프로퍼티</a:t>
                      </a:r>
                      <a:r>
                        <a:rPr lang="ko-KR" altLang="en-US" dirty="0" smtClean="0"/>
                        <a:t> 파일에서 </a:t>
                      </a:r>
                      <a:r>
                        <a:rPr lang="ko-KR" altLang="en-US" dirty="0" err="1" smtClean="0"/>
                        <a:t>뷰</a:t>
                      </a:r>
                      <a:r>
                        <a:rPr lang="ko-KR" altLang="en-US" dirty="0" smtClean="0"/>
                        <a:t> 이름과 그 실체인 </a:t>
                      </a:r>
                      <a:r>
                        <a:rPr lang="ko-KR" altLang="en-US" dirty="0" err="1" smtClean="0"/>
                        <a:t>뷰를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관련짓는다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err="1" smtClean="0"/>
                        <a:t>프로퍼티</a:t>
                      </a:r>
                      <a:r>
                        <a:rPr lang="ko-KR" altLang="en-US" dirty="0" smtClean="0"/>
                        <a:t> 파일은 클래스패스 상에 배치한다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velocity.VelocityViewResolver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벨로시티</a:t>
                      </a:r>
                      <a:r>
                        <a:rPr lang="ko-KR" altLang="en-US" dirty="0" smtClean="0"/>
                        <a:t> 템플릿으로 만든 </a:t>
                      </a:r>
                      <a:r>
                        <a:rPr lang="ko-KR" altLang="en-US" dirty="0" err="1" smtClean="0"/>
                        <a:t>뷰를</a:t>
                      </a:r>
                      <a:r>
                        <a:rPr lang="ko-KR" altLang="en-US" dirty="0" smtClean="0"/>
                        <a:t> 해결한다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397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Spring Web MVC</a:t>
            </a:r>
            <a:endParaRPr lang="ko-KR" alt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687130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View </a:t>
            </a:r>
            <a:r>
              <a:rPr lang="ko-KR" altLang="en-US" sz="2800" b="1" dirty="0" smtClean="0"/>
              <a:t>인터페이스 구현 클래스</a:t>
            </a:r>
            <a:endParaRPr lang="en-US" altLang="ko-KR" sz="2800" b="1" dirty="0" smtClean="0"/>
          </a:p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org.springframeword.web.servlet.view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패키지</a:t>
            </a:r>
            <a:r>
              <a:rPr lang="en-US" altLang="ko-KR" sz="2400" dirty="0" smtClean="0"/>
              <a:t>&gt;</a:t>
            </a:r>
            <a:endParaRPr lang="en-US" altLang="ko-K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2">
                    <a:lumMod val="75000"/>
                  </a:schemeClr>
                </a:solidFill>
              </a:rPr>
              <a:t>Spring MVC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7158" y="2357430"/>
          <a:ext cx="8429684" cy="4065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87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요소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InternalResouceView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JSP</a:t>
                      </a:r>
                      <a:r>
                        <a:rPr lang="ko-KR" altLang="en-US" dirty="0" smtClean="0"/>
                        <a:t>등 자원용 </a:t>
                      </a:r>
                      <a:r>
                        <a:rPr lang="ko-KR" altLang="en-US" dirty="0" err="1" smtClean="0"/>
                        <a:t>뷰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요청 속성에 모델을 지정하고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RequestDispatcher</a:t>
                      </a:r>
                      <a:r>
                        <a:rPr lang="ko-KR" altLang="en-US" dirty="0" smtClean="0"/>
                        <a:t>클래스를 참조해서 지정된 </a:t>
                      </a:r>
                      <a:r>
                        <a:rPr lang="ko-KR" altLang="en-US" dirty="0" err="1" smtClean="0"/>
                        <a:t>뷰에</a:t>
                      </a:r>
                      <a:r>
                        <a:rPr lang="ko-KR" altLang="en-US" dirty="0" smtClean="0"/>
                        <a:t> 전달한다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JstlView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JSTL</a:t>
                      </a:r>
                      <a:r>
                        <a:rPr lang="ko-KR" altLang="en-US" dirty="0" smtClean="0"/>
                        <a:t>을 사용한 페이지용 뷰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en-US" altLang="ko-KR" dirty="0" err="1" smtClean="0"/>
                        <a:t>InternalResourceView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클래스의 서브 클래스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스프링의 메시지 자원 파일을 </a:t>
                      </a:r>
                      <a:r>
                        <a:rPr lang="en-US" altLang="ko-KR" dirty="0" smtClean="0"/>
                        <a:t>JSTL </a:t>
                      </a:r>
                      <a:r>
                        <a:rPr lang="ko-KR" altLang="en-US" dirty="0" smtClean="0"/>
                        <a:t>포맷 태그에서 참조할 수 있게 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VelocityView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벨로시티</a:t>
                      </a:r>
                      <a:r>
                        <a:rPr lang="ko-KR" altLang="en-US" dirty="0" smtClean="0"/>
                        <a:t> 템플릿용 </a:t>
                      </a:r>
                      <a:r>
                        <a:rPr lang="ko-KR" altLang="en-US" dirty="0" err="1" smtClean="0"/>
                        <a:t>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json.MappingJacksonJsonView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JSON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형식으로 출력하기 위한 </a:t>
                      </a:r>
                      <a:r>
                        <a:rPr lang="ko-KR" altLang="en-US" baseline="0" dirty="0" err="1" smtClean="0"/>
                        <a:t>뷰</a:t>
                      </a:r>
                      <a:r>
                        <a:rPr lang="en-US" altLang="ko-KR" baseline="0" dirty="0" smtClean="0"/>
                        <a:t>. JSON</a:t>
                      </a:r>
                      <a:r>
                        <a:rPr lang="ko-KR" altLang="en-US" baseline="0" dirty="0" smtClean="0"/>
                        <a:t>으로의 변환 라이브러리로서 </a:t>
                      </a:r>
                      <a:r>
                        <a:rPr lang="en-US" altLang="ko-KR" baseline="0" dirty="0" err="1" smtClean="0"/>
                        <a:t>Jakson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라이브러리가 필요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85501"/>
            <a:ext cx="397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Spring Web MVC</a:t>
            </a:r>
            <a:endParaRPr lang="ko-KR" alt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7158" y="1214422"/>
            <a:ext cx="838928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&lt;</a:t>
            </a:r>
            <a:r>
              <a:rPr lang="ko-KR" altLang="en-US" sz="2800" b="1" dirty="0" smtClean="0"/>
              <a:t>예제 </a:t>
            </a:r>
            <a:r>
              <a:rPr lang="en-US" altLang="ko-KR" sz="2800" b="1" dirty="0" smtClean="0"/>
              <a:t>: shopping3-1&gt;</a:t>
            </a:r>
          </a:p>
          <a:p>
            <a:endParaRPr lang="en-US" altLang="ko-KR" sz="2800" b="1" dirty="0" smtClean="0"/>
          </a:p>
          <a:p>
            <a:r>
              <a:rPr lang="en-US" altLang="ko-KR" sz="2800" dirty="0" err="1" smtClean="0"/>
              <a:t>HandlerMapping</a:t>
            </a:r>
            <a:r>
              <a:rPr lang="en-US" altLang="ko-KR" sz="2800" dirty="0" smtClean="0"/>
              <a:t> : </a:t>
            </a:r>
            <a:r>
              <a:rPr lang="en-US" altLang="ko-KR" sz="2800" dirty="0" err="1" smtClean="0"/>
              <a:t>BeanHandlerMapping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기본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Controller : </a:t>
            </a:r>
            <a:r>
              <a:rPr lang="ko-KR" altLang="en-US" sz="2800" dirty="0" smtClean="0"/>
              <a:t>프로그램에서 구현</a:t>
            </a:r>
            <a:endParaRPr lang="en-US" altLang="ko-KR" sz="2800" dirty="0" smtClean="0"/>
          </a:p>
          <a:p>
            <a:r>
              <a:rPr lang="en-US" altLang="ko-KR" sz="2800" dirty="0" err="1" smtClean="0"/>
              <a:t>ViewResolver</a:t>
            </a:r>
            <a:r>
              <a:rPr lang="en-US" altLang="ko-KR" sz="2800" dirty="0" smtClean="0"/>
              <a:t> : </a:t>
            </a:r>
            <a:r>
              <a:rPr lang="en-US" altLang="ko-KR" sz="2800" dirty="0" err="1" smtClean="0"/>
              <a:t>InternalResourceViewResolver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기본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View : </a:t>
            </a:r>
            <a:r>
              <a:rPr lang="en-US" altLang="ko-KR" sz="2800" dirty="0" err="1" smtClean="0"/>
              <a:t>InternalResourceView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기본</a:t>
            </a:r>
            <a:r>
              <a:rPr lang="en-US" altLang="ko-KR" sz="2800" dirty="0" smtClean="0"/>
              <a:t>)</a:t>
            </a:r>
          </a:p>
          <a:p>
            <a:r>
              <a:rPr lang="en-US" altLang="ko-KR" sz="2800" dirty="0" smtClean="0"/>
              <a:t>  </a:t>
            </a:r>
            <a:endParaRPr lang="en-US" altLang="ko-KR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857884" y="52856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2">
                    <a:lumMod val="75000"/>
                  </a:schemeClr>
                </a:solidFill>
              </a:rPr>
              <a:t>Spring MVC</a:t>
            </a:r>
            <a:endParaRPr lang="ko-KR" altLang="en-US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Spring 프레임워크의 개요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7314677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4282" y="71414"/>
            <a:ext cx="7012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Spring Framework</a:t>
            </a:r>
            <a:r>
              <a:rPr lang="ko-KR" altLang="en-US" sz="4400" b="1" dirty="0" smtClean="0"/>
              <a:t>의 모듈</a:t>
            </a:r>
            <a:endParaRPr lang="ko-KR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868135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Core</a:t>
            </a:r>
            <a:endParaRPr lang="ko-KR" altLang="en-US" sz="2400" dirty="0" smtClean="0"/>
          </a:p>
          <a:p>
            <a:pPr>
              <a:buFontTx/>
              <a:buChar char="-"/>
            </a:pPr>
            <a:r>
              <a:rPr lang="en-US" sz="2400" b="1" dirty="0" smtClean="0"/>
              <a:t> core container : </a:t>
            </a:r>
          </a:p>
          <a:p>
            <a:pPr>
              <a:buFontTx/>
              <a:buChar char="-"/>
            </a:pPr>
            <a:endParaRPr lang="en-US" sz="2000" b="1" dirty="0" smtClean="0"/>
          </a:p>
          <a:p>
            <a:r>
              <a:rPr lang="en-US" sz="2000" dirty="0" smtClean="0"/>
              <a:t>Spring </a:t>
            </a:r>
            <a:r>
              <a:rPr lang="ko-KR" altLang="en-US" sz="2000" dirty="0" smtClean="0"/>
              <a:t>프레임워크의 핵심 기능을 제공한다</a:t>
            </a:r>
            <a:r>
              <a:rPr lang="en-US" sz="2000" dirty="0" smtClean="0"/>
              <a:t>. </a:t>
            </a:r>
          </a:p>
          <a:p>
            <a:r>
              <a:rPr lang="ko-KR" altLang="en-US" sz="2000" dirty="0" smtClean="0"/>
              <a:t>코어 컨테이너의 주요 컴포넌트는</a:t>
            </a:r>
            <a:r>
              <a:rPr lang="en-US" sz="2000" dirty="0" smtClean="0"/>
              <a:t> Bean-Factory(Factory </a:t>
            </a:r>
            <a:r>
              <a:rPr lang="ko-KR" altLang="en-US" sz="2000" dirty="0" smtClean="0"/>
              <a:t>패턴의 구현</a:t>
            </a:r>
            <a:r>
              <a:rPr lang="en-US" sz="2000" dirty="0" smtClean="0"/>
              <a:t>)</a:t>
            </a:r>
            <a:r>
              <a:rPr lang="ko-KR" altLang="en-US" sz="2000" dirty="0" smtClean="0"/>
              <a:t>이다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BeanFactory</a:t>
            </a:r>
            <a:r>
              <a:rPr lang="ko-KR" altLang="en-US" sz="2000" dirty="0" smtClean="0"/>
              <a:t>는</a:t>
            </a:r>
            <a:r>
              <a:rPr lang="en-US" sz="2000" dirty="0" smtClean="0"/>
              <a:t> Inversion of Control (IOC) </a:t>
            </a:r>
            <a:r>
              <a:rPr lang="ko-KR" altLang="en-US" sz="2000" dirty="0" smtClean="0"/>
              <a:t>패턴을 사용하여 </a:t>
            </a:r>
            <a:endParaRPr lang="en-US" altLang="ko-KR" sz="2000" dirty="0" smtClean="0"/>
          </a:p>
          <a:p>
            <a:r>
              <a:rPr lang="ko-KR" altLang="en-US" sz="2000" dirty="0" smtClean="0"/>
              <a:t>애플리케이션의 설정</a:t>
            </a:r>
            <a:r>
              <a:rPr lang="en-US" sz="2000" dirty="0" smtClean="0"/>
              <a:t> / </a:t>
            </a:r>
            <a:r>
              <a:rPr lang="ko-KR" altLang="en-US" sz="2000" dirty="0" smtClean="0"/>
              <a:t>의존성 </a:t>
            </a:r>
            <a:r>
              <a:rPr lang="ko-KR" altLang="en-US" sz="2000" dirty="0" err="1" smtClean="0"/>
              <a:t>스팩을</a:t>
            </a:r>
            <a:r>
              <a:rPr lang="ko-KR" altLang="en-US" sz="2000" dirty="0" smtClean="0"/>
              <a:t> 실제 애플리케이션 코드에서 </a:t>
            </a:r>
            <a:endParaRPr lang="en-US" altLang="ko-KR" sz="2000" dirty="0" smtClean="0"/>
          </a:p>
          <a:p>
            <a:r>
              <a:rPr lang="ko-KR" altLang="en-US" sz="2000" dirty="0" smtClean="0"/>
              <a:t>분리시킨다</a:t>
            </a:r>
            <a:r>
              <a:rPr lang="en-US" sz="2000" dirty="0" smtClean="0"/>
              <a:t>.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71414"/>
            <a:ext cx="7012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Spring Framework</a:t>
            </a:r>
            <a:r>
              <a:rPr lang="ko-KR" altLang="en-US" sz="4400" b="1" dirty="0" smtClean="0"/>
              <a:t>의 모듈</a:t>
            </a:r>
            <a:endParaRPr lang="ko-KR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3895" y="1214422"/>
            <a:ext cx="854432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AOP</a:t>
            </a:r>
            <a:endParaRPr lang="ko-KR" altLang="en-US" sz="2400" dirty="0" smtClean="0"/>
          </a:p>
          <a:p>
            <a:pPr>
              <a:buFontTx/>
              <a:buChar char="-"/>
            </a:pPr>
            <a:r>
              <a:rPr lang="en-US" sz="2400" b="1" dirty="0" smtClean="0"/>
              <a:t> Spring AOP : </a:t>
            </a:r>
          </a:p>
          <a:p>
            <a:endParaRPr lang="en-US" altLang="ko-KR" sz="2000" b="1" dirty="0" smtClean="0"/>
          </a:p>
          <a:p>
            <a:r>
              <a:rPr lang="ko-KR" altLang="en-US" sz="2000" dirty="0" smtClean="0"/>
              <a:t>설정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관리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기능을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통해</a:t>
            </a:r>
            <a:r>
              <a:rPr lang="en-US" sz="2000" dirty="0" smtClean="0"/>
              <a:t> aspect </a:t>
            </a:r>
            <a:r>
              <a:rPr lang="ko-KR" altLang="en-US" sz="2000" dirty="0" smtClean="0"/>
              <a:t>지향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프로그래밍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기능을</a:t>
            </a:r>
            <a:r>
              <a:rPr lang="en-US" sz="2000" dirty="0" smtClean="0"/>
              <a:t> Spring </a:t>
            </a:r>
          </a:p>
          <a:p>
            <a:r>
              <a:rPr lang="ko-KR" altLang="en-US" sz="2000" dirty="0" smtClean="0"/>
              <a:t>프레임워크와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직접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통합시킨다</a:t>
            </a:r>
            <a:r>
              <a:rPr lang="en-US" sz="2000" dirty="0" smtClean="0"/>
              <a:t>. </a:t>
            </a:r>
            <a:r>
              <a:rPr lang="ko-KR" altLang="en-US" sz="2000" dirty="0" smtClean="0"/>
              <a:t>따라서</a:t>
            </a:r>
            <a:r>
              <a:rPr lang="en-US" sz="2000" dirty="0" smtClean="0"/>
              <a:t> Spring </a:t>
            </a:r>
            <a:r>
              <a:rPr lang="ko-KR" altLang="en-US" sz="2000" dirty="0" smtClean="0"/>
              <a:t>프레임워크에서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관리되는</a:t>
            </a:r>
            <a:r>
              <a:rPr lang="en-US" sz="2000" dirty="0" smtClean="0"/>
              <a:t> </a:t>
            </a:r>
          </a:p>
          <a:p>
            <a:r>
              <a:rPr lang="ko-KR" altLang="en-US" sz="2000" dirty="0" smtClean="0"/>
              <a:t>모든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객체에서</a:t>
            </a:r>
            <a:r>
              <a:rPr lang="en-US" sz="2000" dirty="0" smtClean="0"/>
              <a:t> AOP</a:t>
            </a:r>
            <a:r>
              <a:rPr lang="ko-KR" altLang="en-US" sz="2000" dirty="0" smtClean="0"/>
              <a:t>가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가능하다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Spring AOP </a:t>
            </a:r>
            <a:r>
              <a:rPr lang="ko-KR" altLang="en-US" sz="2000" dirty="0" smtClean="0"/>
              <a:t>모듈은</a:t>
            </a:r>
            <a:r>
              <a:rPr lang="en-US" sz="2000" dirty="0" smtClean="0"/>
              <a:t> Spring </a:t>
            </a:r>
            <a:r>
              <a:rPr lang="ko-KR" altLang="en-US" sz="2000" dirty="0" smtClean="0"/>
              <a:t>기반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애플리케이션에서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객체에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트랜잭션</a:t>
            </a:r>
            <a:r>
              <a:rPr lang="en-US" sz="2000" dirty="0" smtClean="0"/>
              <a:t>  </a:t>
            </a:r>
          </a:p>
          <a:p>
            <a:r>
              <a:rPr lang="ko-KR" altLang="en-US" sz="2000" dirty="0" smtClean="0"/>
              <a:t>관리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서비스를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제공한다</a:t>
            </a:r>
            <a:r>
              <a:rPr lang="en-US" sz="2000" dirty="0" smtClean="0"/>
              <a:t>.Spring AOP</a:t>
            </a:r>
            <a:r>
              <a:rPr lang="ko-KR" altLang="en-US" sz="2000" dirty="0" smtClean="0"/>
              <a:t>에서는</a:t>
            </a:r>
            <a:r>
              <a:rPr lang="en-US" sz="2000" dirty="0" smtClean="0"/>
              <a:t> EJB  </a:t>
            </a:r>
            <a:r>
              <a:rPr lang="ko-KR" altLang="en-US" sz="2000" dirty="0" smtClean="0"/>
              <a:t>컴포넌트에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의존하지</a:t>
            </a:r>
            <a:r>
              <a:rPr lang="en-US" sz="2000" dirty="0" smtClean="0"/>
              <a:t>  </a:t>
            </a:r>
          </a:p>
          <a:p>
            <a:r>
              <a:rPr lang="ko-KR" altLang="en-US" sz="2000" dirty="0" smtClean="0"/>
              <a:t>않고도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선언적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트랜잭션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관리를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애플리케이션과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결합할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수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있다</a:t>
            </a:r>
            <a:r>
              <a:rPr lang="en-US" sz="2000" dirty="0" smtClean="0"/>
              <a:t>.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71414"/>
            <a:ext cx="7012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Spring Framework</a:t>
            </a:r>
            <a:r>
              <a:rPr lang="ko-KR" altLang="en-US" sz="4400" b="1" dirty="0" smtClean="0"/>
              <a:t>의 모듈</a:t>
            </a:r>
            <a:endParaRPr lang="ko-KR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3439</Words>
  <Application>Microsoft Office PowerPoint</Application>
  <PresentationFormat>화면 슬라이드 쇼(4:3)</PresentationFormat>
  <Paragraphs>767</Paragraphs>
  <Slides>67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3" baseType="lpstr">
      <vt:lpstr>굴림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HwangYJ</dc:creator>
  <cp:lastModifiedBy>1</cp:lastModifiedBy>
  <cp:revision>56</cp:revision>
  <dcterms:created xsi:type="dcterms:W3CDTF">2013-03-16T07:04:11Z</dcterms:created>
  <dcterms:modified xsi:type="dcterms:W3CDTF">2021-01-18T11:41:41Z</dcterms:modified>
</cp:coreProperties>
</file>