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64" r:id="rId2"/>
    <p:sldId id="262" r:id="rId3"/>
    <p:sldId id="265" r:id="rId4"/>
    <p:sldId id="261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99" r:id="rId13"/>
    <p:sldId id="345" r:id="rId14"/>
    <p:sldId id="277" r:id="rId15"/>
    <p:sldId id="346" r:id="rId16"/>
    <p:sldId id="347" r:id="rId17"/>
    <p:sldId id="300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1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302" r:id="rId46"/>
    <p:sldId id="303" r:id="rId47"/>
    <p:sldId id="304" r:id="rId48"/>
    <p:sldId id="340" r:id="rId49"/>
    <p:sldId id="305" r:id="rId50"/>
    <p:sldId id="306" r:id="rId51"/>
    <p:sldId id="307" r:id="rId52"/>
    <p:sldId id="308" r:id="rId53"/>
    <p:sldId id="341" r:id="rId54"/>
    <p:sldId id="309" r:id="rId55"/>
    <p:sldId id="310" r:id="rId56"/>
    <p:sldId id="311" r:id="rId57"/>
    <p:sldId id="312" r:id="rId58"/>
    <p:sldId id="342" r:id="rId59"/>
    <p:sldId id="313" r:id="rId60"/>
    <p:sldId id="314" r:id="rId61"/>
    <p:sldId id="315" r:id="rId62"/>
    <p:sldId id="316" r:id="rId63"/>
    <p:sldId id="317" r:id="rId64"/>
    <p:sldId id="343" r:id="rId65"/>
    <p:sldId id="318" r:id="rId66"/>
    <p:sldId id="320" r:id="rId67"/>
    <p:sldId id="322" r:id="rId68"/>
    <p:sldId id="323" r:id="rId69"/>
    <p:sldId id="324" r:id="rId70"/>
    <p:sldId id="344" r:id="rId71"/>
    <p:sldId id="325" r:id="rId72"/>
    <p:sldId id="326" r:id="rId73"/>
    <p:sldId id="327" r:id="rId74"/>
    <p:sldId id="328" r:id="rId75"/>
    <p:sldId id="329" r:id="rId76"/>
    <p:sldId id="348" r:id="rId77"/>
    <p:sldId id="330" r:id="rId78"/>
    <p:sldId id="331" r:id="rId79"/>
    <p:sldId id="332" r:id="rId80"/>
    <p:sldId id="350" r:id="rId81"/>
    <p:sldId id="349" r:id="rId82"/>
    <p:sldId id="353" r:id="rId83"/>
    <p:sldId id="354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9A8E1-29E6-40B1-A0A5-0859FBEA9A5C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7E335-CCC8-464E-83A8-8EDBF0C48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3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7E335-CCC8-464E-83A8-8EDBF0C48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0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F28FA-0BAF-EC8F-4DEA-A13D1F646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A43FEA-BA2B-81A7-C45F-82F677CC5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FE879E-8390-B639-0154-BA3BF6A5A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CC3D0-B32F-2063-9FFB-4BE50D173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7E335-CCC8-464E-83A8-8EDBF0C48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8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C9F50-E094-25ED-B1C2-A1D794FEE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9800" y="2103438"/>
            <a:ext cx="7772400" cy="120554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4E099-2F59-65A1-BADE-FA5F1DBF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72267A-B25D-0918-EE34-94D97D7D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AE2BB-A628-B086-FA36-156895A7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18C532-509F-CEB8-0FC3-7995D5C5F6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23" y="3549015"/>
            <a:ext cx="5635752" cy="603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F5F0D1-3649-EEBB-5129-EB277F9CD5FB}"/>
              </a:ext>
            </a:extLst>
          </p:cNvPr>
          <p:cNvCxnSpPr>
            <a:cxnSpLocks/>
          </p:cNvCxnSpPr>
          <p:nvPr userDrawn="1"/>
        </p:nvCxnSpPr>
        <p:spPr>
          <a:xfrm>
            <a:off x="2209800" y="3308986"/>
            <a:ext cx="777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클립아트, 이모티콘, 스마일리, 그래픽이(가) 표시된 사진&#10;&#10;자동 생성된 설명">
            <a:extLst>
              <a:ext uri="{FF2B5EF4-FFF2-40B4-BE49-F238E27FC236}">
                <a16:creationId xmlns:a16="http://schemas.microsoft.com/office/drawing/2014/main" id="{24D4FF3F-1000-DA7D-2A27-30586F0F0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2009679"/>
            <a:ext cx="1840992" cy="1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96943-D2FE-0278-F7BC-045C65D4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2181A7-98FD-FE0B-461F-201FD0BC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F817D-C48B-B1F7-2978-1832110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87BA13-1C7B-E5FC-DD24-2CB1F722E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5121" y="1106193"/>
            <a:ext cx="5118466" cy="75406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클립아트, 이모티콘, 스마일리, 미소이(가) 표시된 사진&#10;&#10;자동 생성된 설명">
            <a:extLst>
              <a:ext uri="{FF2B5EF4-FFF2-40B4-BE49-F238E27FC236}">
                <a16:creationId xmlns:a16="http://schemas.microsoft.com/office/drawing/2014/main" id="{5F9FBCF5-E18B-2026-52A6-3E9AD19806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 b="15569"/>
          <a:stretch/>
        </p:blipFill>
        <p:spPr>
          <a:xfrm>
            <a:off x="1833511" y="2852478"/>
            <a:ext cx="1067405" cy="701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F542F-EB91-4016-65CD-68F21B078C1C}"/>
              </a:ext>
            </a:extLst>
          </p:cNvPr>
          <p:cNvSpPr txBox="1"/>
          <p:nvPr userDrawn="1"/>
        </p:nvSpPr>
        <p:spPr>
          <a:xfrm>
            <a:off x="5383211" y="117369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48751875-5178-FD37-98CC-1B80CE9ACA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05121" y="2277014"/>
            <a:ext cx="5118466" cy="75406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9E44A-EE1E-36BE-BD70-731B8A3AFF66}"/>
              </a:ext>
            </a:extLst>
          </p:cNvPr>
          <p:cNvSpPr txBox="1"/>
          <p:nvPr userDrawn="1"/>
        </p:nvSpPr>
        <p:spPr>
          <a:xfrm>
            <a:off x="5383211" y="234451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BE8E7BBD-5A71-37DB-75E9-D9115889F2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05121" y="3447835"/>
            <a:ext cx="5118466" cy="75406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E4A30-905F-820A-B3D4-4B0FD7547261}"/>
              </a:ext>
            </a:extLst>
          </p:cNvPr>
          <p:cNvSpPr txBox="1"/>
          <p:nvPr userDrawn="1"/>
        </p:nvSpPr>
        <p:spPr>
          <a:xfrm>
            <a:off x="5383211" y="35153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043D9E15-3AC0-81EC-FBBB-5623219B63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05121" y="4618657"/>
            <a:ext cx="5118466" cy="75406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A3728-6180-59AC-8F21-C4800951679C}"/>
              </a:ext>
            </a:extLst>
          </p:cNvPr>
          <p:cNvSpPr txBox="1"/>
          <p:nvPr userDrawn="1"/>
        </p:nvSpPr>
        <p:spPr>
          <a:xfrm>
            <a:off x="5383211" y="468615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ko-KR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212D5-2858-FD0E-8214-7C5E37E476BA}"/>
              </a:ext>
            </a:extLst>
          </p:cNvPr>
          <p:cNvSpPr txBox="1"/>
          <p:nvPr userDrawn="1"/>
        </p:nvSpPr>
        <p:spPr>
          <a:xfrm>
            <a:off x="2987429" y="278870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5164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BE06E-BF6A-1A97-75D8-3251D4539E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03437"/>
            <a:ext cx="9448195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6706BA-42E2-4DDE-3A46-F7793063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A9CFE-F4ED-99AC-3B79-DEA88CA7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ADDC2-52CF-4CFD-375C-21500486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 descr="클립아트, 이모티콘, 스마일리, 미소이(가) 표시된 사진&#10;&#10;자동 생성된 설명">
            <a:extLst>
              <a:ext uri="{FF2B5EF4-FFF2-40B4-BE49-F238E27FC236}">
                <a16:creationId xmlns:a16="http://schemas.microsoft.com/office/drawing/2014/main" id="{F73079C6-B610-DED1-9D2C-71AD9C0C6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 b="15569"/>
          <a:stretch/>
        </p:blipFill>
        <p:spPr>
          <a:xfrm>
            <a:off x="10286395" y="2369660"/>
            <a:ext cx="1067405" cy="7016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32E12F-764B-3525-BE9D-AB6851DCC067}"/>
              </a:ext>
            </a:extLst>
          </p:cNvPr>
          <p:cNvCxnSpPr>
            <a:cxnSpLocks/>
          </p:cNvCxnSpPr>
          <p:nvPr userDrawn="1"/>
        </p:nvCxnSpPr>
        <p:spPr>
          <a:xfrm>
            <a:off x="3581400" y="3281554"/>
            <a:ext cx="777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8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890185E-6D33-8107-77B8-DBFDC2B6B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14325"/>
            <a:ext cx="8377527" cy="7016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3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 descr="클립아트, 이모티콘, 스마일리, 미소이(가) 표시된 사진&#10;&#10;자동 생성된 설명">
            <a:extLst>
              <a:ext uri="{FF2B5EF4-FFF2-40B4-BE49-F238E27FC236}">
                <a16:creationId xmlns:a16="http://schemas.microsoft.com/office/drawing/2014/main" id="{ED87C945-4E9B-10CE-C726-33F4CE61BC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 b="15569"/>
          <a:stretch/>
        </p:blipFill>
        <p:spPr>
          <a:xfrm>
            <a:off x="10286395" y="319912"/>
            <a:ext cx="1067405" cy="7016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85A4B8-6460-ABF4-6C7A-FAB81743EA3B}"/>
              </a:ext>
            </a:extLst>
          </p:cNvPr>
          <p:cNvCxnSpPr>
            <a:cxnSpLocks/>
          </p:cNvCxnSpPr>
          <p:nvPr userDrawn="1"/>
        </p:nvCxnSpPr>
        <p:spPr>
          <a:xfrm>
            <a:off x="838201" y="1058532"/>
            <a:ext cx="1051559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A8A2C04-E4C3-B96A-EBDE-5E9910C138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037266"/>
            <a:ext cx="8377238" cy="5270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날짜 개체 틀 3">
            <a:extLst>
              <a:ext uri="{FF2B5EF4-FFF2-40B4-BE49-F238E27FC236}">
                <a16:creationId xmlns:a16="http://schemas.microsoft.com/office/drawing/2014/main" id="{AA98F49B-3A70-4524-0B1A-84B93207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DD7A4CFD-5CB4-485A-6B6E-D1048000E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11EE7B45-4E58-3F7B-4794-3A3D67C9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BD868-C62D-1583-3CE8-2FF99B52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58AB4-07AA-0C6A-E802-F44F2BE4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0CCFF-09FB-C114-FF3F-4921BD4AF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75899-2ED4-D83B-7B28-F6DF7D7B3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5E6C4-1381-A15A-F371-2A43DAC9E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  <p:sldLayoutId id="2147483651" r:id="rId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TLHd3IyEr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571998-AD71-EF03-B71B-C559E32B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103438"/>
            <a:ext cx="7772400" cy="1205548"/>
          </a:xfrm>
        </p:spPr>
        <p:txBody>
          <a:bodyPr/>
          <a:lstStyle/>
          <a:p>
            <a:r>
              <a:rPr lang="ko-KR" altLang="en-US" dirty="0" err="1"/>
              <a:t>웹기초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8E5AE-7162-0826-0312-BEC85ED5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8DA1A-FD41-11FF-CC1E-CC280A52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92F23-6FB6-DB5D-4F78-C2542DC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FDDD01-3795-4BA8-9EF8-CCD9099F8DB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EEA331-5F45-BBB7-90BC-8B71900B0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23" y="3549015"/>
            <a:ext cx="5635752" cy="603313"/>
          </a:xfrm>
        </p:spPr>
        <p:txBody>
          <a:bodyPr/>
          <a:lstStyle/>
          <a:p>
            <a:r>
              <a:rPr lang="en-US" altLang="ko-KR" dirty="0"/>
              <a:t>HTML, CSS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405678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E73D0-0254-29F6-0394-E978C5A6BE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4023D-3E62-7A47-58C9-8B156AB23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81A0C-3DA1-A13A-82D7-2A8C8F15A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413EF-50FD-7FD6-3C9B-ACBBD091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348834"/>
            <a:ext cx="4217126" cy="2203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3C0284-354A-DDEF-2B0A-F245AE06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6" y="3868532"/>
            <a:ext cx="4114800" cy="2234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C26929-77AD-BF50-6314-68651F6EA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40" y="2450656"/>
            <a:ext cx="6148120" cy="19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F96B1-B0B8-C7E7-AF84-34AD1E0A1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로드맵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8809A-1605-2D11-B57F-CB38E7C96B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04C90-0EB4-CC1D-5DD8-50BA0E3DF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6C13C-64A1-316B-2658-2F9A82A2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2EBD23-3149-9889-8F5E-31E2206D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260"/>
            <a:ext cx="5175297" cy="4369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02DF1-FD4B-FA6C-32B6-C279F1883A8A}"/>
              </a:ext>
            </a:extLst>
          </p:cNvPr>
          <p:cNvSpPr txBox="1"/>
          <p:nvPr/>
        </p:nvSpPr>
        <p:spPr>
          <a:xfrm>
            <a:off x="920703" y="5873055"/>
            <a:ext cx="532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hlinkClick r:id="rId3"/>
              </a:rPr>
              <a:t>https://www.youtube.com/watch?v=TTLHd3IyErM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8D2B2-66B6-600F-34FF-F3F968B2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9A7A34-CBBB-56C8-D307-5E2DF7B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90A436-F771-04D4-685E-118CC796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EB525-9C84-79B7-8DA3-63C81448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1118-B312-93CF-E346-2C073FA159A4}"/>
              </a:ext>
            </a:extLst>
          </p:cNvPr>
          <p:cNvSpPr txBox="1"/>
          <p:nvPr/>
        </p:nvSpPr>
        <p:spPr>
          <a:xfrm>
            <a:off x="7628971" y="3429000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웹기초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찍먹하기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739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1A350-7652-A0AB-DC90-1C2CEB4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설치하기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6C74B0-8482-18D7-89F9-F9B85A6E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7CFDAA-3793-7847-A10C-C7A1E38D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DA555-5193-C1F0-A814-681BF24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0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78F7-D44B-AF69-90C3-707AF255C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2B2863-2089-7F9B-8A74-E25DDCE3C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AF5C7-8252-965A-43C2-B03D50F415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7C3EE-ECAA-CD01-F754-C4A98737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25214-BF0B-8C98-BE97-D1019B9A9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15BD9A-8E86-7714-0129-733DD43C340B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838200" y="1503168"/>
            <a:ext cx="8377238" cy="52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다운로드</a:t>
            </a:r>
            <a:endParaRPr lang="en-US" altLang="ko-KR" dirty="0"/>
          </a:p>
          <a:p>
            <a:r>
              <a:rPr lang="ko-KR" altLang="en-US" dirty="0"/>
              <a:t>플러그인 설치</a:t>
            </a:r>
          </a:p>
        </p:txBody>
      </p:sp>
    </p:spTree>
    <p:extLst>
      <p:ext uri="{BB962C8B-B14F-4D97-AF65-F5344CB8AC3E}">
        <p14:creationId xmlns:p14="http://schemas.microsoft.com/office/powerpoint/2010/main" val="176140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DD0B3C-075C-A851-1046-4C992A84F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다운로드하기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2301B-1A4F-F856-83F2-D231E2AD0E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https://code.visualstudio.com/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D954B-C05B-8C50-985B-953360D95E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29451-EF08-F660-3A8C-A94D5670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F5CF6-EE69-5CE8-CAB4-9F95225CB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8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B6874-A844-2AAD-4EF9-E92BB82E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1B8100-852E-3BF8-9FA2-6490D3473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플러그인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D800E-FA79-633F-E4C8-3E075C8992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9309D-DF96-3C05-7BF1-D134B203B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E2BB8-1A74-6A77-854B-7D301972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6C4E1-A511-BA80-489F-ABD5CABAE5C9}"/>
              </a:ext>
            </a:extLst>
          </p:cNvPr>
          <p:cNvSpPr txBox="1"/>
          <p:nvPr/>
        </p:nvSpPr>
        <p:spPr>
          <a:xfrm>
            <a:off x="745429" y="3095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왼쪽에 네모난 아이콘 누르기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677E6-C8B2-AF50-9E77-25EE2E80BA98}"/>
              </a:ext>
            </a:extLst>
          </p:cNvPr>
          <p:cNvSpPr txBox="1"/>
          <p:nvPr/>
        </p:nvSpPr>
        <p:spPr>
          <a:xfrm>
            <a:off x="838200" y="49609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Community Material Theme </a:t>
            </a:r>
            <a:r>
              <a:rPr lang="ko-KR" altLang="en-US" dirty="0"/>
              <a:t>설치하기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예쁜 테마</a:t>
            </a:r>
            <a:r>
              <a:rPr lang="en-US" altLang="ko-KR" dirty="0"/>
              <a:t>, </a:t>
            </a:r>
            <a:r>
              <a:rPr lang="ko-KR" altLang="en-US" dirty="0"/>
              <a:t>폰트 설정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1BA6A-1F53-8FB0-3684-18A42EA4B0A6}"/>
              </a:ext>
            </a:extLst>
          </p:cNvPr>
          <p:cNvSpPr txBox="1"/>
          <p:nvPr/>
        </p:nvSpPr>
        <p:spPr>
          <a:xfrm>
            <a:off x="6474444" y="28275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Material Icon Theme </a:t>
            </a:r>
            <a:r>
              <a:rPr lang="ko-KR" altLang="en-US" dirty="0"/>
              <a:t>설치하기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예쁜 아이콘 </a:t>
            </a:r>
            <a:r>
              <a:rPr lang="ko-KR" altLang="en-US" dirty="0" err="1"/>
              <a:t>넣어줌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600FA-A758-DBAB-92AD-C6F8F8A2B19F}"/>
              </a:ext>
            </a:extLst>
          </p:cNvPr>
          <p:cNvSpPr txBox="1"/>
          <p:nvPr/>
        </p:nvSpPr>
        <p:spPr>
          <a:xfrm>
            <a:off x="6320316" y="49794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Prettier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코드 스타일 예쁘게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기본 설정 → 설정 → </a:t>
            </a:r>
            <a:r>
              <a:rPr lang="en-US" altLang="ko-KR" dirty="0"/>
              <a:t>format on Save 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F14157-67D7-40AA-DCC1-FC3019F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760"/>
            <a:ext cx="5482116" cy="16316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BC721A-1988-DD74-228A-2A3CDBAAD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8690"/>
            <a:ext cx="4996463" cy="111892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C34DCD-7F26-D1AD-4E01-E4A183AE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44" y="1352760"/>
            <a:ext cx="5195440" cy="130288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A859FEA-EA23-A767-DB5A-4D24B00D4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44" y="3612858"/>
            <a:ext cx="2124333" cy="125475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B969210-C822-72E7-E91E-9AC2243D5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077" y="3585651"/>
            <a:ext cx="2976807" cy="12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0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135EE-6F3E-E452-56DD-9C473C90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80F6F0-FDFD-CCEA-81B7-F7D921A1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0F07AB-D224-C2AA-40A3-9C69E07C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24D63-F4FD-5533-C9F5-4545C619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2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96D8D3-7626-7E69-A022-BE32CE773F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CEAA0-B13E-81D5-96D6-79BB307DDE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웹에서 사용하는 문서를 만드는 언어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177FC-3CEA-15D1-A868-1202C60738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E218D-AF7B-3905-C543-9B5067CD3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D1442-7F58-557D-0374-67A6EB3B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C1B50-EC90-049F-BC06-9B64085FF039}"/>
              </a:ext>
            </a:extLst>
          </p:cNvPr>
          <p:cNvSpPr txBox="1"/>
          <p:nvPr/>
        </p:nvSpPr>
        <p:spPr>
          <a:xfrm>
            <a:off x="835090" y="2116514"/>
            <a:ext cx="6092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마크업 언어</a:t>
            </a:r>
            <a:r>
              <a:rPr lang="en-US" altLang="ko-KR" dirty="0"/>
              <a:t>: </a:t>
            </a:r>
            <a:r>
              <a:rPr lang="ko-KR" altLang="en-US" dirty="0"/>
              <a:t>태그 등을 이용하여 문서나 구조를 만드는 언어</a:t>
            </a:r>
          </a:p>
          <a:p>
            <a:r>
              <a:rPr lang="ko-KR" altLang="en-US" dirty="0"/>
              <a:t>여러 태그들을 조합한 문서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7D784-1F6A-B1F8-1BD0-707AAE77543D}"/>
              </a:ext>
            </a:extLst>
          </p:cNvPr>
          <p:cNvSpPr txBox="1"/>
          <p:nvPr/>
        </p:nvSpPr>
        <p:spPr>
          <a:xfrm>
            <a:off x="83198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프로그래밍 언어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11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DC179-81FB-230A-A776-74BDD151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CB533F-BFFE-5727-2035-ED7B61097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태그</a:t>
            </a:r>
            <a:r>
              <a:rPr lang="en-US" altLang="ko-KR" dirty="0"/>
              <a:t>(Tag)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3D61A-41B5-40C9-CACE-78512B881A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문서에서 </a:t>
            </a:r>
            <a:r>
              <a:rPr lang="en-US" altLang="ko-KR" dirty="0"/>
              <a:t>&lt;..&gt;</a:t>
            </a:r>
            <a:r>
              <a:rPr lang="ko-KR" altLang="en-US" dirty="0"/>
              <a:t>로 </a:t>
            </a:r>
            <a:r>
              <a:rPr lang="ko-KR" altLang="en-US" dirty="0" err="1"/>
              <a:t>감싸져있는</a:t>
            </a:r>
            <a:r>
              <a:rPr lang="ko-KR" altLang="en-US" dirty="0"/>
              <a:t> 부분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2749F-6975-26E1-AB05-8F0756E88F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41E4F-BF34-59EB-C7FF-D1448257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A30A-6F25-A49A-52CD-ED48271D7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51EB6-6407-7AC0-FADD-B954EFE21EAF}"/>
              </a:ext>
            </a:extLst>
          </p:cNvPr>
          <p:cNvSpPr txBox="1"/>
          <p:nvPr/>
        </p:nvSpPr>
        <p:spPr>
          <a:xfrm>
            <a:off x="838200" y="2027022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형식</a:t>
            </a:r>
          </a:p>
          <a:p>
            <a:r>
              <a:rPr lang="en-US" altLang="ko-KR" b="1" dirty="0"/>
              <a:t>&lt;</a:t>
            </a:r>
            <a:r>
              <a:rPr lang="ko-KR" altLang="en-US" b="1" dirty="0"/>
              <a:t>여는 태그</a:t>
            </a:r>
            <a:r>
              <a:rPr lang="en-US" altLang="ko-KR" b="1" dirty="0"/>
              <a:t>&gt; </a:t>
            </a:r>
            <a:r>
              <a:rPr lang="ko-KR" altLang="en-US" b="1" dirty="0"/>
              <a:t>내용 </a:t>
            </a:r>
            <a:r>
              <a:rPr lang="en-US" altLang="ko-KR" b="1" dirty="0"/>
              <a:t>&lt;</a:t>
            </a:r>
            <a:r>
              <a:rPr lang="ko-KR" altLang="en-US" b="1" dirty="0"/>
              <a:t>닫는 태그</a:t>
            </a:r>
            <a:r>
              <a:rPr lang="en-US" altLang="ko-KR" b="1" dirty="0"/>
              <a:t>/&gt;</a:t>
            </a:r>
            <a:endParaRPr lang="ko-KR" altLang="en-US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태그 </a:t>
            </a:r>
            <a:r>
              <a:rPr lang="en-US" altLang="ko-KR" b="1" dirty="0"/>
              <a:t>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8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EBDB9-9736-3C36-7EF7-4BA0FF6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02979-C37B-D043-DEB2-7E522D3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C5720-CCC1-06FD-EE64-81C0CCA9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C52FB89-A033-70F6-E977-C43E163A7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OT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6ADEE40-8EC4-9C85-02D0-3E502D2F8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5D6338E-BFE6-180B-AE81-7E6D3DF472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기초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D323D4B-E1A5-7AC1-06C7-015F69362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파일에 </a:t>
            </a:r>
            <a:r>
              <a:rPr lang="en-US" altLang="ko-KR" dirty="0"/>
              <a:t>CSS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42452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BE8FA-8F45-6E30-8EA9-91868125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5E41C1-520F-12D0-2B35-792D2D961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attributes(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9EB1D-4575-D716-4FBB-4C13E49C4E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태그안에 정의해 특정 내용을 담을 때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BE0-C7E6-D39A-864E-6881294DE5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25EA5-6136-17B2-394D-D3E9E5235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F1C44-0A4E-C8C9-42C0-D6CE21F3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1DF46-007D-0EE6-E4B4-5BBBA73173DB}"/>
              </a:ext>
            </a:extLst>
          </p:cNvPr>
          <p:cNvSpPr txBox="1"/>
          <p:nvPr/>
        </p:nvSpPr>
        <p:spPr>
          <a:xfrm>
            <a:off x="838200" y="2301180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하나 이상 속성이 있으면 속성 간 공백 필요</a:t>
            </a:r>
          </a:p>
          <a:p>
            <a:r>
              <a:rPr lang="ko-KR" altLang="en-US" dirty="0"/>
              <a:t>속성 이름 다음에 등호</a:t>
            </a:r>
            <a:r>
              <a:rPr lang="en-US" altLang="ko-KR" dirty="0"/>
              <a:t>(=) </a:t>
            </a:r>
            <a:r>
              <a:rPr lang="ko-KR" altLang="en-US" dirty="0"/>
              <a:t>존재</a:t>
            </a:r>
          </a:p>
          <a:p>
            <a:r>
              <a:rPr lang="ko-KR" altLang="en-US" dirty="0"/>
              <a:t>속성 값은 따옴표</a:t>
            </a:r>
            <a:r>
              <a:rPr lang="en-US" altLang="ko-KR" dirty="0"/>
              <a:t>(””)</a:t>
            </a:r>
            <a:r>
              <a:rPr lang="ko-KR" altLang="en-US" dirty="0"/>
              <a:t>로 감싸야 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18415C-A37A-1578-AAC9-6D12CDF4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95339"/>
            <a:ext cx="4403597" cy="10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4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F471-FDA0-CFDC-C4B2-AC8E88BD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3E3F82-0F04-6E65-B401-F760177A7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기본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7AA45-468B-4A6D-C315-C67272FF4F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C24BE-571B-40F1-8A51-13530F8BD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C7C6B-6792-BF39-26C7-888DF522E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16C726-1213-C14A-AF68-303C4738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22" y="1933366"/>
            <a:ext cx="3657241" cy="3511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E18D1-0907-0FAD-DD7D-413E617E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7139"/>
            <a:ext cx="3900241" cy="35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97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6BE6-BE75-784C-46D7-7AA35E50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FD7F58-00E8-01E7-4177-9C6E05F28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간단한 문법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835C-84AF-016A-6D31-5542B68708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531AB-8630-D1C2-E8AE-723ACAC1B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BD1D-FD2E-DE3A-57E7-EF4D4E28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7BE7B-232B-513B-E66B-0997F48BE056}"/>
              </a:ext>
            </a:extLst>
          </p:cNvPr>
          <p:cNvSpPr txBox="1"/>
          <p:nvPr/>
        </p:nvSpPr>
        <p:spPr>
          <a:xfrm>
            <a:off x="838200" y="1161712"/>
            <a:ext cx="87661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&lt;!DOCTYPE html&gt;</a:t>
            </a:r>
          </a:p>
          <a:p>
            <a:r>
              <a:rPr lang="en-US" altLang="ko-KR" dirty="0"/>
              <a:t>: HTML </a:t>
            </a:r>
            <a:r>
              <a:rPr lang="ko-KR" altLang="en-US" dirty="0"/>
              <a:t>태그는 아니지만</a:t>
            </a:r>
            <a:r>
              <a:rPr lang="en-US" altLang="ko-KR" dirty="0"/>
              <a:t>, </a:t>
            </a:r>
            <a:r>
              <a:rPr lang="ko-KR" altLang="en-US" dirty="0"/>
              <a:t>선언된 페이지의 </a:t>
            </a:r>
            <a:r>
              <a:rPr lang="en-US" altLang="ko-KR" dirty="0"/>
              <a:t>HTML </a:t>
            </a:r>
            <a:r>
              <a:rPr lang="ko-KR" altLang="en-US" dirty="0"/>
              <a:t>버전이 무엇인지를 웹 브라우저에 알려줌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기본 요소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&lt;html&gt;&lt;/html&gt;</a:t>
            </a:r>
          </a:p>
          <a:p>
            <a:r>
              <a:rPr lang="en-US" altLang="ko-KR" dirty="0"/>
              <a:t>: HTML</a:t>
            </a:r>
            <a:r>
              <a:rPr lang="ko-KR" altLang="en-US" dirty="0"/>
              <a:t>의 시작을 알려주는 태그</a:t>
            </a:r>
            <a:r>
              <a:rPr lang="en-US" altLang="ko-KR" dirty="0"/>
              <a:t>, </a:t>
            </a:r>
            <a:r>
              <a:rPr lang="ko-KR" altLang="en-US" dirty="0"/>
              <a:t>웹 문서 전체를 감싸줌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기본 요소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&lt;head&gt;&lt;/head&gt;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웹 사이트에 대한 정보나 외부 자료 참조에 대한 내용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브라우저에 표현되지 않지만 </a:t>
            </a:r>
            <a:r>
              <a:rPr lang="en-US" altLang="ko-KR" dirty="0"/>
              <a:t>HTML</a:t>
            </a:r>
            <a:r>
              <a:rPr lang="ko-KR" altLang="en-US" dirty="0"/>
              <a:t>의 정보를 요약하여 담고 있음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인코딩 방식 설정</a:t>
            </a:r>
            <a:r>
              <a:rPr lang="en-US" altLang="ko-KR" dirty="0"/>
              <a:t>, UTF-8</a:t>
            </a:r>
            <a:r>
              <a:rPr lang="ko-KR" altLang="en-US" dirty="0"/>
              <a:t>은 전세계에 사용되는 언어 대부분 포함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기본으로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&lt;title&gt;&lt;/title&gt;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문서의 제목</a:t>
            </a:r>
            <a:r>
              <a:rPr lang="en-US" altLang="ko-KR" dirty="0"/>
              <a:t>, </a:t>
            </a:r>
            <a:r>
              <a:rPr lang="ko-KR" altLang="en-US" dirty="0"/>
              <a:t>웹 브라우저의 </a:t>
            </a:r>
            <a:r>
              <a:rPr lang="ko-KR" altLang="en-US" dirty="0" err="1"/>
              <a:t>툴바에</a:t>
            </a:r>
            <a:r>
              <a:rPr lang="ko-KR" altLang="en-US" dirty="0"/>
              <a:t> 표시됨</a:t>
            </a:r>
          </a:p>
          <a:p>
            <a:r>
              <a:rPr lang="en-US" altLang="ko-KR" b="1" dirty="0"/>
              <a:t>&lt;body&gt;&lt;/body&gt;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웹페이지에 보여지는 내용</a:t>
            </a:r>
          </a:p>
          <a:p>
            <a:r>
              <a:rPr lang="en-US" altLang="ko-KR" dirty="0"/>
              <a:t>: HTML5 </a:t>
            </a:r>
            <a:r>
              <a:rPr lang="ko-KR" altLang="en-US" dirty="0"/>
              <a:t>문법에 따라 작성되어야 함</a:t>
            </a:r>
          </a:p>
          <a:p>
            <a:r>
              <a:rPr lang="ko-KR" altLang="en-US" b="1" dirty="0"/>
              <a:t>주석</a:t>
            </a:r>
          </a:p>
          <a:p>
            <a:r>
              <a:rPr lang="en-US" altLang="ko-KR" dirty="0"/>
              <a:t>&lt;!- 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93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FFAA5-08A1-440F-FB4C-50ECC0A3F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807C3E-3E52-F1D8-2BF9-00490D30D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기본 태그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7E143-88F8-4E0E-E106-72221DC35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body</a:t>
            </a:r>
            <a:r>
              <a:rPr lang="ko-KR" altLang="en-US" dirty="0"/>
              <a:t>안에 사용되어 웹페이지에 </a:t>
            </a:r>
            <a:r>
              <a:rPr lang="ko-KR" altLang="en-US" dirty="0" err="1"/>
              <a:t>보여짐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44306-A909-8759-0504-D362A89008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3A43E-4BB8-DB9E-4E97-368EAD55B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43385-9BFF-ED54-4EE2-5F6314BE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0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F528-2C93-8B20-576E-CA0E8BB4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7A8A78-ED85-C0D0-16D2-DB3E97003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&lt;h1&gt;</a:t>
            </a:r>
            <a:r>
              <a:rPr lang="ko-KR" altLang="en-US" b="1" dirty="0"/>
              <a:t>내용</a:t>
            </a:r>
            <a:r>
              <a:rPr lang="en-US" altLang="ko-KR" b="1" dirty="0"/>
              <a:t>&lt;/h1&gt; ~ &lt;h6&gt;</a:t>
            </a:r>
            <a:r>
              <a:rPr lang="ko-KR" altLang="en-US" b="1" dirty="0"/>
              <a:t>내용</a:t>
            </a:r>
            <a:r>
              <a:rPr lang="en-US" altLang="ko-KR" b="1" dirty="0"/>
              <a:t>&lt;/h6&gt;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8DA47-B507-CC04-F647-BFBC6FB6C0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제목 태그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3887C-A330-4187-CF9B-AFCDB75965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931FA-F2AB-2869-EF96-B291FD9F9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4DCC2-9E9C-893E-7761-19386881E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B02C4-ECEC-B75E-B70D-16D928B6287C}"/>
              </a:ext>
            </a:extLst>
          </p:cNvPr>
          <p:cNvSpPr txBox="1"/>
          <p:nvPr/>
        </p:nvSpPr>
        <p:spPr>
          <a:xfrm>
            <a:off x="838200" y="5691796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</a:t>
            </a:r>
            <a:r>
              <a:rPr lang="ko-KR" altLang="en-US" dirty="0"/>
              <a:t>뒤의 숫자는 글자의 크기를 의미</a:t>
            </a:r>
          </a:p>
          <a:p>
            <a:r>
              <a:rPr lang="ko-KR" altLang="en-US" dirty="0"/>
              <a:t>숫자가 작을수록 크기가 크다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565992-B371-23C5-346A-62ACCEFF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2" y="1564316"/>
            <a:ext cx="6296195" cy="39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C3FC-4FEA-0662-F758-D4B55EFB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B0E9082-9391-AFB4-6C9F-1784E4E07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&lt;p&gt;</a:t>
            </a:r>
            <a:r>
              <a:rPr lang="ko-KR" altLang="en-US" dirty="0"/>
              <a:t>내용</a:t>
            </a:r>
            <a:r>
              <a:rPr lang="en-US" altLang="ko-KR" dirty="0"/>
              <a:t>&lt;/p&gt;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1DDFA-2A7B-046D-8F0D-5F3D6D99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문단 태그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9FAA2-9668-96FE-2EA7-AAADC272E8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E90BA-C3C4-96D9-D538-07B95547F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863EF-FFA9-79E6-8830-B6C51FC02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3490A-F250-85A3-A6F9-A9688327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B6E07E-063E-EEF5-F244-96900F53F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&lt;input type=”…”&gt;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69EA1-5D31-7EDC-962C-BAB6A3C5CB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2A743-1471-FB97-622D-0BC6A57D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66A7B-D827-4E5B-95A7-D67EDE1C6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B0B3DCC-9D72-A126-0977-834703EBA0CA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819539" y="106933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입력창</a:t>
            </a:r>
            <a:r>
              <a:rPr lang="ko-KR" altLang="en-US" dirty="0"/>
              <a:t> 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951DE-F915-3D20-D576-AD8124BDDE73}"/>
              </a:ext>
            </a:extLst>
          </p:cNvPr>
          <p:cNvSpPr txBox="1"/>
          <p:nvPr/>
        </p:nvSpPr>
        <p:spPr>
          <a:xfrm>
            <a:off x="819539" y="5338583"/>
            <a:ext cx="5588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입력창의 타입 설정 </a:t>
            </a:r>
            <a:endParaRPr lang="en-US" altLang="ko-KR" dirty="0"/>
          </a:p>
          <a:p>
            <a:r>
              <a:rPr lang="en-US" altLang="ko-KR" dirty="0"/>
              <a:t>(text, password, email, number, checkbox </a:t>
            </a:r>
            <a:r>
              <a:rPr lang="ko-KR" altLang="en-US" dirty="0"/>
              <a:t>등 다양함</a:t>
            </a:r>
          </a:p>
          <a:p>
            <a:r>
              <a:rPr lang="ko-KR" altLang="en-US" dirty="0"/>
              <a:t>내용이 불필요해 닫는 태그 필요 없음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78170E-A421-9556-20EB-7A13C17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9" y="1836703"/>
            <a:ext cx="6858957" cy="3286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D538EA-B62F-DC40-C140-53B3844B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67405"/>
            <a:ext cx="315321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0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0F2C0-7FAD-6F1A-21DE-A0271D1C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14E034-274F-67A0-E08D-F049E1410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&lt;button&gt;</a:t>
            </a:r>
            <a:r>
              <a:rPr lang="ko-KR" altLang="en-US" dirty="0"/>
              <a:t>내용</a:t>
            </a:r>
            <a:r>
              <a:rPr lang="en-US" altLang="ko-KR" dirty="0"/>
              <a:t>&lt;/button&gt;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F7073-F5C1-338E-DE25-F113350667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클릭 가능한 버튼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70AA5-F4C1-7FC6-F2FB-B5896FCEB4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1A950-056A-7E58-CC45-4EA1E4F42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92C7-A112-88B4-BAA4-EA753209E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31AA63-6456-201A-7DB5-0FD52B4C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4909"/>
            <a:ext cx="697327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6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04485-A7AF-1D55-2DAB-9B83C13A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1AC093-BF7F-A683-2FD0-F93A8BD59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내용</a:t>
            </a:r>
            <a:r>
              <a:rPr lang="en-US" altLang="ko-KR" dirty="0"/>
              <a:t>&lt;/div&gt;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2350E-1B19-A87E-94E0-42AEA11D77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여러 개의 태그의 구역을 나눌 때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04FC-1208-573B-C7E9-698AE78F54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42885-B09B-88AF-BB40-C0653804C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0CAEB-E57E-20CD-276F-DFE8E63A2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A60C09-65D2-6060-0CD0-48A821D3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0946"/>
            <a:ext cx="5546839" cy="37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6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94996-1914-923B-5519-92AC23D4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2A6767-03C7-1D89-9E3C-C2E3B6418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5A67A-B374-F3B5-8E39-9CA64C1983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글자 </a:t>
            </a:r>
            <a:r>
              <a:rPr lang="ko-KR" altLang="en-US" dirty="0" err="1"/>
              <a:t>줄바꿈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A0170-2E72-14EC-4224-51391AEADE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5822E-2A3E-69D2-FD15-728E90A1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B18F-A99D-4097-4701-6BE9C47F3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3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9760E-EACE-4E86-DEBD-5FC341426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D7FFCE-DEB6-4C1B-8642-FB94D609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3B5E15-1A99-A7C5-0D92-CFB6BCC5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718C8-23BC-9FD8-69AC-C37F7F5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B18273-AB30-4FE9-9C76-B62F5F1A3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text </a:t>
            </a:r>
            <a:r>
              <a:rPr lang="ko-KR" altLang="en-US" dirty="0"/>
              <a:t>속성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D48A4AA-AA84-DD92-FBEF-E54D8AAFF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87E5902-C0A7-D8B9-CE8A-5EACDF0FDA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Box </a:t>
            </a:r>
            <a:r>
              <a:rPr lang="ko-KR" altLang="en-US" dirty="0"/>
              <a:t>속성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C548C9D-15EA-3DD8-F4D1-A386D100F6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Position 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975773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22BBD-8775-1633-2EB7-A7188AFF3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03CBCA-DC9A-16F6-F43A-A72C084D1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&lt;strong&gt;</a:t>
            </a:r>
            <a:r>
              <a:rPr lang="ko-KR" altLang="en-US" dirty="0"/>
              <a:t>내용</a:t>
            </a:r>
            <a:r>
              <a:rPr lang="en-US" altLang="ko-KR" dirty="0"/>
              <a:t>&lt;/strong&gt;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ABCD8-EE10-DB1F-1198-D0F0C155B2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굵은 글씨로 텍스트 강조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169A3-C133-50CA-4E28-F2DBCACC3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1673F-DD72-0AB2-3118-FAA5DE5CD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2F238-18B1-E008-2F33-34E9F8CBB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48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201A0-2492-64D7-260D-50898816A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72B091C-77CA-6120-9D0C-04050D801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=”…”&gt; </a:t>
            </a:r>
            <a:r>
              <a:rPr lang="ko-KR" altLang="en-US" dirty="0"/>
              <a:t>내용</a:t>
            </a:r>
            <a:r>
              <a:rPr lang="en-US" altLang="ko-KR" dirty="0"/>
              <a:t>&lt;/a&gt;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2C338-E3F8-9FC7-2EE1-0591477073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다른 웹사이트로 가는 링크를 걸어주는 태그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D0A7A-FE9A-62FB-EBB1-E3AE06F513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EB1CF-373E-2508-A54B-41B6EE1A8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290EB-AB1A-0A0B-70F5-685538BF2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88546C-8765-D65E-12FC-8E4A7673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234"/>
            <a:ext cx="682085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F9866-AAB3-1628-1420-A75D85D31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2CACA6-7FB4-D90A-D597-D3BC1620D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=”…”&gt;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687EB-2E71-F638-8417-5A712F4A80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이미지 넣는 태그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71BAA-24B5-C303-9602-7A923C100F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76FCA-F120-DE70-C720-69538C7C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5C10E-A5D1-7E9F-15D8-0A9A5D0A9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194242-C374-B683-BDC0-FAD03CCE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9677"/>
            <a:ext cx="682085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40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960C4-D528-31DE-BEA3-BF2BAFAAC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6BE058-57D9-CF2A-C459-0489E211E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&lt;ul&gt;&lt;li&gt;</a:t>
            </a:r>
            <a:r>
              <a:rPr lang="ko-KR" altLang="en-US" dirty="0"/>
              <a:t>내용</a:t>
            </a:r>
            <a:r>
              <a:rPr lang="en-US" altLang="ko-KR" dirty="0"/>
              <a:t>&lt;/li&gt;&lt;/ul&gt;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39D1E-A390-3543-F099-4000FE5806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목록 태그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E00F3-C4B1-B8E2-4EEC-5EA384CC68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DFF71-A312-C832-29DC-A084BEB81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0CAE0-A65E-0CE9-8EAE-B5D172F38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61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B2A7-D6D3-4CF6-9E17-4EEC9FE9A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F7AA72-A660-35A8-263B-77886FDE5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&gt;&lt;li&gt;</a:t>
            </a:r>
            <a:r>
              <a:rPr lang="ko-KR" altLang="en-US" dirty="0"/>
              <a:t>내용</a:t>
            </a:r>
            <a:r>
              <a:rPr lang="en-US" altLang="ko-KR" dirty="0"/>
              <a:t>&lt;/li&gt;&lt;/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16F07-6CBA-1EEA-24A5-AE257765A1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숫자가 있는 목록 태그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0595-A82D-1BD1-557D-75821B0EF2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6502E-D54A-1266-B854-CF66AFC16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D8A04-C92D-BFF3-E1D1-2AF906DC9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DC332C-528F-BFE5-9126-CFC25717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998"/>
            <a:ext cx="4966480" cy="38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41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20A59-BFDE-8EDF-1364-8094D534C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AB69C0-FADF-5617-3F8B-538FDF3FD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&lt;table&gt;</a:t>
            </a:r>
            <a:r>
              <a:rPr lang="ko-KR" altLang="en-US" dirty="0"/>
              <a:t>내용</a:t>
            </a:r>
            <a:r>
              <a:rPr lang="en-US" altLang="ko-KR" dirty="0"/>
              <a:t>&lt;/table&gt;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738FE-A301-057C-021F-C5D92406F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표 만드는 태그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C06A4-5564-99F1-A428-F6EC28A8AE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71B77-ED98-2F78-CF3C-921942548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6FFB6-DC49-47AD-556E-2432C0122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18C67B-20F6-AC5C-2E66-AC1DEDC3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582"/>
            <a:ext cx="3996807" cy="4890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29673-0417-EFF9-D7FF-93262AE55C40}"/>
              </a:ext>
            </a:extLst>
          </p:cNvPr>
          <p:cNvSpPr txBox="1"/>
          <p:nvPr/>
        </p:nvSpPr>
        <p:spPr>
          <a:xfrm>
            <a:off x="5106955" y="1585582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caption </a:t>
            </a:r>
            <a:r>
              <a:rPr lang="ko-KR" altLang="en-US" dirty="0"/>
              <a:t>태그</a:t>
            </a:r>
            <a:r>
              <a:rPr lang="en-US" altLang="ko-KR" dirty="0"/>
              <a:t>: </a:t>
            </a:r>
            <a:r>
              <a:rPr lang="ko-KR" altLang="en-US" dirty="0"/>
              <a:t>표의 제목</a:t>
            </a:r>
          </a:p>
          <a:p>
            <a:r>
              <a:rPr lang="en-US" altLang="ko-KR" dirty="0"/>
              <a:t>tr </a:t>
            </a:r>
            <a:r>
              <a:rPr lang="ko-KR" altLang="en-US" dirty="0"/>
              <a:t>태그</a:t>
            </a:r>
            <a:r>
              <a:rPr lang="en-US" altLang="ko-KR" dirty="0"/>
              <a:t>: row</a:t>
            </a:r>
          </a:p>
          <a:p>
            <a:r>
              <a:rPr lang="en-US" altLang="ko-KR" dirty="0" err="1"/>
              <a:t>th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r>
              <a:rPr lang="en-US" altLang="ko-KR" dirty="0"/>
              <a:t>: column</a:t>
            </a:r>
          </a:p>
        </p:txBody>
      </p:sp>
    </p:spTree>
    <p:extLst>
      <p:ext uri="{BB962C8B-B14F-4D97-AF65-F5344CB8AC3E}">
        <p14:creationId xmlns:p14="http://schemas.microsoft.com/office/powerpoint/2010/main" val="2890146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D99B3-A427-1E58-2308-A0384AFB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기초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202190-4886-AADC-51BB-9BF2ABB2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83D10D-501D-A1CD-E3CD-64D593C3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89AA-FC3C-FFB0-2B72-DCC92294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730FC-C5AE-573C-9CE8-08312F742745}"/>
              </a:ext>
            </a:extLst>
          </p:cNvPr>
          <p:cNvSpPr txBox="1"/>
          <p:nvPr/>
        </p:nvSpPr>
        <p:spPr>
          <a:xfrm>
            <a:off x="4870935" y="3311610"/>
            <a:ext cx="648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https://developer.mozilla.org/ko/docs/Web/CSS/Reference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26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C74DD-3CD6-FD04-F10F-213320A0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63FB7B-A422-F634-327F-80DCFD369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BDD44-15D3-750D-9C5A-93B5EAA73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Cascading Style Sheet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499D9-2147-668A-A1DD-1EECB7167B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2FA96-0E3E-6DA9-BE33-958239285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68F0A-9C2A-4347-EE55-6A4504256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E936E-E70D-90D2-264F-131905906293}"/>
              </a:ext>
            </a:extLst>
          </p:cNvPr>
          <p:cNvSpPr txBox="1"/>
          <p:nvPr/>
        </p:nvSpPr>
        <p:spPr>
          <a:xfrm>
            <a:off x="838200" y="2285676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문서를 예쁘게 </a:t>
            </a:r>
            <a:r>
              <a:rPr lang="ko-KR" altLang="en-US" dirty="0" err="1"/>
              <a:t>시각화하는</a:t>
            </a:r>
            <a:r>
              <a:rPr lang="ko-KR" altLang="en-US" dirty="0"/>
              <a:t> 언어</a:t>
            </a:r>
          </a:p>
        </p:txBody>
      </p:sp>
    </p:spTree>
    <p:extLst>
      <p:ext uri="{BB962C8B-B14F-4D97-AF65-F5344CB8AC3E}">
        <p14:creationId xmlns:p14="http://schemas.microsoft.com/office/powerpoint/2010/main" val="382106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9D51E-CC31-66DA-48D0-BBC9A53F8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D0E4AC-5524-4AF4-AAF3-9B8544E0C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cascading[</a:t>
            </a:r>
            <a:r>
              <a:rPr lang="ko-KR" altLang="en-US" dirty="0"/>
              <a:t>폭포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DC944-FDA4-6C3E-3F15-18C68DEC27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부모 요소 스타일을 자손 요소에 </a:t>
            </a:r>
            <a:r>
              <a:rPr lang="ko-KR" altLang="en-US" dirty="0" err="1"/>
              <a:t>상속시켜</a:t>
            </a:r>
            <a:r>
              <a:rPr lang="ko-KR" altLang="en-US" dirty="0"/>
              <a:t> 적용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D9CA7-E49E-D049-6BDA-EFA00BA678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25582-A595-06FC-1585-066FAE07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3C78F-A9A0-2FF4-5BAE-9822BEB90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963DF-B7B3-B6C9-387D-1E214EAC676D}"/>
              </a:ext>
            </a:extLst>
          </p:cNvPr>
          <p:cNvSpPr txBox="1"/>
          <p:nvPr/>
        </p:nvSpPr>
        <p:spPr>
          <a:xfrm>
            <a:off x="838200" y="2074229"/>
            <a:ext cx="74655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Author style(</a:t>
            </a:r>
            <a:r>
              <a:rPr lang="ko-KR" altLang="en-US" dirty="0"/>
              <a:t>우리가 지정한 스타일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→ User style(</a:t>
            </a:r>
            <a:r>
              <a:rPr lang="ko-KR" altLang="en-US" dirty="0"/>
              <a:t>사용자가 지정한 스타일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→Browser(</a:t>
            </a:r>
            <a:r>
              <a:rPr lang="ko-KR" altLang="en-US" dirty="0"/>
              <a:t>브라우저가 기본으로 지정한 스타일</a:t>
            </a:r>
            <a:r>
              <a:rPr lang="en-US" altLang="ko-KR" dirty="0"/>
              <a:t>) </a:t>
            </a:r>
            <a:r>
              <a:rPr lang="ko-KR" altLang="en-US" dirty="0"/>
              <a:t>순으로 우선 순위를 가지고 정해진 스타일이 있을 때까지 넘어가서 적용한다</a:t>
            </a:r>
            <a:endParaRPr lang="en-US" altLang="ko-KR" dirty="0"/>
          </a:p>
          <a:p>
            <a:r>
              <a:rPr lang="en-US" altLang="ko-KR" dirty="0"/>
              <a:t>*html</a:t>
            </a:r>
            <a:r>
              <a:rPr lang="ko-KR" altLang="en-US" dirty="0"/>
              <a:t>에 속성을 막 넣는 게 아니라 박스별로 잘 나누어서 </a:t>
            </a:r>
            <a:r>
              <a:rPr lang="ko-KR" altLang="en-US" dirty="0" err="1"/>
              <a:t>설정해야함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→ </a:t>
            </a:r>
            <a:r>
              <a:rPr lang="ko-KR" altLang="en-US" dirty="0"/>
              <a:t>레이블링 더 쉬움 →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꾸밀 때 더 쉬움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79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25BC5-4619-7330-D093-75AA972DB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02A048-A1DA-CEB8-C6F9-0D4ECCDD7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35BB-C6B9-D61E-7F86-F384A16C3F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E27AC-16B5-DCCE-9186-96A7DDBDA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2E6A1-3999-83A9-3468-830EF9E0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FF485-EEE6-7437-3F0D-351CB28C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5573"/>
            <a:ext cx="7087589" cy="4182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592C9-DDE1-8283-B47A-BB714E87CAAE}"/>
              </a:ext>
            </a:extLst>
          </p:cNvPr>
          <p:cNvSpPr txBox="1"/>
          <p:nvPr/>
        </p:nvSpPr>
        <p:spPr>
          <a:xfrm>
            <a:off x="838200" y="5552427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박스별로 태그를 달아서 꾸밀 아이 선택</a:t>
            </a:r>
          </a:p>
          <a:p>
            <a:r>
              <a:rPr lang="ko-KR" altLang="en-US" dirty="0"/>
              <a:t>태그 뿐만 아니라 여러 범위로 선택해서 꾸밀 수 있음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34395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94B5371-4FF4-D47C-B361-E33A886E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A0A61-B7CC-A759-001A-125F66F1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AE39F-061E-5529-5CDA-0BB111A8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E7415-47B2-5425-D322-101CC2FF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5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5D51F-22DA-DD01-051A-3F7557F5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7484FB0-8A88-5012-9D16-68F57113C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기본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C7BC7-6FF6-5AEC-24F1-7346B9D04B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4C54F-861E-6A38-6C76-C5B5E8AAF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F7B18-C3B9-5622-2150-E02CC24D2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CA731-F116-0540-E0CC-A22A8B9D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3026"/>
            <a:ext cx="10919053" cy="170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57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E98C4-A181-AB87-B5C3-ADF5BFC72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0A5B56-0F74-CA92-761A-64EA4CCEF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Selectors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F930F-A49C-1579-DA26-372B48C5F7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9BD62-13B5-7BFB-7E64-E1B051162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05348-4EBC-E1F8-CAE1-E34485B2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E9A0E-88CC-0AB0-2F01-E5194A2D4892}"/>
              </a:ext>
            </a:extLst>
          </p:cNvPr>
          <p:cNvSpPr txBox="1"/>
          <p:nvPr/>
        </p:nvSpPr>
        <p:spPr>
          <a:xfrm>
            <a:off x="838200" y="1216239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Universal: </a:t>
            </a:r>
            <a:r>
              <a:rPr lang="ko-KR" altLang="en-US" dirty="0"/>
              <a:t>*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에 있는 모든 요소에 적용된다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B02601-BD9C-DF0A-1CD0-9F1D14C7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1" y="2393875"/>
            <a:ext cx="3628422" cy="11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1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74C71-35ED-1A8D-11DC-9C79A7FAE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448633-C209-30C6-41C4-2B1954477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Selectors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902E2-56C4-F7D5-B6C5-3945CD219F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DCB4-048A-4499-E2AD-0F8C78A0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57CDB-21E1-E425-35DE-9C6A1403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ADF9C9-15AB-5717-20B4-2EEB27B8610C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838200" y="1036638"/>
            <a:ext cx="8377238" cy="52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type: Tag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84A44D-D366-1802-6DD0-7F09D4EC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67" y="1921850"/>
            <a:ext cx="5021652" cy="15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19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C702F-7730-9195-E2D2-C42A7276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0C0163E-976F-72C6-B412-E6C18CF1F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Selectors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E2263-2489-DE55-4E9B-77DD7F7C33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Class: .class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356ED-EF35-E13B-78B8-A4B08B8C55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DF5FC-5353-016D-74B2-D23D4866D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6E1E9-3C85-671B-558F-4E3B33E7C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9E9703-115D-A85B-AC2B-88C6A631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3041"/>
            <a:ext cx="4867154" cy="1505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472BA-5116-29F2-7871-84D89733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11" y="1873642"/>
            <a:ext cx="2896130" cy="1515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23EED8-B527-3BC8-2A2C-93BABC830F3F}"/>
              </a:ext>
            </a:extLst>
          </p:cNvPr>
          <p:cNvSpPr txBox="1"/>
          <p:nvPr/>
        </p:nvSpPr>
        <p:spPr>
          <a:xfrm>
            <a:off x="733168" y="3948945"/>
            <a:ext cx="4900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여러 요소에서 </a:t>
            </a:r>
            <a:r>
              <a:rPr lang="ko-KR" altLang="ko-KR" b="1" dirty="0">
                <a:latin typeface="Arial" panose="020B0604020202020204" pitchFamily="34" charset="0"/>
              </a:rPr>
              <a:t>공유</a:t>
            </a:r>
            <a:r>
              <a:rPr lang="ko-KR" altLang="ko-KR" dirty="0">
                <a:latin typeface="Arial" panose="020B0604020202020204" pitchFamily="34" charset="0"/>
              </a:rPr>
              <a:t> 가능.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반복적으로 쓰이는 스타일에 활용.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한 요소에 여러 </a:t>
            </a:r>
            <a:r>
              <a:rPr lang="ko-KR" altLang="ko-KR" dirty="0" err="1">
                <a:latin typeface="Arial" panose="020B0604020202020204" pitchFamily="34" charset="0"/>
              </a:rPr>
              <a:t>class를</a:t>
            </a:r>
            <a:r>
              <a:rPr lang="ko-KR" altLang="ko-KR" dirty="0">
                <a:latin typeface="Arial" panose="020B0604020202020204" pitchFamily="34" charset="0"/>
              </a:rPr>
              <a:t> 동시에 적용할 수도 있음.</a:t>
            </a:r>
            <a:endParaRPr lang="ko-KR" altLang="ko-KR" sz="1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76951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ABBD7-7324-4355-6CA1-A224897F6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6AA573-6219-4094-F1C1-1849B10FA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Selectors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34551-6E41-FD48-D186-FE00F93E60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ID : #id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24BF9-01DC-34A7-A2B5-5CA9EDB18A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795D2-6B28-F174-D0F7-0E8BD440B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26F04-1B6E-3F3B-23C5-8B6EAFC65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044979-797B-5649-2C5F-BD990EDE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252"/>
            <a:ext cx="4160150" cy="1088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1F7D8F-BE88-9014-9549-4BF7A9B21601}"/>
              </a:ext>
            </a:extLst>
          </p:cNvPr>
          <p:cNvSpPr txBox="1"/>
          <p:nvPr/>
        </p:nvSpPr>
        <p:spPr>
          <a:xfrm>
            <a:off x="838200" y="3768104"/>
            <a:ext cx="679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하나의 HTML 문서에서 고유해야 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한 요소에만 적용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주로 특정 요소 하나를 딱 집어 스타일링/</a:t>
            </a:r>
            <a:r>
              <a:rPr lang="ko-KR" altLang="ko-KR" dirty="0" err="1">
                <a:latin typeface="Arial" panose="020B0604020202020204" pitchFamily="34" charset="0"/>
              </a:rPr>
              <a:t>JavaScript</a:t>
            </a:r>
            <a:r>
              <a:rPr lang="ko-KR" altLang="ko-KR" dirty="0">
                <a:latin typeface="Arial" panose="020B0604020202020204" pitchFamily="34" charset="0"/>
              </a:rPr>
              <a:t> 연결할 때 사용.</a:t>
            </a:r>
          </a:p>
        </p:txBody>
      </p:sp>
    </p:spTree>
    <p:extLst>
      <p:ext uri="{BB962C8B-B14F-4D97-AF65-F5344CB8AC3E}">
        <p14:creationId xmlns:p14="http://schemas.microsoft.com/office/powerpoint/2010/main" val="953038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BC312-1750-87F2-D7D5-6181285B7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8EE22C-4238-2F4C-79C1-0E5FB5BE8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Selectors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5BE11-5AE3-162D-0705-00109E0B39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202023"/>
            <a:ext cx="8377238" cy="52705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State: :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210F7-9661-DCED-4CA8-0DB5FDE851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6D75D-4F40-F031-4407-958AEC5ED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91670-16BF-7D3D-8A01-39B68807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236B37-0428-306C-8B8C-5CDDFBCB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096"/>
            <a:ext cx="4661911" cy="1418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F10F1-06C5-FE7B-A53F-3010FCB8B7B2}"/>
              </a:ext>
            </a:extLst>
          </p:cNvPr>
          <p:cNvSpPr txBox="1"/>
          <p:nvPr/>
        </p:nvSpPr>
        <p:spPr>
          <a:xfrm>
            <a:off x="838200" y="3669079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</a:t>
            </a:r>
            <a:r>
              <a:rPr lang="ko-KR" altLang="en-US" dirty="0"/>
              <a:t>에 </a:t>
            </a:r>
            <a:r>
              <a:rPr lang="en-US" altLang="ko-KR" dirty="0"/>
              <a:t>hover </a:t>
            </a:r>
            <a:r>
              <a:rPr lang="ko-KR" altLang="en-US" dirty="0"/>
              <a:t>속성 적용할 때</a:t>
            </a:r>
          </a:p>
        </p:txBody>
      </p:sp>
    </p:spTree>
    <p:extLst>
      <p:ext uri="{BB962C8B-B14F-4D97-AF65-F5344CB8AC3E}">
        <p14:creationId xmlns:p14="http://schemas.microsoft.com/office/powerpoint/2010/main" val="2895171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5ACD97-9BA7-A860-E4C5-C3CCA59D6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EFB18-9F24-20AF-A95A-72C331242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페이지에서 하나의 요소에만 지정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E8EEB-8830-6615-4BCD-DCA4422AA6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502C3-EF36-9304-8586-FD831A52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0D1A0-C001-1169-6E0E-58117BC5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76045-7FE4-9427-6F71-849AA15D35BD}"/>
              </a:ext>
            </a:extLst>
          </p:cNvPr>
          <p:cNvSpPr txBox="1"/>
          <p:nvPr/>
        </p:nvSpPr>
        <p:spPr>
          <a:xfrm>
            <a:off x="838200" y="2027022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중복 불가능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으로 선택</a:t>
            </a:r>
          </a:p>
          <a:p>
            <a:r>
              <a:rPr lang="ko-KR" altLang="en-US" dirty="0"/>
              <a:t>특정 요소에 이름을 붙이는 데 사용</a:t>
            </a:r>
          </a:p>
        </p:txBody>
      </p:sp>
    </p:spTree>
    <p:extLst>
      <p:ext uri="{BB962C8B-B14F-4D97-AF65-F5344CB8AC3E}">
        <p14:creationId xmlns:p14="http://schemas.microsoft.com/office/powerpoint/2010/main" val="1783959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0188B-3460-2481-C8C3-E1CD09B82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915948-4AFD-6431-8B0E-AD2F3F575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DCE45-9D68-99CC-2BCE-C5FC505B90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페이지에서 반복적으로 쓰이는 유형을 지정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D1FF6-DE9D-DC60-1887-6FD2D1B2B3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3F4D7-D0F6-C369-A448-12A4BE09A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24F44-C1B4-05AA-AFBD-9DC1339D4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3265F-6594-2151-4109-89CB2CE0E91C}"/>
              </a:ext>
            </a:extLst>
          </p:cNvPr>
          <p:cNvSpPr txBox="1"/>
          <p:nvPr/>
        </p:nvSpPr>
        <p:spPr>
          <a:xfrm>
            <a:off x="838200" y="20369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</a:t>
            </a:r>
            <a:r>
              <a:rPr lang="ko-KR" altLang="en-US" dirty="0"/>
              <a:t>으로 선택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스타일의 분류에 사용</a:t>
            </a:r>
          </a:p>
        </p:txBody>
      </p:sp>
    </p:spTree>
    <p:extLst>
      <p:ext uri="{BB962C8B-B14F-4D97-AF65-F5344CB8AC3E}">
        <p14:creationId xmlns:p14="http://schemas.microsoft.com/office/powerpoint/2010/main" val="76198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22A80-B05A-2FDE-DD95-8F74D3A4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파일에 </a:t>
            </a:r>
            <a:r>
              <a:rPr lang="en-US" altLang="ko-KR" dirty="0"/>
              <a:t>CSS </a:t>
            </a:r>
            <a:r>
              <a:rPr lang="ko-KR" altLang="en-US" dirty="0"/>
              <a:t>적용하기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49E69E-182C-A904-4DC8-FEBADEB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740E49-32C8-4039-5AE7-EB19494A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5D4BD-1CBB-81B4-B71F-9EDAE465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07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C563A-4199-6187-91CA-5D3B8DEB8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899C5B-0DB4-6748-6710-198581208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A1438-1AC2-5CE4-9F0D-FDA7A920EC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9E191-E159-C164-84EE-E2353103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6B99C-8948-F6E9-13E7-B8F0FA826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5F60-436A-314C-22A7-D57C2A034A17}"/>
              </a:ext>
            </a:extLst>
          </p:cNvPr>
          <p:cNvSpPr txBox="1"/>
          <p:nvPr/>
        </p:nvSpPr>
        <p:spPr>
          <a:xfrm>
            <a:off x="838200" y="1213785"/>
            <a:ext cx="6092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2400" dirty="0"/>
              <a:t>인라인 스타일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스타일 태그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문서 간의 연결</a:t>
            </a:r>
          </a:p>
        </p:txBody>
      </p:sp>
    </p:spTree>
    <p:extLst>
      <p:ext uri="{BB962C8B-B14F-4D97-AF65-F5344CB8AC3E}">
        <p14:creationId xmlns:p14="http://schemas.microsoft.com/office/powerpoint/2010/main" val="30874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81BE92-F185-FE48-CF62-87D859D6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개발과 운영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01128-B3AA-46F0-4721-7F43AE1DD9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2E68B-7ADE-40FB-3109-88FCED2F1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49A25-17EB-DC5B-A93D-F7295F36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599F2F-DF76-D261-0C14-82DCA982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174"/>
            <a:ext cx="10430352" cy="43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8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EF38-1467-7370-8E81-8E960426C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CFFF767-D719-52E6-E245-F9AC59110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인라인 스타일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284A0-893B-71BD-ABAC-184D6BC57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body</a:t>
            </a:r>
            <a:r>
              <a:rPr lang="ko-KR" altLang="en-US" dirty="0"/>
              <a:t>안에 태그에 </a:t>
            </a:r>
            <a:r>
              <a:rPr lang="en-US" altLang="ko-KR" dirty="0"/>
              <a:t>style </a:t>
            </a:r>
            <a:r>
              <a:rPr lang="ko-KR" altLang="en-US" dirty="0"/>
              <a:t>속성을 추가하여 직접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A66F-33E5-3324-6048-8A8269A6C1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FAC46-623E-03EB-66EB-61AA7CBC4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A76D5-88CA-06CA-B93E-D8BB70DB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BA51A-0DFF-2DD1-9504-63BC3E87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80" y="1750394"/>
            <a:ext cx="5309640" cy="44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2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EDC8-9A6A-3070-E91E-8F20EC17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0FAC2C-8C82-8B31-2E82-B6C338079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스타일 태그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855F4-86F0-856F-2970-45A6A1D8CD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안에 </a:t>
            </a:r>
            <a:r>
              <a:rPr lang="en-US" altLang="ko-KR" dirty="0"/>
              <a:t>style </a:t>
            </a:r>
            <a:r>
              <a:rPr lang="ko-KR" altLang="en-US" dirty="0"/>
              <a:t>태그를 추가하여 안에 </a:t>
            </a:r>
            <a:r>
              <a:rPr lang="en-US" altLang="ko-KR" dirty="0"/>
              <a:t>CSS </a:t>
            </a:r>
            <a:r>
              <a:rPr lang="ko-KR" altLang="en-US" dirty="0"/>
              <a:t>코드 작성하기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9636F-5EB1-29B5-C2E0-257EEEA099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EC909-7559-72DC-5263-1FB927393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B424-468C-132C-4CA2-A5207FF6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E53373-F215-3EA0-C08B-26DD1BB1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73" y="1706765"/>
            <a:ext cx="5014784" cy="42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79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A2553-BE99-C029-FB8F-31CBB0307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CCFB98-601B-ED04-8D8B-32D4C52AC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 연결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ECF4C-1323-66E1-D8C4-C7A61A5E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ko-KR" altLang="en-US" dirty="0"/>
              <a:t>파일을 생성해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코드를 작성하고 </a:t>
            </a:r>
            <a:r>
              <a:rPr lang="en-US" altLang="ko-KR" dirty="0"/>
              <a:t>HTML</a:t>
            </a:r>
            <a:r>
              <a:rPr lang="ko-KR" altLang="en-US" dirty="0"/>
              <a:t>문서의 </a:t>
            </a:r>
            <a:r>
              <a:rPr lang="en-US" altLang="ko-KR" dirty="0"/>
              <a:t>link </a:t>
            </a:r>
            <a:r>
              <a:rPr lang="ko-KR" altLang="en-US" dirty="0"/>
              <a:t>태그로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ACBFB-655C-CA7E-96D0-CD3A6F7ED0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94DB4-0D64-3EFD-6714-8BE975661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AEE77-C440-3AE5-E4C5-38DB506CE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B054A-96A6-2470-244B-F8CA2034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71" y="1749341"/>
            <a:ext cx="4845294" cy="4071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8DED5-AB7B-DFFC-6DCF-2A8E41700087}"/>
              </a:ext>
            </a:extLst>
          </p:cNvPr>
          <p:cNvSpPr txBox="1"/>
          <p:nvPr/>
        </p:nvSpPr>
        <p:spPr>
          <a:xfrm>
            <a:off x="6153665" y="1749341"/>
            <a:ext cx="421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현재 문서와 외부 문서의 관계</a:t>
            </a:r>
          </a:p>
          <a:p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외부 문서의 위치</a:t>
            </a:r>
          </a:p>
        </p:txBody>
      </p:sp>
    </p:spTree>
    <p:extLst>
      <p:ext uri="{BB962C8B-B14F-4D97-AF65-F5344CB8AC3E}">
        <p14:creationId xmlns:p14="http://schemas.microsoft.com/office/powerpoint/2010/main" val="3037783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5034-7C02-0366-0F7E-AA8FF6E3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</a:t>
            </a:r>
            <a:r>
              <a:rPr lang="ko-KR" altLang="en-US" dirty="0"/>
              <a:t>속성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77190-815B-1654-E3CC-7DBE6692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94C6A0-47C9-8D0F-7589-8007646E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CA809C-ABAA-1A18-933E-316FADC0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94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D24A-72C8-B8FA-A9E7-C1DBAB264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C930E4-9E26-D236-0F9E-24393023F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font-family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9F489-AD17-9986-A603-FC82E6A0D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글꼴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94745-D1A6-E20B-CE48-3F7AA373C76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D937F-FA05-694A-4EEF-3057C3B81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7652F-71C2-EC9E-FF41-3D85A251F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EA64F-51B4-4715-38B1-2BA0CA4562EF}"/>
              </a:ext>
            </a:extLst>
          </p:cNvPr>
          <p:cNvSpPr txBox="1"/>
          <p:nvPr/>
        </p:nvSpPr>
        <p:spPr>
          <a:xfrm>
            <a:off x="838200" y="3059668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여러 개의 글꼴을 넣어 우선 순위 지정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E12E23-1789-0E0A-7656-4DDB5F21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856"/>
            <a:ext cx="392484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6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C6271-4EFA-1EF6-E225-58A2AAC3C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E967C4-6B2A-D9AD-4612-8B3A3DE5F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font-size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E2CB7-7E00-353A-E7E8-99ECF26E8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글자 크기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BB972-7F72-4687-7DE9-E07CCC6D03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C5BE2-BC90-0F88-DCE3-39A4C431D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A3593-116C-1528-1394-392BDA7A3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CF67F-15A4-4138-7230-14399B3EE452}"/>
              </a:ext>
            </a:extLst>
          </p:cNvPr>
          <p:cNvSpPr txBox="1"/>
          <p:nvPr/>
        </p:nvSpPr>
        <p:spPr>
          <a:xfrm>
            <a:off x="838200" y="5026561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px</a:t>
            </a:r>
            <a:r>
              <a:rPr lang="en-US" altLang="ko-KR" dirty="0"/>
              <a:t>: </a:t>
            </a:r>
            <a:r>
              <a:rPr lang="ko-KR" altLang="en-US" dirty="0"/>
              <a:t>픽셀 단위</a:t>
            </a:r>
          </a:p>
          <a:p>
            <a:r>
              <a:rPr lang="en-US" altLang="ko-KR" dirty="0"/>
              <a:t>rem: &lt;html&gt; </a:t>
            </a:r>
            <a:r>
              <a:rPr lang="ko-KR" altLang="en-US" dirty="0"/>
              <a:t>태그의 </a:t>
            </a:r>
            <a:r>
              <a:rPr lang="en-US" altLang="ko-KR" dirty="0"/>
              <a:t>font-size</a:t>
            </a:r>
            <a:r>
              <a:rPr lang="ko-KR" altLang="en-US" dirty="0"/>
              <a:t>에 대응하는 상대적인 크기</a:t>
            </a:r>
          </a:p>
          <a:p>
            <a:r>
              <a:rPr lang="en-US" altLang="ko-KR" dirty="0" err="1"/>
              <a:t>em</a:t>
            </a:r>
            <a:r>
              <a:rPr lang="en-US" altLang="ko-KR" dirty="0"/>
              <a:t>: </a:t>
            </a:r>
            <a:r>
              <a:rPr lang="ko-KR" altLang="en-US" dirty="0"/>
              <a:t>부모태그의 </a:t>
            </a:r>
            <a:r>
              <a:rPr lang="en-US" altLang="ko-KR" dirty="0"/>
              <a:t>font-size</a:t>
            </a:r>
            <a:r>
              <a:rPr lang="ko-KR" altLang="en-US" dirty="0"/>
              <a:t>에 대응하는 상대적인 크기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D3BBB0-9A19-730D-B002-A4D18444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05" y="1765011"/>
            <a:ext cx="3483626" cy="30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15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12FDB-373E-E978-BD4A-999909E6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7ABC4F-95B8-3C5C-46BE-C0363E7D5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text-align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1275E-92C2-DF3D-9A1A-2EB5E4A2A3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정렬 방식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F0BA2-FC89-EECE-B571-6763A5E780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1DC28-6411-D817-95EC-121023BA0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14196-1FBA-3516-3D15-2A756C2FB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4A621-9646-5C68-289E-1F003B8B8353}"/>
              </a:ext>
            </a:extLst>
          </p:cNvPr>
          <p:cNvSpPr txBox="1"/>
          <p:nvPr/>
        </p:nvSpPr>
        <p:spPr>
          <a:xfrm>
            <a:off x="838200" y="2967335"/>
            <a:ext cx="3560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left/right: </a:t>
            </a:r>
            <a:r>
              <a:rPr lang="ko-KR" altLang="en-US" dirty="0"/>
              <a:t>왼쪽 또는 오른쪽 정렬</a:t>
            </a:r>
          </a:p>
          <a:p>
            <a:r>
              <a:rPr lang="en-US" altLang="ko-KR" dirty="0"/>
              <a:t>center: </a:t>
            </a:r>
            <a:r>
              <a:rPr lang="ko-KR" altLang="en-US" dirty="0"/>
              <a:t>가운데 정렬</a:t>
            </a:r>
          </a:p>
          <a:p>
            <a:r>
              <a:rPr lang="en-US" altLang="ko-KR" dirty="0"/>
              <a:t>justify: </a:t>
            </a:r>
            <a:r>
              <a:rPr lang="ko-KR" altLang="en-US" dirty="0"/>
              <a:t>양끝 정렬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94333E-1BA4-DC91-D42B-999D39D4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907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07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6D8BF-D623-7316-E341-F0C5F92E9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64738D-8A84-0D78-9BFE-A47E54B68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color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2BF19-0A71-0EB8-0139-D90CAA8B8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글자 색상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33AB2-5A55-2DD7-D836-587C13139A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7C1B8-87E3-F588-3D05-42593B94E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8E1A0-0D9A-D6D4-2DC7-D011192D3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219C7-2052-DD21-B2FC-B6CCA33EB0F8}"/>
              </a:ext>
            </a:extLst>
          </p:cNvPr>
          <p:cNvSpPr txBox="1"/>
          <p:nvPr/>
        </p:nvSpPr>
        <p:spPr>
          <a:xfrm>
            <a:off x="1033771" y="2967788"/>
            <a:ext cx="6009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 blue, red </a:t>
            </a:r>
            <a:r>
              <a:rPr lang="ko-KR" altLang="en-US" dirty="0"/>
              <a:t>등 정의된 키워드로 지정</a:t>
            </a:r>
          </a:p>
          <a:p>
            <a:r>
              <a:rPr lang="en-US" altLang="ko-KR" dirty="0"/>
              <a:t>RGB </a:t>
            </a:r>
            <a:r>
              <a:rPr lang="ko-KR" altLang="en-US" dirty="0"/>
              <a:t>색상 코드</a:t>
            </a:r>
            <a:r>
              <a:rPr lang="en-US" altLang="ko-KR" dirty="0"/>
              <a:t>: #000000~#ffffff</a:t>
            </a:r>
            <a:r>
              <a:rPr lang="ko-KR" altLang="en-US" dirty="0"/>
              <a:t>의 </a:t>
            </a:r>
            <a:r>
              <a:rPr lang="en-US" altLang="ko-KR" dirty="0"/>
              <a:t>16</a:t>
            </a:r>
            <a:r>
              <a:rPr lang="ko-KR" altLang="en-US" dirty="0"/>
              <a:t>진수 형태로 지정</a:t>
            </a:r>
          </a:p>
          <a:p>
            <a:r>
              <a:rPr lang="en-US" altLang="ko-KR" dirty="0"/>
              <a:t>RGB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en-US" altLang="ko-KR" dirty="0" err="1"/>
              <a:t>rgb</a:t>
            </a:r>
            <a:r>
              <a:rPr lang="en-US" altLang="ko-KR" dirty="0"/>
              <a:t>(0,0,0) </a:t>
            </a:r>
            <a:r>
              <a:rPr lang="ko-KR" altLang="en-US" dirty="0"/>
              <a:t>형식으로 </a:t>
            </a:r>
            <a:r>
              <a:rPr lang="en-US" altLang="ko-KR" dirty="0"/>
              <a:t>%, </a:t>
            </a:r>
            <a:r>
              <a:rPr lang="ko-KR" altLang="en-US" dirty="0"/>
              <a:t>숫자 등으로 함수 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09A6FC-B8DA-C360-28A5-15066CA9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71" y="1827841"/>
            <a:ext cx="1848108" cy="876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D4E896-6D7A-C922-2AE7-8DD60D3D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43" y="1827841"/>
            <a:ext cx="2151218" cy="876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E8116D-45F6-E54E-BF7F-F7D542C8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486" y="1827841"/>
            <a:ext cx="188430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4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BA15B-E955-D1F4-F701-A5DB87E2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15DDA-223F-D96F-4B29-D7CE6199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629753-2369-3908-DE6E-0F0CB10E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CFB795-E442-F3F7-3D65-F83BEE9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38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685A-4FE9-2809-7CE5-FA9E609C0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F576A6-C176-CED1-8338-329B7BCEB9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vs Inline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9AF99-86E9-723E-B328-5CE77B748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의 태그들은 </a:t>
            </a:r>
            <a:r>
              <a:rPr lang="en-US" altLang="ko-KR" dirty="0"/>
              <a:t>block</a:t>
            </a:r>
            <a:r>
              <a:rPr lang="ko-KR" altLang="en-US" dirty="0"/>
              <a:t>이나 </a:t>
            </a:r>
            <a:r>
              <a:rPr lang="en-US" altLang="ko-KR" dirty="0"/>
              <a:t>line</a:t>
            </a:r>
            <a:r>
              <a:rPr lang="ko-KR" altLang="en-US" dirty="0"/>
              <a:t>의 요소를 가짐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3313-1B07-6082-0BB1-891819C2A1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35B1C-894E-2D70-70E0-0F5C350CE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D2E59-59F1-2673-26BC-446EFF69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7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1F87E5-A889-8554-0EC2-C5C37348F0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 개발이란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2C8B7-A486-E864-F791-8B15FD9339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인터넷의 웹사이트를 개발하는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D3006-B01F-B72D-ED37-63ACAEEEE1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0D940-6C80-9C76-E5A8-32F526253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AD4B9-BE03-9A8D-AA1D-69F37448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DE92F-8AFF-999B-A939-5DEAA0B9277F}"/>
              </a:ext>
            </a:extLst>
          </p:cNvPr>
          <p:cNvSpPr txBox="1"/>
          <p:nvPr/>
        </p:nvSpPr>
        <p:spPr>
          <a:xfrm>
            <a:off x="593532" y="5268430"/>
            <a:ext cx="1100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네이버</a:t>
            </a:r>
            <a:r>
              <a:rPr lang="en-US" altLang="ko-KR" sz="2400" dirty="0"/>
              <a:t>, </a:t>
            </a:r>
            <a:r>
              <a:rPr lang="ko-KR" altLang="en-US" sz="2400" dirty="0"/>
              <a:t>유튜브</a:t>
            </a:r>
            <a:r>
              <a:rPr lang="en-US" altLang="ko-KR" sz="2400" dirty="0"/>
              <a:t>, </a:t>
            </a:r>
            <a:r>
              <a:rPr lang="ko-KR" altLang="en-US" sz="2400" dirty="0"/>
              <a:t>쇼핑몰 사이트 등 우리가 흔히 보는 웹사이트를 만드는 것 자체를 말함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3E513E-2146-07EA-275A-34E77BC8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8524"/>
            <a:ext cx="4932414" cy="30541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634784-6520-4ABF-63D6-25604C3A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8" y="1888524"/>
            <a:ext cx="4742642" cy="30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9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219CF-163C-D756-B1B4-9F54C81EB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5EF3AF-868C-A869-9168-24BD20561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</a:t>
            </a:r>
            <a:r>
              <a:rPr lang="ko-KR" altLang="en-US" dirty="0"/>
              <a:t>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5E364-B9B4-A245-E1F6-4BD00CA603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자기가 속한 영역의 너비를 모두 차지하여 블록 형성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02350-AC72-BB31-8EF7-AE63730F27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07C7B-F4C2-0CE5-C987-63D649CE6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C58B0-00D2-9149-2A85-5E9EB73E3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C1BC2-7A19-227C-67C4-68980F3D673B}"/>
              </a:ext>
            </a:extLst>
          </p:cNvPr>
          <p:cNvSpPr txBox="1"/>
          <p:nvPr/>
        </p:nvSpPr>
        <p:spPr>
          <a:xfrm>
            <a:off x="838200" y="220954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div </a:t>
            </a:r>
            <a:r>
              <a:rPr lang="ko-KR" altLang="en-US" dirty="0"/>
              <a:t>태그</a:t>
            </a:r>
            <a:r>
              <a:rPr lang="en-US" altLang="ko-KR" dirty="0"/>
              <a:t>, p </a:t>
            </a:r>
            <a:r>
              <a:rPr lang="ko-KR" altLang="en-US" dirty="0"/>
              <a:t>태그</a:t>
            </a:r>
            <a:r>
              <a:rPr lang="en-US" altLang="ko-KR" dirty="0"/>
              <a:t>, h1 </a:t>
            </a:r>
            <a:r>
              <a:rPr lang="ko-KR" altLang="en-US" dirty="0"/>
              <a:t>태그 등</a:t>
            </a:r>
          </a:p>
        </p:txBody>
      </p:sp>
    </p:spTree>
    <p:extLst>
      <p:ext uri="{BB962C8B-B14F-4D97-AF65-F5344CB8AC3E}">
        <p14:creationId xmlns:p14="http://schemas.microsoft.com/office/powerpoint/2010/main" val="3357975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7EE91-8F24-0DD1-114C-459E9CFF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F588F37-F055-ADC2-8907-6338405FB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inline </a:t>
            </a:r>
            <a:r>
              <a:rPr lang="ko-KR" altLang="en-US" dirty="0"/>
              <a:t>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7C6EB-C816-78FE-842D-21C80F31F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자기에게 필요한 만큼의 공간만 차지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EF553-D8E8-F5F8-9A07-35F1F69AA3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DF90D-3778-5891-798F-F73F00B88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84A09-EA7C-3B95-3F9B-94B82225C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6B243-8FC1-1398-293A-63A4FE2FD790}"/>
              </a:ext>
            </a:extLst>
          </p:cNvPr>
          <p:cNvSpPr txBox="1"/>
          <p:nvPr/>
        </p:nvSpPr>
        <p:spPr>
          <a:xfrm>
            <a:off x="838200" y="5494463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span </a:t>
            </a:r>
            <a:r>
              <a:rPr lang="ko-KR" altLang="en-US" dirty="0"/>
              <a:t>태그</a:t>
            </a:r>
            <a:r>
              <a:rPr lang="en-US" altLang="ko-KR" dirty="0"/>
              <a:t>, a </a:t>
            </a:r>
            <a:r>
              <a:rPr lang="ko-KR" altLang="en-US" dirty="0"/>
              <a:t>태그 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1D54F2-66C5-3C4B-7416-5F21F901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1454"/>
            <a:ext cx="3622190" cy="3529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E6B7D3-BE96-55AC-35A4-D1D9DACCABCB}"/>
              </a:ext>
            </a:extLst>
          </p:cNvPr>
          <p:cNvSpPr txBox="1"/>
          <p:nvPr/>
        </p:nvSpPr>
        <p:spPr>
          <a:xfrm>
            <a:off x="4820873" y="5463741"/>
            <a:ext cx="5394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</a:rPr>
              <a:t>block </a:t>
            </a:r>
            <a:r>
              <a:rPr lang="ko-KR" altLang="en-US" dirty="0">
                <a:effectLst/>
              </a:rPr>
              <a:t>요소인 </a:t>
            </a:r>
            <a:r>
              <a:rPr lang="en-US" altLang="ko-KR" dirty="0">
                <a:effectLst/>
              </a:rPr>
              <a:t>div</a:t>
            </a:r>
            <a:r>
              <a:rPr lang="ko-KR" altLang="en-US" dirty="0">
                <a:effectLst/>
              </a:rPr>
              <a:t>는 한 줄 한 줄 나오지만 </a:t>
            </a:r>
            <a:r>
              <a:rPr lang="en-US" altLang="ko-KR" dirty="0">
                <a:effectLst/>
              </a:rPr>
              <a:t>inline </a:t>
            </a:r>
            <a:r>
              <a:rPr lang="ko-KR" altLang="en-US" dirty="0">
                <a:effectLst/>
              </a:rPr>
              <a:t>요소인 </a:t>
            </a:r>
            <a:r>
              <a:rPr lang="en-US" altLang="ko-KR" dirty="0">
                <a:effectLst/>
              </a:rPr>
              <a:t>span</a:t>
            </a:r>
            <a:r>
              <a:rPr lang="ko-KR" altLang="en-US" dirty="0">
                <a:effectLst/>
              </a:rPr>
              <a:t>은 옆에 바로바로 나옴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243753-6404-8C70-DF72-BDD890C3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73" y="1824683"/>
            <a:ext cx="186716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17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1299-D6A7-3931-ED65-4A11B889E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DBED2D-3290-F064-242E-46D875DE0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FFAB0-1F4A-8A94-9A1A-F744CD5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요소를 블록과 인라인 요소 중 어느 쪽으로 처리할지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1A9F1-F5F5-D591-81DE-F4CC726BBB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75812-68FA-A31C-53EC-B8AC6E273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3C8E-5C2A-05C9-447D-A2BBF21D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B7B29A-D487-0978-FC3D-CAC394FC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75" y="2293736"/>
            <a:ext cx="4077269" cy="197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CF99-7177-888A-A385-D3A47CAB3AEA}"/>
              </a:ext>
            </a:extLst>
          </p:cNvPr>
          <p:cNvSpPr txBox="1"/>
          <p:nvPr/>
        </p:nvSpPr>
        <p:spPr>
          <a:xfrm>
            <a:off x="1074533" y="4404843"/>
            <a:ext cx="6092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inline-block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none: </a:t>
            </a:r>
            <a:r>
              <a:rPr lang="ko-KR" altLang="en-US" dirty="0"/>
              <a:t>화면에 표시 안함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2895856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DA093-500A-2575-8DF8-B883B7ADD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B0A65D-3EFC-FA93-EDBF-7E1887218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inline-block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17F8E-E3BD-001D-F539-C8ACFDA8E5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inline</a:t>
            </a:r>
            <a:r>
              <a:rPr lang="ko-KR" altLang="en-US" dirty="0"/>
              <a:t>으로 배치하지만</a:t>
            </a:r>
            <a:r>
              <a:rPr lang="en-US" altLang="ko-KR" dirty="0"/>
              <a:t>, block </a:t>
            </a:r>
            <a:r>
              <a:rPr lang="ko-KR" altLang="en-US" dirty="0"/>
              <a:t>레벨 요소의 속성 추가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EE15F-A7C0-D07F-DE98-AB8DD2D6CA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976AA-E07E-3E40-FFFB-0CBE1ABA8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09D9F-BB9E-BC82-BC5B-CD2A6D0A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E5844-4939-A715-3CF9-7A6CFDEBB105}"/>
              </a:ext>
            </a:extLst>
          </p:cNvPr>
          <p:cNvSpPr txBox="1"/>
          <p:nvPr/>
        </p:nvSpPr>
        <p:spPr>
          <a:xfrm>
            <a:off x="838200" y="2409243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box</a:t>
            </a:r>
            <a:r>
              <a:rPr lang="ko-KR" altLang="en-US" dirty="0"/>
              <a:t>의 속성인 </a:t>
            </a:r>
            <a:r>
              <a:rPr lang="en-US" altLang="ko-KR" dirty="0"/>
              <a:t>width, height </a:t>
            </a:r>
            <a:r>
              <a:rPr lang="ko-KR" altLang="en-US" dirty="0"/>
              <a:t>등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9693084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737B0-FC8A-2088-43C1-212A0D09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 </a:t>
            </a:r>
            <a:r>
              <a:rPr lang="ko-KR" altLang="en-US" dirty="0"/>
              <a:t>속성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5E69B7-40E3-2F00-31CF-8B1EB31E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F89FEC-089E-8A0E-4CC8-713F0B03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3B5BEF-CE39-85B4-D810-BECB79DB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3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EF41D-222D-406F-FA6B-E1A723D23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994C14-3537-07A1-59AC-2A1647064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box </a:t>
            </a:r>
            <a:r>
              <a:rPr lang="ko-KR" altLang="en-US" dirty="0"/>
              <a:t>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31683-4EA9-0BB1-62EA-4FAA9866CC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브라우저가 요소를 렌더링 할 때</a:t>
            </a:r>
            <a:r>
              <a:rPr lang="en-US" altLang="ko-KR" dirty="0"/>
              <a:t>, </a:t>
            </a:r>
            <a:r>
              <a:rPr lang="ko-KR" altLang="en-US" dirty="0"/>
              <a:t>각 요소는 사각형의 형태로 영역을 차지함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73ADB-B0EF-6C7A-2AF7-281B6DE413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C97E4-2E3E-38AF-CA01-48936F02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78E86-FDF9-5D97-D6DC-2A91715E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8B4C0E-F80B-93A5-38C3-4E711226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50" y="1714886"/>
            <a:ext cx="7661050" cy="3857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7CF70-F193-6D34-EEB8-A0C0D29EC6C1}"/>
              </a:ext>
            </a:extLst>
          </p:cNvPr>
          <p:cNvSpPr txBox="1"/>
          <p:nvPr/>
        </p:nvSpPr>
        <p:spPr>
          <a:xfrm>
            <a:off x="838200" y="5820734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/>
              <a:t>box</a:t>
            </a:r>
            <a:r>
              <a:rPr lang="ko-KR" altLang="en-US" dirty="0"/>
              <a:t>의 크기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속성 등 결정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56B5F-8B16-A72A-6929-906701AC5751}"/>
              </a:ext>
            </a:extLst>
          </p:cNvPr>
          <p:cNvSpPr txBox="1"/>
          <p:nvPr/>
        </p:nvSpPr>
        <p:spPr>
          <a:xfrm>
            <a:off x="8610600" y="1714886"/>
            <a:ext cx="31330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콘텐츠 영역</a:t>
            </a:r>
            <a:r>
              <a:rPr lang="en-US" altLang="ko-KR" dirty="0"/>
              <a:t>: width, height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안쪽 여백</a:t>
            </a:r>
            <a:r>
              <a:rPr lang="en-US" altLang="ko-KR" dirty="0"/>
              <a:t>: padding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바깥쪽 여백</a:t>
            </a:r>
            <a:r>
              <a:rPr lang="en-US" altLang="ko-KR" dirty="0"/>
              <a:t>: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테두리</a:t>
            </a:r>
            <a:r>
              <a:rPr lang="en-US" altLang="ko-KR" dirty="0"/>
              <a:t>: border</a:t>
            </a:r>
          </a:p>
        </p:txBody>
      </p:sp>
    </p:spTree>
    <p:extLst>
      <p:ext uri="{BB962C8B-B14F-4D97-AF65-F5344CB8AC3E}">
        <p14:creationId xmlns:p14="http://schemas.microsoft.com/office/powerpoint/2010/main" val="1212250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35824-8C5E-B412-1F92-0D3678AA9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9A7E35-3463-47D0-8DD6-656C121A5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box </a:t>
            </a:r>
            <a:r>
              <a:rPr lang="ko-KR" altLang="en-US" dirty="0"/>
              <a:t>영역과 속성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540B-97F2-8CD9-7B8D-EDC1AFBD19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FF5AD-71A9-E55C-0BE1-350A8F9A2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E2FA3-37B3-990A-27FF-9FE51EA67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7F5C43-9A63-A128-05A5-AC5761EB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8526"/>
            <a:ext cx="3155785" cy="48718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F6AB73-55AC-4AB1-0F21-14A71E03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76" y="1138526"/>
            <a:ext cx="2677756" cy="47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40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5AA04-212A-DE03-9BD7-77AA2D40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0A019C-E909-AA46-2AE1-C504B0942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box </a:t>
            </a:r>
            <a:r>
              <a:rPr lang="ko-KR" altLang="en-US" dirty="0"/>
              <a:t>영역과 속성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8BFA3-76BC-E4BB-D89E-AD9FF13F3B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2890F-A77C-E523-B968-2BD6A8FF4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80BD-16A9-16BE-D010-1CEBCE0F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279457-5B52-2A0D-4B15-413B56AE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5" y="1288417"/>
            <a:ext cx="2560329" cy="4581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20A3FE-A0B6-7B83-F4F6-103E430F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64" y="1288417"/>
            <a:ext cx="393437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72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26429-C334-6B49-3375-56A5CA7FD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71BA35-9A9B-5103-93EA-5B71F574C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box </a:t>
            </a:r>
            <a:r>
              <a:rPr lang="ko-KR" altLang="en-US" dirty="0"/>
              <a:t>영역과 속성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26E41-5F60-D931-CAEF-DB1A618AD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70C1E-0C65-DB78-ED61-71D542DC8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225A6-3DC2-D9B5-5AD7-2D3203AA1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4798AF-3494-7D60-27B8-D7D85958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7860"/>
            <a:ext cx="2936223" cy="4789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D7E130-4230-BFB3-CECD-6E81D1F8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078" y="1217860"/>
            <a:ext cx="409632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F626E-1381-1E1A-C7FC-3490B0272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2D86AA-F7C6-5FBB-6DB0-1840DE594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E4954-4E9A-DC33-536B-215E8934AF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콘텐츠의 배경을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339E0-01BA-6A41-8179-E37848C84A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ECFC9-06AD-8354-9FDD-21D3C8A5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757A5-09E6-D0A7-4264-CAFBE65E7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3AD82-F95C-6CB9-3C52-0783F040C4D8}"/>
              </a:ext>
            </a:extLst>
          </p:cNvPr>
          <p:cNvSpPr txBox="1"/>
          <p:nvPr/>
        </p:nvSpPr>
        <p:spPr>
          <a:xfrm>
            <a:off x="838200" y="1951672"/>
            <a:ext cx="6092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background-color: </a:t>
            </a:r>
            <a:r>
              <a:rPr lang="ko-KR" altLang="en-US" dirty="0"/>
              <a:t>배경 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background-image: </a:t>
            </a:r>
            <a:r>
              <a:rPr lang="ko-KR" altLang="en-US" dirty="0"/>
              <a:t>배경 이미지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background-position: </a:t>
            </a:r>
            <a:r>
              <a:rPr lang="ko-KR" altLang="en-US" dirty="0"/>
              <a:t>이미지의 초기 위치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background-size: </a:t>
            </a:r>
            <a:r>
              <a:rPr lang="ko-KR" altLang="en-US" dirty="0"/>
              <a:t>이미지의 크기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background-repeat: </a:t>
            </a:r>
            <a:r>
              <a:rPr lang="ko-KR" altLang="en-US" dirty="0"/>
              <a:t>이미지의 반복 방법</a:t>
            </a:r>
          </a:p>
        </p:txBody>
      </p:sp>
    </p:spTree>
    <p:extLst>
      <p:ext uri="{BB962C8B-B14F-4D97-AF65-F5344CB8AC3E}">
        <p14:creationId xmlns:p14="http://schemas.microsoft.com/office/powerpoint/2010/main" val="286874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935E05-CD72-35F1-5DDF-DD605EB58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 개발의 장점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0DE65-1FA5-942D-5568-25984F0049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666" y="1899415"/>
            <a:ext cx="8377238" cy="5270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익숙하다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쉽다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dirty="0"/>
              <a:t>결과물 확인 바로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32923-8A04-52DA-0E90-0F7D1B8701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CF153-A65A-EA4E-A730-068049E38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4A130-3828-4FD1-C524-42D1D8D4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743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46E8D-5344-C06E-41CE-CBA027AD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</a:t>
            </a:r>
            <a:r>
              <a:rPr lang="ko-KR" altLang="en-US" dirty="0"/>
              <a:t>속성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EF6012-808E-D318-6705-8EBFA7C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EC262-89D1-C94E-4EB0-3F0B5235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1716B2-1C4C-3750-91E7-BB6EA05B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A0FC9-DE4F-BE4A-7297-3264EC15B4C3}"/>
              </a:ext>
            </a:extLst>
          </p:cNvPr>
          <p:cNvSpPr txBox="1"/>
          <p:nvPr/>
        </p:nvSpPr>
        <p:spPr>
          <a:xfrm>
            <a:off x="7002162" y="3429000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https://www.daleseo.com/css-position/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964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3D201-23B0-2FDA-73C7-2412EA39F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B9054B-E25A-64CF-033C-08BE4CE6F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DCA2D-3F14-A66B-C9E1-8CB4896446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문서 상에 요소를 배치하는 방법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F2E0D-2ADB-685D-B783-25084583D2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6DACA-EC8C-7D52-A9EF-DD3ADB32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FA012-88E1-182F-E67C-5939FC2C2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B6A0E-363A-890C-DFAC-FC8D3F4F5DE0}"/>
              </a:ext>
            </a:extLst>
          </p:cNvPr>
          <p:cNvSpPr txBox="1"/>
          <p:nvPr/>
        </p:nvSpPr>
        <p:spPr>
          <a:xfrm>
            <a:off x="838200" y="2284111"/>
            <a:ext cx="736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position</a:t>
            </a:r>
            <a:r>
              <a:rPr lang="ko-KR" altLang="en-US" dirty="0"/>
              <a:t>으로 배치 방법 설정 후 </a:t>
            </a:r>
            <a:r>
              <a:rPr lang="en-US" altLang="ko-KR" dirty="0"/>
              <a:t>top, right, bottom, left</a:t>
            </a:r>
            <a:r>
              <a:rPr lang="ko-KR" altLang="en-US" dirty="0"/>
              <a:t>로 세부 위치 조절</a:t>
            </a:r>
          </a:p>
        </p:txBody>
      </p:sp>
    </p:spTree>
    <p:extLst>
      <p:ext uri="{BB962C8B-B14F-4D97-AF65-F5344CB8AC3E}">
        <p14:creationId xmlns:p14="http://schemas.microsoft.com/office/powerpoint/2010/main" val="1706545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5E8D7-3C79-1D13-970C-A0416457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1B7B42-3419-60ED-DED3-719B89780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position </a:t>
            </a:r>
            <a:r>
              <a:rPr lang="ko-KR" altLang="en-US" dirty="0"/>
              <a:t>속성값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ACCF4-165C-3228-FEC8-8831077B54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7584" y="2149374"/>
            <a:ext cx="8377238" cy="52705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static: </a:t>
            </a:r>
            <a:r>
              <a:rPr lang="ko-KR" altLang="en-US" sz="1800" dirty="0"/>
              <a:t>요소를 일반적인 문서의 흐름에 따라 배치</a:t>
            </a:r>
            <a:r>
              <a:rPr lang="en-US" altLang="ko-KR" sz="1800" dirty="0"/>
              <a:t>(</a:t>
            </a:r>
            <a:r>
              <a:rPr lang="ko-KR" altLang="en-US" sz="1800" dirty="0"/>
              <a:t>기본값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relative: </a:t>
            </a:r>
            <a:r>
              <a:rPr lang="ko-KR" altLang="en-US" sz="1800" dirty="0"/>
              <a:t>기본값</a:t>
            </a:r>
            <a:r>
              <a:rPr lang="en-US" altLang="ko-KR" sz="1800" dirty="0"/>
              <a:t>O, </a:t>
            </a:r>
            <a:r>
              <a:rPr lang="ko-KR" altLang="en-US" sz="1800" dirty="0"/>
              <a:t>상하좌우 위치 값에 따라 오프셋 적용</a:t>
            </a:r>
          </a:p>
          <a:p>
            <a:r>
              <a:rPr lang="en-US" altLang="ko-KR" sz="1800" dirty="0"/>
              <a:t>absolute: </a:t>
            </a:r>
            <a:r>
              <a:rPr lang="ko-KR" altLang="en-US" sz="1800" dirty="0"/>
              <a:t>기본값</a:t>
            </a:r>
            <a:r>
              <a:rPr lang="en-US" altLang="ko-KR" sz="1800" dirty="0"/>
              <a:t>X, </a:t>
            </a:r>
            <a:r>
              <a:rPr lang="ko-KR" altLang="en-US" sz="1800" dirty="0"/>
              <a:t>가장 가까운 </a:t>
            </a:r>
            <a:r>
              <a:rPr lang="en-US" altLang="ko-KR" sz="1800" dirty="0"/>
              <a:t>position </a:t>
            </a:r>
            <a:r>
              <a:rPr lang="ko-KR" altLang="en-US" sz="1800" dirty="0"/>
              <a:t>지정 요소에 대해 상대적으로 오프셋 적용</a:t>
            </a:r>
          </a:p>
          <a:p>
            <a:r>
              <a:rPr lang="en-US" altLang="ko-KR" sz="1800" dirty="0"/>
              <a:t>fixed: </a:t>
            </a:r>
            <a:r>
              <a:rPr lang="ko-KR" altLang="en-US" sz="1800" dirty="0"/>
              <a:t>기본값</a:t>
            </a:r>
            <a:r>
              <a:rPr lang="en-US" altLang="ko-KR" sz="1800" dirty="0"/>
              <a:t>X, </a:t>
            </a:r>
            <a:r>
              <a:rPr lang="ko-KR" altLang="en-US" sz="1800" dirty="0"/>
              <a:t>지정한 위치에 고정</a:t>
            </a:r>
          </a:p>
          <a:p>
            <a:r>
              <a:rPr lang="en-US" altLang="ko-KR" sz="1800" dirty="0"/>
              <a:t>sticky: </a:t>
            </a:r>
            <a:r>
              <a:rPr lang="ko-KR" altLang="en-US" sz="1800" dirty="0"/>
              <a:t>기본값</a:t>
            </a:r>
            <a:r>
              <a:rPr lang="en-US" altLang="ko-KR" sz="1800" dirty="0"/>
              <a:t>X, </a:t>
            </a:r>
            <a:r>
              <a:rPr lang="ko-KR" altLang="en-US" sz="1800" dirty="0"/>
              <a:t>스크롤 동작이 존재하는 가장 가까운 요소에 대해 오프셋 적용</a:t>
            </a:r>
          </a:p>
          <a:p>
            <a:endParaRPr lang="ko-KR" altLang="en-US" sz="1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BCB8A-89FB-8A53-B71C-40F209B52C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49A43-654E-6BFC-B113-09027FB4A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03CB1-8CF2-4003-294B-A44F23B1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960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381CA-7443-59D6-9A36-88E355A4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0086FA-0522-C8BA-5B0F-07F5A627F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relative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40915-DA20-8EA7-3263-539F2229B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78AAE-8F02-5066-E66A-7665A11C2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2236F-1A85-1FD1-269D-C42AE8AF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9801A7-9C5B-CAB3-E073-FC82EE28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27" y="1459510"/>
            <a:ext cx="4525006" cy="3724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30305B-E5E9-C3A1-5B76-C333479C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91" y="1459510"/>
            <a:ext cx="2318907" cy="3724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278BD0-038C-787C-7F92-072C33BA4DBA}"/>
              </a:ext>
            </a:extLst>
          </p:cNvPr>
          <p:cNvSpPr txBox="1"/>
          <p:nvPr/>
        </p:nvSpPr>
        <p:spPr>
          <a:xfrm>
            <a:off x="838200" y="5443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원래 위치보다 위에서 </a:t>
            </a:r>
            <a:r>
              <a:rPr lang="en-US" altLang="ko-KR" dirty="0"/>
              <a:t>20px, </a:t>
            </a:r>
            <a:r>
              <a:rPr lang="ko-KR" altLang="en-US" dirty="0"/>
              <a:t>왼쪽에서 </a:t>
            </a:r>
            <a:r>
              <a:rPr lang="en-US" altLang="ko-KR" dirty="0"/>
              <a:t>20px </a:t>
            </a:r>
            <a:r>
              <a:rPr lang="ko-KR" altLang="en-US" dirty="0"/>
              <a:t>떨어져라</a:t>
            </a:r>
          </a:p>
        </p:txBody>
      </p:sp>
    </p:spTree>
    <p:extLst>
      <p:ext uri="{BB962C8B-B14F-4D97-AF65-F5344CB8AC3E}">
        <p14:creationId xmlns:p14="http://schemas.microsoft.com/office/powerpoint/2010/main" val="26657841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B63F2-617F-F970-7309-10C47AD62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F2E371-2D79-6018-0A1A-3EA4BB7693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absolute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000E1-CA77-0222-4E5D-E1DFFE723E6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31C36-02DA-85F7-D664-4886438D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85511-ED4C-3810-3256-0227CD930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179CD9-6C86-A37A-1D4F-F08D0595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98" y="1303547"/>
            <a:ext cx="3074244" cy="41671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228A6C-00C9-CFDE-A1C1-ABBD3B71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63" y="1303547"/>
            <a:ext cx="2629267" cy="4105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19A2B-8F43-70EF-A6E0-391424C99980}"/>
              </a:ext>
            </a:extLst>
          </p:cNvPr>
          <p:cNvSpPr txBox="1"/>
          <p:nvPr/>
        </p:nvSpPr>
        <p:spPr>
          <a:xfrm>
            <a:off x="1762897" y="56487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.box</a:t>
            </a:r>
            <a:r>
              <a:rPr lang="ko-KR" altLang="en-US" dirty="0"/>
              <a:t>의 상위 요소인 </a:t>
            </a:r>
            <a:r>
              <a:rPr lang="en-US" altLang="ko-KR" dirty="0"/>
              <a:t>.container</a:t>
            </a:r>
            <a:r>
              <a:rPr lang="ko-KR" altLang="en-US" dirty="0"/>
              <a:t>의 </a:t>
            </a:r>
            <a:r>
              <a:rPr lang="en-US" altLang="ko-KR" dirty="0"/>
              <a:t>position </a:t>
            </a:r>
            <a:r>
              <a:rPr lang="ko-KR" altLang="en-US" dirty="0"/>
              <a:t>속성을 기준으로 위로 </a:t>
            </a:r>
            <a:r>
              <a:rPr lang="en-US" altLang="ko-KR" dirty="0"/>
              <a:t>20px, </a:t>
            </a:r>
            <a:r>
              <a:rPr lang="ko-KR" altLang="en-US" dirty="0"/>
              <a:t>왼쪽으로 </a:t>
            </a:r>
            <a:r>
              <a:rPr lang="en-US" altLang="ko-KR" dirty="0"/>
              <a:t>20px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071400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51A00-21EF-737C-73CE-139B27F4C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74F3F4-DC6D-BC73-F8F7-51BCE96616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fixed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8FA8C-1675-1B55-055B-7EC1E6997F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732FE-2980-73BE-A93E-E43478C2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08AAF-5C78-BC1A-7553-A11BB7E48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0D2A29-B264-AE71-3377-8EBF7E27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5140"/>
            <a:ext cx="3626708" cy="40905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0B344B-F12F-1BCE-9821-1F38EAB9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69" y="1198010"/>
            <a:ext cx="2601276" cy="4087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A98EE3-0982-2A55-9527-305F66909343}"/>
              </a:ext>
            </a:extLst>
          </p:cNvPr>
          <p:cNvSpPr txBox="1"/>
          <p:nvPr/>
        </p:nvSpPr>
        <p:spPr>
          <a:xfrm>
            <a:off x="838200" y="5359374"/>
            <a:ext cx="5080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스크롤해도 위치가 그대로 유지됨.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화면 좌표(위, 아래, 왼쪽, 오른쪽) 기준으로 움직임.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보통 </a:t>
            </a:r>
            <a:r>
              <a:rPr lang="ko-KR" altLang="ko-KR" b="1" dirty="0" err="1">
                <a:latin typeface="Arial" panose="020B0604020202020204" pitchFamily="34" charset="0"/>
              </a:rPr>
              <a:t>메뉴바</a:t>
            </a:r>
            <a:r>
              <a:rPr lang="ko-KR" altLang="ko-KR" b="1" dirty="0">
                <a:latin typeface="Arial" panose="020B0604020202020204" pitchFamily="34" charset="0"/>
              </a:rPr>
              <a:t>, 버튼, </a:t>
            </a:r>
            <a:r>
              <a:rPr lang="ko-KR" altLang="ko-KR" b="1" dirty="0" err="1">
                <a:latin typeface="Arial" panose="020B0604020202020204" pitchFamily="34" charset="0"/>
              </a:rPr>
              <a:t>알림창</a:t>
            </a:r>
            <a:r>
              <a:rPr lang="ko-KR" altLang="ko-KR" dirty="0">
                <a:latin typeface="Arial" panose="020B0604020202020204" pitchFamily="34" charset="0"/>
              </a:rPr>
              <a:t> 같은 걸 만들 때 많이 씀.</a:t>
            </a:r>
          </a:p>
        </p:txBody>
      </p:sp>
    </p:spTree>
    <p:extLst>
      <p:ext uri="{BB962C8B-B14F-4D97-AF65-F5344CB8AC3E}">
        <p14:creationId xmlns:p14="http://schemas.microsoft.com/office/powerpoint/2010/main" val="34687588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74B9A-340C-315B-9DD2-B06A0AAF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HTML, CSS </a:t>
            </a:r>
            <a:r>
              <a:rPr lang="ko-KR" altLang="en-US" dirty="0"/>
              <a:t>실습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2A420-18EC-8E75-4484-22D1290A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CB759D-FD4B-665C-3E2C-D52D5E49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5F2A2-9269-58EB-0049-B04A61CE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59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0141-CDDC-FE7D-D4D4-C86100C2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F6C292-ACFD-5665-4019-29C119BD5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index.html, style.css </a:t>
            </a:r>
            <a:r>
              <a:rPr lang="ko-KR" altLang="en-US" dirty="0"/>
              <a:t>파일 생성하기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5BFF9-5DC4-3A2F-E8DA-225FE2BB60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index.html</a:t>
            </a:r>
            <a:r>
              <a:rPr lang="ko-KR" altLang="en-US" sz="1800" dirty="0"/>
              <a:t>파일에 </a:t>
            </a:r>
            <a:r>
              <a:rPr lang="en-US" altLang="ko-KR" sz="1800" dirty="0"/>
              <a:t>!</a:t>
            </a:r>
            <a:r>
              <a:rPr lang="ko-KR" altLang="en-US" sz="1800" dirty="0" err="1"/>
              <a:t>엔터</a:t>
            </a:r>
            <a:r>
              <a:rPr lang="ko-KR" altLang="en-US" sz="1800" dirty="0"/>
              <a:t> 입력하기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3F328-E737-CCD6-3E4E-92A813E74B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A9693-F00B-C659-0979-0D0322E65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448CE-68E2-D2D6-FEB5-904D1150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E3950-3839-8BEC-8B1B-78A10244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6" y="1659722"/>
            <a:ext cx="689706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478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92F1E-3C38-69F4-C57B-1B9EF2BC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628600-E975-BD0C-CD65-6DFD1AA68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 err="1"/>
              <a:t>css</a:t>
            </a:r>
            <a:r>
              <a:rPr lang="ko-KR" altLang="en-US" dirty="0"/>
              <a:t>파일 연결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FC7FF-A7CC-018E-B77D-8FFA9F5F5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index.html</a:t>
            </a:r>
            <a:r>
              <a:rPr lang="ko-KR" altLang="en-US" dirty="0"/>
              <a:t>의 </a:t>
            </a:r>
            <a:r>
              <a:rPr lang="en-US" altLang="ko-KR" dirty="0"/>
              <a:t>head</a:t>
            </a:r>
            <a:r>
              <a:rPr lang="ko-KR" altLang="en-US" dirty="0"/>
              <a:t>부분에 </a:t>
            </a:r>
            <a:r>
              <a:rPr lang="en-US" altLang="ko-KR" dirty="0"/>
              <a:t>link</a:t>
            </a:r>
            <a:r>
              <a:rPr lang="ko-KR" altLang="en-US" dirty="0"/>
              <a:t>태그 추가하기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C1646-A175-F4B9-9025-90A47A61CC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33A93-1F64-6096-2B09-184B615C4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DEABA-D8D8-CEFF-2884-0300E7BD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024236-A2EB-AD8C-D220-3580744A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566"/>
            <a:ext cx="4467849" cy="1962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BE310-385D-32E6-EB76-735FEDD9406E}"/>
              </a:ext>
            </a:extLst>
          </p:cNvPr>
          <p:cNvSpPr txBox="1"/>
          <p:nvPr/>
        </p:nvSpPr>
        <p:spPr>
          <a:xfrm>
            <a:off x="838200" y="41321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rel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현재 파일과 불러오는 파일 사이의 관계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불러오는 파일의 경로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type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타입 명시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98469-242F-F611-44D5-CCBA1CF1F7D0}"/>
              </a:ext>
            </a:extLst>
          </p:cNvPr>
          <p:cNvSpPr txBox="1"/>
          <p:nvPr/>
        </p:nvSpPr>
        <p:spPr>
          <a:xfrm>
            <a:off x="5758249" y="188611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같은 폴더에 있으면 단순히 파일명</a:t>
            </a:r>
            <a:r>
              <a:rPr lang="ko-KR" altLang="en-US" dirty="0">
                <a:latin typeface="Arial" panose="020B0604020202020204" pitchFamily="34" charset="0"/>
              </a:rPr>
              <a:t>만 쓰기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stylesheet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style.css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 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만약 다른 폴더에 있으면, 경로를 정확히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쓰기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css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라는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폴더 안에 있다면: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stylesheet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style.css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 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상위 폴더에 있다면: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stylesheet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="../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style.css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79287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0DAD-A3C8-3C24-4B47-EBA37E5A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76681DA-6E49-04FB-AB20-BDB58FFFCA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실습 예제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5D3-B968-FAC5-CDEF-1232A85E16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05261-2842-76E4-2EBF-1C5B3AAB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274A6-71DE-A63C-843C-E360A5AAE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E85ACE-2A44-BA8A-1C43-AD506E54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55" y="1311144"/>
            <a:ext cx="3096057" cy="49441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1A7FCE-2532-C8FB-0AD7-0BE866F2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809" y="1311144"/>
            <a:ext cx="241867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6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0F0502-40BA-3BC0-D8B3-50ED62A40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프론트엔드란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83075-BFA6-A2AF-34D7-8494CA1742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웹페이지에서 사용자가 볼 수 있는 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009AA-410B-C6E6-42E3-A490F28E80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61D0-B87F-A797-149F-1C6CF32C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55723-2153-6ED2-90CC-2D2B3BC29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AB4C8-DC09-7E2A-DEE9-1EC4E14DCC60}"/>
              </a:ext>
            </a:extLst>
          </p:cNvPr>
          <p:cNvSpPr txBox="1"/>
          <p:nvPr/>
        </p:nvSpPr>
        <p:spPr>
          <a:xfrm>
            <a:off x="838199" y="5731208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웹사이트의 텍스트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버튼 등이라고 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프론트엔드 VS 백엔드, 역할부터 기능까지 모두 알려드립니다!">
            <a:extLst>
              <a:ext uri="{FF2B5EF4-FFF2-40B4-BE49-F238E27FC236}">
                <a16:creationId xmlns:a16="http://schemas.microsoft.com/office/drawing/2014/main" id="{24696AE8-421E-34CC-F788-412BCC89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1" y="1743300"/>
            <a:ext cx="5971359" cy="373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809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EFCCC-E1DC-1B8B-41D9-396AA19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차시 추가 및 숙제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AD0102-7E31-7E2C-9C76-D6B53DF2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B258B0-593B-2FE3-0990-6B17C7E0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54BEA0-0764-8D42-E60B-A4DA6AA6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484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ECFED40-5471-898D-BE13-0081C2E4C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index.html </a:t>
            </a:r>
            <a:r>
              <a:rPr lang="ko-KR" altLang="en-US" dirty="0"/>
              <a:t>작성하기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79C72-B4CA-F5AC-8065-FE934A38A3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2C836-476B-B7A2-21C3-446C263A2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8DF31-0BE5-76DA-2ECB-B5FD0D448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B2699-30C2-0BF9-6841-AF7B522E2952}"/>
              </a:ext>
            </a:extLst>
          </p:cNvPr>
          <p:cNvSpPr txBox="1"/>
          <p:nvPr/>
        </p:nvSpPr>
        <p:spPr>
          <a:xfrm>
            <a:off x="990600" y="114701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400" b="1" dirty="0"/>
              <a:t>! </a:t>
            </a:r>
            <a:r>
              <a:rPr lang="ko-KR" altLang="en-US" sz="2400" b="1" dirty="0" err="1"/>
              <a:t>엔터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안되면 </a:t>
            </a:r>
            <a:r>
              <a:rPr lang="en-US" altLang="ko-KR" sz="2400" b="1" dirty="0"/>
              <a:t>tab) </a:t>
            </a:r>
            <a:r>
              <a:rPr lang="ko-KR" altLang="en-US" sz="2400" b="1" dirty="0"/>
              <a:t>입력하기</a:t>
            </a:r>
          </a:p>
          <a:p>
            <a:pPr>
              <a:buNone/>
            </a:pPr>
            <a:r>
              <a:rPr lang="ko-KR" altLang="en-US" sz="2400" dirty="0"/>
              <a:t>다음과 같이 기본 </a:t>
            </a:r>
            <a:r>
              <a:rPr lang="en-US" altLang="ko-KR" sz="2400" dirty="0"/>
              <a:t>html </a:t>
            </a:r>
            <a:r>
              <a:rPr lang="ko-KR" altLang="en-US" sz="2400" dirty="0"/>
              <a:t>구조 자동 생성됨</a:t>
            </a:r>
          </a:p>
          <a:p>
            <a:pPr>
              <a:buNone/>
            </a:pPr>
            <a:r>
              <a:rPr lang="en-US" altLang="ko-KR" sz="2400" b="1" dirty="0"/>
              <a:t>head </a:t>
            </a:r>
            <a:r>
              <a:rPr lang="ko-KR" altLang="en-US" sz="2400" b="1" dirty="0"/>
              <a:t>영역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title </a:t>
            </a:r>
            <a:r>
              <a:rPr lang="ko-KR" altLang="en-US" sz="2400" dirty="0"/>
              <a:t>수정하기</a:t>
            </a:r>
          </a:p>
          <a:p>
            <a:pPr>
              <a:buNone/>
            </a:pPr>
            <a:r>
              <a:rPr lang="en-US" altLang="ko-KR" sz="2400" b="1" dirty="0"/>
              <a:t>body </a:t>
            </a:r>
            <a:r>
              <a:rPr lang="ko-KR" altLang="en-US" sz="2400" b="1" dirty="0"/>
              <a:t>영역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자유롭게 자기소개 내용 작성하기</a:t>
            </a:r>
          </a:p>
          <a:p>
            <a:pPr>
              <a:buNone/>
            </a:pPr>
            <a:r>
              <a:rPr lang="ko-KR" altLang="en-US" sz="2400" b="1" dirty="0"/>
              <a:t>필수 내용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이름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본인 소개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좋아하는 사진 </a:t>
            </a:r>
            <a:r>
              <a:rPr lang="en-US" altLang="ko-KR" sz="2400" dirty="0"/>
              <a:t>2</a:t>
            </a:r>
            <a:r>
              <a:rPr lang="ko-KR" altLang="en-US" sz="2400" dirty="0"/>
              <a:t>장</a:t>
            </a:r>
            <a:r>
              <a:rPr lang="en-US" altLang="ko-KR" sz="2400" dirty="0"/>
              <a:t>(</a:t>
            </a:r>
            <a:r>
              <a:rPr lang="ko-KR" altLang="en-US" sz="2400" dirty="0"/>
              <a:t>취미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특기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장단점 </a:t>
            </a:r>
            <a:r>
              <a:rPr lang="en-US" altLang="ko-KR" sz="2400" dirty="0"/>
              <a:t>1</a:t>
            </a:r>
            <a:r>
              <a:rPr lang="ko-KR" altLang="en-US" sz="2400" dirty="0"/>
              <a:t>개 이상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999F-908F-160C-D060-10D2F9822421}"/>
              </a:ext>
            </a:extLst>
          </p:cNvPr>
          <p:cNvSpPr txBox="1"/>
          <p:nvPr/>
        </p:nvSpPr>
        <p:spPr>
          <a:xfrm>
            <a:off x="6313638" y="1186667"/>
            <a:ext cx="5040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2400" b="1" dirty="0"/>
              <a:t>필수 요소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&lt;h&gt; </a:t>
            </a:r>
            <a:r>
              <a:rPr lang="ko-KR" altLang="en-US" sz="2400" dirty="0"/>
              <a:t>태그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&lt;</a:t>
            </a:r>
            <a:r>
              <a:rPr lang="en-US" altLang="ko-KR" sz="2400" dirty="0" err="1"/>
              <a:t>img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&lt;</a:t>
            </a:r>
            <a:r>
              <a:rPr lang="en-US" altLang="ko-KR" sz="2400" dirty="0" err="1"/>
              <a:t>ol</a:t>
            </a:r>
            <a:r>
              <a:rPr lang="en-US" altLang="ko-KR" sz="2400" dirty="0"/>
              <a:t>&gt; </a:t>
            </a:r>
            <a:r>
              <a:rPr lang="ko-KR" altLang="en-US" sz="2400" dirty="0"/>
              <a:t>태그 </a:t>
            </a:r>
            <a:r>
              <a:rPr lang="en-US" altLang="ko-KR" sz="2400" dirty="0"/>
              <a:t>or &lt;table&gt; </a:t>
            </a:r>
            <a:r>
              <a:rPr lang="ko-KR" altLang="en-US" sz="2400" dirty="0"/>
              <a:t>태그</a:t>
            </a:r>
          </a:p>
          <a:p>
            <a:pPr>
              <a:buFont typeface="+mj-lt"/>
              <a:buAutoNum type="arabicPeriod"/>
            </a:pPr>
            <a:r>
              <a:rPr lang="en-US" altLang="ko-KR" sz="2400" dirty="0"/>
              <a:t>&lt;div&gt; </a:t>
            </a:r>
            <a:r>
              <a:rPr lang="ko-KR" altLang="en-US" sz="2400" dirty="0"/>
              <a:t>태그로 각 필수 내용 구분하기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8065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0E9F1-B217-8563-DE97-2C1F9DC5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C035A8-57FB-6C9B-EBF9-6EA158292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style.css </a:t>
            </a:r>
            <a:r>
              <a:rPr lang="ko-KR" altLang="en-US" dirty="0"/>
              <a:t>작성하기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39C24-E2BC-3D50-8204-7EEE0B6123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D3A55-0FE8-A010-DEEB-06BE76EDE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C1752-1215-CADC-D20E-F5362725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5C658-E583-7B84-32CD-5E605D1462E4}"/>
              </a:ext>
            </a:extLst>
          </p:cNvPr>
          <p:cNvSpPr txBox="1"/>
          <p:nvPr/>
        </p:nvSpPr>
        <p:spPr>
          <a:xfrm>
            <a:off x="838200" y="17187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배경 색 바꾸기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class 2</a:t>
            </a:r>
            <a:r>
              <a:rPr lang="ko-KR" altLang="en-US" dirty="0"/>
              <a:t>개 이상 사용하기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id 1</a:t>
            </a:r>
            <a:r>
              <a:rPr lang="ko-KR" altLang="en-US" dirty="0"/>
              <a:t>개 이상 사용하기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00DA3-9562-8015-D1AF-B88E913493E1}"/>
              </a:ext>
            </a:extLst>
          </p:cNvPr>
          <p:cNvSpPr txBox="1"/>
          <p:nvPr/>
        </p:nvSpPr>
        <p:spPr>
          <a:xfrm>
            <a:off x="838200" y="1072456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필수사항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249809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1ACA-67F6-77BD-AB15-68131A016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AF38D5-BEC3-EC1A-B847-16BFE269B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 올리기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27E6A-961D-FE1B-B6BD-0857A562BE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B771F-9964-A547-7474-582CCCCAE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8CF2A-028C-F1B0-0AF3-08712178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83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9BF73-2B87-4396-FD35-CF5C361D22A4}"/>
              </a:ext>
            </a:extLst>
          </p:cNvPr>
          <p:cNvSpPr txBox="1"/>
          <p:nvPr/>
        </p:nvSpPr>
        <p:spPr>
          <a:xfrm>
            <a:off x="838200" y="1190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Github</a:t>
            </a:r>
            <a:r>
              <a:rPr lang="en-US" altLang="ko-KR" b="1" dirty="0"/>
              <a:t> page</a:t>
            </a:r>
            <a:r>
              <a:rPr lang="ko-KR" altLang="en-US" b="1" dirty="0"/>
              <a:t>로 </a:t>
            </a:r>
            <a:r>
              <a:rPr lang="en-US" altLang="ko-KR" b="1" dirty="0"/>
              <a:t>deploy(</a:t>
            </a:r>
            <a:r>
              <a:rPr lang="ko-KR" altLang="en-US" b="1" dirty="0"/>
              <a:t>배포</a:t>
            </a:r>
            <a:r>
              <a:rPr lang="en-US" altLang="ko-KR" b="1" dirty="0"/>
              <a:t>)</a:t>
            </a:r>
            <a:r>
              <a:rPr lang="ko-KR" altLang="en-US" b="1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36D92-5AD5-A81E-899A-99D2455B0ACE}"/>
              </a:ext>
            </a:extLst>
          </p:cNvPr>
          <p:cNvSpPr txBox="1"/>
          <p:nvPr/>
        </p:nvSpPr>
        <p:spPr>
          <a:xfrm>
            <a:off x="838200" y="21275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https://2dowon.github.io/docs/etc/publishing-on-github-pages/</a:t>
            </a:r>
          </a:p>
        </p:txBody>
      </p:sp>
    </p:spTree>
    <p:extLst>
      <p:ext uri="{BB962C8B-B14F-4D97-AF65-F5344CB8AC3E}">
        <p14:creationId xmlns:p14="http://schemas.microsoft.com/office/powerpoint/2010/main" val="387872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5DB3DE-2255-7039-7A82-F1C3A85AD2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 err="1"/>
              <a:t>프론트엔드</a:t>
            </a:r>
            <a:r>
              <a:rPr lang="ko-KR" altLang="en-US" b="1" dirty="0"/>
              <a:t> 개발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7A975-BA30-6C56-8579-9F3E48F482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59125"/>
            <a:ext cx="8377238" cy="527050"/>
          </a:xfrm>
        </p:spPr>
        <p:txBody>
          <a:bodyPr>
            <a:noAutofit/>
          </a:bodyPr>
          <a:lstStyle/>
          <a:p>
            <a:r>
              <a:rPr lang="ko-KR" altLang="en-US" b="1" dirty="0"/>
              <a:t>목표</a:t>
            </a:r>
          </a:p>
          <a:p>
            <a:r>
              <a:rPr lang="ko-KR" altLang="en-US" dirty="0"/>
              <a:t>웹페이지의 눈에 보이는 영역을 사용자의 경험에 맞춰 개발하기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언어</a:t>
            </a:r>
          </a:p>
          <a:p>
            <a:r>
              <a:rPr lang="en-US" altLang="ko-KR" dirty="0"/>
              <a:t>HTML: </a:t>
            </a:r>
            <a:r>
              <a:rPr lang="ko-KR" altLang="en-US" dirty="0"/>
              <a:t>웹페이지의 전체적인 틀을 구성</a:t>
            </a:r>
          </a:p>
          <a:p>
            <a:r>
              <a:rPr lang="en-US" altLang="ko-KR" dirty="0"/>
              <a:t>CSS: </a:t>
            </a:r>
            <a:r>
              <a:rPr lang="ko-KR" altLang="en-US" dirty="0"/>
              <a:t>웹페이지의 시각적인 부분</a:t>
            </a:r>
            <a:r>
              <a:rPr lang="en-US" altLang="ko-KR" dirty="0"/>
              <a:t>(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) </a:t>
            </a:r>
            <a:r>
              <a:rPr lang="ko-KR" altLang="en-US" dirty="0"/>
              <a:t>담당</a:t>
            </a:r>
          </a:p>
          <a:p>
            <a:r>
              <a:rPr lang="en-US" altLang="ko-KR" dirty="0"/>
              <a:t>JavaScript: </a:t>
            </a:r>
            <a:r>
              <a:rPr lang="ko-KR" altLang="en-US" dirty="0"/>
              <a:t>동적인 웹페이지 구현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  🌟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ko-KR" altLang="en-US" dirty="0"/>
              <a:t>는 프로그래밍 언어가 아니라 마크업 언어이다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0D52B-6F10-A105-C622-B659E104B1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D0734-04C1-0240-7D33-FA64067A6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9D46-2045-12C1-26EA-30D14EA9D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4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해달">
      <a:dk1>
        <a:sysClr val="windowText" lastClr="000000"/>
      </a:dk1>
      <a:lt1>
        <a:sysClr val="window" lastClr="FFFFFF"/>
      </a:lt1>
      <a:dk2>
        <a:srgbClr val="252525"/>
      </a:dk2>
      <a:lt2>
        <a:srgbClr val="E8E8E8"/>
      </a:lt2>
      <a:accent1>
        <a:srgbClr val="ABDAD9"/>
      </a:accent1>
      <a:accent2>
        <a:srgbClr val="E1625F"/>
      </a:accent2>
      <a:accent3>
        <a:srgbClr val="F6DB7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Noto Sans">
      <a:majorFont>
        <a:latin typeface="Noto Sans KR SemiBold"/>
        <a:ea typeface="Noto Sans KR SemiBold"/>
        <a:cs typeface=""/>
      </a:majorFont>
      <a:minorFont>
        <a:latin typeface="Noto Sans KR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2057</Words>
  <Application>Microsoft Office PowerPoint</Application>
  <PresentationFormat>와이드스크린</PresentationFormat>
  <Paragraphs>552</Paragraphs>
  <Slides>83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9" baseType="lpstr">
      <vt:lpstr>Arial Unicode MS</vt:lpstr>
      <vt:lpstr>Noto Sans KR</vt:lpstr>
      <vt:lpstr>Noto Sans KR SemiBold</vt:lpstr>
      <vt:lpstr>맑은 고딕</vt:lpstr>
      <vt:lpstr>Arial</vt:lpstr>
      <vt:lpstr>Office 테마</vt:lpstr>
      <vt:lpstr>웹기초 1차시</vt:lpstr>
      <vt:lpstr>PowerPoint 프레젠테이션</vt:lpstr>
      <vt:lpstr>PowerPoint 프레젠테이션</vt:lpstr>
      <vt:lpstr>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오늘의 목표</vt:lpstr>
      <vt:lpstr>Visual Studio Code 설치하기</vt:lpstr>
      <vt:lpstr>PowerPoint 프레젠테이션</vt:lpstr>
      <vt:lpstr>PowerPoint 프레젠테이션</vt:lpstr>
      <vt:lpstr>PowerPoint 프레젠테이션</vt:lpstr>
      <vt:lpstr>HTML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 파일에 CSS 적용하기</vt:lpstr>
      <vt:lpstr>PowerPoint 프레젠테이션</vt:lpstr>
      <vt:lpstr>PowerPoint 프레젠테이션</vt:lpstr>
      <vt:lpstr>PowerPoint 프레젠테이션</vt:lpstr>
      <vt:lpstr>PowerPoint 프레젠테이션</vt:lpstr>
      <vt:lpstr>Text 속성</vt:lpstr>
      <vt:lpstr>PowerPoint 프레젠테이션</vt:lpstr>
      <vt:lpstr>PowerPoint 프레젠테이션</vt:lpstr>
      <vt:lpstr>PowerPoint 프레젠테이션</vt:lpstr>
      <vt:lpstr>PowerPoint 프레젠테이션</vt:lpstr>
      <vt:lpstr>Display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Box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Position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HTML, CSS 실습</vt:lpstr>
      <vt:lpstr>PowerPoint 프레젠테이션</vt:lpstr>
      <vt:lpstr>PowerPoint 프레젠테이션</vt:lpstr>
      <vt:lpstr>PowerPoint 프레젠테이션</vt:lpstr>
      <vt:lpstr>1차시 추가 및 숙제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은샘 고</dc:creator>
  <cp:lastModifiedBy>ADMIN</cp:lastModifiedBy>
  <cp:revision>18</cp:revision>
  <dcterms:created xsi:type="dcterms:W3CDTF">2024-07-19T15:50:54Z</dcterms:created>
  <dcterms:modified xsi:type="dcterms:W3CDTF">2025-09-22T07:51:56Z</dcterms:modified>
</cp:coreProperties>
</file>