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64" r:id="rId2"/>
    <p:sldId id="262" r:id="rId3"/>
    <p:sldId id="261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321" r:id="rId33"/>
    <p:sldId id="293" r:id="rId34"/>
    <p:sldId id="294" r:id="rId35"/>
    <p:sldId id="322" r:id="rId36"/>
    <p:sldId id="295" r:id="rId37"/>
    <p:sldId id="323" r:id="rId38"/>
    <p:sldId id="324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26" r:id="rId49"/>
    <p:sldId id="305" r:id="rId50"/>
    <p:sldId id="306" r:id="rId51"/>
    <p:sldId id="307" r:id="rId52"/>
    <p:sldId id="325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30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09A8E1-29E6-40B1-A0A5-0859FBEA9A5C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7E335-CCC8-464E-83A8-8EDBF0C48A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73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7E335-CCC8-464E-83A8-8EDBF0C48AE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0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C9F50-E094-25ED-B1C2-A1D794FEE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9800" y="2103438"/>
            <a:ext cx="7772400" cy="1205548"/>
          </a:xfrm>
        </p:spPr>
        <p:txBody>
          <a:bodyPr/>
          <a:lstStyle>
            <a:lvl1pPr algn="ctr">
              <a:defRPr/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14E099-2F59-65A1-BADE-FA5F1DBF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Ⓒ </a:t>
            </a:r>
            <a:r>
              <a:rPr lang="en-US" altLang="ko-KR"/>
              <a:t>2024. </a:t>
            </a:r>
            <a:r>
              <a:rPr lang="ko-KR" altLang="en-US"/>
              <a:t>해달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72267A-B25D-0918-EE34-94D97D7D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BAE2BB-A628-B086-FA36-156895A7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118C532-509F-CEB8-0FC3-7995D5C5F6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23" y="3549015"/>
            <a:ext cx="5635752" cy="6033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ko-KR" altLang="en-US" dirty="0"/>
              <a:t>부제목을 입력하세요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5F5F0D1-3649-EEBB-5129-EB277F9CD5FB}"/>
              </a:ext>
            </a:extLst>
          </p:cNvPr>
          <p:cNvCxnSpPr>
            <a:cxnSpLocks/>
          </p:cNvCxnSpPr>
          <p:nvPr userDrawn="1"/>
        </p:nvCxnSpPr>
        <p:spPr>
          <a:xfrm>
            <a:off x="2209800" y="3308986"/>
            <a:ext cx="777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그림 14" descr="클립아트, 이모티콘, 스마일리, 그래픽이(가) 표시된 사진&#10;&#10;자동 생성된 설명">
            <a:extLst>
              <a:ext uri="{FF2B5EF4-FFF2-40B4-BE49-F238E27FC236}">
                <a16:creationId xmlns:a16="http://schemas.microsoft.com/office/drawing/2014/main" id="{24D4FF3F-1000-DA7D-2A27-30586F0F05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40" y="2009679"/>
            <a:ext cx="1840992" cy="184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0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296943-D2FE-0278-F7BC-045C65D4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Ⓒ </a:t>
            </a:r>
            <a:r>
              <a:rPr lang="en-US" altLang="ko-KR"/>
              <a:t>2024. </a:t>
            </a:r>
            <a:r>
              <a:rPr lang="ko-KR" altLang="en-US"/>
              <a:t>해달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2181A7-98FD-FE0B-461F-201FD0BC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5F817D-C48B-B1F7-2978-1832110A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A87BA13-1C7B-E5FC-DD24-2CB1F722E8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05121" y="1106193"/>
            <a:ext cx="5118466" cy="754062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목차를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클립아트, 이모티콘, 스마일리, 미소이(가) 표시된 사진&#10;&#10;자동 생성된 설명">
            <a:extLst>
              <a:ext uri="{FF2B5EF4-FFF2-40B4-BE49-F238E27FC236}">
                <a16:creationId xmlns:a16="http://schemas.microsoft.com/office/drawing/2014/main" id="{5F9FBCF5-E18B-2026-52A6-3E9AD19806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5" b="15569"/>
          <a:stretch/>
        </p:blipFill>
        <p:spPr>
          <a:xfrm>
            <a:off x="1833511" y="2852478"/>
            <a:ext cx="1067405" cy="7016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BF542F-EB91-4016-65CD-68F21B078C1C}"/>
              </a:ext>
            </a:extLst>
          </p:cNvPr>
          <p:cNvSpPr txBox="1"/>
          <p:nvPr userDrawn="1"/>
        </p:nvSpPr>
        <p:spPr>
          <a:xfrm>
            <a:off x="5383211" y="117369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+mj-ea"/>
                <a:ea typeface="+mj-ea"/>
              </a:rPr>
              <a:t>1</a:t>
            </a:r>
            <a:endParaRPr lang="ko-KR" altLang="en-US" sz="32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48751875-5178-FD37-98CC-1B80CE9ACA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05121" y="2277014"/>
            <a:ext cx="5118466" cy="754062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목차를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9E44A-EE1E-36BE-BD70-731B8A3AFF66}"/>
              </a:ext>
            </a:extLst>
          </p:cNvPr>
          <p:cNvSpPr txBox="1"/>
          <p:nvPr userDrawn="1"/>
        </p:nvSpPr>
        <p:spPr>
          <a:xfrm>
            <a:off x="5383211" y="234451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+mj-ea"/>
                <a:ea typeface="+mj-ea"/>
              </a:rPr>
              <a:t>2</a:t>
            </a:r>
            <a:endParaRPr lang="ko-KR" altLang="en-US" sz="32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3" name="텍스트 개체 틀 6">
            <a:extLst>
              <a:ext uri="{FF2B5EF4-FFF2-40B4-BE49-F238E27FC236}">
                <a16:creationId xmlns:a16="http://schemas.microsoft.com/office/drawing/2014/main" id="{BE8E7BBD-5A71-37DB-75E9-D9115889F2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05121" y="3447835"/>
            <a:ext cx="5118466" cy="754062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목차를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E4A30-905F-820A-B3D4-4B0FD7547261}"/>
              </a:ext>
            </a:extLst>
          </p:cNvPr>
          <p:cNvSpPr txBox="1"/>
          <p:nvPr userDrawn="1"/>
        </p:nvSpPr>
        <p:spPr>
          <a:xfrm>
            <a:off x="5383211" y="3515337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+mj-ea"/>
                <a:ea typeface="+mj-ea"/>
              </a:rPr>
              <a:t>3</a:t>
            </a:r>
            <a:endParaRPr lang="ko-KR" altLang="en-US" sz="32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id="{043D9E15-3AC0-81EC-FBBB-5623219B63F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05121" y="4618657"/>
            <a:ext cx="5118466" cy="754062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목차를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6A3728-6180-59AC-8F21-C4800951679C}"/>
              </a:ext>
            </a:extLst>
          </p:cNvPr>
          <p:cNvSpPr txBox="1"/>
          <p:nvPr userDrawn="1"/>
        </p:nvSpPr>
        <p:spPr>
          <a:xfrm>
            <a:off x="5383211" y="4686159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+mj-ea"/>
                <a:ea typeface="+mj-ea"/>
              </a:rPr>
              <a:t>4</a:t>
            </a:r>
            <a:endParaRPr lang="ko-KR" altLang="en-US" sz="32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4212D5-2858-FD0E-8214-7C5E37E476BA}"/>
              </a:ext>
            </a:extLst>
          </p:cNvPr>
          <p:cNvSpPr txBox="1"/>
          <p:nvPr userDrawn="1"/>
        </p:nvSpPr>
        <p:spPr>
          <a:xfrm>
            <a:off x="2987429" y="2788703"/>
            <a:ext cx="12234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ea"/>
                <a:ea typeface="+mj-ea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351647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제목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8BE06E-BF6A-1A97-75D8-3251D4539E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03437"/>
            <a:ext cx="9448195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6706BA-42E2-4DDE-3A46-F7793063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Ⓒ </a:t>
            </a:r>
            <a:r>
              <a:rPr lang="en-US" altLang="ko-KR"/>
              <a:t>2024. </a:t>
            </a:r>
            <a:r>
              <a:rPr lang="ko-KR" altLang="en-US"/>
              <a:t>해달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5A9CFE-F4ED-99AC-3B79-DEA88CA70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9ADDC2-52CF-4CFD-375C-21500486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그림 5" descr="클립아트, 이모티콘, 스마일리, 미소이(가) 표시된 사진&#10;&#10;자동 생성된 설명">
            <a:extLst>
              <a:ext uri="{FF2B5EF4-FFF2-40B4-BE49-F238E27FC236}">
                <a16:creationId xmlns:a16="http://schemas.microsoft.com/office/drawing/2014/main" id="{F73079C6-B610-DED1-9D2C-71AD9C0C6B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5" b="15569"/>
          <a:stretch/>
        </p:blipFill>
        <p:spPr>
          <a:xfrm>
            <a:off x="10286395" y="2369660"/>
            <a:ext cx="1067405" cy="701676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732E12F-764B-3525-BE9D-AB6851DCC067}"/>
              </a:ext>
            </a:extLst>
          </p:cNvPr>
          <p:cNvCxnSpPr>
            <a:cxnSpLocks/>
          </p:cNvCxnSpPr>
          <p:nvPr userDrawn="1"/>
        </p:nvCxnSpPr>
        <p:spPr>
          <a:xfrm>
            <a:off x="3581400" y="3281554"/>
            <a:ext cx="7772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48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890185E-6D33-8107-77B8-DBFDC2B6BA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14325"/>
            <a:ext cx="8377527" cy="701675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3200">
                <a:solidFill>
                  <a:schemeClr val="accent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 descr="클립아트, 이모티콘, 스마일리, 미소이(가) 표시된 사진&#10;&#10;자동 생성된 설명">
            <a:extLst>
              <a:ext uri="{FF2B5EF4-FFF2-40B4-BE49-F238E27FC236}">
                <a16:creationId xmlns:a16="http://schemas.microsoft.com/office/drawing/2014/main" id="{ED87C945-4E9B-10CE-C726-33F4CE61BC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5" b="15569"/>
          <a:stretch/>
        </p:blipFill>
        <p:spPr>
          <a:xfrm>
            <a:off x="10286395" y="319912"/>
            <a:ext cx="1067405" cy="701676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585A4B8-6460-ABF4-6C7A-FAB81743EA3B}"/>
              </a:ext>
            </a:extLst>
          </p:cNvPr>
          <p:cNvCxnSpPr>
            <a:cxnSpLocks/>
          </p:cNvCxnSpPr>
          <p:nvPr userDrawn="1"/>
        </p:nvCxnSpPr>
        <p:spPr>
          <a:xfrm>
            <a:off x="838201" y="1058532"/>
            <a:ext cx="10515599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A8A2C04-E4C3-B96A-EBDE-5E9910C138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037266"/>
            <a:ext cx="8377238" cy="5270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lang="ko-KR" altLang="en-US" dirty="0"/>
              <a:t>부제목을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날짜 개체 틀 3">
            <a:extLst>
              <a:ext uri="{FF2B5EF4-FFF2-40B4-BE49-F238E27FC236}">
                <a16:creationId xmlns:a16="http://schemas.microsoft.com/office/drawing/2014/main" id="{AA98F49B-3A70-4524-0B1A-84B932071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ko-KR" altLang="en-US"/>
              <a:t>Ⓒ </a:t>
            </a:r>
            <a:r>
              <a:rPr lang="en-US" altLang="ko-KR"/>
              <a:t>2024. </a:t>
            </a:r>
            <a:r>
              <a:rPr lang="ko-KR" altLang="en-US"/>
              <a:t>해달</a:t>
            </a:r>
            <a:endParaRPr lang="ko-KR" altLang="en-US" dirty="0"/>
          </a:p>
        </p:txBody>
      </p:sp>
      <p:sp>
        <p:nvSpPr>
          <p:cNvPr id="18" name="바닥글 개체 틀 4">
            <a:extLst>
              <a:ext uri="{FF2B5EF4-FFF2-40B4-BE49-F238E27FC236}">
                <a16:creationId xmlns:a16="http://schemas.microsoft.com/office/drawing/2014/main" id="{DD7A4CFD-5CB4-485A-6B6E-D1048000E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sp>
        <p:nvSpPr>
          <p:cNvPr id="19" name="슬라이드 번호 개체 틀 5">
            <a:extLst>
              <a:ext uri="{FF2B5EF4-FFF2-40B4-BE49-F238E27FC236}">
                <a16:creationId xmlns:a16="http://schemas.microsoft.com/office/drawing/2014/main" id="{11EE7B45-4E58-3F7B-4794-3A3D67C9F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DDD01-3795-4BA8-9EF8-CCD9099F8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60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FBD868-C62D-1583-3CE8-2FF99B52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58AB4-07AA-0C6A-E802-F44F2BE4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0CCFF-09FB-C114-FF3F-4921BD4AF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ko-KR" altLang="en-US"/>
              <a:t>Ⓒ </a:t>
            </a:r>
            <a:r>
              <a:rPr lang="en-US" altLang="ko-KR"/>
              <a:t>2024. </a:t>
            </a:r>
            <a:r>
              <a:rPr lang="ko-KR" altLang="en-US"/>
              <a:t>해달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F75899-2ED4-D83B-7B28-F6DF7D7B3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25E6C4-1381-A15A-F371-2A43DAC9E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DDD01-3795-4BA8-9EF8-CCD9099F8D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12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3" r:id="rId3"/>
    <p:sldLayoutId id="2147483651" r:id="rId4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3571998-AD71-EF03-B71B-C559E32B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103438"/>
            <a:ext cx="7772400" cy="1205548"/>
          </a:xfrm>
        </p:spPr>
        <p:txBody>
          <a:bodyPr/>
          <a:lstStyle/>
          <a:p>
            <a:r>
              <a:rPr lang="ko-KR" altLang="en-US" dirty="0" err="1"/>
              <a:t>웹기초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8E5AE-7162-0826-0312-BEC85ED5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B8DA1A-FD41-11FF-CC1E-CC280A52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92F23-6FB6-DB5D-4F78-C2542DC00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BEEA331-5F45-BBB7-90BC-8B71900B04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CSS </a:t>
            </a:r>
            <a:r>
              <a:rPr lang="ko-KR" altLang="en-US" dirty="0"/>
              <a:t>심화</a:t>
            </a:r>
            <a:r>
              <a:rPr lang="en-US" altLang="ko-KR" dirty="0"/>
              <a:t>, Figma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6781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5A6EF-E62D-952F-D134-260F48909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4702B58-4983-A622-5767-72152CA0DB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flex-end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EA15D-9524-84EF-4181-BEE136009F8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94DDB-4BED-0F5A-4EA0-8464856B6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34A89-BD21-1842-8A03-E2150B075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D9CB43-1955-24DE-5266-F293A7339B86}"/>
              </a:ext>
            </a:extLst>
          </p:cNvPr>
          <p:cNvSpPr txBox="1"/>
          <p:nvPr/>
        </p:nvSpPr>
        <p:spPr>
          <a:xfrm>
            <a:off x="759940" y="365301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flex-direction</a:t>
            </a:r>
            <a:r>
              <a:rPr lang="ko-KR" altLang="en-US" dirty="0"/>
              <a:t>이 </a:t>
            </a:r>
            <a:r>
              <a:rPr lang="en-US" altLang="ko-KR" dirty="0"/>
              <a:t>row(</a:t>
            </a:r>
            <a:r>
              <a:rPr lang="ko-KR" altLang="en-US" dirty="0"/>
              <a:t>가로</a:t>
            </a:r>
            <a:r>
              <a:rPr lang="en-US" altLang="ko-KR" dirty="0"/>
              <a:t>): </a:t>
            </a:r>
            <a:r>
              <a:rPr lang="ko-KR" altLang="en-US" dirty="0"/>
              <a:t>오른쪽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flex-direction</a:t>
            </a:r>
            <a:r>
              <a:rPr lang="ko-KR" altLang="en-US" dirty="0"/>
              <a:t>이 </a:t>
            </a:r>
            <a:r>
              <a:rPr lang="en-US" altLang="ko-KR" dirty="0"/>
              <a:t>column(</a:t>
            </a:r>
            <a:r>
              <a:rPr lang="ko-KR" altLang="en-US" dirty="0"/>
              <a:t>세로</a:t>
            </a:r>
            <a:r>
              <a:rPr lang="en-US" altLang="ko-KR" dirty="0"/>
              <a:t>): </a:t>
            </a:r>
            <a:r>
              <a:rPr lang="ko-KR" altLang="en-US" dirty="0"/>
              <a:t>아래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453752-6EA2-1FDA-153F-AF4864C6B352}"/>
              </a:ext>
            </a:extLst>
          </p:cNvPr>
          <p:cNvSpPr txBox="1"/>
          <p:nvPr/>
        </p:nvSpPr>
        <p:spPr>
          <a:xfrm>
            <a:off x="838200" y="123052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아이템 끝점으로 정렬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3B1DE82-50C8-1D13-50CA-20508C7BE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1350"/>
            <a:ext cx="6944694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4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0116E-7B2C-21A4-5A72-7FD6A16DE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9A0C9B3-09E7-5A52-BE7A-2E10AB509D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center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963304-3C0A-4854-D96A-6484EC3C70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아이템 가운데 정렬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4C2D7-A6C0-690C-2BE4-8241C05B78D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16AAA-F67B-AED1-4919-7B71A2162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D16E7-FA39-E6D8-1722-AD144A2FC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3E8066-74F5-8096-B719-29DD7013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5273"/>
            <a:ext cx="7220958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1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507FE-37C1-8033-9233-0B1BD3634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28C7741-ACFA-F800-5CC2-E9BCEDC9A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space-between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8E30D9-854F-DD49-3460-7D3C28CCC4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아이템 사이</a:t>
            </a:r>
            <a:r>
              <a:rPr lang="en-US" altLang="ko-KR" dirty="0"/>
              <a:t>(between)</a:t>
            </a:r>
            <a:r>
              <a:rPr lang="ko-KR" altLang="en-US" dirty="0"/>
              <a:t>의 균일한 간격 만들어 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F4629-5126-1324-ACC1-85B75AD253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4F5B8-2CBF-426B-2C93-17EFEAEC5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F0A55-030E-2AEB-6A12-25AADEF93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4AA044-2CCE-E8C4-C68B-A78072F01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2511"/>
            <a:ext cx="727811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64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2577F-E205-A6E5-864D-ADD7BC808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0B13480-83F1-A6AB-9A36-D222EFB79E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space-around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CDEF1-7625-2FBE-2882-5A0CFF5910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아이템 둘레</a:t>
            </a:r>
            <a:r>
              <a:rPr lang="en-US" altLang="ko-KR" dirty="0"/>
              <a:t>(around)</a:t>
            </a:r>
            <a:r>
              <a:rPr lang="ko-KR" altLang="en-US" dirty="0"/>
              <a:t>의 균일한 간격 만들어 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C5473-3EB2-188E-936A-A2F93A285B0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8BDB4-771F-5CE0-164C-70D824E56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A9F2B-FF4A-12A3-C6C2-B48630FAF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DF6D18-D6A8-11A6-5BCF-0EA08C029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8566"/>
            <a:ext cx="7268589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5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BB040-00E9-5D98-F4AB-034D0B06B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DA8478-C611-F1E0-5BD1-52E237BDF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space-evenly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925F0-2B91-A542-9359-E66F698C70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아이템들의 양 끝에 균일한 간격을 만들어 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2A820-B123-D42D-C884-ACA6EB46648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F64833-B573-CC32-D62C-BE2E5ADCA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2BCF2D-1BBC-5222-407E-A3D30353F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22D6268-A62A-AA7C-0697-432E10BDF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4802"/>
            <a:ext cx="7230484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56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40A7F-E919-E87A-12F9-B9B6EE6C5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988EA57-AADC-FA0B-F6CD-50048EFC62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align-items </a:t>
            </a:r>
            <a:r>
              <a:rPr lang="ko-KR" altLang="en-US" dirty="0"/>
              <a:t>속성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9AA18-1F36-0981-A5A3-664E38902B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cross-axis </a:t>
            </a:r>
            <a:r>
              <a:rPr lang="ko-KR" altLang="en-US" dirty="0"/>
              <a:t>방향 정렬</a:t>
            </a:r>
            <a:r>
              <a:rPr lang="en-US" altLang="ko-KR" dirty="0"/>
              <a:t>, justify-content</a:t>
            </a:r>
            <a:r>
              <a:rPr lang="ko-KR" altLang="en-US" dirty="0"/>
              <a:t>와 수직 방향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61FE6F-FDA1-BDAD-F934-4CDE2CCBEE1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B5411-5A0B-1219-3DD8-5F0B41D30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66F51-607A-ABDD-AAEE-E208C7135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CE0A6A-FBBA-A6EB-76C9-31817B260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3736"/>
            <a:ext cx="3943900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15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2DFC6-2DA9-666E-DD4D-E76B30029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FD7F985-7CE3-1F2A-72BB-64DCC3AC6A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stretch(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42C2F-79CC-7075-7978-459A8C2048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아이템들이 </a:t>
            </a:r>
            <a:r>
              <a:rPr lang="ko-KR" altLang="en-US" dirty="0" err="1"/>
              <a:t>수직축</a:t>
            </a:r>
            <a:r>
              <a:rPr lang="ko-KR" altLang="en-US" dirty="0"/>
              <a:t> 방향으로 쭉 늘어남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5AFEC-011A-567A-6F8C-757E5826AAB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DA43C-3245-27F1-2B31-FD364A770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9697F-25EE-979A-5081-B092E6E56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060D71-8D36-BFC4-8591-15A44D9C2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5582"/>
            <a:ext cx="4458322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5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82FC9-82CE-FAE2-F3B6-239ADA724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7AB8B0C-8BB7-D0E5-C066-363275E21F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flex-start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7469D4-2876-FE32-B411-E48822A8AA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아이템 시작점으로 정렬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FC741-6712-103B-DCDC-EC07B68E2B0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EE446-AA7F-739E-8C95-8B2E7F5F6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065960-230E-2BC0-9BCF-D0ED50D33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D9C14E-9289-9A8C-01F0-EB02694D0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0464"/>
            <a:ext cx="5058481" cy="2372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ABE772-62F8-43E7-EDDB-47018F3155A6}"/>
              </a:ext>
            </a:extLst>
          </p:cNvPr>
          <p:cNvSpPr txBox="1"/>
          <p:nvPr/>
        </p:nvSpPr>
        <p:spPr>
          <a:xfrm>
            <a:off x="838200" y="426493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flex-direction</a:t>
            </a:r>
            <a:r>
              <a:rPr lang="ko-KR" altLang="en-US" dirty="0"/>
              <a:t>이 </a:t>
            </a:r>
            <a:r>
              <a:rPr lang="en-US" altLang="ko-KR" dirty="0"/>
              <a:t>row(</a:t>
            </a:r>
            <a:r>
              <a:rPr lang="ko-KR" altLang="en-US" dirty="0"/>
              <a:t>가로</a:t>
            </a:r>
            <a:r>
              <a:rPr lang="en-US" altLang="ko-KR" dirty="0"/>
              <a:t>): </a:t>
            </a:r>
            <a:r>
              <a:rPr lang="ko-KR" altLang="en-US" dirty="0"/>
              <a:t>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flex-direction</a:t>
            </a:r>
            <a:r>
              <a:rPr lang="ko-KR" altLang="en-US" dirty="0"/>
              <a:t>이 </a:t>
            </a:r>
            <a:r>
              <a:rPr lang="en-US" altLang="ko-KR" dirty="0"/>
              <a:t>col(</a:t>
            </a:r>
            <a:r>
              <a:rPr lang="ko-KR" altLang="en-US" dirty="0"/>
              <a:t>세로</a:t>
            </a:r>
            <a:r>
              <a:rPr lang="en-US" altLang="ko-KR" dirty="0"/>
              <a:t>): </a:t>
            </a:r>
            <a:r>
              <a:rPr lang="ko-KR" altLang="en-US" dirty="0"/>
              <a:t>왼쪽</a:t>
            </a:r>
          </a:p>
        </p:txBody>
      </p:sp>
    </p:spTree>
    <p:extLst>
      <p:ext uri="{BB962C8B-B14F-4D97-AF65-F5344CB8AC3E}">
        <p14:creationId xmlns:p14="http://schemas.microsoft.com/office/powerpoint/2010/main" val="94157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1E7C7-55E7-8127-36AB-DC6FF69CD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DCC2F15-4C33-8094-B822-548EE2459A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flex-end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3D8D5-16F1-2DBB-04B9-562B6AE5BF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아이템 끝으로 정렬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68924-9F87-4517-B966-D1117497884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FBA0B-C67E-196C-6A6B-5ABED8CB2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517F18-FF64-3A97-9B2B-55BACAE5C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AE4256-F279-D786-1391-F1E1D9F58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70" y="1789467"/>
            <a:ext cx="5058481" cy="2800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2107BC-70FD-3AB5-B0BD-8C09D62D8879}"/>
              </a:ext>
            </a:extLst>
          </p:cNvPr>
          <p:cNvSpPr txBox="1"/>
          <p:nvPr/>
        </p:nvSpPr>
        <p:spPr>
          <a:xfrm>
            <a:off x="722870" y="48153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flex-direction</a:t>
            </a:r>
            <a:r>
              <a:rPr lang="ko-KR" altLang="en-US" dirty="0"/>
              <a:t>이 </a:t>
            </a:r>
            <a:r>
              <a:rPr lang="en-US" altLang="ko-KR" dirty="0"/>
              <a:t>row(</a:t>
            </a:r>
            <a:r>
              <a:rPr lang="ko-KR" altLang="en-US" dirty="0"/>
              <a:t>가로</a:t>
            </a:r>
            <a:r>
              <a:rPr lang="en-US" altLang="ko-KR" dirty="0"/>
              <a:t>): </a:t>
            </a:r>
            <a:r>
              <a:rPr lang="ko-KR" altLang="en-US" dirty="0"/>
              <a:t>아래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flex-direction</a:t>
            </a:r>
            <a:r>
              <a:rPr lang="ko-KR" altLang="en-US" dirty="0"/>
              <a:t>이 </a:t>
            </a:r>
            <a:r>
              <a:rPr lang="en-US" altLang="ko-KR" dirty="0"/>
              <a:t>col(</a:t>
            </a:r>
            <a:r>
              <a:rPr lang="ko-KR" altLang="en-US" dirty="0"/>
              <a:t>세로</a:t>
            </a:r>
            <a:r>
              <a:rPr lang="en-US" altLang="ko-KR" dirty="0"/>
              <a:t>): </a:t>
            </a:r>
            <a:r>
              <a:rPr lang="ko-KR" altLang="en-US" dirty="0"/>
              <a:t>오른쪽</a:t>
            </a:r>
          </a:p>
        </p:txBody>
      </p:sp>
    </p:spTree>
    <p:extLst>
      <p:ext uri="{BB962C8B-B14F-4D97-AF65-F5344CB8AC3E}">
        <p14:creationId xmlns:p14="http://schemas.microsoft.com/office/powerpoint/2010/main" val="2562700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94C11-B7F1-3F67-017B-A179E3A5D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C2E8E1-93B3-2B98-9AF3-0CBCB90181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center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FE1434-66F3-6A40-4673-91AD5E5860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아이템 가운데 정렬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0EB84-83AD-D395-843B-62A69CD05E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A4BAD-D60B-89B2-D1CA-62CDE610F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5B671-5A84-8AFF-1B67-AE438BDAD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504386-38F7-8753-2D0B-512B190F1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9898"/>
            <a:ext cx="4972744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9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1EBDB9-9736-3C36-7EF7-4BA0FF626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/>
              <a:t>Ⓒ </a:t>
            </a:r>
            <a:r>
              <a:rPr lang="en-US" altLang="ko-KR"/>
              <a:t>2024. </a:t>
            </a:r>
            <a:r>
              <a:rPr lang="ko-KR" altLang="en-US"/>
              <a:t>해달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602979-C37B-D043-DEB2-7E522D33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</a:t>
            </a:r>
            <a:r>
              <a:rPr lang="ko-KR" altLang="en-US"/>
              <a:t>언어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BC5720-CCC1-06FD-EE64-81C0CCA9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C52FB89-A033-70F6-E977-C43E163A75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Flexbox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6ADEE40-8EC4-9C85-02D0-3E502D2F8B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Flexbox </a:t>
            </a:r>
            <a:r>
              <a:rPr lang="ko-KR" altLang="en-US" dirty="0"/>
              <a:t>실습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5D6338E-BFE6-180B-AE81-7E6D3DF472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Figma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4D323D4B-E1A5-7AC1-06C7-015F693622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/>
              <a:t>Figma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42452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25FC5-2C93-5659-A84B-D863CC3C2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5117039-21FF-16A4-A2E3-98E2E6A4CA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baseline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50BEB-E732-C981-9D72-9993250FEA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아이템 텍스트 베이스라인 기준 정렬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8D0F3A-75C2-C68B-23F7-85A4F79F74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DBA6D-B94D-19D3-F2CD-D45A3E9D7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19393-967F-247E-8F52-5E33E7617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9C7F65E-DA4D-59CE-7A3B-AFCCC05CE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75" y="1720868"/>
            <a:ext cx="5068007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2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C1E9B-F259-ED30-03FA-59D8F1B73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AF9636C-D682-873F-C308-7DA62D0820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align-content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71F36-6B52-B7A3-7B2E-E3CF11492F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여러 행 정렬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97868-95D5-88DA-754A-7BD5773F7EE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CEFCAA-1C92-DE82-20BD-8990CD516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43E2BB-5A3F-7FE5-EEAE-3A4950ACF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F68BC-D3DF-409D-C55F-EC1375459C8D}"/>
              </a:ext>
            </a:extLst>
          </p:cNvPr>
          <p:cNvSpPr txBox="1"/>
          <p:nvPr/>
        </p:nvSpPr>
        <p:spPr>
          <a:xfrm>
            <a:off x="783424" y="5398562"/>
            <a:ext cx="8432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flex-wrap: wrap</a:t>
            </a:r>
            <a:r>
              <a:rPr lang="ko-KR" altLang="en-US" dirty="0"/>
              <a:t>이 설정된 상태에서 아이템 행이 </a:t>
            </a:r>
            <a:r>
              <a:rPr lang="en-US" altLang="ko-KR" dirty="0"/>
              <a:t>2</a:t>
            </a:r>
            <a:r>
              <a:rPr lang="ko-KR" altLang="en-US" dirty="0"/>
              <a:t>줄 이상 되었을 때 </a:t>
            </a:r>
            <a:r>
              <a:rPr lang="ko-KR" altLang="en-US" dirty="0" err="1"/>
              <a:t>수직축</a:t>
            </a:r>
            <a:r>
              <a:rPr lang="ko-KR" altLang="en-US" dirty="0"/>
              <a:t> 방향 정렬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8A76475-543E-1052-4000-B34D502C6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8080"/>
            <a:ext cx="2993225" cy="29360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1532FED-0DA8-0DE1-0A6F-865EA427F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090" y="1678080"/>
            <a:ext cx="5698889" cy="340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941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7E88D-D5E7-5002-E392-8D1EBA87F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D9A7AD7-2C67-7CE1-2C9E-03E9B5E0C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flex-wrap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7313BE-1C3D-7C01-434B-0DE73F0AB2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037266"/>
            <a:ext cx="10389973" cy="527050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err="1"/>
              <a:t>줄넘김</a:t>
            </a:r>
            <a:r>
              <a:rPr lang="ko-KR" altLang="en-US" dirty="0"/>
              <a:t> 처리 설정</a:t>
            </a:r>
            <a:r>
              <a:rPr lang="en-US" altLang="ko-KR" dirty="0"/>
              <a:t>, </a:t>
            </a:r>
            <a:r>
              <a:rPr lang="ko-KR" altLang="en-US" dirty="0"/>
              <a:t>컨테이너가 더 이상 아이템을 한 줄에 담을 여유 공간이 없을 때 아이템 </a:t>
            </a:r>
            <a:r>
              <a:rPr lang="ko-KR" altLang="en-US" dirty="0" err="1"/>
              <a:t>줄바꿈을</a:t>
            </a:r>
            <a:r>
              <a:rPr lang="ko-KR" altLang="en-US" dirty="0"/>
              <a:t> 어떻게 </a:t>
            </a:r>
            <a:r>
              <a:rPr lang="ko-KR" altLang="en-US" dirty="0" err="1"/>
              <a:t>할건가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5C1E1-B9BA-C5A9-DC9B-44E9204176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68395D-2422-16D6-E46C-A19981152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DE9D9-7259-D3E8-AC9B-D515AC1D9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B994D1-9C40-A48B-6F70-59CF0703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5650"/>
            <a:ext cx="3896269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76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583B6-518C-1046-137B-EA06B1237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FBB772E-03C9-FD57-FEE9-AE79CE9690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nowrap</a:t>
            </a:r>
            <a:r>
              <a:rPr lang="en-US" altLang="ko-KR" dirty="0"/>
              <a:t>(</a:t>
            </a:r>
            <a:r>
              <a:rPr lang="ko-KR" altLang="en-US" dirty="0"/>
              <a:t>기본값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856B91-5B55-7469-18F7-97803BC57D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줄바꿈</a:t>
            </a:r>
            <a:r>
              <a:rPr lang="ko-KR" altLang="en-US" dirty="0"/>
              <a:t> 안함</a:t>
            </a:r>
            <a:r>
              <a:rPr lang="en-US" altLang="ko-KR" dirty="0"/>
              <a:t>, </a:t>
            </a:r>
            <a:r>
              <a:rPr lang="ko-KR" altLang="en-US" dirty="0"/>
              <a:t>넘치면 빠져 나감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4CE23-1E2C-0714-3E16-A97F8D2BF4E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62AAEC-1569-4A83-5772-A6971A0DE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1A8E00-F1AD-8C02-4259-66D677798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2D4724-BCC3-143D-DBFF-2541D4E2F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1456"/>
            <a:ext cx="5145049" cy="169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75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22671-16A7-85CD-BFE4-421EFD651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DEF5920-D7F0-F7DD-754A-6282D6B43E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wrap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B95F5C-EE92-BBC5-2EA4-0D1BCDA5C9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줄바꿈</a:t>
            </a:r>
            <a:r>
              <a:rPr lang="en-US" altLang="ko-KR" dirty="0"/>
              <a:t>, inline-block</a:t>
            </a:r>
            <a:r>
              <a:rPr lang="ko-KR" altLang="en-US" dirty="0"/>
              <a:t>이랑 비슷함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0DAFB1-E743-4902-D7F3-DECF34B45C9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16820-6864-3BA5-CA44-FAEB1644D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6C24A-F6EA-8235-59BB-A04C3E9DD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84C84A-E878-4CF4-7CF1-8D825D69C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74" y="1758040"/>
            <a:ext cx="4182956" cy="19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26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5CE2-67D3-22D8-FBE1-A42414519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C021B3D-EA7B-EE3C-B307-C1E64C8851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wrap-reverse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6F2787-28A3-4104-9D4E-3973734D48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 err="1"/>
              <a:t>줄바꿈</a:t>
            </a:r>
            <a:r>
              <a:rPr lang="en-US" altLang="ko-KR" dirty="0"/>
              <a:t>, </a:t>
            </a:r>
            <a:r>
              <a:rPr lang="ko-KR" altLang="en-US" dirty="0"/>
              <a:t>아이템 역순으로 배치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F8E24-BF14-08A7-D00C-D5175D3C576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EFFED-1C15-EBC4-7965-EBE49E14C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1F4BB-C261-9E10-0225-7C1CC15C3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AC9FB5-6BCD-B062-DCC5-2BBFEBFB9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3683"/>
            <a:ext cx="4310449" cy="205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64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98D0-D9F9-3CB9-9275-8ADA1158D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159EEB-8363-7D38-6E8D-643F4958AD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flex-flow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FB82D5-B848-9C34-91B9-58054C20CE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flex-direction</a:t>
            </a:r>
            <a:r>
              <a:rPr lang="ko-KR" altLang="en-US" dirty="0"/>
              <a:t>과 </a:t>
            </a:r>
            <a:r>
              <a:rPr lang="en-US" altLang="ko-KR" dirty="0"/>
              <a:t>flex-wrap</a:t>
            </a:r>
            <a:r>
              <a:rPr lang="ko-KR" altLang="en-US" dirty="0"/>
              <a:t>을 한번에 지정 가능하는 단축 속성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B13EF-CE0D-DE17-B556-00503222A1A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FDB180-298B-ABEE-6F70-3B9C18229D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93E3A-C584-AC8F-3A72-3C4687374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503905-930E-2010-8F4C-0DA62CB6A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6215"/>
            <a:ext cx="3963051" cy="217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98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86955-9B2A-B7F4-174E-48AE3962C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5F8725-DE6B-F9D6-DB36-DF51134553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Item </a:t>
            </a:r>
            <a:r>
              <a:rPr lang="ko-KR" altLang="en-US" dirty="0"/>
              <a:t>속성값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DE5066-437E-38DE-3695-FA456F9BC4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align-self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82019C-8939-EC1D-2C12-49097DFF996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03A63-9107-FA60-0DA2-9BF777D03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8C1DC2-F86F-08F1-83D7-4A000A200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E396A9B-404A-277C-DF00-23D35A548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6589"/>
            <a:ext cx="4401065" cy="26566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FBFBD1-E20A-D1BE-29B3-A5BC2721E0CC}"/>
              </a:ext>
            </a:extLst>
          </p:cNvPr>
          <p:cNvSpPr txBox="1"/>
          <p:nvPr/>
        </p:nvSpPr>
        <p:spPr>
          <a:xfrm>
            <a:off x="838200" y="4505737"/>
            <a:ext cx="4027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수직축</a:t>
            </a:r>
            <a:r>
              <a:rPr lang="ko-KR" altLang="en-US" dirty="0"/>
              <a:t> 정렬</a:t>
            </a:r>
            <a:r>
              <a:rPr lang="en-US" altLang="ko-KR" dirty="0"/>
              <a:t>, align-items</a:t>
            </a:r>
            <a:r>
              <a:rPr lang="ko-KR" altLang="en-US" dirty="0"/>
              <a:t>의 아이템 버전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14179-46D9-8D4F-ECC2-DE4C4B82DBBE}"/>
              </a:ext>
            </a:extLst>
          </p:cNvPr>
          <p:cNvSpPr txBox="1"/>
          <p:nvPr/>
        </p:nvSpPr>
        <p:spPr>
          <a:xfrm>
            <a:off x="5410200" y="1756589"/>
            <a:ext cx="6975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auto(</a:t>
            </a:r>
            <a:r>
              <a:rPr lang="ko-KR" altLang="en-US" dirty="0"/>
              <a:t>기본값</a:t>
            </a:r>
            <a:r>
              <a:rPr lang="en-US" altLang="ko-KR" dirty="0"/>
              <a:t>) : align-items </a:t>
            </a:r>
            <a:r>
              <a:rPr lang="ko-KR" altLang="en-US" dirty="0"/>
              <a:t>설정 그대로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다른 속성은 위에 설명과 동일</a:t>
            </a:r>
          </a:p>
        </p:txBody>
      </p:sp>
    </p:spTree>
    <p:extLst>
      <p:ext uri="{BB962C8B-B14F-4D97-AF65-F5344CB8AC3E}">
        <p14:creationId xmlns:p14="http://schemas.microsoft.com/office/powerpoint/2010/main" val="1356147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CE42C-B7F8-8DA5-8DBC-DA0A5BEE3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AE5C0B5-0023-9253-DDA2-5B36364518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flex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892A34-9E5D-EE36-0F10-B716DBD0FB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flex-grow, flex-shrink, flex-basis</a:t>
            </a:r>
            <a:r>
              <a:rPr lang="ko-KR" altLang="en-US" dirty="0"/>
              <a:t>를 한 번에 쓸 수 있는 속성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811F98-514D-68B1-2179-49B88FB7000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7C9EF-34C1-42B9-8636-DD6D250E9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4A689-1C7C-9C28-290C-02209F087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CCD8FC-D4A0-6035-B788-9FFE79C25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38013"/>
            <a:ext cx="5682463" cy="22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86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0EEDBDC-B780-5F27-FD62-DF55806A7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flex-basis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FAD1CA-C788-94DC-A011-78940B857B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flex </a:t>
            </a:r>
            <a:r>
              <a:rPr lang="ko-KR" altLang="en-US" dirty="0"/>
              <a:t>아이템의 기본 크기 설정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76506-FE8B-0F33-B9A4-7E0596A214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13B8F-E678-31CD-3254-BB022CA25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63DB8-E32C-0890-83F0-DA1BF6FD8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994881-85D4-DBC4-B9FE-45E3E30E3A52}"/>
              </a:ext>
            </a:extLst>
          </p:cNvPr>
          <p:cNvSpPr txBox="1"/>
          <p:nvPr/>
        </p:nvSpPr>
        <p:spPr>
          <a:xfrm>
            <a:off x="838200" y="484520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flex-direction</a:t>
            </a:r>
            <a:r>
              <a:rPr lang="ko-KR" altLang="en-US" dirty="0"/>
              <a:t>이 </a:t>
            </a:r>
            <a:r>
              <a:rPr lang="en-US" altLang="ko-KR" dirty="0"/>
              <a:t>row: </a:t>
            </a:r>
            <a:r>
              <a:rPr lang="ko-KR" altLang="en-US" dirty="0"/>
              <a:t>너비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flex-direction</a:t>
            </a:r>
            <a:r>
              <a:rPr lang="ko-KR" altLang="en-US" dirty="0"/>
              <a:t>이 </a:t>
            </a:r>
            <a:r>
              <a:rPr lang="en-US" altLang="ko-KR" dirty="0"/>
              <a:t>column: </a:t>
            </a:r>
            <a:r>
              <a:rPr lang="ko-KR" altLang="en-US" dirty="0"/>
              <a:t>높이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03A35B-A243-5181-BA3F-AB859DB29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77" y="1564315"/>
            <a:ext cx="4205419" cy="30624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3CFAB3-57AE-DAC9-50A7-E38E854ADE19}"/>
              </a:ext>
            </a:extLst>
          </p:cNvPr>
          <p:cNvSpPr txBox="1"/>
          <p:nvPr/>
        </p:nvSpPr>
        <p:spPr>
          <a:xfrm>
            <a:off x="5246860" y="158693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auto(</a:t>
            </a:r>
            <a:r>
              <a:rPr lang="ko-KR" altLang="en-US" dirty="0"/>
              <a:t>기본값</a:t>
            </a:r>
            <a:r>
              <a:rPr lang="en-US" altLang="ko-KR" dirty="0"/>
              <a:t>) :  </a:t>
            </a:r>
            <a:r>
              <a:rPr lang="ko-KR" altLang="en-US" dirty="0"/>
              <a:t>해당 아이템의 크기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content : </a:t>
            </a:r>
            <a:r>
              <a:rPr lang="ko-KR" altLang="en-US" dirty="0"/>
              <a:t>컨텐츠의 크기</a:t>
            </a:r>
            <a:r>
              <a:rPr lang="en-US" altLang="ko-KR" dirty="0"/>
              <a:t>, </a:t>
            </a:r>
            <a:r>
              <a:rPr lang="ko-KR" altLang="en-US" dirty="0"/>
              <a:t>따로 </a:t>
            </a:r>
            <a:r>
              <a:rPr lang="en-US" altLang="ko-KR" dirty="0"/>
              <a:t>width</a:t>
            </a:r>
            <a:r>
              <a:rPr lang="ko-KR" altLang="en-US" dirty="0"/>
              <a:t>를 설정하지 않은 경우와 같음 숫자</a:t>
            </a:r>
            <a:r>
              <a:rPr lang="en-US" altLang="ko-KR" dirty="0"/>
              <a:t>, </a:t>
            </a:r>
            <a:r>
              <a:rPr lang="ko-KR" altLang="en-US" dirty="0"/>
              <a:t>비율</a:t>
            </a:r>
            <a:r>
              <a:rPr lang="en-US" altLang="ko-KR" dirty="0"/>
              <a:t>, </a:t>
            </a:r>
            <a:r>
              <a:rPr lang="ko-KR" altLang="en-US" dirty="0"/>
              <a:t>픽셀</a:t>
            </a:r>
            <a:r>
              <a:rPr lang="en-US" altLang="ko-KR" dirty="0"/>
              <a:t>, rem</a:t>
            </a:r>
            <a:r>
              <a:rPr lang="ko-KR" altLang="en-US" dirty="0"/>
              <a:t>으로도 설정가능</a:t>
            </a:r>
          </a:p>
        </p:txBody>
      </p:sp>
    </p:spTree>
    <p:extLst>
      <p:ext uri="{BB962C8B-B14F-4D97-AF65-F5344CB8AC3E}">
        <p14:creationId xmlns:p14="http://schemas.microsoft.com/office/powerpoint/2010/main" val="3746751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494B5371-4FF4-D47C-B361-E33A886E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Flexbox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A0A61-B7CC-A759-001A-125F66F1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AE39F-061E-5529-5CDA-0BB111A8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E7415-47B2-5425-D322-101CC2FF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873E31-EABD-42A6-968D-2886AA4EA88A}"/>
              </a:ext>
            </a:extLst>
          </p:cNvPr>
          <p:cNvSpPr txBox="1"/>
          <p:nvPr/>
        </p:nvSpPr>
        <p:spPr>
          <a:xfrm>
            <a:off x="6526535" y="3429000"/>
            <a:ext cx="416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https://studiomeal.com/archives/197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8857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7439F-4E42-2F3B-2D62-662F4F4F8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52B8DCF-483E-B08D-C93F-D6345ED7C9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flex-grow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B7DCFE-04D7-3F3F-4D6C-347D6760180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아이템이 </a:t>
            </a:r>
            <a:r>
              <a:rPr lang="en-US" altLang="ko-KR" dirty="0"/>
              <a:t>flex-basis </a:t>
            </a:r>
            <a:r>
              <a:rPr lang="ko-KR" altLang="en-US" dirty="0"/>
              <a:t>값보다 커질 수 있는지 결정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8D964-AF75-008F-4488-28B2F1728E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68727A-F83C-AF32-3601-80ADB8F37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391D5D-8901-DE27-246F-9C3317A68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A80A7-C310-CA8B-384D-0242AA26FBE0}"/>
              </a:ext>
            </a:extLst>
          </p:cNvPr>
          <p:cNvSpPr txBox="1"/>
          <p:nvPr/>
        </p:nvSpPr>
        <p:spPr>
          <a:xfrm>
            <a:off x="818700" y="4560380"/>
            <a:ext cx="85312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숫자값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0</a:t>
            </a:r>
            <a:r>
              <a:rPr lang="ko-KR" altLang="en-US" dirty="0"/>
              <a:t>보다 큰 값 세팅 → 아이템이 유연한 박스로 변하고 원래 크기보다 커져 빈 공간을 채움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229419-1B9C-5079-5CA1-69F0F17B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01" y="2971827"/>
            <a:ext cx="4151202" cy="14134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6F1B8F2-AEF4-7890-0231-D717D9EBA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90614"/>
            <a:ext cx="4323569" cy="90820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97DDB10-9A8D-22A0-2648-BAADC5D08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593" y="1790613"/>
            <a:ext cx="3885738" cy="90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7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DB878-C24F-DD54-6FCA-91065A37A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34BA019-3A7A-359F-5583-C5A8B92B1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flex-shrink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87D282-BB8B-2B71-C21B-6FEAB44F1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아이템이 </a:t>
            </a:r>
            <a:r>
              <a:rPr lang="en-US" altLang="ko-KR" dirty="0"/>
              <a:t>flex-basis </a:t>
            </a:r>
            <a:r>
              <a:rPr lang="ko-KR" altLang="en-US" dirty="0"/>
              <a:t>값보다 작아질 수 있는지 결정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656BB-0F7C-0F6D-B6BA-C8455E3D8A7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63C29-029D-1082-1516-2D392007D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29CFF-92C1-EE9D-B144-15C3688A9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9662E3-B1A2-1B4D-481E-04B844F87A66}"/>
              </a:ext>
            </a:extLst>
          </p:cNvPr>
          <p:cNvSpPr txBox="1"/>
          <p:nvPr/>
        </p:nvSpPr>
        <p:spPr>
          <a:xfrm>
            <a:off x="838199" y="3830080"/>
            <a:ext cx="75561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0</a:t>
            </a:r>
            <a:r>
              <a:rPr lang="ko-KR" altLang="en-US" dirty="0"/>
              <a:t>보다 </a:t>
            </a:r>
            <a:r>
              <a:rPr lang="ko-KR" altLang="en-US" dirty="0" err="1"/>
              <a:t>큰값</a:t>
            </a:r>
            <a:r>
              <a:rPr lang="ko-KR" altLang="en-US" dirty="0"/>
              <a:t> 세팅 → 아이템이 유연한 박스로 변하고 </a:t>
            </a:r>
            <a:r>
              <a:rPr lang="en-US" altLang="ko-KR" dirty="0"/>
              <a:t>flex-basis</a:t>
            </a:r>
            <a:r>
              <a:rPr lang="ko-KR" altLang="en-US" dirty="0"/>
              <a:t>보다 </a:t>
            </a:r>
            <a:r>
              <a:rPr lang="ko-KR" altLang="en-US" dirty="0" err="1"/>
              <a:t>작아짐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기본값 </a:t>
            </a:r>
            <a:r>
              <a:rPr lang="en-US" altLang="ko-KR" dirty="0"/>
              <a:t>1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B27A7D-8368-98EA-C926-172DF5C8C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5582"/>
            <a:ext cx="4740430" cy="1956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5F5745-D1E0-8B4F-D697-22C8A3CA5412}"/>
              </a:ext>
            </a:extLst>
          </p:cNvPr>
          <p:cNvSpPr txBox="1"/>
          <p:nvPr/>
        </p:nvSpPr>
        <p:spPr>
          <a:xfrm>
            <a:off x="838199" y="47642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여백 부분을 지정된 숫자의 비율로 나누어 가짐</a:t>
            </a:r>
          </a:p>
        </p:txBody>
      </p:sp>
    </p:spTree>
    <p:extLst>
      <p:ext uri="{BB962C8B-B14F-4D97-AF65-F5344CB8AC3E}">
        <p14:creationId xmlns:p14="http://schemas.microsoft.com/office/powerpoint/2010/main" val="3306348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CBDD2F-7FCE-5BC8-5B27-5A882189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Figma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BA7108-3206-6FD7-2C80-E31044A7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732E0-F967-CDFE-64C7-2A44116EB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412086-FAD6-DF3E-7F15-CD147D99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287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D1F84-661F-C123-2AA0-FEF8C953E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3036DC-D135-A8DA-1C77-923CA327D8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피그마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B40BE2-F8A9-639F-817D-9573EA0308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웹사이트나 앱의 </a:t>
            </a:r>
            <a:r>
              <a:rPr lang="en-US" altLang="ko-KR" dirty="0"/>
              <a:t>UX/UI </a:t>
            </a:r>
            <a:r>
              <a:rPr lang="ko-KR" altLang="en-US" dirty="0"/>
              <a:t>디자인을 제작하는 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388BD7-D4A0-C4F7-0A7A-9D7BFA6F26C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9D80AD-6056-F447-878E-223F8DCCCA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838FE-ACC4-B666-9EDD-B7A9312C3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A3E30-7500-FF40-A233-9D0674F648B4}"/>
              </a:ext>
            </a:extLst>
          </p:cNvPr>
          <p:cNvSpPr txBox="1"/>
          <p:nvPr/>
        </p:nvSpPr>
        <p:spPr>
          <a:xfrm>
            <a:off x="838200" y="2120896"/>
            <a:ext cx="6468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온라인으로 웹사이트에서</a:t>
            </a:r>
            <a:r>
              <a:rPr lang="en-US" altLang="ko-KR" dirty="0"/>
              <a:t>, </a:t>
            </a:r>
            <a:r>
              <a:rPr lang="ko-KR" altLang="en-US" dirty="0"/>
              <a:t>오프라인으로 프로그램으로 작업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팀을 생성하면 한 화면을 동시에 접속해 협업 가능</a:t>
            </a:r>
          </a:p>
        </p:txBody>
      </p:sp>
    </p:spTree>
    <p:extLst>
      <p:ext uri="{BB962C8B-B14F-4D97-AF65-F5344CB8AC3E}">
        <p14:creationId xmlns:p14="http://schemas.microsoft.com/office/powerpoint/2010/main" val="3976196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DEE95-F065-6930-0258-E92D4A72B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FF9BE6-89E7-9BE9-12CC-5F1EF52A67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언제 쓰면 </a:t>
            </a:r>
            <a:r>
              <a:rPr lang="ko-KR" altLang="en-US" dirty="0" err="1"/>
              <a:t>좋은가요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6E079-99D5-0330-B806-9542D64211C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EF1957-3918-FCA5-D1B1-1B3773F5F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F881E-B7BE-0C3D-1F7C-6D5033271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7D56B-C543-717A-F5C7-F4FC0DB91852}"/>
              </a:ext>
            </a:extLst>
          </p:cNvPr>
          <p:cNvSpPr txBox="1"/>
          <p:nvPr/>
        </p:nvSpPr>
        <p:spPr>
          <a:xfrm>
            <a:off x="801129" y="11294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빠르게 프로토타입 제작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48584-CD7A-DC5E-BAB2-300E176C6D28}"/>
              </a:ext>
            </a:extLst>
          </p:cNvPr>
          <p:cNvSpPr txBox="1"/>
          <p:nvPr/>
        </p:nvSpPr>
        <p:spPr>
          <a:xfrm>
            <a:off x="801129" y="17242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구체적인 디자인 설계</a:t>
            </a:r>
          </a:p>
        </p:txBody>
      </p:sp>
    </p:spTree>
    <p:extLst>
      <p:ext uri="{BB962C8B-B14F-4D97-AF65-F5344CB8AC3E}">
        <p14:creationId xmlns:p14="http://schemas.microsoft.com/office/powerpoint/2010/main" val="3745191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79C4C-05DE-A5DC-0BB3-3E6FEFA0C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D157D41-7CF3-43E0-C33C-D7857739B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언제 쓰면 </a:t>
            </a:r>
            <a:r>
              <a:rPr lang="ko-KR" altLang="en-US" dirty="0" err="1"/>
              <a:t>좋은가요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91583-0F78-E677-4195-11403CDC2D6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09263-81A1-95FB-62D5-285F64CCC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A34C6-DC9D-0A78-D7A6-54A62DB03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14072-D255-40A7-DD68-49637EAC0F1A}"/>
              </a:ext>
            </a:extLst>
          </p:cNvPr>
          <p:cNvSpPr txBox="1"/>
          <p:nvPr/>
        </p:nvSpPr>
        <p:spPr>
          <a:xfrm>
            <a:off x="772297" y="2341955"/>
            <a:ext cx="9352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https://www.figma.com/design/f3ZzuY0scvUwrf3VeNDmA8/1%EC%B0%A8-%EB%94%94%EC%9E%90%EC%9D%B8?node-id=2-488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99F056-4AA5-38D5-27D2-0B6EF844DDD7}"/>
              </a:ext>
            </a:extLst>
          </p:cNvPr>
          <p:cNvSpPr txBox="1"/>
          <p:nvPr/>
        </p:nvSpPr>
        <p:spPr>
          <a:xfrm>
            <a:off x="772296" y="1355812"/>
            <a:ext cx="10480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figma.com</a:t>
            </a:r>
            <a:r>
              <a:rPr lang="ko-KR" altLang="en-US" dirty="0"/>
              <a:t>/</a:t>
            </a:r>
            <a:r>
              <a:rPr lang="ko-KR" altLang="en-US" dirty="0" err="1"/>
              <a:t>design</a:t>
            </a:r>
            <a:r>
              <a:rPr lang="ko-KR" altLang="en-US" dirty="0"/>
              <a:t>/</a:t>
            </a:r>
            <a:r>
              <a:rPr lang="ko-KR" altLang="en-US" dirty="0" err="1"/>
              <a:t>POmlqZVizHipHgMmpUMITv</a:t>
            </a:r>
            <a:r>
              <a:rPr lang="ko-KR" altLang="en-US" dirty="0"/>
              <a:t>/</a:t>
            </a:r>
            <a:r>
              <a:rPr lang="ko-KR" altLang="en-US" dirty="0" err="1"/>
              <a:t>동궁펜션?node-id</a:t>
            </a:r>
            <a:r>
              <a:rPr lang="ko-KR" altLang="en-US" dirty="0"/>
              <a:t>=0-1</a:t>
            </a:r>
          </a:p>
        </p:txBody>
      </p:sp>
    </p:spTree>
    <p:extLst>
      <p:ext uri="{BB962C8B-B14F-4D97-AF65-F5344CB8AC3E}">
        <p14:creationId xmlns:p14="http://schemas.microsoft.com/office/powerpoint/2010/main" val="3025935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58D8A-F2A8-DC70-51B7-9442D2897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DB6B36-9C83-03C9-7AD3-32A14B87C7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Frame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7FC7C-0682-9BFA-3C20-96C850428D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컨텐츠를 담는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E4EF65-C992-768B-825B-7E195EA95F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7B06A-9A5C-E16E-B77F-6AC7E4543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52D615-D445-33C8-F90E-6DEBDE0E1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36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46BD9B1-24F1-3C27-13C6-350FF9EEB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7525"/>
            <a:ext cx="3558627" cy="1050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5BE64D-03B5-FA16-1CBF-768A078870C1}"/>
              </a:ext>
            </a:extLst>
          </p:cNvPr>
          <p:cNvSpPr txBox="1"/>
          <p:nvPr/>
        </p:nvSpPr>
        <p:spPr>
          <a:xfrm>
            <a:off x="838200" y="2923507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en-US" altLang="ko-KR" dirty="0"/>
              <a:t>div </a:t>
            </a:r>
            <a:r>
              <a:rPr lang="ko-KR" altLang="en-US" dirty="0"/>
              <a:t>태그와 비슷하다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프레임 안에 프레임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3540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0B83E-9D86-8F36-2FBE-AF539DB92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DAAD97-3328-4997-5AD5-3CD2931A25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/>
              <a:t>용도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BD01D4-3DAC-4B2F-B15D-3951DDBD3E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캔버스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31D4C-B56F-E42F-4C2E-8F85B13D70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16B4D1-6EB2-1FAA-1A22-BBD666A7B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805032-FDD7-21DE-D0FB-E17D57592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318C51-EF14-0557-0208-C8227A84AB87}"/>
              </a:ext>
            </a:extLst>
          </p:cNvPr>
          <p:cNvSpPr txBox="1"/>
          <p:nvPr/>
        </p:nvSpPr>
        <p:spPr>
          <a:xfrm>
            <a:off x="838200" y="36371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/>
              <a:t>웹 페이지</a:t>
            </a:r>
            <a:r>
              <a:rPr lang="en-US" altLang="ko-KR" dirty="0"/>
              <a:t>/</a:t>
            </a:r>
            <a:r>
              <a:rPr lang="ko-KR" altLang="en-US" dirty="0"/>
              <a:t>앱의 디바이스 화면을 나타냄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피그마에서</a:t>
            </a:r>
            <a:r>
              <a:rPr lang="ko-KR" altLang="en-US" dirty="0"/>
              <a:t> 다양한 기본 프레임 제공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C65079-FBF2-BDFF-A135-3AE9A953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5582"/>
            <a:ext cx="2889099" cy="191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5125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11D19-AD98-96F9-94BC-4FCF1CF0B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0036C9F-BD32-DFFD-D061-BD37E09ED2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dirty="0"/>
              <a:t>용도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48FC7D-2062-B55D-279E-79C1FC464D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아트보드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09062-E7D9-1FDA-71F0-00B147D7648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F4B90-88DF-2628-9B25-53CCD4312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B9A8EB-A758-E3A1-2A29-1B6A5DE07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737A19-BBA4-5E70-813A-F62C3D085796}"/>
              </a:ext>
            </a:extLst>
          </p:cNvPr>
          <p:cNvSpPr txBox="1"/>
          <p:nvPr/>
        </p:nvSpPr>
        <p:spPr>
          <a:xfrm>
            <a:off x="838200" y="2799416"/>
            <a:ext cx="107689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방법</a:t>
            </a:r>
            <a:endParaRPr lang="en-US" altLang="ko-KR" b="1" dirty="0"/>
          </a:p>
          <a:p>
            <a:pPr>
              <a:buNone/>
            </a:pPr>
            <a:endParaRPr lang="ko-KR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새로운 프레임 생성</a:t>
            </a:r>
            <a:r>
              <a:rPr lang="en-US" altLang="ko-KR" dirty="0"/>
              <a:t>(</a:t>
            </a:r>
            <a:r>
              <a:rPr lang="ko-KR" altLang="en-US" dirty="0"/>
              <a:t>캔버스</a:t>
            </a:r>
            <a:r>
              <a:rPr lang="en-US" altLang="ko-KR" dirty="0"/>
              <a:t>): </a:t>
            </a:r>
            <a:r>
              <a:rPr lang="ko-KR" altLang="en-US" dirty="0"/>
              <a:t>상단의 프레임 아이콘 클릭 후 사각형 드래그하기</a:t>
            </a:r>
            <a:r>
              <a:rPr lang="en-US" altLang="ko-KR" dirty="0"/>
              <a:t>(F </a:t>
            </a:r>
            <a:r>
              <a:rPr lang="ko-KR" altLang="en-US" dirty="0"/>
              <a:t>누르면서 드래그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요소들을 담는 프레임 생성</a:t>
            </a:r>
            <a:r>
              <a:rPr lang="en-US" altLang="ko-KR" dirty="0"/>
              <a:t>(</a:t>
            </a:r>
            <a:r>
              <a:rPr lang="ko-KR" altLang="en-US" dirty="0"/>
              <a:t>아트보드</a:t>
            </a:r>
            <a:r>
              <a:rPr lang="en-US" altLang="ko-KR" dirty="0"/>
              <a:t>): </a:t>
            </a:r>
            <a:r>
              <a:rPr lang="ko-KR" altLang="en-US" dirty="0"/>
              <a:t>해당 요소 </a:t>
            </a:r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Frame selection </a:t>
            </a:r>
            <a:r>
              <a:rPr lang="ko-KR" altLang="en-US" dirty="0"/>
              <a:t>클릭</a:t>
            </a:r>
            <a:r>
              <a:rPr lang="en-US" altLang="ko-KR" dirty="0"/>
              <a:t>(</a:t>
            </a:r>
            <a:r>
              <a:rPr lang="en-US" altLang="ko-KR" dirty="0" err="1"/>
              <a:t>option+command+G</a:t>
            </a:r>
            <a:r>
              <a:rPr lang="en-US" altLang="ko-KR" dirty="0"/>
              <a:t> or </a:t>
            </a:r>
            <a:r>
              <a:rPr lang="en-US" altLang="ko-KR" dirty="0" err="1"/>
              <a:t>alt+control+G</a:t>
            </a:r>
            <a:r>
              <a:rPr lang="en-US" altLang="ko-KR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51F6C-C89E-969D-698F-115FA057C838}"/>
              </a:ext>
            </a:extLst>
          </p:cNvPr>
          <p:cNvSpPr txBox="1"/>
          <p:nvPr/>
        </p:nvSpPr>
        <p:spPr>
          <a:xfrm>
            <a:off x="838200" y="1762490"/>
            <a:ext cx="2704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ko-KR" altLang="en-US" dirty="0"/>
              <a:t>내가 정하는 컨텐츠 프레임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여러 요소들을 담는 박스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2970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02017-80D0-468F-F356-0E632E801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11EF722-33C5-260C-F7A4-2493FFF668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Component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0F11B-0F92-1916-0122-F485B2BE6FB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반복적인 </a:t>
            </a:r>
            <a:r>
              <a:rPr lang="en-US" altLang="ko-KR" dirty="0"/>
              <a:t>UI</a:t>
            </a:r>
            <a:r>
              <a:rPr lang="ko-KR" altLang="en-US" dirty="0"/>
              <a:t>의 규칙을 정한 요소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12D3FD-3EC6-2566-92A8-0697E7331C3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3C1423-FB2D-6CBA-3A82-ED5BDD6EC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688F7-5D9D-507F-BE4B-6D01A33E5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04F9F3-9918-A766-5775-5EBA6F3CF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643" y="1729710"/>
            <a:ext cx="6032157" cy="8802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0696DE-6C25-77D8-08C2-18104B857AEF}"/>
              </a:ext>
            </a:extLst>
          </p:cNvPr>
          <p:cNvSpPr txBox="1"/>
          <p:nvPr/>
        </p:nvSpPr>
        <p:spPr>
          <a:xfrm>
            <a:off x="925285" y="4670366"/>
            <a:ext cx="9512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마스터 컴포넌트</a:t>
            </a:r>
            <a:r>
              <a:rPr lang="en-US" altLang="ko-KR" dirty="0"/>
              <a:t>(</a:t>
            </a:r>
            <a:r>
              <a:rPr lang="ko-KR" altLang="en-US" dirty="0"/>
              <a:t>부모 컴포넌트</a:t>
            </a:r>
            <a:r>
              <a:rPr lang="en-US" altLang="ko-KR" dirty="0"/>
              <a:t>)</a:t>
            </a:r>
            <a:r>
              <a:rPr lang="ko-KR" altLang="en-US" dirty="0"/>
              <a:t>에서 복제하면 컴포넌트 인스턴스</a:t>
            </a:r>
            <a:r>
              <a:rPr lang="en-US" altLang="ko-KR" dirty="0"/>
              <a:t>(</a:t>
            </a:r>
            <a:r>
              <a:rPr lang="ko-KR" altLang="en-US" dirty="0"/>
              <a:t>자식 컴포넌트</a:t>
            </a:r>
            <a:r>
              <a:rPr lang="en-US" altLang="ko-KR" dirty="0"/>
              <a:t>) </a:t>
            </a:r>
            <a:r>
              <a:rPr lang="ko-KR" altLang="en-US" dirty="0"/>
              <a:t>생성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인스턴스는 색상과 스타일을 따로 커스텀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부모 컴포넌트 수정하면 해당 인스턴스 모두 동일하게 수정됨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41326BA-807A-37E3-FC9D-9794F61CD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6" y="1699821"/>
            <a:ext cx="4219083" cy="28051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92DCE3-E719-B295-53BD-AE3AC5A4541B}"/>
              </a:ext>
            </a:extLst>
          </p:cNvPr>
          <p:cNvSpPr txBox="1"/>
          <p:nvPr/>
        </p:nvSpPr>
        <p:spPr>
          <a:xfrm>
            <a:off x="5321643" y="2861984"/>
            <a:ext cx="60928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컴포넌트는 하위 단위부터 상위 단위로 제작하는 것이 편함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마스터 컴포넌트는 캔버스 밖에 따로 빼서 관리하고 캔버스 안에는 복제한 컴포넌트 인스턴스를 사용하는 것이 일반적</a:t>
            </a:r>
          </a:p>
        </p:txBody>
      </p:sp>
    </p:spTree>
    <p:extLst>
      <p:ext uri="{BB962C8B-B14F-4D97-AF65-F5344CB8AC3E}">
        <p14:creationId xmlns:p14="http://schemas.microsoft.com/office/powerpoint/2010/main" val="170266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516F47-1219-69D1-4659-B67C583DE1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Flexbox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B566E4-5E36-EF54-05AB-E724FC132F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박스 내 요소 간의 공간 배분과 정렬 기능 제공하는 레이아웃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B88D8-39F3-8C8C-C027-2E8D31FAFA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66973-156C-E389-25EB-6B0F36045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FEFDE-8448-00FE-E073-6E3D46587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1A975-E070-78EF-C8A0-174A876F4B9D}"/>
              </a:ext>
            </a:extLst>
          </p:cNvPr>
          <p:cNvSpPr txBox="1"/>
          <p:nvPr/>
        </p:nvSpPr>
        <p:spPr>
          <a:xfrm>
            <a:off x="838200" y="423604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display: flex </a:t>
            </a:r>
            <a:r>
              <a:rPr lang="ko-KR" altLang="en-US" b="1" dirty="0"/>
              <a:t>속성</a:t>
            </a:r>
            <a:endParaRPr lang="en-US" altLang="ko-KR" b="1" dirty="0"/>
          </a:p>
          <a:p>
            <a:pPr>
              <a:buNone/>
            </a:pPr>
            <a:endParaRPr lang="ko-KR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요소가 </a:t>
            </a:r>
            <a:r>
              <a:rPr lang="en-US" altLang="ko-KR" dirty="0"/>
              <a:t>flex </a:t>
            </a:r>
            <a:r>
              <a:rPr lang="ko-KR" altLang="en-US" dirty="0"/>
              <a:t>속성을 가지게 함 → </a:t>
            </a:r>
            <a:r>
              <a:rPr lang="en-US" altLang="ko-KR" dirty="0"/>
              <a:t>flexbox </a:t>
            </a:r>
            <a:r>
              <a:rPr lang="ko-KR" altLang="en-US" dirty="0"/>
              <a:t>기능 사용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inline</a:t>
            </a:r>
            <a:r>
              <a:rPr lang="ko-KR" altLang="en-US" dirty="0"/>
              <a:t>처럼 컨텐츠의 크기만큼 공간을 차지함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699287-60B3-D615-8C9A-2EC50B93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0596"/>
            <a:ext cx="4749622" cy="200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515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E1442-D456-4EC8-D0EE-42D173294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3DF2B27-828A-2F92-0BA6-6B56A44370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C320E7-4138-F0AB-E468-1DEBB63C40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73168"/>
            <a:ext cx="8377238" cy="527050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상단의 컴포넌트 아이콘 클릭</a:t>
            </a:r>
            <a:r>
              <a:rPr lang="en-US" altLang="ko-KR" sz="1800" dirty="0"/>
              <a:t>/</a:t>
            </a:r>
            <a:r>
              <a:rPr lang="ko-KR" altLang="en-US" sz="1800" dirty="0" err="1"/>
              <a:t>우클릭</a:t>
            </a:r>
            <a:r>
              <a:rPr lang="ko-KR" altLang="en-US" sz="1800" dirty="0"/>
              <a:t> 후 </a:t>
            </a:r>
            <a:r>
              <a:rPr lang="en-US" altLang="ko-KR" sz="1800" dirty="0"/>
              <a:t>Create component </a:t>
            </a:r>
            <a:r>
              <a:rPr lang="ko-KR" altLang="en-US" sz="1800" dirty="0"/>
              <a:t>클릭</a:t>
            </a:r>
            <a:endParaRPr lang="en-US" altLang="ko-KR" sz="1800" dirty="0"/>
          </a:p>
          <a:p>
            <a:r>
              <a:rPr lang="en-US" altLang="ko-KR" sz="1800" dirty="0"/>
              <a:t>(</a:t>
            </a:r>
            <a:r>
              <a:rPr lang="en-US" altLang="ko-KR" sz="1800" dirty="0" err="1"/>
              <a:t>option+command+K</a:t>
            </a:r>
            <a:r>
              <a:rPr lang="en-US" altLang="ko-KR" sz="1800" dirty="0"/>
              <a:t> or </a:t>
            </a:r>
            <a:r>
              <a:rPr lang="en-US" altLang="ko-KR" sz="1800" dirty="0" err="1"/>
              <a:t>alt+control+K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389A4-9310-39FB-D6EB-245F595E1FA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EC437-EB86-20AE-230B-B6AA9E929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CF847-1004-BDAD-7CF3-5B7AC2199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70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DF17D-9ABD-89D8-FE17-02037C464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FFBFBFB-BA34-E684-EDB1-1146DC86E1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Variants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D0211-D4C4-9214-0A6C-FB7FA63113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컴포넌트의 상황에 따른 다른 </a:t>
            </a:r>
            <a:r>
              <a:rPr lang="ko-KR" altLang="en-US" dirty="0" err="1"/>
              <a:t>다른</a:t>
            </a:r>
            <a:r>
              <a:rPr lang="ko-KR" altLang="en-US" dirty="0"/>
              <a:t> 스타일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9BAD6-FA4C-868B-BC82-E6EE1EBECB7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C794E6-96C3-C17C-7AB4-D2145623E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51B7F-C530-F793-E153-353533E661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C28318-F41B-89C1-325C-F7DA1B67B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49" y="1586694"/>
            <a:ext cx="7672264" cy="14860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E7B35A-F233-AA2B-F558-53ED71BEDE86}"/>
              </a:ext>
            </a:extLst>
          </p:cNvPr>
          <p:cNvSpPr txBox="1"/>
          <p:nvPr/>
        </p:nvSpPr>
        <p:spPr>
          <a:xfrm>
            <a:off x="1053749" y="3293591"/>
            <a:ext cx="82550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방법</a:t>
            </a:r>
            <a:endParaRPr lang="en-US" altLang="ko-KR" b="1" dirty="0"/>
          </a:p>
          <a:p>
            <a:pPr>
              <a:buNone/>
            </a:pPr>
            <a:endParaRPr lang="ko-KR" altLang="en-US" b="1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컴포넌트 선택 후 우측의 디자인 패널에서 </a:t>
            </a:r>
            <a:r>
              <a:rPr lang="en-US" altLang="ko-KR" dirty="0"/>
              <a:t>Properties</a:t>
            </a:r>
            <a:r>
              <a:rPr lang="ko-KR" altLang="en-US" dirty="0"/>
              <a:t>의 </a:t>
            </a:r>
            <a:r>
              <a:rPr lang="en-US" altLang="ko-KR" dirty="0"/>
              <a:t>+ </a:t>
            </a:r>
            <a:r>
              <a:rPr lang="ko-KR" altLang="en-US" dirty="0"/>
              <a:t>클릭 후 </a:t>
            </a:r>
            <a:r>
              <a:rPr lang="en-US" altLang="ko-KR" dirty="0" err="1"/>
              <a:t>Varient</a:t>
            </a:r>
            <a:r>
              <a:rPr lang="en-US" altLang="ko-KR" dirty="0"/>
              <a:t> </a:t>
            </a:r>
            <a:r>
              <a:rPr lang="ko-KR" altLang="en-US" dirty="0"/>
              <a:t>클릭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해당 컴포넌트 아래의 </a:t>
            </a:r>
            <a:r>
              <a:rPr lang="en-US" altLang="ko-KR" dirty="0"/>
              <a:t>+</a:t>
            </a:r>
            <a:r>
              <a:rPr lang="ko-KR" altLang="en-US" dirty="0"/>
              <a:t>버튼 눌러서 새로운 </a:t>
            </a:r>
            <a:r>
              <a:rPr lang="en-US" altLang="ko-KR" dirty="0"/>
              <a:t>Variant </a:t>
            </a:r>
            <a:r>
              <a:rPr lang="ko-KR" altLang="en-US" dirty="0"/>
              <a:t>생성 후 수정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사용할 컴포넌트 복사 후 캔버스에 붙여넣기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컴포넌트 선택 후 왼쪽에 </a:t>
            </a:r>
            <a:r>
              <a:rPr lang="en-US" altLang="ko-KR" dirty="0"/>
              <a:t>Property1 </a:t>
            </a:r>
            <a:r>
              <a:rPr lang="ko-KR" altLang="en-US" dirty="0"/>
              <a:t>옆 버튼 눌러 원하는 </a:t>
            </a:r>
            <a:r>
              <a:rPr lang="en-US" altLang="ko-KR" dirty="0"/>
              <a:t>variants </a:t>
            </a:r>
            <a:r>
              <a:rPr lang="ko-KR" altLang="en-US" dirty="0"/>
              <a:t>선택하기</a:t>
            </a:r>
          </a:p>
        </p:txBody>
      </p:sp>
    </p:spTree>
    <p:extLst>
      <p:ext uri="{BB962C8B-B14F-4D97-AF65-F5344CB8AC3E}">
        <p14:creationId xmlns:p14="http://schemas.microsoft.com/office/powerpoint/2010/main" val="3363792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B711F-CD58-BB42-941A-3E1932309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CD7DD2A-0491-36CE-F1BD-77C2EBB3F1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Auto layout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D5D0D6-14EE-D168-01B3-13EB3C6FEF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한 요소의 배치나 요소들 간의 배치를 조절하는 기능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B85FD0-B2D8-9341-B370-2BC96BC20B1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1DF35-083F-6AEA-7A6A-E1932F6A7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25D22B-2264-864C-E462-0FFE106BC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3D5B4-0D83-01A3-8508-29004E039D54}"/>
              </a:ext>
            </a:extLst>
          </p:cNvPr>
          <p:cNvSpPr txBox="1"/>
          <p:nvPr/>
        </p:nvSpPr>
        <p:spPr>
          <a:xfrm>
            <a:off x="838200" y="1885681"/>
            <a:ext cx="60928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요소에 </a:t>
            </a:r>
            <a:r>
              <a:rPr lang="en-US" altLang="ko-KR" dirty="0"/>
              <a:t>Auto layout</a:t>
            </a:r>
            <a:r>
              <a:rPr lang="ko-KR" altLang="en-US" dirty="0"/>
              <a:t>을 설정하면 자동으로 요소를 감싸는 프레임이 생성됨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만약 프레임에 </a:t>
            </a:r>
            <a:r>
              <a:rPr lang="en-US" altLang="ko-KR" dirty="0"/>
              <a:t>Auto layout</a:t>
            </a:r>
            <a:r>
              <a:rPr lang="ko-KR" altLang="en-US" dirty="0"/>
              <a:t>을 넣으면 구조 그대로에 레이아웃 설정만 추가 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341E04-621F-2333-6A79-FA40B7E204E7}"/>
              </a:ext>
            </a:extLst>
          </p:cNvPr>
          <p:cNvSpPr txBox="1"/>
          <p:nvPr/>
        </p:nvSpPr>
        <p:spPr>
          <a:xfrm>
            <a:off x="992155" y="3501509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요소의 정렬 기준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50747E1-E520-A075-2C88-12695B6C7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22" y="3870841"/>
            <a:ext cx="4401164" cy="18766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5AD664-EAF1-144C-9211-5D80173894F5}"/>
              </a:ext>
            </a:extLst>
          </p:cNvPr>
          <p:cNvSpPr txBox="1"/>
          <p:nvPr/>
        </p:nvSpPr>
        <p:spPr>
          <a:xfrm>
            <a:off x="6857949" y="3520557"/>
            <a:ext cx="609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↓</a:t>
            </a:r>
            <a:r>
              <a:rPr lang="en-US" altLang="ko-KR" dirty="0"/>
              <a:t>: </a:t>
            </a:r>
            <a:r>
              <a:rPr lang="ko-KR" altLang="en-US" dirty="0"/>
              <a:t>세로 방향으로 요소 배치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D140A78-0DA5-E2DA-CE1F-186489130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615" y="3962445"/>
            <a:ext cx="2152950" cy="64779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F008323-2BE2-7FB3-C6D1-8A5AB8B4FE54}"/>
              </a:ext>
            </a:extLst>
          </p:cNvPr>
          <p:cNvSpPr txBox="1"/>
          <p:nvPr/>
        </p:nvSpPr>
        <p:spPr>
          <a:xfrm>
            <a:off x="6931090" y="4734739"/>
            <a:ext cx="6783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→</a:t>
            </a:r>
            <a:r>
              <a:rPr lang="en-US" altLang="ko-KR" dirty="0"/>
              <a:t>: </a:t>
            </a:r>
            <a:r>
              <a:rPr lang="ko-KR" altLang="en-US" dirty="0"/>
              <a:t>가로 방향으로 요소 배치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8F66448-A495-7D6E-6FFD-69516F231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615" y="5219057"/>
            <a:ext cx="2076740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25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A4D32-8A71-9D96-6180-087AED797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5C85922-F73A-9344-C3E9-277C6CE480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요소 간의 간격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FEF23C-A37F-9EAF-1987-627B520869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err="1"/>
              <a:t>css</a:t>
            </a:r>
            <a:r>
              <a:rPr lang="ko-KR" altLang="en-US" dirty="0"/>
              <a:t>의 </a:t>
            </a:r>
            <a:r>
              <a:rPr lang="en-US" altLang="ko-KR" dirty="0"/>
              <a:t>margin</a:t>
            </a:r>
            <a:r>
              <a:rPr lang="ko-KR" altLang="en-US" dirty="0"/>
              <a:t>과 </a:t>
            </a:r>
            <a:r>
              <a:rPr lang="ko-KR" altLang="en-US" dirty="0" err="1"/>
              <a:t>비슷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9808E-01CB-FFB9-5FD4-C3B121F11A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7F0D1-B670-8495-D893-0A5A70986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B5E421-7C7C-AF10-115E-5A8BA4675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45E2049-2DAE-5B27-C6A9-806A0AF68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2965"/>
            <a:ext cx="4812957" cy="210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760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22905-8F96-D556-013C-39D784E0D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398B60-8CDE-6A0D-A787-3BDA2DF507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프레임의 여백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152447-42BB-FC52-A3D0-56DEC307C0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489" y="1135068"/>
            <a:ext cx="8377238" cy="527050"/>
          </a:xfrm>
        </p:spPr>
        <p:txBody>
          <a:bodyPr>
            <a:noAutofit/>
          </a:bodyPr>
          <a:lstStyle/>
          <a:p>
            <a:r>
              <a:rPr lang="ko-KR" altLang="en-US" dirty="0"/>
              <a:t>프레임의 상하좌우에 여백 넣기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44B3B-5103-CB5B-D33C-87E1E29F4C9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4314CF-5C3D-24BC-5841-75E9EFA5A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3B948-5D23-5D79-DE80-9EB4A4DCE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4EC6C5-D337-2431-6445-8CF5E8B4D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073"/>
            <a:ext cx="4166369" cy="2083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AEE33D-3A48-D7C5-DB1B-FB844D836409}"/>
              </a:ext>
            </a:extLst>
          </p:cNvPr>
          <p:cNvSpPr txBox="1"/>
          <p:nvPr/>
        </p:nvSpPr>
        <p:spPr>
          <a:xfrm>
            <a:off x="838200" y="400732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css</a:t>
            </a:r>
            <a:r>
              <a:rPr lang="ko-KR" altLang="en-US" dirty="0"/>
              <a:t>의 </a:t>
            </a:r>
            <a:r>
              <a:rPr lang="en-US" altLang="ko-KR" dirty="0"/>
              <a:t>padding</a:t>
            </a:r>
          </a:p>
        </p:txBody>
      </p:sp>
    </p:spTree>
    <p:extLst>
      <p:ext uri="{BB962C8B-B14F-4D97-AF65-F5344CB8AC3E}">
        <p14:creationId xmlns:p14="http://schemas.microsoft.com/office/powerpoint/2010/main" val="2603750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B73FD-0639-F6BA-6757-2BBF157AC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DF498A9-E8DB-93E0-225F-A2CC1AA83B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요소의 배치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8F402B-7AEC-E08F-7A14-5F24C095DF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489" y="1212547"/>
            <a:ext cx="8377238" cy="527050"/>
          </a:xfrm>
        </p:spPr>
        <p:txBody>
          <a:bodyPr>
            <a:noAutofit/>
          </a:bodyPr>
          <a:lstStyle/>
          <a:p>
            <a:r>
              <a:rPr lang="ko-KR" altLang="en-US" dirty="0"/>
              <a:t>요소들을 프레임 안에서 배치하는 방법 설정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B7866-33A8-2E93-3B4D-B891DF223E4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D3A7F-D8AC-37F7-9A17-2AD8E5BA8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0BFDA-78F0-AA6E-650C-3A3F1FEBA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ED04041-3B9A-CAE6-FA7D-6848BCF80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12577"/>
            <a:ext cx="3816178" cy="2160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2E3BD2-072A-6FDA-17D6-E4B83945DC47}"/>
              </a:ext>
            </a:extLst>
          </p:cNvPr>
          <p:cNvSpPr txBox="1"/>
          <p:nvPr/>
        </p:nvSpPr>
        <p:spPr>
          <a:xfrm>
            <a:off x="838200" y="4046266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css</a:t>
            </a:r>
            <a:r>
              <a:rPr lang="ko-KR" altLang="en-US" dirty="0"/>
              <a:t>의 </a:t>
            </a:r>
            <a:r>
              <a:rPr lang="en-US" altLang="ko-KR" dirty="0"/>
              <a:t>justify-content</a:t>
            </a:r>
            <a:r>
              <a:rPr lang="ko-KR" altLang="en-US" dirty="0"/>
              <a:t>와 </a:t>
            </a:r>
            <a:r>
              <a:rPr lang="en-US" altLang="ko-KR" dirty="0"/>
              <a:t>align-items</a:t>
            </a:r>
            <a:r>
              <a:rPr lang="ko-KR" altLang="en-US" dirty="0"/>
              <a:t>라고 생각하면 됨</a:t>
            </a:r>
          </a:p>
        </p:txBody>
      </p:sp>
    </p:spTree>
    <p:extLst>
      <p:ext uri="{BB962C8B-B14F-4D97-AF65-F5344CB8AC3E}">
        <p14:creationId xmlns:p14="http://schemas.microsoft.com/office/powerpoint/2010/main" val="27658806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170B7-5F84-87AF-2E42-F015DF4BD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A49BDC-B227-96E0-7C19-F516D531EB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49816-A05F-B4CF-084B-35004AC5D8D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457395"/>
            <a:ext cx="10414686" cy="527050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auto layout</a:t>
            </a:r>
            <a:r>
              <a:rPr lang="ko-KR" altLang="en-US" sz="1800" dirty="0"/>
              <a:t>을 설정할 요소 선택하고 </a:t>
            </a:r>
            <a:r>
              <a:rPr lang="en-US" altLang="ko-KR" sz="1800" b="1" dirty="0" err="1"/>
              <a:t>Shif+A</a:t>
            </a:r>
            <a:r>
              <a:rPr lang="ko-KR" altLang="en-US" sz="1800" dirty="0"/>
              <a:t> 누르기</a:t>
            </a:r>
            <a:r>
              <a:rPr lang="en-US" altLang="ko-KR" sz="1800" dirty="0"/>
              <a:t>(</a:t>
            </a:r>
            <a:r>
              <a:rPr lang="ko-KR" altLang="en-US" sz="1800" dirty="0"/>
              <a:t>디자인 패널에서 </a:t>
            </a:r>
            <a:r>
              <a:rPr lang="en-US" altLang="ko-KR" sz="1800" dirty="0"/>
              <a:t>Auto layout</a:t>
            </a:r>
            <a:r>
              <a:rPr lang="ko-KR" altLang="en-US" sz="1800" dirty="0"/>
              <a:t>의 </a:t>
            </a:r>
            <a:r>
              <a:rPr lang="en-US" altLang="ko-KR" sz="1800" dirty="0"/>
              <a:t>+</a:t>
            </a:r>
            <a:r>
              <a:rPr lang="ko-KR" altLang="en-US" sz="1800" dirty="0"/>
              <a:t>눌러도 가능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디자인 패널에서 </a:t>
            </a:r>
            <a:r>
              <a:rPr lang="en-US" altLang="ko-KR" sz="1800" dirty="0"/>
              <a:t>Auto layout</a:t>
            </a:r>
            <a:r>
              <a:rPr lang="ko-KR" altLang="en-US" sz="1800" dirty="0"/>
              <a:t>에서 세부 설정하기</a:t>
            </a:r>
          </a:p>
          <a:p>
            <a:endParaRPr lang="en-US" altLang="ko-KR" sz="1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79335-241B-B901-40E4-4BE5E37235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C8442-BDC6-9BD3-2789-74C183664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4004A4-EE94-D5FB-E231-A4B6C2197F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5806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7BBDC-3357-64B9-3C7E-B7BDEF129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D0F40A-451C-D6A9-9793-FC67ED6651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Resizing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602644-2157-7759-6E25-90433C7F08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Auto layout </a:t>
            </a:r>
            <a:r>
              <a:rPr lang="ko-KR" altLang="en-US" dirty="0"/>
              <a:t>설정하면 디자인 패널에서 요소의 </a:t>
            </a:r>
            <a:r>
              <a:rPr lang="ko-KR" altLang="en-US" b="1" dirty="0"/>
              <a:t>속성</a:t>
            </a:r>
            <a:r>
              <a:rPr lang="ko-KR" altLang="en-US" dirty="0"/>
              <a:t>을 설정할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C41268-2E80-5479-B6A6-B2D39869CE5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543EC-51AD-34FA-BDCC-41DC1336A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A3321-5C88-CF03-147C-BC186994FE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6A27B8-15E6-EC22-604B-4AE480909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4316"/>
            <a:ext cx="2992395" cy="330455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6958C2-2B6B-7BFF-BB38-791D27780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378" y="1638083"/>
            <a:ext cx="5696745" cy="16671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428D99-C363-2DDB-7D13-BF5CAAD8C3BA}"/>
              </a:ext>
            </a:extLst>
          </p:cNvPr>
          <p:cNvSpPr txBox="1"/>
          <p:nvPr/>
        </p:nvSpPr>
        <p:spPr>
          <a:xfrm>
            <a:off x="838200" y="4897404"/>
            <a:ext cx="73665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프레임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)</a:t>
            </a:r>
            <a:r>
              <a:rPr lang="ko-KR" altLang="en-US" dirty="0"/>
              <a:t>의 옵션은 요소에 상관없이 </a:t>
            </a:r>
            <a:r>
              <a:rPr lang="en-US" altLang="ko-KR" dirty="0"/>
              <a:t>Fixed, Hug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요소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  <a:r>
              <a:rPr lang="ko-KR" altLang="en-US" dirty="0"/>
              <a:t>의 옵션은 </a:t>
            </a:r>
            <a:r>
              <a:rPr lang="en-US" altLang="ko-KR" dirty="0"/>
              <a:t>Fixed, Fill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만약 요소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Auto layout, text</a:t>
            </a:r>
            <a:r>
              <a:rPr lang="ko-KR" altLang="en-US" dirty="0"/>
              <a:t>라면 </a:t>
            </a:r>
            <a:r>
              <a:rPr lang="en-US" altLang="ko-KR" dirty="0"/>
              <a:t>Hug </a:t>
            </a:r>
            <a:r>
              <a:rPr lang="ko-KR" altLang="en-US" dirty="0"/>
              <a:t>옵션도 사용가능</a:t>
            </a:r>
          </a:p>
        </p:txBody>
      </p:sp>
    </p:spTree>
    <p:extLst>
      <p:ext uri="{BB962C8B-B14F-4D97-AF65-F5344CB8AC3E}">
        <p14:creationId xmlns:p14="http://schemas.microsoft.com/office/powerpoint/2010/main" val="38758919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95CF2-EB78-1085-B080-AF767EB26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6251AE-2B80-5D5F-FC9B-E9CE7A1579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Resizing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47C375-49C1-829A-AB4C-CD7531F758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42066"/>
            <a:ext cx="8377238" cy="527050"/>
          </a:xfrm>
        </p:spPr>
        <p:txBody>
          <a:bodyPr>
            <a:noAutofit/>
          </a:bodyPr>
          <a:lstStyle/>
          <a:p>
            <a:r>
              <a:rPr lang="en-US" altLang="ko-KR" sz="1600" b="1" dirty="0"/>
              <a:t>Fixed width/height : </a:t>
            </a:r>
            <a:r>
              <a:rPr lang="ko-KR" altLang="en-US" sz="1600" dirty="0"/>
              <a:t>폭 영역 고정</a:t>
            </a:r>
            <a:r>
              <a:rPr lang="en-US" altLang="ko-KR" sz="1600" dirty="0"/>
              <a:t>/</a:t>
            </a:r>
            <a:r>
              <a:rPr lang="ko-KR" altLang="en-US" sz="1600" dirty="0"/>
              <a:t>높이 영역 고정</a:t>
            </a:r>
          </a:p>
          <a:p>
            <a:r>
              <a:rPr lang="en-US" altLang="ko-KR" sz="1600" b="1" dirty="0"/>
              <a:t>Hug contents </a:t>
            </a:r>
            <a:r>
              <a:rPr lang="en-US" altLang="ko-KR" sz="1600" dirty="0"/>
              <a:t>: </a:t>
            </a:r>
            <a:r>
              <a:rPr lang="ko-KR" altLang="en-US" sz="1600" dirty="0"/>
              <a:t>본인 레이어를 감싸는 영역</a:t>
            </a:r>
            <a:r>
              <a:rPr lang="en-US" altLang="ko-KR" sz="1600" dirty="0"/>
              <a:t>(</a:t>
            </a:r>
            <a:r>
              <a:rPr lang="ko-KR" altLang="en-US" sz="1600" dirty="0"/>
              <a:t>기본값</a:t>
            </a:r>
            <a:r>
              <a:rPr lang="en-US" altLang="ko-KR" sz="1600" dirty="0"/>
              <a:t>)</a:t>
            </a:r>
          </a:p>
          <a:p>
            <a:r>
              <a:rPr lang="en-US" altLang="ko-KR" sz="1600" b="1" dirty="0"/>
              <a:t>Fill container </a:t>
            </a:r>
            <a:r>
              <a:rPr lang="en-US" altLang="ko-KR" sz="1600" dirty="0"/>
              <a:t>: </a:t>
            </a:r>
            <a:r>
              <a:rPr lang="ko-KR" altLang="en-US" sz="1600" dirty="0"/>
              <a:t>프레임</a:t>
            </a:r>
            <a:r>
              <a:rPr lang="en-US" altLang="ko-KR" sz="1600" dirty="0"/>
              <a:t>(</a:t>
            </a:r>
            <a:r>
              <a:rPr lang="ko-KR" altLang="en-US" sz="1600" dirty="0"/>
              <a:t>부모</a:t>
            </a:r>
            <a:r>
              <a:rPr lang="en-US" altLang="ko-KR" sz="1600" dirty="0"/>
              <a:t>)</a:t>
            </a:r>
            <a:r>
              <a:rPr lang="ko-KR" altLang="en-US" sz="1600" dirty="0"/>
              <a:t>에 크기를 맞춰서 스스로 영역을 늘리거나 줄임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B44EB8-14BE-9A7C-C5C7-A8769FD9DD1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86E9E0-C1DC-AA5D-C6D8-0228ED465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7AECB-2132-BC12-1239-8B7FB2FA0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9378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6DAF0-7F4A-E63F-958F-A95ECF1B2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2F4732E-2D5E-2215-6DE7-4A20F03F01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Absolute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D806F-1A54-CF1E-E9B9-2AA36FCCB2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절대좌표</a:t>
            </a:r>
            <a:r>
              <a:rPr lang="en-US" altLang="ko-KR" dirty="0"/>
              <a:t>, Auto layout</a:t>
            </a:r>
            <a:r>
              <a:rPr lang="ko-KR" altLang="en-US" dirty="0"/>
              <a:t>의 요소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  <a:r>
              <a:rPr lang="ko-KR" altLang="en-US" dirty="0"/>
              <a:t>이지만 프레임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)</a:t>
            </a:r>
            <a:r>
              <a:rPr lang="ko-KR" altLang="en-US" dirty="0"/>
              <a:t>의 </a:t>
            </a:r>
            <a:r>
              <a:rPr lang="ko-KR" altLang="en-US" b="1" dirty="0"/>
              <a:t>속성</a:t>
            </a:r>
            <a:r>
              <a:rPr lang="ko-KR" altLang="en-US" dirty="0"/>
              <a:t>은 영향 받지 않음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74D543-580D-F197-BFFB-8DA94ABB7AB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B7F34-66B2-AA09-9336-9400E719D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BCA95-AA02-B9A2-1A76-D2F754375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CA37FD9-166A-26B1-FAD9-C25739994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56797"/>
            <a:ext cx="3330146" cy="28922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9CEC55-2DCF-9145-355E-8C053113D990}"/>
              </a:ext>
            </a:extLst>
          </p:cNvPr>
          <p:cNvSpPr txBox="1"/>
          <p:nvPr/>
        </p:nvSpPr>
        <p:spPr>
          <a:xfrm>
            <a:off x="838200" y="47267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위치는 프레임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) </a:t>
            </a:r>
            <a:r>
              <a:rPr lang="ko-KR" altLang="en-US" dirty="0"/>
              <a:t>기준으로 설정됨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css</a:t>
            </a:r>
            <a:r>
              <a:rPr lang="ko-KR" altLang="en-US" dirty="0"/>
              <a:t>의 </a:t>
            </a:r>
            <a:r>
              <a:rPr lang="en-US" altLang="ko-KR" dirty="0"/>
              <a:t>position: absolute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DFC4F6-BF90-3F1A-4EF2-C8BE3201E356}"/>
              </a:ext>
            </a:extLst>
          </p:cNvPr>
          <p:cNvSpPr txBox="1"/>
          <p:nvPr/>
        </p:nvSpPr>
        <p:spPr>
          <a:xfrm>
            <a:off x="4489622" y="161152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방법</a:t>
            </a:r>
            <a:endParaRPr lang="en-US" altLang="ko-KR" b="1" dirty="0"/>
          </a:p>
          <a:p>
            <a:pPr>
              <a:buNone/>
            </a:pPr>
            <a:endParaRPr lang="ko-KR" altLang="en-US" b="1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Auto layout </a:t>
            </a:r>
            <a:r>
              <a:rPr lang="ko-KR" altLang="en-US" dirty="0"/>
              <a:t>적용하기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디자인 패널에서 </a:t>
            </a:r>
            <a:r>
              <a:rPr lang="en-US" altLang="ko-KR" dirty="0"/>
              <a:t>Absolute position </a:t>
            </a:r>
            <a:r>
              <a:rPr lang="ko-KR" altLang="en-US" dirty="0"/>
              <a:t>아이콘 클릭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위치 조정하기</a:t>
            </a:r>
          </a:p>
        </p:txBody>
      </p:sp>
    </p:spTree>
    <p:extLst>
      <p:ext uri="{BB962C8B-B14F-4D97-AF65-F5344CB8AC3E}">
        <p14:creationId xmlns:p14="http://schemas.microsoft.com/office/powerpoint/2010/main" val="406509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E1133-E117-E236-64CA-71FF65389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BB7A31B-201F-6250-77B3-1CADB5B037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axis(</a:t>
            </a:r>
            <a:r>
              <a:rPr lang="ko-KR" altLang="en-US" dirty="0"/>
              <a:t>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C0BF2D-0B17-FF82-1775-8034CB63B4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B0ACCE-B595-C67D-AB01-AF9E9956E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CE022-312D-FAF0-A21D-9E4E0A18E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BA6AC1-CDF4-FA3C-0580-98512BB5C648}"/>
              </a:ext>
            </a:extLst>
          </p:cNvPr>
          <p:cNvSpPr txBox="1"/>
          <p:nvPr/>
        </p:nvSpPr>
        <p:spPr>
          <a:xfrm>
            <a:off x="831480" y="435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main-axis : </a:t>
            </a:r>
            <a:r>
              <a:rPr lang="ko-KR" altLang="en-US" dirty="0"/>
              <a:t>주축</a:t>
            </a:r>
            <a:r>
              <a:rPr lang="en-US" altLang="ko-KR" dirty="0"/>
              <a:t>, </a:t>
            </a:r>
            <a:r>
              <a:rPr lang="ko-KR" altLang="en-US" dirty="0"/>
              <a:t>내가 지정한 방향</a:t>
            </a:r>
          </a:p>
          <a:p>
            <a:pPr>
              <a:buNone/>
            </a:pPr>
            <a:r>
              <a:rPr lang="en-US" altLang="ko-KR" b="1" dirty="0"/>
              <a:t>cross-axis : </a:t>
            </a:r>
            <a:r>
              <a:rPr lang="ko-KR" altLang="en-US" dirty="0" err="1"/>
              <a:t>보조축</a:t>
            </a:r>
            <a:r>
              <a:rPr lang="en-US" altLang="ko-KR" dirty="0"/>
              <a:t>, main-axis</a:t>
            </a:r>
            <a:r>
              <a:rPr lang="ko-KR" altLang="en-US" dirty="0"/>
              <a:t>와 수직인 방향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827207B-5BDB-F6FA-E8F1-6BAD6A3B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80" y="1429207"/>
            <a:ext cx="5104423" cy="261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7098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BA2FF-B65F-8F93-7036-7CF13953D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E9D101-A3F3-F822-40AD-290AF7511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Constraints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0262A-9BB6-09EC-A8F0-17CE2E6EBE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프레임 안에 있는 요소의 위치 설정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413CC-870B-0809-0E62-BD4739425D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868AC-ECE1-A284-42F6-A806EF9D2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83F913-B9D4-9797-E1EE-7A0288417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1035D-163E-7E23-ADA3-3A34E17355B2}"/>
              </a:ext>
            </a:extLst>
          </p:cNvPr>
          <p:cNvSpPr txBox="1"/>
          <p:nvPr/>
        </p:nvSpPr>
        <p:spPr>
          <a:xfrm>
            <a:off x="784327" y="41423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요소를 </a:t>
            </a:r>
            <a:r>
              <a:rPr lang="ko-KR" altLang="en-US" dirty="0" err="1"/>
              <a:t>담고있는</a:t>
            </a:r>
            <a:r>
              <a:rPr lang="ko-KR" altLang="en-US" dirty="0"/>
              <a:t> 프레임을 기준으로 적용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8D6014-FD4B-42FD-1055-D84CEB55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8008"/>
            <a:ext cx="3605786" cy="24288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DF7F5C-8F36-0DDC-45DD-8C74F5BDF401}"/>
              </a:ext>
            </a:extLst>
          </p:cNvPr>
          <p:cNvSpPr txBox="1"/>
          <p:nvPr/>
        </p:nvSpPr>
        <p:spPr>
          <a:xfrm>
            <a:off x="5105400" y="1659722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가로 고정</a:t>
            </a:r>
            <a:r>
              <a:rPr lang="en-US" altLang="ko-KR" dirty="0"/>
              <a:t>: Left, Right, Center</a:t>
            </a:r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세로 고정</a:t>
            </a:r>
            <a:r>
              <a:rPr lang="en-US" altLang="ko-KR" dirty="0"/>
              <a:t>: Top, Bottom, Center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프레임의 가로</a:t>
            </a:r>
            <a:r>
              <a:rPr lang="en-US" altLang="ko-KR" dirty="0"/>
              <a:t>/</a:t>
            </a:r>
            <a:r>
              <a:rPr lang="ko-KR" altLang="en-US" dirty="0"/>
              <a:t>세로 길이가 길어지거나 줄어들어도 선택한 위치에 고정됨</a:t>
            </a:r>
            <a:endParaRPr lang="en-US" altLang="ko-KR" dirty="0"/>
          </a:p>
          <a:p>
            <a:pPr lvl="1"/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가로 세로 고정</a:t>
            </a:r>
            <a:r>
              <a:rPr lang="en-US" altLang="ko-KR" dirty="0"/>
              <a:t>: </a:t>
            </a:r>
            <a:r>
              <a:rPr lang="en-US" altLang="ko-KR" dirty="0" err="1"/>
              <a:t>Left&amp;Right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위 아래 고정</a:t>
            </a:r>
            <a:r>
              <a:rPr lang="en-US" altLang="ko-KR" dirty="0"/>
              <a:t>: </a:t>
            </a:r>
            <a:r>
              <a:rPr lang="en-US" altLang="ko-KR" dirty="0" err="1"/>
              <a:t>Top&amp;Bottom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프레임의 여백을 기준으로 가운데 있는 요소의 크기가 늘어남</a:t>
            </a:r>
            <a:endParaRPr lang="en-US" altLang="ko-KR" dirty="0"/>
          </a:p>
          <a:p>
            <a:pPr lvl="1"/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비율</a:t>
            </a:r>
            <a:r>
              <a:rPr lang="en-US" altLang="ko-KR" dirty="0"/>
              <a:t>: Scale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요소의 비율을 유지하며 프레임의 크기에 따라 요소의 크기가 늘어남</a:t>
            </a:r>
          </a:p>
        </p:txBody>
      </p:sp>
    </p:spTree>
    <p:extLst>
      <p:ext uri="{BB962C8B-B14F-4D97-AF65-F5344CB8AC3E}">
        <p14:creationId xmlns:p14="http://schemas.microsoft.com/office/powerpoint/2010/main" val="41041625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D63D7-22D7-B384-5CFD-249317C02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9B2E5AD-7B4F-D1DA-61F2-3C7209B825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style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84B91-0CA5-7E75-F591-13F525F6B9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dirty="0"/>
              <a:t>https://www.youtube.com/watch?time_continue=2&amp;v=gtQ_A3imzsg&amp;embeds_referring_euri=https%3A%2F%2Fwww.notion.so%2F&amp;source_ve_path=MTM5MTE3LDI4NjY2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0772C-6EC1-96BA-BE7D-72EFAFAD795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D3006-ED16-579B-9E18-778275A28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8A67E-13F7-3990-1915-7CBB6DC51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25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BAC6A-9D39-3FA9-80AE-AE9F72A7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Figma </a:t>
            </a:r>
            <a:r>
              <a:rPr lang="ko-KR" altLang="en-US" dirty="0"/>
              <a:t>실습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F1391A-9CA4-BDA6-4C67-ABBB0651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AA270E-13A7-6FFF-19D8-7AE72803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03E2F1-CDA6-5FBE-F746-92480D1E2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35685-7853-A7FA-27B6-6FC1FD718D8E}"/>
              </a:ext>
            </a:extLst>
          </p:cNvPr>
          <p:cNvSpPr txBox="1"/>
          <p:nvPr/>
        </p:nvSpPr>
        <p:spPr>
          <a:xfrm>
            <a:off x="10047032" y="331161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 만들기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665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1C585-3C92-37C0-602F-AE8BB0D3B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5533529-ECAD-55E2-A6D9-5860A7FE4D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flex-direction </a:t>
            </a:r>
            <a:r>
              <a:rPr lang="ko-KR" altLang="en-US" dirty="0"/>
              <a:t>속성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6961D-A81B-5697-4E07-BF796ABE19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main-axis</a:t>
            </a:r>
            <a:r>
              <a:rPr lang="ko-KR" altLang="en-US" dirty="0"/>
              <a:t>과 방향 설정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C1B70-3368-3A46-333A-6A0021BD3F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6063D-0B6B-159B-5047-AD48B6172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0E326A-A8BA-6F29-DCBB-849C2E362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DECFF-C2F6-9552-2244-97C9404C4807}"/>
              </a:ext>
            </a:extLst>
          </p:cNvPr>
          <p:cNvSpPr txBox="1"/>
          <p:nvPr/>
        </p:nvSpPr>
        <p:spPr>
          <a:xfrm>
            <a:off x="838199" y="321741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행</a:t>
            </a:r>
            <a:r>
              <a:rPr lang="en-US" altLang="ko-KR" dirty="0"/>
              <a:t>(</a:t>
            </a:r>
            <a:r>
              <a:rPr lang="ko-KR" altLang="en-US" dirty="0"/>
              <a:t>가로</a:t>
            </a:r>
            <a:r>
              <a:rPr lang="en-US" altLang="ko-KR" dirty="0"/>
              <a:t>) </a:t>
            </a:r>
            <a:r>
              <a:rPr lang="ko-KR" altLang="en-US" dirty="0"/>
              <a:t>방향으로 배치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CC9D4-6E8A-F2BA-6A35-B4B869448666}"/>
              </a:ext>
            </a:extLst>
          </p:cNvPr>
          <p:cNvSpPr txBox="1"/>
          <p:nvPr/>
        </p:nvSpPr>
        <p:spPr>
          <a:xfrm>
            <a:off x="746350" y="55673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row-reverse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역순으로 가로 방향으로 배치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13D3F5-5914-BC59-4CB1-FCA7CA515189}"/>
              </a:ext>
            </a:extLst>
          </p:cNvPr>
          <p:cNvSpPr txBox="1"/>
          <p:nvPr/>
        </p:nvSpPr>
        <p:spPr>
          <a:xfrm>
            <a:off x="4299616" y="456384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column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열</a:t>
            </a:r>
            <a:r>
              <a:rPr lang="en-US" altLang="ko-KR" dirty="0"/>
              <a:t>(</a:t>
            </a:r>
            <a:r>
              <a:rPr lang="ko-KR" altLang="en-US" dirty="0"/>
              <a:t>세로</a:t>
            </a:r>
            <a:r>
              <a:rPr lang="en-US" altLang="ko-KR" dirty="0"/>
              <a:t>)</a:t>
            </a:r>
            <a:r>
              <a:rPr lang="ko-KR" altLang="en-US" dirty="0"/>
              <a:t>로 배치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A1EE9-8FFE-408D-DB77-4AAF1312EF0D}"/>
              </a:ext>
            </a:extLst>
          </p:cNvPr>
          <p:cNvSpPr txBox="1"/>
          <p:nvPr/>
        </p:nvSpPr>
        <p:spPr>
          <a:xfrm>
            <a:off x="6724282" y="452649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column-reverse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역순으로 세로 방향으로 배치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49CAFDE-4D11-8F7B-033A-7EA449960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56365"/>
            <a:ext cx="2860589" cy="13555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EB40B94-E013-D022-6D9C-8D04F6609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54" y="4000832"/>
            <a:ext cx="2848334" cy="14293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EB5F3C6-A66F-9C83-BAC9-810C96739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594" y="1797266"/>
            <a:ext cx="1390450" cy="258800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5046E35-A0C2-EBA1-557F-37ECF6807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282" y="1797266"/>
            <a:ext cx="1631989" cy="258800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39DD323-81E0-7058-7F13-81623766D0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3680" y="1797266"/>
            <a:ext cx="2550120" cy="16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0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BB319-19FA-7A5B-4D9A-4FFA8A970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148D4A-CA1B-CBB4-38B7-658B9EC475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flexbox </a:t>
            </a:r>
            <a:r>
              <a:rPr lang="ko-KR" altLang="en-US" dirty="0"/>
              <a:t>속성들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139286-5624-E88B-300B-FF78183418B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A7BD27-A99C-F61F-6C78-73D814099B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0F01F1-AEA3-546C-6AE9-1DE51FE3A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61603F-E083-5677-A031-BC6DC682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7824"/>
            <a:ext cx="4534533" cy="26006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B22583-3D34-5783-C387-EB33E60CC5D6}"/>
              </a:ext>
            </a:extLst>
          </p:cNvPr>
          <p:cNvSpPr txBox="1"/>
          <p:nvPr/>
        </p:nvSpPr>
        <p:spPr>
          <a:xfrm>
            <a:off x="5562600" y="1585943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dirty="0"/>
              <a:t>container</a:t>
            </a:r>
            <a:r>
              <a:rPr lang="ko-KR" altLang="en-US" dirty="0"/>
              <a:t>에 적용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display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flex-direction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justify-content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align-items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flex-wrap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flex-flow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align-content</a:t>
            </a:r>
          </a:p>
          <a:p>
            <a:pPr lvl="1"/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en-US" altLang="ko-KR" dirty="0"/>
              <a:t>item</a:t>
            </a:r>
            <a:r>
              <a:rPr lang="ko-KR" altLang="en-US" dirty="0"/>
              <a:t>에 적용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order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flex-grow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flex-shrink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flex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align-self</a:t>
            </a:r>
          </a:p>
        </p:txBody>
      </p:sp>
    </p:spTree>
    <p:extLst>
      <p:ext uri="{BB962C8B-B14F-4D97-AF65-F5344CB8AC3E}">
        <p14:creationId xmlns:p14="http://schemas.microsoft.com/office/powerpoint/2010/main" val="351488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C1E7A-AB26-3D8B-856B-E87CA13D6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B736CF-2698-4831-0781-DE95CCE67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Container </a:t>
            </a:r>
            <a:r>
              <a:rPr lang="ko-KR" altLang="en-US" dirty="0"/>
              <a:t>속성들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1350E3-C46F-20C7-7FC1-DAF8E2AF50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justify-content </a:t>
            </a:r>
            <a:r>
              <a:rPr lang="ko-KR" altLang="en-US" dirty="0"/>
              <a:t>속성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F72D7D-BD73-33CD-FEF6-A4B48C4A37E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2B7A0-B12E-3C7C-92F3-4A3CD2FED0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E8CA3-DC1C-810D-FA9E-F8603A5A0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B150A-898F-6BB3-AF55-A2F9B8CA1AD0}"/>
              </a:ext>
            </a:extLst>
          </p:cNvPr>
          <p:cNvSpPr txBox="1"/>
          <p:nvPr/>
        </p:nvSpPr>
        <p:spPr>
          <a:xfrm>
            <a:off x="838200" y="16676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main-axis </a:t>
            </a:r>
            <a:r>
              <a:rPr lang="ko-KR" altLang="en-US" dirty="0"/>
              <a:t>방향 정렬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3E19A1-0186-E6D1-086C-D42426D1C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760" y="2140378"/>
            <a:ext cx="4182059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17753-F650-E36C-41BB-56B07D6DA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0972FC-1879-EDA2-0FAF-BA8BCDED15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flex-start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D2EE1-431C-378D-0094-4BD37DE564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ko-KR" altLang="en-US" dirty="0"/>
              <a:t>Ⓒ </a:t>
            </a:r>
            <a:r>
              <a:rPr lang="en-US" altLang="ko-KR" dirty="0"/>
              <a:t>2025. </a:t>
            </a:r>
            <a:r>
              <a:rPr lang="ko-KR" altLang="en-US" dirty="0"/>
              <a:t>해달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F68A0-E947-25A5-D12B-3F31B9F7F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dirty="0" err="1"/>
              <a:t>웹기초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D1DE0-6B3B-0320-3508-AE9E92296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EFDDD01-3795-4BA8-9EF8-CCD9099F8DB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4B5E77-4A06-5326-6E4C-DB706B837D86}"/>
              </a:ext>
            </a:extLst>
          </p:cNvPr>
          <p:cNvSpPr txBox="1"/>
          <p:nvPr/>
        </p:nvSpPr>
        <p:spPr>
          <a:xfrm>
            <a:off x="838200" y="35801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flex-direction</a:t>
            </a:r>
            <a:r>
              <a:rPr lang="ko-KR" altLang="en-US" dirty="0"/>
              <a:t>이 </a:t>
            </a:r>
            <a:r>
              <a:rPr lang="en-US" altLang="ko-KR" dirty="0"/>
              <a:t>row(</a:t>
            </a:r>
            <a:r>
              <a:rPr lang="ko-KR" altLang="en-US" dirty="0"/>
              <a:t>가로</a:t>
            </a:r>
            <a:r>
              <a:rPr lang="en-US" altLang="ko-KR" dirty="0"/>
              <a:t>): </a:t>
            </a:r>
            <a:r>
              <a:rPr lang="ko-KR" altLang="en-US" dirty="0"/>
              <a:t>왼쪽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flex-direction</a:t>
            </a:r>
            <a:r>
              <a:rPr lang="ko-KR" altLang="en-US" dirty="0"/>
              <a:t>이 </a:t>
            </a:r>
            <a:r>
              <a:rPr lang="en-US" altLang="ko-KR" dirty="0"/>
              <a:t>column(</a:t>
            </a:r>
            <a:r>
              <a:rPr lang="ko-KR" altLang="en-US" dirty="0"/>
              <a:t>세로</a:t>
            </a:r>
            <a:r>
              <a:rPr lang="en-US" altLang="ko-KR" dirty="0"/>
              <a:t>): </a:t>
            </a:r>
            <a:r>
              <a:rPr lang="ko-KR" altLang="en-US" dirty="0"/>
              <a:t>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30AAE-4F9F-B3E1-5CF4-BB5E0C1FF7E5}"/>
              </a:ext>
            </a:extLst>
          </p:cNvPr>
          <p:cNvSpPr txBox="1"/>
          <p:nvPr/>
        </p:nvSpPr>
        <p:spPr>
          <a:xfrm>
            <a:off x="838200" y="123876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아이템 시작점으로 정렬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5878476-8685-F75C-16AC-B148347E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3770"/>
            <a:ext cx="7049484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42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해달">
      <a:dk1>
        <a:sysClr val="windowText" lastClr="000000"/>
      </a:dk1>
      <a:lt1>
        <a:sysClr val="window" lastClr="FFFFFF"/>
      </a:lt1>
      <a:dk2>
        <a:srgbClr val="252525"/>
      </a:dk2>
      <a:lt2>
        <a:srgbClr val="E8E8E8"/>
      </a:lt2>
      <a:accent1>
        <a:srgbClr val="ABDAD9"/>
      </a:accent1>
      <a:accent2>
        <a:srgbClr val="E1625F"/>
      </a:accent2>
      <a:accent3>
        <a:srgbClr val="F6DB7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Noto Sans">
      <a:majorFont>
        <a:latin typeface="Noto Sans KR SemiBold"/>
        <a:ea typeface="Noto Sans KR SemiBold"/>
        <a:cs typeface=""/>
      </a:majorFont>
      <a:minorFont>
        <a:latin typeface="Noto Sans KR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1450</Words>
  <Application>Microsoft Office PowerPoint</Application>
  <PresentationFormat>와이드스크린</PresentationFormat>
  <Paragraphs>370</Paragraphs>
  <Slides>52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7" baseType="lpstr">
      <vt:lpstr>Noto Sans KR</vt:lpstr>
      <vt:lpstr>Noto Sans KR SemiBold</vt:lpstr>
      <vt:lpstr>맑은 고딕</vt:lpstr>
      <vt:lpstr>Arial</vt:lpstr>
      <vt:lpstr>Office 테마</vt:lpstr>
      <vt:lpstr>웹기초 2차시</vt:lpstr>
      <vt:lpstr>PowerPoint 프레젠테이션</vt:lpstr>
      <vt:lpstr>Flexbox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Figma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Figma 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은샘 고</dc:creator>
  <cp:lastModifiedBy>ADMIN</cp:lastModifiedBy>
  <cp:revision>28</cp:revision>
  <dcterms:created xsi:type="dcterms:W3CDTF">2024-07-19T15:50:54Z</dcterms:created>
  <dcterms:modified xsi:type="dcterms:W3CDTF">2025-09-24T08:39:04Z</dcterms:modified>
</cp:coreProperties>
</file>