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5" r:id="rId3"/>
    <p:sldId id="291" r:id="rId4"/>
    <p:sldId id="267" r:id="rId5"/>
    <p:sldId id="293" r:id="rId6"/>
    <p:sldId id="29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0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3E72D-B369-482C-8E75-C72865680BD7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F8A33-AB79-4A59-8D0A-F4B8D9D7D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7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1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89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0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1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3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2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8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4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0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0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7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</a:blip>
          <a:srcRect/>
          <a:stretch>
            <a:fillRect l="-12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C68C5-D724-4B50-A561-B354F4A5D3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3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17000" t="14000" r="17000" b="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97138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自动瞄准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="" xmlns:a16="http://schemas.microsoft.com/office/drawing/2014/main" id="{7D4229FA-2E26-4630-8915-D8ACA64945A8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119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>
                <a:solidFill>
                  <a:schemeClr val="bg1"/>
                </a:solidFill>
              </a:rPr>
              <a:t>目标检测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内容占位符 2"/>
          <p:cNvSpPr txBox="1">
            <a:spLocks/>
          </p:cNvSpPr>
          <p:nvPr/>
        </p:nvSpPr>
        <p:spPr>
          <a:xfrm>
            <a:off x="7124699" y="1047659"/>
            <a:ext cx="4457700" cy="26324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53" name="内容占位符 2"/>
          <p:cNvSpPr txBox="1">
            <a:spLocks/>
          </p:cNvSpPr>
          <p:nvPr/>
        </p:nvSpPr>
        <p:spPr>
          <a:xfrm>
            <a:off x="774700" y="1047056"/>
            <a:ext cx="4457700" cy="55395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467802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任务目标及分解</a:t>
            </a:r>
            <a:endParaRPr lang="zh-CN" altLang="en-US" sz="32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68" y="1704787"/>
            <a:ext cx="1689737" cy="1689737"/>
          </a:xfr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72" y="1704788"/>
            <a:ext cx="1695026" cy="16897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047472" y="3816817"/>
            <a:ext cx="3977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自动瞄准：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场地上放置如上图样式的视觉标签卡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 EP</a:t>
            </a:r>
            <a:r>
              <a:rPr lang="zh-CN" altLang="en-US" sz="2400" dirty="0">
                <a:solidFill>
                  <a:schemeClr val="bg1"/>
                </a:solidFill>
              </a:rPr>
              <a:t>步兵机器人可以自动将炮口指向特定数字的视觉标签卡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965200" y="11792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11" name="右箭头 10"/>
          <p:cNvSpPr/>
          <p:nvPr/>
        </p:nvSpPr>
        <p:spPr>
          <a:xfrm>
            <a:off x="5616548" y="2648417"/>
            <a:ext cx="1130300" cy="233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任务分解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239000" y="1179249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：识别目标</a:t>
            </a:r>
          </a:p>
        </p:txBody>
      </p:sp>
      <p:sp>
        <p:nvSpPr>
          <p:cNvPr id="67" name="内容占位符 2"/>
          <p:cNvSpPr txBox="1">
            <a:spLocks/>
          </p:cNvSpPr>
          <p:nvPr/>
        </p:nvSpPr>
        <p:spPr>
          <a:xfrm>
            <a:off x="7124700" y="3954165"/>
            <a:ext cx="4457700" cy="263241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47625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7239000" y="4125649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：瞄准目标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7364878" y="1718187"/>
            <a:ext cx="3977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从摄像头获取图像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</a:rPr>
              <a:t>在图像上寻找目标并记录目标的位置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3. </a:t>
            </a:r>
            <a:r>
              <a:rPr lang="zh-CN" altLang="en-US" sz="2400" dirty="0">
                <a:solidFill>
                  <a:schemeClr val="bg1"/>
                </a:solidFill>
              </a:rPr>
              <a:t>识别目标上的数字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364878" y="4587314"/>
            <a:ext cx="3977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根据目标上的数学判断是不是要打击的目标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</a:rPr>
              <a:t>根据目标的位置确定云台的转动速度（矢量）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3.</a:t>
            </a:r>
            <a:r>
              <a:rPr lang="zh-CN" altLang="en-US" sz="2400" dirty="0">
                <a:solidFill>
                  <a:schemeClr val="bg1"/>
                </a:solidFill>
              </a:rPr>
              <a:t>控制云台转动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9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云台控制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4380"/>
            <a:ext cx="10515600" cy="5421586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en-US" altLang="zh-CN" sz="140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26953"/>
              </p:ext>
            </p:extLst>
          </p:nvPr>
        </p:nvGraphicFramePr>
        <p:xfrm>
          <a:off x="1401898" y="1699653"/>
          <a:ext cx="9388203" cy="4156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004"/>
                <a:gridCol w="2641600"/>
                <a:gridCol w="2781300"/>
                <a:gridCol w="2781299"/>
              </a:tblGrid>
              <a:tr h="41989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云台速度控制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云台位置控制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描述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控制云台以一定速度转动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/>
                        <a:t>控制云台运动到指定位置，坐标轴原点为当前位置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控制底盘运动当指定位置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，坐标轴原点为上电位置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drive_speed</a:t>
                      </a: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i="1" dirty="0" err="1" smtClean="0"/>
                        <a:t>pitch_speed</a:t>
                      </a:r>
                      <a:r>
                        <a:rPr lang="en-US" altLang="zh-CN" sz="1400" b="1" i="1" dirty="0" smtClean="0"/>
                        <a:t>=30.0, </a:t>
                      </a:r>
                      <a:r>
                        <a:rPr lang="en-US" altLang="zh-CN" sz="1400" b="1" i="1" dirty="0" err="1" smtClean="0"/>
                        <a:t>yaw_speed</a:t>
                      </a:r>
                      <a:r>
                        <a:rPr lang="en-US" altLang="zh-CN" sz="1400" b="1" i="1" dirty="0" smtClean="0"/>
                        <a:t>=30.0</a:t>
                      </a:r>
                      <a:r>
                        <a:rPr lang="en-US" altLang="zh-CN" sz="1400" b="1" dirty="0" smtClean="0"/>
                        <a:t>)</a:t>
                      </a: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move</a:t>
                      </a: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i="1" dirty="0" smtClean="0"/>
                        <a:t>pitch=0, yaw=0, </a:t>
                      </a:r>
                      <a:r>
                        <a:rPr lang="en-US" altLang="zh-CN" sz="1400" b="1" i="1" dirty="0" err="1" smtClean="0"/>
                        <a:t>pitch_speed</a:t>
                      </a:r>
                      <a:r>
                        <a:rPr lang="en-US" altLang="zh-CN" sz="1400" b="1" i="1" dirty="0" smtClean="0"/>
                        <a:t>=30, </a:t>
                      </a:r>
                      <a:r>
                        <a:rPr lang="en-US" altLang="zh-CN" sz="1400" b="1" i="1" dirty="0" err="1" smtClean="0"/>
                        <a:t>yaw_speed</a:t>
                      </a:r>
                      <a:r>
                        <a:rPr lang="en-US" altLang="zh-CN" sz="1400" b="1" i="1" dirty="0" smtClean="0"/>
                        <a:t>=30</a:t>
                      </a:r>
                      <a:r>
                        <a:rPr lang="en-US" altLang="zh-CN" sz="1400" b="1" dirty="0" smtClean="0"/>
                        <a:t>)</a:t>
                      </a: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moveto</a:t>
                      </a: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i="1" dirty="0" smtClean="0"/>
                        <a:t>pitch=0, yaw=0, </a:t>
                      </a:r>
                      <a:r>
                        <a:rPr lang="en-US" altLang="zh-CN" sz="1400" b="1" i="1" dirty="0" err="1" smtClean="0"/>
                        <a:t>pitch_speed</a:t>
                      </a:r>
                      <a:r>
                        <a:rPr lang="en-US" altLang="zh-CN" sz="1400" b="1" i="1" dirty="0" smtClean="0"/>
                        <a:t>=30, </a:t>
                      </a:r>
                      <a:r>
                        <a:rPr lang="en-US" altLang="zh-CN" sz="1400" b="1" i="1" dirty="0" err="1" smtClean="0"/>
                        <a:t>yaw_speed</a:t>
                      </a:r>
                      <a:r>
                        <a:rPr lang="en-US" altLang="zh-CN" sz="1400" b="1" i="1" dirty="0" smtClean="0"/>
                        <a:t>=30</a:t>
                      </a:r>
                      <a:r>
                        <a:rPr lang="en-US" altLang="zh-CN" sz="1400" b="1" dirty="0" smtClean="0"/>
                        <a:t>)</a:t>
                      </a:r>
                      <a:endParaRPr lang="zh-CN" altLang="en-US" sz="1400" b="1" dirty="0" smtClean="0"/>
                    </a:p>
                  </a:txBody>
                  <a:tcPr/>
                </a:tc>
              </a:tr>
              <a:tr h="899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参数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float: [-360, 360]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°/s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yaw_speed</a:t>
                      </a:r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float: [-360, 360]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float: [-55, 55]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轴角度，单位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float: [-55, 55]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轴角度，单位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float: [0, 540]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轴运动速速，单位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°/s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float: [0, 540]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轴运动速度，单位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°/s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[-25, 30]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轴角度，单位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[-250, 250]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轴角度，单位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[0, 540]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轴运动速度，单位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[0, 540]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轴运动速度，单位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zh-CN" altLang="en-US" sz="1800" dirty="0"/>
                    </a:p>
                  </a:txBody>
                  <a:tcPr/>
                </a:tc>
              </a:tr>
              <a:tr h="899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备注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函数可以被连续调用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1.</a:t>
                      </a:r>
                      <a:r>
                        <a:rPr lang="zh-CN" altLang="en-US" sz="1400" dirty="0" smtClean="0"/>
                        <a:t>可以添加</a:t>
                      </a:r>
                      <a:r>
                        <a:rPr lang="en-US" altLang="zh-CN" sz="1400" dirty="0" smtClean="0"/>
                        <a:t>.</a:t>
                      </a:r>
                      <a:r>
                        <a:rPr lang="en-US" altLang="zh-CN" sz="1400" dirty="0" err="1" smtClean="0"/>
                        <a:t>wait_for_completed</a:t>
                      </a:r>
                      <a:r>
                        <a:rPr lang="en-US" altLang="zh-CN" sz="1400" dirty="0" smtClean="0"/>
                        <a:t>(timeout=None</a:t>
                      </a:r>
                      <a:r>
                        <a:rPr lang="en-US" altLang="zh-CN" sz="1400" dirty="0" smtClean="0"/>
                        <a:t>)</a:t>
                      </a:r>
                      <a:r>
                        <a:rPr lang="zh-CN" altLang="en-US" sz="1400" dirty="0" smtClean="0"/>
                        <a:t>使函数成为阻塞函数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2.</a:t>
                      </a:r>
                      <a:r>
                        <a:rPr lang="zh-CN" altLang="en-US" sz="1400" dirty="0" smtClean="0"/>
                        <a:t>非阻塞函数在执行完之前不能再次被调用，否则报错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01898" y="1179724"/>
            <a:ext cx="6973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云台控制</a:t>
            </a:r>
            <a:r>
              <a:rPr lang="en-US" altLang="zh-CN" sz="2000" dirty="0" smtClean="0">
                <a:solidFill>
                  <a:schemeClr val="bg1"/>
                </a:solidFill>
              </a:rPr>
              <a:t>API</a:t>
            </a:r>
            <a:r>
              <a:rPr lang="zh-CN" altLang="en-US" sz="2000" dirty="0" smtClean="0">
                <a:solidFill>
                  <a:schemeClr val="bg1"/>
                </a:solidFill>
              </a:rPr>
              <a:t>位于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robomaster.gimbal</a:t>
            </a:r>
            <a:r>
              <a:rPr lang="zh-CN" altLang="en-US" sz="2000" dirty="0" smtClean="0">
                <a:solidFill>
                  <a:schemeClr val="bg1"/>
                </a:solidFill>
              </a:rPr>
              <a:t>类中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611163"/>
            <a:ext cx="11291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底盘操作的</a:t>
            </a:r>
            <a:r>
              <a:rPr lang="en-US" altLang="zh-CN" sz="1200" dirty="0" smtClean="0"/>
              <a:t>Demo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https</a:t>
            </a:r>
            <a:r>
              <a:rPr lang="en-US" altLang="zh-CN" sz="1200" dirty="0"/>
              <a:t>://gitee.com/oy_tj/RMEPCourseDemo/blob/master/04%20%E6%9C%BA%E5%99%A8%E4%BA%BA%E8%BF%90%E5%8A%A8/Demo/ChassisDemo.ipynb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49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05" y="31956"/>
            <a:ext cx="3349592" cy="762524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8650" y="676275"/>
            <a:ext cx="11010900" cy="58638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5">
            <a:extLst>
              <a:ext uri="{FF2B5EF4-FFF2-40B4-BE49-F238E27FC236}">
                <a16:creationId xmlns="" xmlns:a16="http://schemas.microsoft.com/office/drawing/2014/main" id="{DB26105E-A1FF-4E29-8ADB-0BAF8186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5" y="1204948"/>
            <a:ext cx="816061" cy="816061"/>
          </a:xfrm>
          <a:ln>
            <a:solidFill>
              <a:schemeClr val="accent1"/>
            </a:solidFill>
          </a:ln>
        </p:spPr>
      </p:pic>
      <p:grpSp>
        <p:nvGrpSpPr>
          <p:cNvPr id="14" name="组合 13"/>
          <p:cNvGrpSpPr/>
          <p:nvPr/>
        </p:nvGrpSpPr>
        <p:grpSpPr>
          <a:xfrm>
            <a:off x="5889314" y="1224511"/>
            <a:ext cx="850900" cy="776933"/>
            <a:chOff x="6003614" y="1518301"/>
            <a:chExt cx="850900" cy="776933"/>
          </a:xfrm>
        </p:grpSpPr>
        <p:sp>
          <p:nvSpPr>
            <p:cNvPr id="7" name="矩形 6"/>
            <p:cNvSpPr/>
            <p:nvPr/>
          </p:nvSpPr>
          <p:spPr>
            <a:xfrm>
              <a:off x="6197600" y="1658603"/>
              <a:ext cx="462928" cy="46292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003614" y="1890067"/>
              <a:ext cx="850900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6438278" y="1518301"/>
              <a:ext cx="0" cy="77693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箭头连接符 15"/>
          <p:cNvCxnSpPr/>
          <p:nvPr/>
        </p:nvCxnSpPr>
        <p:spPr>
          <a:xfrm>
            <a:off x="2533045" y="1596277"/>
            <a:ext cx="3790933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233906" y="126283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xErr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980892" y="1134612"/>
                <a:ext cx="3935693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𝑥𝑆𝑝𝑒𝑒𝑑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𝑥𝐸𝑟𝑟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err="1" smtClean="0">
                    <a:solidFill>
                      <a:schemeClr val="bg1"/>
                    </a:solidFill>
                  </a:rPr>
                  <a:t>xErr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越大，</a:t>
                </a:r>
                <a:r>
                  <a:rPr lang="en-US" altLang="zh-CN" dirty="0" err="1" smtClean="0">
                    <a:solidFill>
                      <a:schemeClr val="bg1"/>
                    </a:solidFill>
                  </a:rPr>
                  <a:t>xSpeed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越快</a:t>
                </a:r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1"/>
                    </a:solidFill>
                  </a:rPr>
                  <a:t>准星距离目标越远，云台转动越快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92" y="1134612"/>
                <a:ext cx="3935693" cy="944746"/>
              </a:xfrm>
              <a:prstGeom prst="rect">
                <a:avLst/>
              </a:prstGeom>
              <a:blipFill rotWithShape="0">
                <a:blip r:embed="rId4"/>
                <a:stretch>
                  <a:fillRect l="-929" t="-645" r="-774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891400" y="1406930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内容占位符 5">
            <a:extLst>
              <a:ext uri="{FF2B5EF4-FFF2-40B4-BE49-F238E27FC236}">
                <a16:creationId xmlns="" xmlns:a16="http://schemas.microsoft.com/office/drawing/2014/main" id="{DB26105E-A1FF-4E29-8ADB-0BAF818633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84" y="2520208"/>
            <a:ext cx="816061" cy="8160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32" name="组合 31"/>
          <p:cNvGrpSpPr/>
          <p:nvPr/>
        </p:nvGrpSpPr>
        <p:grpSpPr>
          <a:xfrm>
            <a:off x="5889314" y="2539773"/>
            <a:ext cx="850900" cy="776933"/>
            <a:chOff x="6003614" y="1518301"/>
            <a:chExt cx="850900" cy="776933"/>
          </a:xfrm>
        </p:grpSpPr>
        <p:sp>
          <p:nvSpPr>
            <p:cNvPr id="33" name="矩形 32"/>
            <p:cNvSpPr/>
            <p:nvPr/>
          </p:nvSpPr>
          <p:spPr>
            <a:xfrm>
              <a:off x="6197600" y="1658603"/>
              <a:ext cx="462928" cy="46292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6003614" y="1890067"/>
              <a:ext cx="850900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6438278" y="1518301"/>
              <a:ext cx="0" cy="77693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箭头连接符 35"/>
          <p:cNvCxnSpPr/>
          <p:nvPr/>
        </p:nvCxnSpPr>
        <p:spPr>
          <a:xfrm>
            <a:off x="4952914" y="2909105"/>
            <a:ext cx="1371064" cy="24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414403" y="253977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</a:rPr>
              <a:t>(t)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533045" y="2947806"/>
            <a:ext cx="128948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865615" y="259331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e(t+1)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91400" y="2728183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6972780" y="2851308"/>
                <a:ext cx="4628190" cy="1056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每次的误差被累积起来并对输出产生影响</a:t>
                </a:r>
                <a:endParaRPr lang="en-US" altLang="zh-CN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limLoc m:val="undOvr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CN" b="0" dirty="0" smtClean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780" y="2851308"/>
                <a:ext cx="4628190" cy="1056892"/>
              </a:xfrm>
              <a:prstGeom prst="rect">
                <a:avLst/>
              </a:prstGeom>
              <a:blipFill rotWithShape="0">
                <a:blip r:embed="rId5"/>
                <a:stretch>
                  <a:fillRect l="-922" t="-20809" r="-527" b="-63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6980893" y="2314434"/>
                <a:ext cx="4468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目标移动时只使用比例控制最后只能跟在目标后面跑（稳态误差）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93" y="2314434"/>
                <a:ext cx="4468158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819" t="-754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952884" y="3878208"/>
            <a:ext cx="3605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的引入可能带来这种情况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内容占位符 5">
            <a:extLst>
              <a:ext uri="{FF2B5EF4-FFF2-40B4-BE49-F238E27FC236}">
                <a16:creationId xmlns="" xmlns:a16="http://schemas.microsoft.com/office/drawing/2014/main" id="{DB26105E-A1FF-4E29-8ADB-0BAF818633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83" y="4524131"/>
            <a:ext cx="816061" cy="8160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41" name="组合 40"/>
          <p:cNvGrpSpPr/>
          <p:nvPr/>
        </p:nvGrpSpPr>
        <p:grpSpPr>
          <a:xfrm>
            <a:off x="5889313" y="4543696"/>
            <a:ext cx="850900" cy="776933"/>
            <a:chOff x="6003614" y="1518301"/>
            <a:chExt cx="850900" cy="776933"/>
          </a:xfrm>
        </p:grpSpPr>
        <p:sp>
          <p:nvSpPr>
            <p:cNvPr id="42" name="矩形 41"/>
            <p:cNvSpPr/>
            <p:nvPr/>
          </p:nvSpPr>
          <p:spPr>
            <a:xfrm>
              <a:off x="6197600" y="1658603"/>
              <a:ext cx="462928" cy="46292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6003614" y="1890067"/>
              <a:ext cx="850900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6438278" y="1518301"/>
              <a:ext cx="0" cy="77693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接箭头连接符 49"/>
          <p:cNvCxnSpPr/>
          <p:nvPr/>
        </p:nvCxnSpPr>
        <p:spPr>
          <a:xfrm>
            <a:off x="4952913" y="4913028"/>
            <a:ext cx="1371064" cy="24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414402" y="454369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</a:rPr>
              <a:t>(t)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2533045" y="4944293"/>
            <a:ext cx="128948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762745" y="45898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e(t+1)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6980892" y="4359030"/>
                <a:ext cx="46200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积分</m:t>
                    </m:r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控制可能导致准星跑得太快超过目标（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超调）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的发生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92" y="4359030"/>
                <a:ext cx="4620078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792" t="-6604" r="-792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/>
          <p:cNvSpPr txBox="1"/>
          <p:nvPr/>
        </p:nvSpPr>
        <p:spPr>
          <a:xfrm>
            <a:off x="971005" y="478543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微分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6980892" y="5005361"/>
                <a:ext cx="4361194" cy="1366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微分分量用于降低积分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引起的超调</a:t>
                </a:r>
                <a:endParaRPr lang="en-US" altLang="zh-CN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limLoc m:val="undOvr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zh-CN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f>
                      <m:f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nary>
                  </m:oMath>
                </a14:m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92" y="5005361"/>
                <a:ext cx="4361194" cy="1366593"/>
              </a:xfrm>
              <a:prstGeom prst="rect">
                <a:avLst/>
              </a:prstGeom>
              <a:blipFill rotWithShape="0">
                <a:blip r:embed="rId8"/>
                <a:stretch>
                  <a:fillRect l="-838" t="-15179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628650" y="5783197"/>
            <a:ext cx="6169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https://gitee.com/oy_tj/RMEPCourseDemo/blob/master/07%20%E4%BA%91%E5%8F%B0%E6%8E%A7%E5%88%B6/Demo/pidDemo.ipynb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8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19844 0.0023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22" y="11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-0.20547 0.0023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7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09375 0.0032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16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-0.31016 0.0051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8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37" grpId="0"/>
      <p:bldP spid="37" grpId="1"/>
      <p:bldP spid="46" grpId="0"/>
      <p:bldP spid="47" grpId="0"/>
      <p:bldP spid="48" grpId="0"/>
      <p:bldP spid="49" grpId="0"/>
      <p:bldP spid="25" grpId="0"/>
      <p:bldP spid="51" grpId="0"/>
      <p:bldP spid="51" grpId="1"/>
      <p:bldP spid="54" grpId="0"/>
      <p:bldP spid="55" grpId="0"/>
      <p:bldP spid="56" grpId="0"/>
      <p:bldP spid="5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05" y="31956"/>
            <a:ext cx="3349592" cy="762524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8650" y="676275"/>
            <a:ext cx="11010900" cy="58638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" name="Picture 2" descr="下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05" y="1047440"/>
            <a:ext cx="3299410" cy="212196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58" name="Picture 3" descr="下载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27" y="1047440"/>
            <a:ext cx="3255796" cy="209391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59" name="Picture 4" descr="下载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05" y="3949832"/>
            <a:ext cx="3299409" cy="212196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0" name="Picture 5" descr="下载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27" y="3949832"/>
            <a:ext cx="3255797" cy="209391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1" name="文本框 60"/>
          <p:cNvSpPr txBox="1"/>
          <p:nvPr/>
        </p:nvSpPr>
        <p:spPr>
          <a:xfrm>
            <a:off x="7942383" y="1050406"/>
            <a:ext cx="3477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比例：纯比例控制，</a:t>
            </a:r>
            <a:r>
              <a:rPr lang="en-US" altLang="zh-CN" dirty="0" err="1" smtClean="0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  <a:r>
              <a:rPr lang="en-US" altLang="zh-CN" baseline="-25000" dirty="0" err="1" smtClean="0">
                <a:solidFill>
                  <a:schemeClr val="bg1"/>
                </a:solidFill>
                <a:latin typeface="Cambria Math" panose="02040503050406030204" pitchFamily="18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由小到大，直至相应速度快，且有一定范围超调</a:t>
            </a:r>
            <a:endParaRPr lang="zh-CN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919235" y="2156390"/>
            <a:ext cx="3477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积分：</a:t>
            </a:r>
            <a:r>
              <a:rPr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  <a:r>
              <a:rPr lang="en-US" altLang="zh-CN" baseline="-25000" dirty="0">
                <a:solidFill>
                  <a:schemeClr val="bg1"/>
                </a:solidFill>
                <a:latin typeface="Cambria Math" panose="02040503050406030204" pitchFamily="18" charset="0"/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由小到大，直至稳态误差达到要求（此时超调会增加，可适量减低</a:t>
            </a:r>
            <a:r>
              <a:rPr lang="en-US" altLang="zh-CN" dirty="0" err="1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  <a:r>
              <a:rPr lang="en-US" altLang="zh-CN" baseline="-25000" dirty="0" err="1">
                <a:solidFill>
                  <a:schemeClr val="bg1"/>
                </a:solidFill>
                <a:latin typeface="Cambria Math" panose="02040503050406030204" pitchFamily="18" charset="0"/>
              </a:rPr>
              <a:t>p</a:t>
            </a:r>
            <a:r>
              <a:rPr lang="en-US" altLang="zh-CN" baseline="-25000" dirty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）</a:t>
            </a:r>
            <a:endParaRPr lang="zh-CN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942383" y="3333607"/>
            <a:ext cx="3477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微分：</a:t>
            </a:r>
            <a:r>
              <a:rPr lang="en-US" altLang="zh-CN" dirty="0" err="1" smtClean="0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  <a:r>
              <a:rPr lang="en-US" altLang="zh-CN" baseline="-25000" dirty="0" err="1" smtClean="0">
                <a:solidFill>
                  <a:schemeClr val="bg1"/>
                </a:solidFill>
                <a:latin typeface="Cambria Math" panose="02040503050406030204" pitchFamily="18" charset="0"/>
              </a:rPr>
              <a:t>d</a:t>
            </a: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由小到大，同时微调</a:t>
            </a:r>
            <a:r>
              <a:rPr lang="en-US" altLang="zh-CN" dirty="0" err="1" smtClean="0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  <a:r>
              <a:rPr lang="en-US" altLang="zh-CN" baseline="-25000" dirty="0" err="1" smtClean="0">
                <a:solidFill>
                  <a:schemeClr val="bg1"/>
                </a:solidFill>
                <a:latin typeface="Cambria Math" panose="02040503050406030204" pitchFamily="18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  <a:r>
              <a:rPr lang="en-US" altLang="zh-CN" baseline="-250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i</a:t>
            </a:r>
            <a:r>
              <a:rPr lang="zh-CN" altLang="en-US" baseline="-250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直至稳态误差和响应速度达到要求</a:t>
            </a:r>
            <a:endParaRPr lang="zh-CN" alt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05" y="31956"/>
            <a:ext cx="3349592" cy="76252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8650" y="676275"/>
            <a:ext cx="11010900" cy="58638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774700" y="1047056"/>
            <a:ext cx="4457700" cy="55395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12" name="内容占位符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68" y="1347731"/>
            <a:ext cx="1689737" cy="1689737"/>
          </a:xfrm>
          <a:ln>
            <a:solidFill>
              <a:schemeClr val="accent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72" y="1347732"/>
            <a:ext cx="1695026" cy="16897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1047472" y="3459761"/>
            <a:ext cx="9611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自动瞄准：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 smtClean="0">
                <a:solidFill>
                  <a:schemeClr val="bg1"/>
                </a:solidFill>
              </a:rPr>
              <a:t>手持视觉</a:t>
            </a:r>
            <a:r>
              <a:rPr lang="zh-CN" altLang="en-US" sz="2400" dirty="0">
                <a:solidFill>
                  <a:schemeClr val="bg1"/>
                </a:solidFill>
              </a:rPr>
              <a:t>标签</a:t>
            </a:r>
            <a:r>
              <a:rPr lang="zh-CN" altLang="en-US" sz="2400" dirty="0" smtClean="0">
                <a:solidFill>
                  <a:schemeClr val="bg1"/>
                </a:solidFill>
              </a:rPr>
              <a:t>卡并在距离炮口</a:t>
            </a: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米左右距离移动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 EP</a:t>
            </a:r>
            <a:r>
              <a:rPr lang="zh-CN" altLang="en-US" sz="2400" dirty="0">
                <a:solidFill>
                  <a:schemeClr val="bg1"/>
                </a:solidFill>
              </a:rPr>
              <a:t>步兵机器人可以自动将炮口指向特定数字的视觉标签</a:t>
            </a:r>
            <a:r>
              <a:rPr lang="zh-CN" altLang="en-US" sz="2400" dirty="0" smtClean="0">
                <a:solidFill>
                  <a:schemeClr val="bg1"/>
                </a:solidFill>
              </a:rPr>
              <a:t>卡，并开火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7472" y="4704244"/>
            <a:ext cx="3977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提交方式：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按组提交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现场考核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604</Words>
  <Application>Microsoft Office PowerPoint</Application>
  <PresentationFormat>宽屏</PresentationFormat>
  <Paragraphs>105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自动瞄准</vt:lpstr>
      <vt:lpstr>任务目标及分解</vt:lpstr>
      <vt:lpstr>云台控制API</vt:lpstr>
      <vt:lpstr>PID控制</vt:lpstr>
      <vt:lpstr>PID参数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开发环境搭建</dc:title>
  <dc:creator>oy tj</dc:creator>
  <cp:lastModifiedBy>oy tj</cp:lastModifiedBy>
  <cp:revision>182</cp:revision>
  <dcterms:created xsi:type="dcterms:W3CDTF">2021-02-06T01:22:41Z</dcterms:created>
  <dcterms:modified xsi:type="dcterms:W3CDTF">2021-10-31T08:26:37Z</dcterms:modified>
</cp:coreProperties>
</file>