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484" r:id="rId3"/>
    <p:sldId id="485" r:id="rId4"/>
    <p:sldId id="486" r:id="rId5"/>
    <p:sldId id="487" r:id="rId6"/>
    <p:sldId id="354" r:id="rId7"/>
    <p:sldId id="469" r:id="rId8"/>
    <p:sldId id="358" r:id="rId9"/>
    <p:sldId id="362" r:id="rId10"/>
    <p:sldId id="363" r:id="rId11"/>
    <p:sldId id="405" r:id="rId12"/>
    <p:sldId id="476" r:id="rId13"/>
    <p:sldId id="4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tl81" initials="h" lastIdx="2" clrIdx="0">
    <p:extLst>
      <p:ext uri="{19B8F6BF-5375-455C-9EA6-DF929625EA0E}">
        <p15:presenceInfo xmlns:p15="http://schemas.microsoft.com/office/powerpoint/2012/main" userId="htl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E84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304" autoAdjust="0"/>
  </p:normalViewPr>
  <p:slideViewPr>
    <p:cSldViewPr snapToGrid="0">
      <p:cViewPr varScale="1">
        <p:scale>
          <a:sx n="92" d="100"/>
          <a:sy n="92" d="100"/>
        </p:scale>
        <p:origin x="307" y="72"/>
      </p:cViewPr>
      <p:guideLst>
        <p:guide orient="horz" pos="2160"/>
        <p:guide pos="3840"/>
      </p:guideLst>
    </p:cSldViewPr>
  </p:slideViewPr>
  <p:outlineViewPr>
    <p:cViewPr>
      <p:scale>
        <a:sx n="33" d="100"/>
        <a:sy n="33" d="100"/>
      </p:scale>
      <p:origin x="0" y="-11224"/>
    </p:cViewPr>
  </p:outlineViewPr>
  <p:notesTextViewPr>
    <p:cViewPr>
      <p:scale>
        <a:sx n="1" d="1"/>
        <a:sy n="1" d="1"/>
      </p:scale>
      <p:origin x="0" y="0"/>
    </p:cViewPr>
  </p:notesTextViewPr>
  <p:sorterViewPr>
    <p:cViewPr varScale="1">
      <p:scale>
        <a:sx n="1" d="1"/>
        <a:sy n="1" d="1"/>
      </p:scale>
      <p:origin x="0" y="-1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FC11B-63DA-47CE-96EB-9863A5A27322}" type="datetimeFigureOut">
              <a:rPr lang="zh-CN" altLang="en-US" smtClean="0"/>
              <a:pPr/>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5180D-6A75-48D0-95E9-159FB644C17A}" type="slidenum">
              <a:rPr lang="zh-CN" altLang="en-US" smtClean="0"/>
              <a:pPr/>
              <a:t>‹#›</a:t>
            </a:fld>
            <a:endParaRPr lang="zh-CN" altLang="en-US"/>
          </a:p>
        </p:txBody>
      </p:sp>
    </p:spTree>
    <p:extLst>
      <p:ext uri="{BB962C8B-B14F-4D97-AF65-F5344CB8AC3E}">
        <p14:creationId xmlns:p14="http://schemas.microsoft.com/office/powerpoint/2010/main" val="1879417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05180D-6A75-48D0-95E9-159FB644C17A}" type="slidenum">
              <a:rPr lang="zh-CN" altLang="en-US" smtClean="0"/>
              <a:pPr/>
              <a:t>8</a:t>
            </a:fld>
            <a:endParaRPr lang="zh-CN" altLang="en-US"/>
          </a:p>
        </p:txBody>
      </p:sp>
    </p:spTree>
    <p:extLst>
      <p:ext uri="{BB962C8B-B14F-4D97-AF65-F5344CB8AC3E}">
        <p14:creationId xmlns:p14="http://schemas.microsoft.com/office/powerpoint/2010/main" val="9137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05180D-6A75-48D0-95E9-159FB644C17A}" type="slidenum">
              <a:rPr lang="zh-CN" altLang="en-US" smtClean="0"/>
              <a:pPr/>
              <a:t>13</a:t>
            </a:fld>
            <a:endParaRPr lang="zh-CN" altLang="en-US"/>
          </a:p>
        </p:txBody>
      </p:sp>
    </p:spTree>
    <p:extLst>
      <p:ext uri="{BB962C8B-B14F-4D97-AF65-F5344CB8AC3E}">
        <p14:creationId xmlns:p14="http://schemas.microsoft.com/office/powerpoint/2010/main" val="407543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15926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398360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394456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324034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280829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53537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121437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319727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244201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240271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DAE60E-69FD-41A3-AC1C-FC5464CD7024}" type="datetimeFigureOut">
              <a:rPr lang="zh-CN" altLang="en-US" smtClean="0"/>
              <a:pPr/>
              <a:t>2021/10/13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24375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AE60E-69FD-41A3-AC1C-FC5464CD7024}" type="datetimeFigureOut">
              <a:rPr lang="zh-CN" altLang="en-US" smtClean="0"/>
              <a:pPr/>
              <a:t>2021/10/13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FB90E-613F-4591-8B8C-5B059DC062A3}" type="slidenum">
              <a:rPr lang="zh-CN" altLang="en-US" smtClean="0"/>
              <a:pPr/>
              <a:t>‹#›</a:t>
            </a:fld>
            <a:endParaRPr lang="zh-CN" altLang="en-US"/>
          </a:p>
        </p:txBody>
      </p:sp>
    </p:spTree>
    <p:extLst>
      <p:ext uri="{BB962C8B-B14F-4D97-AF65-F5344CB8AC3E}">
        <p14:creationId xmlns:p14="http://schemas.microsoft.com/office/powerpoint/2010/main" val="408377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https://blog.csdn.net/weixin_35926446/article/details/112779737?utm_medium=distribute.pc_relevant.none-task-blog-2~default~baidujs_title~default-1.no_search_link&amp;spm=1001.2101.3001.424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dirty="0"/>
            </a:br>
            <a:br>
              <a:rPr lang="en-US" altLang="zh-CN" dirty="0"/>
            </a:br>
            <a:r>
              <a:rPr lang="zh-CN" altLang="en-US" dirty="0"/>
              <a:t>电机与驱动</a:t>
            </a:r>
          </a:p>
        </p:txBody>
      </p:sp>
    </p:spTree>
    <p:extLst>
      <p:ext uri="{BB962C8B-B14F-4D97-AF65-F5344CB8AC3E}">
        <p14:creationId xmlns:p14="http://schemas.microsoft.com/office/powerpoint/2010/main" val="418079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a:t>
            </a:r>
            <a:r>
              <a:rPr lang="zh-CN" altLang="zh-CN" b="1" dirty="0"/>
              <a:t>桥电动机驱动</a:t>
            </a:r>
            <a:endParaRPr lang="zh-CN" altLang="en-US" dirty="0"/>
          </a:p>
        </p:txBody>
      </p:sp>
      <p:pic>
        <p:nvPicPr>
          <p:cNvPr id="4" name="图片 3">
            <a:extLst>
              <a:ext uri="{FF2B5EF4-FFF2-40B4-BE49-F238E27FC236}">
                <a16:creationId xmlns:a16="http://schemas.microsoft.com/office/drawing/2014/main" id="{F483ED76-11F6-4C77-9984-B6FE8ADAC9BB}"/>
              </a:ext>
            </a:extLst>
          </p:cNvPr>
          <p:cNvPicPr/>
          <p:nvPr/>
        </p:nvPicPr>
        <p:blipFill>
          <a:blip r:embed="rId2" cstate="print">
            <a:lum contrast="18000"/>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41593" y="1575775"/>
            <a:ext cx="5132942" cy="4637738"/>
          </a:xfrm>
          <a:prstGeom prst="rect">
            <a:avLst/>
          </a:prstGeom>
          <a:noFill/>
          <a:ln>
            <a:noFill/>
          </a:ln>
        </p:spPr>
      </p:pic>
      <p:sp>
        <p:nvSpPr>
          <p:cNvPr id="8" name="内容占位符 2">
            <a:extLst>
              <a:ext uri="{FF2B5EF4-FFF2-40B4-BE49-F238E27FC236}">
                <a16:creationId xmlns:a16="http://schemas.microsoft.com/office/drawing/2014/main" id="{A5A6CE48-DD01-4497-8AC2-FA111E120A44}"/>
              </a:ext>
            </a:extLst>
          </p:cNvPr>
          <p:cNvSpPr>
            <a:spLocks noGrp="1"/>
          </p:cNvSpPr>
          <p:nvPr>
            <p:ph idx="1"/>
          </p:nvPr>
        </p:nvSpPr>
        <p:spPr>
          <a:xfrm>
            <a:off x="5739787" y="1575775"/>
            <a:ext cx="6301649" cy="4351338"/>
          </a:xfrm>
        </p:spPr>
        <p:txBody>
          <a:bodyPr>
            <a:normAutofit fontScale="92500" lnSpcReduction="20000"/>
          </a:bodyPr>
          <a:lstStyle/>
          <a:p>
            <a:r>
              <a:rPr lang="en-US" altLang="zh-CN" dirty="0"/>
              <a:t>S</a:t>
            </a:r>
            <a:r>
              <a:rPr lang="en-US" altLang="zh-CN" baseline="-25000" dirty="0"/>
              <a:t>1</a:t>
            </a:r>
            <a:r>
              <a:rPr lang="zh-CN" altLang="zh-CN" dirty="0"/>
              <a:t>、</a:t>
            </a:r>
            <a:r>
              <a:rPr lang="en-US" altLang="zh-CN" dirty="0"/>
              <a:t>S</a:t>
            </a:r>
            <a:r>
              <a:rPr lang="en-US" altLang="zh-CN" baseline="-25000" dirty="0"/>
              <a:t>2</a:t>
            </a:r>
            <a:r>
              <a:rPr lang="zh-CN" altLang="zh-CN" dirty="0"/>
              <a:t>、</a:t>
            </a:r>
            <a:r>
              <a:rPr lang="en-US" altLang="zh-CN" dirty="0"/>
              <a:t>S</a:t>
            </a:r>
            <a:r>
              <a:rPr lang="en-US" altLang="zh-CN" baseline="-25000" dirty="0"/>
              <a:t>3</a:t>
            </a:r>
            <a:r>
              <a:rPr lang="zh-CN" altLang="zh-CN" dirty="0"/>
              <a:t>和</a:t>
            </a:r>
            <a:r>
              <a:rPr lang="en-US" altLang="zh-CN" dirty="0"/>
              <a:t>S</a:t>
            </a:r>
            <a:r>
              <a:rPr lang="en-US" altLang="zh-CN" baseline="-25000" dirty="0"/>
              <a:t>4</a:t>
            </a:r>
            <a:r>
              <a:rPr lang="zh-CN" altLang="zh-CN" dirty="0"/>
              <a:t>分别代表</a:t>
            </a:r>
            <a:r>
              <a:rPr lang="en-US" altLang="zh-CN" dirty="0"/>
              <a:t>4</a:t>
            </a:r>
            <a:r>
              <a:rPr lang="zh-CN" altLang="zh-CN" dirty="0"/>
              <a:t>个具有开关性质的功率元件</a:t>
            </a:r>
            <a:r>
              <a:rPr lang="zh-CN" altLang="en-US" dirty="0"/>
              <a:t>。</a:t>
            </a:r>
            <a:endParaRPr lang="en-US" altLang="zh-CN" dirty="0"/>
          </a:p>
          <a:p>
            <a:r>
              <a:rPr lang="zh-CN" altLang="zh-CN" dirty="0"/>
              <a:t>全桥式驱动电路的这</a:t>
            </a:r>
            <a:r>
              <a:rPr lang="en-US" altLang="zh-CN" dirty="0"/>
              <a:t>4</a:t>
            </a:r>
            <a:r>
              <a:rPr lang="zh-CN" altLang="zh-CN" dirty="0"/>
              <a:t>只开关管都应工作在饱和开关状态</a:t>
            </a:r>
            <a:r>
              <a:rPr lang="zh-CN" altLang="en-US" dirty="0"/>
              <a:t>。</a:t>
            </a:r>
            <a:endParaRPr lang="en-US" altLang="zh-CN" dirty="0"/>
          </a:p>
          <a:p>
            <a:r>
              <a:rPr lang="en-US" altLang="zh-CN" dirty="0"/>
              <a:t>S</a:t>
            </a:r>
            <a:r>
              <a:rPr lang="en-US" altLang="zh-CN" baseline="-25000" dirty="0"/>
              <a:t>1</a:t>
            </a:r>
            <a:r>
              <a:rPr lang="zh-CN" altLang="zh-CN" dirty="0"/>
              <a:t>、</a:t>
            </a:r>
            <a:r>
              <a:rPr lang="en-US" altLang="zh-CN" dirty="0"/>
              <a:t>S</a:t>
            </a:r>
            <a:r>
              <a:rPr lang="en-US" altLang="zh-CN" baseline="-25000" dirty="0"/>
              <a:t>2</a:t>
            </a:r>
            <a:r>
              <a:rPr lang="zh-CN" altLang="zh-CN" dirty="0"/>
              <a:t>为一组，</a:t>
            </a:r>
            <a:r>
              <a:rPr lang="en-US" altLang="zh-CN" dirty="0"/>
              <a:t>S</a:t>
            </a:r>
            <a:r>
              <a:rPr lang="en-US" altLang="zh-CN" baseline="-25000" dirty="0"/>
              <a:t>3</a:t>
            </a:r>
            <a:r>
              <a:rPr lang="zh-CN" altLang="zh-CN" dirty="0"/>
              <a:t>、</a:t>
            </a:r>
            <a:r>
              <a:rPr lang="en-US" altLang="zh-CN" dirty="0"/>
              <a:t>S</a:t>
            </a:r>
            <a:r>
              <a:rPr lang="en-US" altLang="zh-CN" baseline="-25000" dirty="0"/>
              <a:t>4</a:t>
            </a:r>
            <a:r>
              <a:rPr lang="zh-CN" altLang="zh-CN" dirty="0"/>
              <a:t>为另一组。</a:t>
            </a:r>
            <a:endParaRPr lang="en-US" altLang="zh-CN" dirty="0"/>
          </a:p>
          <a:p>
            <a:r>
              <a:rPr lang="zh-CN" altLang="zh-CN" dirty="0"/>
              <a:t>当</a:t>
            </a:r>
            <a:r>
              <a:rPr lang="en-US" altLang="zh-CN" dirty="0"/>
              <a:t>S</a:t>
            </a:r>
            <a:r>
              <a:rPr lang="en-US" altLang="zh-CN" baseline="-25000" dirty="0"/>
              <a:t>1</a:t>
            </a:r>
            <a:r>
              <a:rPr lang="zh-CN" altLang="zh-CN" dirty="0"/>
              <a:t>、</a:t>
            </a:r>
            <a:r>
              <a:rPr lang="en-US" altLang="zh-CN" dirty="0"/>
              <a:t>S</a:t>
            </a:r>
            <a:r>
              <a:rPr lang="en-US" altLang="zh-CN" baseline="-25000" dirty="0"/>
              <a:t>2</a:t>
            </a:r>
            <a:r>
              <a:rPr lang="zh-CN" altLang="zh-CN" dirty="0"/>
              <a:t>导通时，</a:t>
            </a:r>
            <a:r>
              <a:rPr lang="en-US" altLang="zh-CN" dirty="0"/>
              <a:t>S</a:t>
            </a:r>
            <a:r>
              <a:rPr lang="en-US" altLang="zh-CN" baseline="-25000" dirty="0"/>
              <a:t>3</a:t>
            </a:r>
            <a:r>
              <a:rPr lang="zh-CN" altLang="zh-CN" dirty="0"/>
              <a:t>、</a:t>
            </a:r>
            <a:r>
              <a:rPr lang="en-US" altLang="zh-CN" dirty="0"/>
              <a:t>S</a:t>
            </a:r>
            <a:r>
              <a:rPr lang="en-US" altLang="zh-CN" baseline="-25000" dirty="0"/>
              <a:t>4</a:t>
            </a:r>
            <a:r>
              <a:rPr lang="zh-CN" altLang="zh-CN" dirty="0"/>
              <a:t>断开，电动机两端加上正向电压，可以实现电动机的正转或反转制动；</a:t>
            </a:r>
            <a:endParaRPr lang="en-US" altLang="zh-CN" dirty="0"/>
          </a:p>
          <a:p>
            <a:r>
              <a:rPr lang="zh-CN" altLang="zh-CN" dirty="0"/>
              <a:t>当</a:t>
            </a:r>
            <a:r>
              <a:rPr lang="en-US" altLang="zh-CN" dirty="0"/>
              <a:t>S</a:t>
            </a:r>
            <a:r>
              <a:rPr lang="en-US" altLang="zh-CN" baseline="-25000" dirty="0"/>
              <a:t>3</a:t>
            </a:r>
            <a:r>
              <a:rPr lang="zh-CN" altLang="zh-CN" dirty="0"/>
              <a:t>、</a:t>
            </a:r>
            <a:r>
              <a:rPr lang="en-US" altLang="zh-CN" dirty="0"/>
              <a:t>S</a:t>
            </a:r>
            <a:r>
              <a:rPr lang="en-US" altLang="zh-CN" baseline="-25000" dirty="0"/>
              <a:t>4</a:t>
            </a:r>
            <a:r>
              <a:rPr lang="zh-CN" altLang="zh-CN" dirty="0"/>
              <a:t>导通时，</a:t>
            </a:r>
            <a:r>
              <a:rPr lang="en-US" altLang="zh-CN" dirty="0"/>
              <a:t>S</a:t>
            </a:r>
            <a:r>
              <a:rPr lang="en-US" altLang="zh-CN" baseline="-25000" dirty="0"/>
              <a:t>1</a:t>
            </a:r>
            <a:r>
              <a:rPr lang="zh-CN" altLang="zh-CN" dirty="0"/>
              <a:t>、</a:t>
            </a:r>
            <a:r>
              <a:rPr lang="en-US" altLang="zh-CN" dirty="0"/>
              <a:t>S</a:t>
            </a:r>
            <a:r>
              <a:rPr lang="en-US" altLang="zh-CN" baseline="-25000" dirty="0"/>
              <a:t>2</a:t>
            </a:r>
            <a:r>
              <a:rPr lang="zh-CN" altLang="zh-CN" dirty="0"/>
              <a:t>断开，电动机两端加上反向电压，实现电动机反转或正转制动。</a:t>
            </a:r>
            <a:endParaRPr lang="en-US" altLang="zh-CN" dirty="0"/>
          </a:p>
          <a:p>
            <a:r>
              <a:rPr lang="zh-CN" altLang="zh-CN" dirty="0"/>
              <a:t>两组的状态</a:t>
            </a:r>
            <a:r>
              <a:rPr lang="zh-CN" altLang="zh-CN" dirty="0">
                <a:solidFill>
                  <a:srgbClr val="FF0000"/>
                </a:solidFill>
              </a:rPr>
              <a:t>要求完全互补，一组导通时另一组必须断开。</a:t>
            </a:r>
            <a:endParaRPr lang="zh-CN" altLang="en-US" dirty="0">
              <a:solidFill>
                <a:srgbClr val="FF0000"/>
              </a:solidFill>
            </a:endParaRPr>
          </a:p>
          <a:p>
            <a:endParaRPr lang="zh-CN" altLang="en-US" dirty="0"/>
          </a:p>
        </p:txBody>
      </p:sp>
      <p:cxnSp>
        <p:nvCxnSpPr>
          <p:cNvPr id="10" name="直接箭头连接符 9">
            <a:extLst>
              <a:ext uri="{FF2B5EF4-FFF2-40B4-BE49-F238E27FC236}">
                <a16:creationId xmlns:a16="http://schemas.microsoft.com/office/drawing/2014/main" id="{14043F64-9380-49FD-A18F-9B9CB1DBC6A6}"/>
              </a:ext>
            </a:extLst>
          </p:cNvPr>
          <p:cNvCxnSpPr/>
          <p:nvPr/>
        </p:nvCxnSpPr>
        <p:spPr>
          <a:xfrm>
            <a:off x="1059543" y="2351314"/>
            <a:ext cx="0" cy="1349829"/>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4675AEB-C080-4FB3-90B8-114CB94FD120}"/>
              </a:ext>
            </a:extLst>
          </p:cNvPr>
          <p:cNvCxnSpPr/>
          <p:nvPr/>
        </p:nvCxnSpPr>
        <p:spPr>
          <a:xfrm>
            <a:off x="4907643" y="3999139"/>
            <a:ext cx="0" cy="1349829"/>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B7ADE11-E471-42AA-92C9-ABF1F922E3FC}"/>
              </a:ext>
            </a:extLst>
          </p:cNvPr>
          <p:cNvCxnSpPr>
            <a:cxnSpLocks/>
          </p:cNvCxnSpPr>
          <p:nvPr/>
        </p:nvCxnSpPr>
        <p:spPr>
          <a:xfrm flipH="1">
            <a:off x="1059543" y="2188030"/>
            <a:ext cx="1475016" cy="2"/>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E03E22F-E619-4762-947E-AD684F163FCD}"/>
              </a:ext>
            </a:extLst>
          </p:cNvPr>
          <p:cNvCxnSpPr>
            <a:cxnSpLocks/>
          </p:cNvCxnSpPr>
          <p:nvPr/>
        </p:nvCxnSpPr>
        <p:spPr>
          <a:xfrm>
            <a:off x="2764518" y="1933575"/>
            <a:ext cx="0" cy="3238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1161AED-FFA1-4651-A6DF-052CA42D9C96}"/>
              </a:ext>
            </a:extLst>
          </p:cNvPr>
          <p:cNvCxnSpPr>
            <a:cxnSpLocks/>
          </p:cNvCxnSpPr>
          <p:nvPr/>
        </p:nvCxnSpPr>
        <p:spPr>
          <a:xfrm>
            <a:off x="1059543" y="3977369"/>
            <a:ext cx="3760107"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AA5CC9D-CB9F-433C-BAF0-F6CC3B4891FE}"/>
              </a:ext>
            </a:extLst>
          </p:cNvPr>
          <p:cNvCxnSpPr>
            <a:cxnSpLocks/>
          </p:cNvCxnSpPr>
          <p:nvPr/>
        </p:nvCxnSpPr>
        <p:spPr>
          <a:xfrm flipH="1" flipV="1">
            <a:off x="3223079" y="5348968"/>
            <a:ext cx="1596571" cy="2"/>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971C654-7162-48C3-9582-79D688660B22}"/>
              </a:ext>
            </a:extLst>
          </p:cNvPr>
          <p:cNvCxnSpPr>
            <a:cxnSpLocks/>
          </p:cNvCxnSpPr>
          <p:nvPr/>
        </p:nvCxnSpPr>
        <p:spPr>
          <a:xfrm>
            <a:off x="3097893" y="5514975"/>
            <a:ext cx="0" cy="3238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CEE2A97-866B-4F5D-A2FA-4D06A048AC38}"/>
              </a:ext>
            </a:extLst>
          </p:cNvPr>
          <p:cNvCxnSpPr>
            <a:cxnSpLocks/>
          </p:cNvCxnSpPr>
          <p:nvPr/>
        </p:nvCxnSpPr>
        <p:spPr>
          <a:xfrm>
            <a:off x="3062061" y="1933575"/>
            <a:ext cx="0" cy="32385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9881195-5513-4BCB-8FC0-41D312D2B739}"/>
              </a:ext>
            </a:extLst>
          </p:cNvPr>
          <p:cNvCxnSpPr>
            <a:cxnSpLocks/>
          </p:cNvCxnSpPr>
          <p:nvPr/>
        </p:nvCxnSpPr>
        <p:spPr>
          <a:xfrm flipH="1">
            <a:off x="1059543" y="3751444"/>
            <a:ext cx="3848100" cy="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010BAF5-FB54-4650-8FCF-BBCB39450EAA}"/>
              </a:ext>
            </a:extLst>
          </p:cNvPr>
          <p:cNvCxnSpPr>
            <a:cxnSpLocks/>
          </p:cNvCxnSpPr>
          <p:nvPr/>
        </p:nvCxnSpPr>
        <p:spPr>
          <a:xfrm flipH="1">
            <a:off x="4817382" y="2347256"/>
            <a:ext cx="2268" cy="1277711"/>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1E1F3A9-D6D9-469A-BBAC-5E89DBD7D8BE}"/>
              </a:ext>
            </a:extLst>
          </p:cNvPr>
          <p:cNvCxnSpPr>
            <a:cxnSpLocks/>
          </p:cNvCxnSpPr>
          <p:nvPr/>
        </p:nvCxnSpPr>
        <p:spPr>
          <a:xfrm>
            <a:off x="3185245" y="2188030"/>
            <a:ext cx="1634405" cy="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4A0CB5D-DA0F-49EA-8386-AC80A30FBCEC}"/>
              </a:ext>
            </a:extLst>
          </p:cNvPr>
          <p:cNvCxnSpPr>
            <a:cxnSpLocks/>
          </p:cNvCxnSpPr>
          <p:nvPr/>
        </p:nvCxnSpPr>
        <p:spPr>
          <a:xfrm flipH="1">
            <a:off x="955674" y="3894644"/>
            <a:ext cx="2268" cy="1277711"/>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A09D7E7-1FE1-40D9-B51D-00D08B670B09}"/>
              </a:ext>
            </a:extLst>
          </p:cNvPr>
          <p:cNvCxnSpPr>
            <a:cxnSpLocks/>
          </p:cNvCxnSpPr>
          <p:nvPr/>
        </p:nvCxnSpPr>
        <p:spPr>
          <a:xfrm>
            <a:off x="955674" y="5347835"/>
            <a:ext cx="1983924" cy="1135"/>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D7E023F-9314-4176-ACE9-0452948B48BF}"/>
              </a:ext>
            </a:extLst>
          </p:cNvPr>
          <p:cNvCxnSpPr>
            <a:cxnSpLocks/>
          </p:cNvCxnSpPr>
          <p:nvPr/>
        </p:nvCxnSpPr>
        <p:spPr>
          <a:xfrm>
            <a:off x="2862036" y="5514975"/>
            <a:ext cx="0" cy="32385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7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驱动器：集成电路</a:t>
            </a:r>
            <a:r>
              <a:rPr lang="en-US" altLang="zh-CN" dirty="0"/>
              <a:t>A4950</a:t>
            </a:r>
            <a:endParaRPr lang="zh-CN" altLang="en-US" dirty="0"/>
          </a:p>
        </p:txBody>
      </p:sp>
      <p:sp>
        <p:nvSpPr>
          <p:cNvPr id="8" name="内容占位符 2">
            <a:extLst>
              <a:ext uri="{FF2B5EF4-FFF2-40B4-BE49-F238E27FC236}">
                <a16:creationId xmlns:a16="http://schemas.microsoft.com/office/drawing/2014/main" id="{E0FB0156-B8F0-412D-928B-E8C1F668E6FD}"/>
              </a:ext>
            </a:extLst>
          </p:cNvPr>
          <p:cNvSpPr>
            <a:spLocks noGrp="1"/>
          </p:cNvSpPr>
          <p:nvPr>
            <p:ph idx="1"/>
          </p:nvPr>
        </p:nvSpPr>
        <p:spPr>
          <a:xfrm>
            <a:off x="496676" y="1690688"/>
            <a:ext cx="10938831" cy="2041295"/>
          </a:xfrm>
        </p:spPr>
        <p:txBody>
          <a:bodyPr>
            <a:normAutofit/>
          </a:bodyPr>
          <a:lstStyle/>
          <a:p>
            <a:pPr marL="0" indent="0">
              <a:buNone/>
            </a:pPr>
            <a:r>
              <a:rPr lang="en-US" altLang="zh-CN" dirty="0"/>
              <a:t>   A4950 </a:t>
            </a:r>
            <a:r>
              <a:rPr lang="zh-CN" altLang="en-US" dirty="0"/>
              <a:t>：Full-Bridge DMOS PWM Motor Driver</a:t>
            </a:r>
            <a:endParaRPr lang="en-US" altLang="zh-CN" dirty="0"/>
          </a:p>
          <a:p>
            <a:r>
              <a:rPr lang="en-US" altLang="zh-CN" dirty="0"/>
              <a:t>Designed for pulse width modulated (PWM) control of DC motors, the A4950 is capable of peak output currents to ±3.5 A and operating voltages to 40 V. </a:t>
            </a:r>
            <a:endParaRPr lang="zh-CN" altLang="en-US" dirty="0"/>
          </a:p>
          <a:p>
            <a:endParaRPr lang="zh-CN" altLang="en-US" dirty="0"/>
          </a:p>
        </p:txBody>
      </p:sp>
      <p:pic>
        <p:nvPicPr>
          <p:cNvPr id="10" name="图片 9">
            <a:extLst>
              <a:ext uri="{FF2B5EF4-FFF2-40B4-BE49-F238E27FC236}">
                <a16:creationId xmlns:a16="http://schemas.microsoft.com/office/drawing/2014/main" id="{457B106D-4D3D-4B2F-8598-C111D9974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377" y="3731983"/>
            <a:ext cx="5443454" cy="2041296"/>
          </a:xfrm>
          <a:prstGeom prst="rect">
            <a:avLst/>
          </a:prstGeom>
        </p:spPr>
      </p:pic>
    </p:spTree>
    <p:extLst>
      <p:ext uri="{BB962C8B-B14F-4D97-AF65-F5344CB8AC3E}">
        <p14:creationId xmlns:p14="http://schemas.microsoft.com/office/powerpoint/2010/main" val="426358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F684A-0DB3-48E3-B489-CA4131C80813}"/>
              </a:ext>
            </a:extLst>
          </p:cNvPr>
          <p:cNvSpPr>
            <a:spLocks noGrp="1"/>
          </p:cNvSpPr>
          <p:nvPr>
            <p:ph type="title"/>
          </p:nvPr>
        </p:nvSpPr>
        <p:spPr>
          <a:xfrm>
            <a:off x="267663" y="306414"/>
            <a:ext cx="3777867" cy="1097107"/>
          </a:xfrm>
        </p:spPr>
        <p:txBody>
          <a:bodyPr/>
          <a:lstStyle/>
          <a:p>
            <a:r>
              <a:rPr lang="zh-CN" altLang="en-US" dirty="0"/>
              <a:t>控制框图</a:t>
            </a:r>
          </a:p>
        </p:txBody>
      </p:sp>
      <p:pic>
        <p:nvPicPr>
          <p:cNvPr id="6" name="图片 5">
            <a:extLst>
              <a:ext uri="{FF2B5EF4-FFF2-40B4-BE49-F238E27FC236}">
                <a16:creationId xmlns:a16="http://schemas.microsoft.com/office/drawing/2014/main" id="{56EFDBF3-55C8-435D-BF30-3AA5007B9CAF}"/>
              </a:ext>
            </a:extLst>
          </p:cNvPr>
          <p:cNvPicPr>
            <a:picLocks noChangeAspect="1"/>
          </p:cNvPicPr>
          <p:nvPr/>
        </p:nvPicPr>
        <p:blipFill>
          <a:blip r:embed="rId2"/>
          <a:stretch>
            <a:fillRect/>
          </a:stretch>
        </p:blipFill>
        <p:spPr>
          <a:xfrm>
            <a:off x="3505898" y="2230650"/>
            <a:ext cx="6062510" cy="2986116"/>
          </a:xfrm>
          <a:prstGeom prst="rect">
            <a:avLst/>
          </a:prstGeom>
        </p:spPr>
      </p:pic>
      <p:pic>
        <p:nvPicPr>
          <p:cNvPr id="9" name="图片 8">
            <a:extLst>
              <a:ext uri="{FF2B5EF4-FFF2-40B4-BE49-F238E27FC236}">
                <a16:creationId xmlns:a16="http://schemas.microsoft.com/office/drawing/2014/main" id="{519893CB-7DCC-43CD-836F-8D238D68A72D}"/>
              </a:ext>
            </a:extLst>
          </p:cNvPr>
          <p:cNvPicPr>
            <a:picLocks noChangeAspect="1"/>
          </p:cNvPicPr>
          <p:nvPr/>
        </p:nvPicPr>
        <p:blipFill>
          <a:blip r:embed="rId3"/>
          <a:stretch>
            <a:fillRect/>
          </a:stretch>
        </p:blipFill>
        <p:spPr>
          <a:xfrm>
            <a:off x="9581959" y="2994145"/>
            <a:ext cx="2373695" cy="1734251"/>
          </a:xfrm>
          <a:prstGeom prst="rect">
            <a:avLst/>
          </a:prstGeom>
        </p:spPr>
      </p:pic>
      <p:cxnSp>
        <p:nvCxnSpPr>
          <p:cNvPr id="11" name="直接连接符 10">
            <a:extLst>
              <a:ext uri="{FF2B5EF4-FFF2-40B4-BE49-F238E27FC236}">
                <a16:creationId xmlns:a16="http://schemas.microsoft.com/office/drawing/2014/main" id="{BB2366AE-EA7E-437F-8EFA-513640F04946}"/>
              </a:ext>
            </a:extLst>
          </p:cNvPr>
          <p:cNvCxnSpPr/>
          <p:nvPr/>
        </p:nvCxnSpPr>
        <p:spPr>
          <a:xfrm>
            <a:off x="2908453" y="3569465"/>
            <a:ext cx="49575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E32C323-85DD-4C8C-AB7C-F61CACB318D7}"/>
              </a:ext>
            </a:extLst>
          </p:cNvPr>
          <p:cNvCxnSpPr/>
          <p:nvPr/>
        </p:nvCxnSpPr>
        <p:spPr>
          <a:xfrm>
            <a:off x="2908452" y="4228641"/>
            <a:ext cx="49575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E52F875-F989-4D30-94D6-26E01F7DCDE7}"/>
              </a:ext>
            </a:extLst>
          </p:cNvPr>
          <p:cNvCxnSpPr>
            <a:cxnSpLocks/>
          </p:cNvCxnSpPr>
          <p:nvPr/>
        </p:nvCxnSpPr>
        <p:spPr>
          <a:xfrm flipV="1">
            <a:off x="3404210" y="3327095"/>
            <a:ext cx="0" cy="26440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A1BEBC2-228E-4EE5-B36F-DDCA7876EB19}"/>
              </a:ext>
            </a:extLst>
          </p:cNvPr>
          <p:cNvCxnSpPr>
            <a:cxnSpLocks/>
          </p:cNvCxnSpPr>
          <p:nvPr/>
        </p:nvCxnSpPr>
        <p:spPr>
          <a:xfrm flipV="1">
            <a:off x="3404210" y="3922004"/>
            <a:ext cx="0" cy="35254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9217FDF-6B1C-4B2B-92AF-F836C551EA13}"/>
              </a:ext>
            </a:extLst>
          </p:cNvPr>
          <p:cNvCxnSpPr/>
          <p:nvPr/>
        </p:nvCxnSpPr>
        <p:spPr>
          <a:xfrm>
            <a:off x="3404210" y="3327095"/>
            <a:ext cx="47372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974A4B2-0462-4297-97B8-1507F9392380}"/>
              </a:ext>
            </a:extLst>
          </p:cNvPr>
          <p:cNvCxnSpPr/>
          <p:nvPr/>
        </p:nvCxnSpPr>
        <p:spPr>
          <a:xfrm>
            <a:off x="3404209" y="3922004"/>
            <a:ext cx="47372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908B02E-B954-43AD-BED2-A8C91ACA89A2}"/>
              </a:ext>
            </a:extLst>
          </p:cNvPr>
          <p:cNvCxnSpPr/>
          <p:nvPr/>
        </p:nvCxnSpPr>
        <p:spPr>
          <a:xfrm>
            <a:off x="8965892" y="3732890"/>
            <a:ext cx="47372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AA46B10-296C-41F3-A40E-CA532AFCDF2F}"/>
              </a:ext>
            </a:extLst>
          </p:cNvPr>
          <p:cNvCxnSpPr/>
          <p:nvPr/>
        </p:nvCxnSpPr>
        <p:spPr>
          <a:xfrm>
            <a:off x="9002613" y="4107456"/>
            <a:ext cx="47372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17929B18-AE66-431A-980E-66BBA6BE8A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6102" y="205019"/>
            <a:ext cx="1620385" cy="1856077"/>
          </a:xfrm>
          <a:prstGeom prst="rect">
            <a:avLst/>
          </a:prstGeom>
        </p:spPr>
      </p:pic>
      <p:cxnSp>
        <p:nvCxnSpPr>
          <p:cNvPr id="29" name="直接连接符 28">
            <a:extLst>
              <a:ext uri="{FF2B5EF4-FFF2-40B4-BE49-F238E27FC236}">
                <a16:creationId xmlns:a16="http://schemas.microsoft.com/office/drawing/2014/main" id="{E9BBEC43-85D4-47C2-9D74-98304077C677}"/>
              </a:ext>
            </a:extLst>
          </p:cNvPr>
          <p:cNvCxnSpPr>
            <a:cxnSpLocks/>
          </p:cNvCxnSpPr>
          <p:nvPr/>
        </p:nvCxnSpPr>
        <p:spPr>
          <a:xfrm>
            <a:off x="7798092" y="1142238"/>
            <a:ext cx="11678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9767E2-6BD8-4904-8E52-293BF61E2853}"/>
              </a:ext>
            </a:extLst>
          </p:cNvPr>
          <p:cNvCxnSpPr>
            <a:cxnSpLocks/>
          </p:cNvCxnSpPr>
          <p:nvPr/>
        </p:nvCxnSpPr>
        <p:spPr>
          <a:xfrm>
            <a:off x="8965892" y="1142238"/>
            <a:ext cx="36721" cy="108841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B30838F-C1D2-47EA-9E10-9DC8B48A2C1C}"/>
              </a:ext>
            </a:extLst>
          </p:cNvPr>
          <p:cNvSpPr txBox="1"/>
          <p:nvPr/>
        </p:nvSpPr>
        <p:spPr>
          <a:xfrm>
            <a:off x="5755658" y="5263486"/>
            <a:ext cx="1789781" cy="584775"/>
          </a:xfrm>
          <a:prstGeom prst="rect">
            <a:avLst/>
          </a:prstGeom>
          <a:noFill/>
        </p:spPr>
        <p:txBody>
          <a:bodyPr wrap="square" rtlCol="0">
            <a:spAutoFit/>
          </a:bodyPr>
          <a:lstStyle/>
          <a:p>
            <a:r>
              <a:rPr lang="zh-CN" altLang="en-US" sz="3200" dirty="0">
                <a:solidFill>
                  <a:srgbClr val="FF0000"/>
                </a:solidFill>
              </a:rPr>
              <a:t>驱动器</a:t>
            </a:r>
          </a:p>
        </p:txBody>
      </p:sp>
      <p:sp>
        <p:nvSpPr>
          <p:cNvPr id="37" name="文本框 36">
            <a:extLst>
              <a:ext uri="{FF2B5EF4-FFF2-40B4-BE49-F238E27FC236}">
                <a16:creationId xmlns:a16="http://schemas.microsoft.com/office/drawing/2014/main" id="{AF94955C-88D7-44C0-A42C-B3A1DFBEEE2A}"/>
              </a:ext>
            </a:extLst>
          </p:cNvPr>
          <p:cNvSpPr txBox="1"/>
          <p:nvPr/>
        </p:nvSpPr>
        <p:spPr>
          <a:xfrm>
            <a:off x="1271071" y="5637311"/>
            <a:ext cx="1789781" cy="584775"/>
          </a:xfrm>
          <a:prstGeom prst="rect">
            <a:avLst/>
          </a:prstGeom>
          <a:noFill/>
        </p:spPr>
        <p:txBody>
          <a:bodyPr wrap="square" rtlCol="0">
            <a:spAutoFit/>
          </a:bodyPr>
          <a:lstStyle/>
          <a:p>
            <a:r>
              <a:rPr lang="zh-CN" altLang="en-US" sz="3200" dirty="0">
                <a:solidFill>
                  <a:srgbClr val="FF0000"/>
                </a:solidFill>
              </a:rPr>
              <a:t>控制器</a:t>
            </a:r>
          </a:p>
        </p:txBody>
      </p:sp>
      <p:sp>
        <p:nvSpPr>
          <p:cNvPr id="38" name="文本框 37">
            <a:extLst>
              <a:ext uri="{FF2B5EF4-FFF2-40B4-BE49-F238E27FC236}">
                <a16:creationId xmlns:a16="http://schemas.microsoft.com/office/drawing/2014/main" id="{8FF305E9-C7D8-4150-8793-ECC29EF48FA2}"/>
              </a:ext>
            </a:extLst>
          </p:cNvPr>
          <p:cNvSpPr txBox="1"/>
          <p:nvPr/>
        </p:nvSpPr>
        <p:spPr>
          <a:xfrm>
            <a:off x="10307476" y="4728396"/>
            <a:ext cx="1789781" cy="584775"/>
          </a:xfrm>
          <a:prstGeom prst="rect">
            <a:avLst/>
          </a:prstGeom>
          <a:noFill/>
        </p:spPr>
        <p:txBody>
          <a:bodyPr wrap="square" rtlCol="0">
            <a:spAutoFit/>
          </a:bodyPr>
          <a:lstStyle/>
          <a:p>
            <a:r>
              <a:rPr lang="zh-CN" altLang="en-US" sz="3200" dirty="0">
                <a:solidFill>
                  <a:srgbClr val="FF0000"/>
                </a:solidFill>
              </a:rPr>
              <a:t>电机</a:t>
            </a:r>
          </a:p>
        </p:txBody>
      </p:sp>
      <p:sp>
        <p:nvSpPr>
          <p:cNvPr id="39" name="文本框 38">
            <a:extLst>
              <a:ext uri="{FF2B5EF4-FFF2-40B4-BE49-F238E27FC236}">
                <a16:creationId xmlns:a16="http://schemas.microsoft.com/office/drawing/2014/main" id="{06178817-4A5D-46C0-8764-C633F63FE455}"/>
              </a:ext>
            </a:extLst>
          </p:cNvPr>
          <p:cNvSpPr txBox="1"/>
          <p:nvPr/>
        </p:nvSpPr>
        <p:spPr>
          <a:xfrm>
            <a:off x="3877937" y="809282"/>
            <a:ext cx="2038166" cy="584775"/>
          </a:xfrm>
          <a:prstGeom prst="rect">
            <a:avLst/>
          </a:prstGeom>
          <a:noFill/>
        </p:spPr>
        <p:txBody>
          <a:bodyPr wrap="square" rtlCol="0">
            <a:spAutoFit/>
          </a:bodyPr>
          <a:lstStyle/>
          <a:p>
            <a:r>
              <a:rPr lang="zh-CN" altLang="en-US" sz="3200" dirty="0">
                <a:solidFill>
                  <a:srgbClr val="FF0000"/>
                </a:solidFill>
              </a:rPr>
              <a:t>电源系统</a:t>
            </a:r>
          </a:p>
        </p:txBody>
      </p:sp>
      <p:pic>
        <p:nvPicPr>
          <p:cNvPr id="21" name="图片 20">
            <a:extLst>
              <a:ext uri="{FF2B5EF4-FFF2-40B4-BE49-F238E27FC236}">
                <a16:creationId xmlns:a16="http://schemas.microsoft.com/office/drawing/2014/main" id="{B1B5B6D5-6EFC-403A-BDF9-40CDA6BF5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92307" y="2051610"/>
            <a:ext cx="3916084" cy="2931469"/>
          </a:xfrm>
          <a:prstGeom prst="rect">
            <a:avLst/>
          </a:prstGeom>
        </p:spPr>
      </p:pic>
    </p:spTree>
    <p:extLst>
      <p:ext uri="{BB962C8B-B14F-4D97-AF65-F5344CB8AC3E}">
        <p14:creationId xmlns:p14="http://schemas.microsoft.com/office/powerpoint/2010/main" val="380461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FFB5D-D226-4A50-B760-CAAF226BDA73}"/>
              </a:ext>
            </a:extLst>
          </p:cNvPr>
          <p:cNvSpPr>
            <a:spLocks noGrp="1"/>
          </p:cNvSpPr>
          <p:nvPr>
            <p:ph type="title"/>
          </p:nvPr>
        </p:nvSpPr>
        <p:spPr>
          <a:xfrm>
            <a:off x="682350" y="164564"/>
            <a:ext cx="10515600" cy="1325563"/>
          </a:xfrm>
        </p:spPr>
        <p:txBody>
          <a:bodyPr/>
          <a:lstStyle/>
          <a:p>
            <a:r>
              <a:rPr lang="zh-CN" altLang="zh-CN" b="1" dirty="0"/>
              <a:t> 直流</a:t>
            </a:r>
            <a:r>
              <a:rPr lang="zh-CN" altLang="en-US" b="1" dirty="0"/>
              <a:t>无刷电机</a:t>
            </a:r>
            <a:endParaRPr lang="zh-CN" altLang="en-US" dirty="0"/>
          </a:p>
        </p:txBody>
      </p:sp>
      <p:pic>
        <p:nvPicPr>
          <p:cNvPr id="5" name="图片 4">
            <a:extLst>
              <a:ext uri="{FF2B5EF4-FFF2-40B4-BE49-F238E27FC236}">
                <a16:creationId xmlns:a16="http://schemas.microsoft.com/office/drawing/2014/main" id="{CA155431-3D09-44FF-9455-72F894360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889" y="1109663"/>
            <a:ext cx="5034388" cy="3661373"/>
          </a:xfrm>
          <a:prstGeom prst="rect">
            <a:avLst/>
          </a:prstGeom>
        </p:spPr>
      </p:pic>
      <p:sp>
        <p:nvSpPr>
          <p:cNvPr id="7" name="内容占位符 2">
            <a:extLst>
              <a:ext uri="{FF2B5EF4-FFF2-40B4-BE49-F238E27FC236}">
                <a16:creationId xmlns:a16="http://schemas.microsoft.com/office/drawing/2014/main" id="{B084CD44-FB5E-4A74-A412-9D06852CFA74}"/>
              </a:ext>
            </a:extLst>
          </p:cNvPr>
          <p:cNvSpPr txBox="1">
            <a:spLocks/>
          </p:cNvSpPr>
          <p:nvPr/>
        </p:nvSpPr>
        <p:spPr>
          <a:xfrm>
            <a:off x="398038" y="5435614"/>
            <a:ext cx="11793962" cy="1166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无刷电机采取电子换向：</a:t>
            </a:r>
            <a:r>
              <a:rPr lang="zh-CN" altLang="en-US" dirty="0">
                <a:solidFill>
                  <a:srgbClr val="FF0000"/>
                </a:solidFill>
              </a:rPr>
              <a:t>线圈不动，磁极旋转</a:t>
            </a:r>
            <a:r>
              <a:rPr lang="zh-CN" altLang="en-US" dirty="0"/>
              <a:t>。</a:t>
            </a:r>
            <a:r>
              <a:rPr lang="zh-CN" altLang="en-US" dirty="0">
                <a:solidFill>
                  <a:srgbClr val="FF0000"/>
                </a:solidFill>
              </a:rPr>
              <a:t>通过霍尔元件，感知永磁体磁极的位置</a:t>
            </a:r>
            <a:r>
              <a:rPr lang="zh-CN" altLang="en-US" dirty="0"/>
              <a:t>，使用电子线路，适时切换线圈中电流的方向，保证产生正确方向的磁力，驱动电机，消除了有刷电机关于电刷与换相器摩擦的缺点。</a:t>
            </a:r>
            <a:endParaRPr lang="zh-CN" altLang="en-US" sz="2000" dirty="0"/>
          </a:p>
        </p:txBody>
      </p:sp>
      <p:pic>
        <p:nvPicPr>
          <p:cNvPr id="6" name="图片 5">
            <a:extLst>
              <a:ext uri="{FF2B5EF4-FFF2-40B4-BE49-F238E27FC236}">
                <a16:creationId xmlns:a16="http://schemas.microsoft.com/office/drawing/2014/main" id="{634DAC61-3D8C-4D40-877A-E8969F3AB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054" y="1643563"/>
            <a:ext cx="3337357" cy="2974037"/>
          </a:xfrm>
          <a:prstGeom prst="rect">
            <a:avLst/>
          </a:prstGeom>
        </p:spPr>
      </p:pic>
      <p:pic>
        <p:nvPicPr>
          <p:cNvPr id="8" name="图片 7">
            <a:extLst>
              <a:ext uri="{FF2B5EF4-FFF2-40B4-BE49-F238E27FC236}">
                <a16:creationId xmlns:a16="http://schemas.microsoft.com/office/drawing/2014/main" id="{D910A1CB-FE4C-42FB-A2AD-38661284D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098" y="1367079"/>
            <a:ext cx="2395629" cy="3898245"/>
          </a:xfrm>
          <a:prstGeom prst="rect">
            <a:avLst/>
          </a:prstGeom>
        </p:spPr>
      </p:pic>
    </p:spTree>
    <p:extLst>
      <p:ext uri="{BB962C8B-B14F-4D97-AF65-F5344CB8AC3E}">
        <p14:creationId xmlns:p14="http://schemas.microsoft.com/office/powerpoint/2010/main" val="158074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9D6AF-5505-4895-B464-7AB2C1898FA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153071A-3B45-40F5-9899-CCFFA54EB16D}"/>
              </a:ext>
            </a:extLst>
          </p:cNvPr>
          <p:cNvSpPr>
            <a:spLocks noGrp="1"/>
          </p:cNvSpPr>
          <p:nvPr>
            <p:ph idx="1"/>
          </p:nvPr>
        </p:nvSpPr>
        <p:spPr>
          <a:xfrm>
            <a:off x="838200" y="1856448"/>
            <a:ext cx="10515600" cy="4351338"/>
          </a:xfrm>
        </p:spPr>
        <p:txBody>
          <a:bodyPr>
            <a:normAutofit/>
          </a:bodyPr>
          <a:lstStyle/>
          <a:p>
            <a:r>
              <a:rPr lang="zh-CN" altLang="en-US" dirty="0">
                <a:hlinkClick r:id="rId2"/>
              </a:rPr>
              <a:t>无刷电调调速原理</a:t>
            </a:r>
            <a:r>
              <a:rPr lang="en-US" altLang="zh-CN" dirty="0">
                <a:hlinkClick r:id="rId2"/>
              </a:rPr>
              <a:t>_</a:t>
            </a:r>
            <a:r>
              <a:rPr lang="zh-CN" altLang="en-US" dirty="0">
                <a:hlinkClick r:id="rId2"/>
              </a:rPr>
              <a:t>一文看懂有刷直流电机与无刷直流电机工作原理！</a:t>
            </a:r>
            <a:r>
              <a:rPr lang="en-US" altLang="zh-CN" dirty="0">
                <a:hlinkClick r:id="rId2"/>
              </a:rPr>
              <a:t>_wx963619d5940e4c5b</a:t>
            </a:r>
            <a:r>
              <a:rPr lang="zh-CN" altLang="en-US" dirty="0">
                <a:hlinkClick r:id="rId2"/>
              </a:rPr>
              <a:t>的博客</a:t>
            </a:r>
            <a:r>
              <a:rPr lang="en-US" altLang="zh-CN" dirty="0">
                <a:hlinkClick r:id="rId2"/>
              </a:rPr>
              <a:t>-CSDN</a:t>
            </a:r>
            <a:r>
              <a:rPr lang="zh-CN" altLang="en-US" dirty="0">
                <a:hlinkClick r:id="rId2"/>
              </a:rPr>
              <a:t>博客</a:t>
            </a:r>
            <a:endParaRPr lang="en-US" altLang="zh-CN" dirty="0"/>
          </a:p>
          <a:p>
            <a:endParaRPr lang="en-US" altLang="zh-CN" dirty="0"/>
          </a:p>
          <a:p>
            <a:r>
              <a:rPr lang="en-US" altLang="zh-CN" dirty="0"/>
              <a:t>https://blog.csdn.net/weixin_35926446/article/details/112779737?utm_medium=distribute.pc_relevant.none-task-blog-2~default~baidujs_title~default-1.no_search_link&amp;spm=1001.2101.3001.4242</a:t>
            </a:r>
          </a:p>
          <a:p>
            <a:endParaRPr lang="zh-CN" altLang="en-US" dirty="0"/>
          </a:p>
        </p:txBody>
      </p:sp>
    </p:spTree>
    <p:extLst>
      <p:ext uri="{BB962C8B-B14F-4D97-AF65-F5344CB8AC3E}">
        <p14:creationId xmlns:p14="http://schemas.microsoft.com/office/powerpoint/2010/main" val="42792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92598-7E0C-4572-8B0E-BE0191C50F27}"/>
              </a:ext>
            </a:extLst>
          </p:cNvPr>
          <p:cNvSpPr>
            <a:spLocks noGrp="1"/>
          </p:cNvSpPr>
          <p:nvPr>
            <p:ph type="title"/>
          </p:nvPr>
        </p:nvSpPr>
        <p:spPr/>
        <p:txBody>
          <a:bodyPr/>
          <a:lstStyle/>
          <a:p>
            <a:r>
              <a:rPr lang="zh-CN" altLang="en-US" dirty="0"/>
              <a:t>轮子与电机</a:t>
            </a:r>
          </a:p>
        </p:txBody>
      </p:sp>
      <p:pic>
        <p:nvPicPr>
          <p:cNvPr id="5" name="内容占位符 4">
            <a:extLst>
              <a:ext uri="{FF2B5EF4-FFF2-40B4-BE49-F238E27FC236}">
                <a16:creationId xmlns:a16="http://schemas.microsoft.com/office/drawing/2014/main" id="{1BB7F2BB-EBEF-4596-AED9-4EBEB2295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5144" y="2088023"/>
            <a:ext cx="4659539" cy="2730326"/>
          </a:xfrm>
        </p:spPr>
      </p:pic>
      <p:sp>
        <p:nvSpPr>
          <p:cNvPr id="6" name="矩形: 圆角 5">
            <a:extLst>
              <a:ext uri="{FF2B5EF4-FFF2-40B4-BE49-F238E27FC236}">
                <a16:creationId xmlns:a16="http://schemas.microsoft.com/office/drawing/2014/main" id="{F6C5740B-7DFD-4060-A586-E887A8B10B98}"/>
              </a:ext>
            </a:extLst>
          </p:cNvPr>
          <p:cNvSpPr/>
          <p:nvPr/>
        </p:nvSpPr>
        <p:spPr>
          <a:xfrm>
            <a:off x="9000781" y="2655065"/>
            <a:ext cx="2353019" cy="183981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电机</a:t>
            </a:r>
            <a:endParaRPr lang="en-US" altLang="zh-CN" dirty="0">
              <a:solidFill>
                <a:schemeClr val="tx1"/>
              </a:solidFill>
            </a:endParaRPr>
          </a:p>
          <a:p>
            <a:pPr algn="ctr"/>
            <a:r>
              <a:rPr lang="zh-CN" altLang="en-US" dirty="0">
                <a:solidFill>
                  <a:schemeClr val="tx1"/>
                </a:solidFill>
              </a:rPr>
              <a:t>电机带动轮子，为机器人的移动提供动力。</a:t>
            </a:r>
          </a:p>
        </p:txBody>
      </p:sp>
      <p:sp>
        <p:nvSpPr>
          <p:cNvPr id="7" name="矩形: 圆角 6">
            <a:extLst>
              <a:ext uri="{FF2B5EF4-FFF2-40B4-BE49-F238E27FC236}">
                <a16:creationId xmlns:a16="http://schemas.microsoft.com/office/drawing/2014/main" id="{BCCE043E-21B3-4388-96E6-776481396788}"/>
              </a:ext>
            </a:extLst>
          </p:cNvPr>
          <p:cNvSpPr/>
          <p:nvPr/>
        </p:nvSpPr>
        <p:spPr>
          <a:xfrm>
            <a:off x="685800" y="2686279"/>
            <a:ext cx="2353019" cy="183981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轮子</a:t>
            </a:r>
            <a:endParaRPr lang="en-US" altLang="zh-CN" dirty="0">
              <a:solidFill>
                <a:schemeClr val="tx1"/>
              </a:solidFill>
            </a:endParaRPr>
          </a:p>
          <a:p>
            <a:pPr algn="ctr"/>
            <a:r>
              <a:rPr lang="zh-CN" altLang="en-US" dirty="0">
                <a:solidFill>
                  <a:schemeClr val="tx1"/>
                </a:solidFill>
              </a:rPr>
              <a:t>轮子与电机同轴，通过与地面的摩擦，反作用力驱动轮子（及其他的结构）运动</a:t>
            </a:r>
          </a:p>
        </p:txBody>
      </p:sp>
      <p:cxnSp>
        <p:nvCxnSpPr>
          <p:cNvPr id="9" name="直接箭头连接符 8">
            <a:extLst>
              <a:ext uri="{FF2B5EF4-FFF2-40B4-BE49-F238E27FC236}">
                <a16:creationId xmlns:a16="http://schemas.microsoft.com/office/drawing/2014/main" id="{16E4239E-80E6-4011-B7AB-8C05AC5BD3B7}"/>
              </a:ext>
            </a:extLst>
          </p:cNvPr>
          <p:cNvCxnSpPr/>
          <p:nvPr/>
        </p:nvCxnSpPr>
        <p:spPr>
          <a:xfrm flipH="1">
            <a:off x="3038819" y="3128790"/>
            <a:ext cx="850135" cy="1322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1D8F943-60D9-44DF-9C13-A4948E346F3C}"/>
              </a:ext>
            </a:extLst>
          </p:cNvPr>
          <p:cNvCxnSpPr>
            <a:cxnSpLocks/>
            <a:endCxn id="6" idx="1"/>
          </p:cNvCxnSpPr>
          <p:nvPr/>
        </p:nvCxnSpPr>
        <p:spPr>
          <a:xfrm>
            <a:off x="6896559" y="3260993"/>
            <a:ext cx="2104222" cy="3139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D90FE19F-AD8C-4A8A-8B3E-1BB384932C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2757" y="5215684"/>
            <a:ext cx="1838676" cy="1481258"/>
          </a:xfrm>
          <a:prstGeom prst="rect">
            <a:avLst/>
          </a:prstGeom>
        </p:spPr>
      </p:pic>
      <p:sp>
        <p:nvSpPr>
          <p:cNvPr id="15" name="矩形: 圆角 14">
            <a:extLst>
              <a:ext uri="{FF2B5EF4-FFF2-40B4-BE49-F238E27FC236}">
                <a16:creationId xmlns:a16="http://schemas.microsoft.com/office/drawing/2014/main" id="{B940B7FE-D1E6-4EB3-B942-B678C1632586}"/>
              </a:ext>
            </a:extLst>
          </p:cNvPr>
          <p:cNvSpPr/>
          <p:nvPr/>
        </p:nvSpPr>
        <p:spPr>
          <a:xfrm>
            <a:off x="8871008" y="4824378"/>
            <a:ext cx="2353019" cy="1839817"/>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电机</a:t>
            </a:r>
            <a:endParaRPr lang="en-US" altLang="zh-CN" dirty="0">
              <a:solidFill>
                <a:schemeClr val="tx1"/>
              </a:solidFill>
            </a:endParaRPr>
          </a:p>
          <a:p>
            <a:pPr algn="ctr"/>
            <a:r>
              <a:rPr lang="zh-CN" altLang="en-US" dirty="0">
                <a:solidFill>
                  <a:schemeClr val="tx1"/>
                </a:solidFill>
              </a:rPr>
              <a:t>电能转换为机械能</a:t>
            </a:r>
          </a:p>
        </p:txBody>
      </p:sp>
      <p:cxnSp>
        <p:nvCxnSpPr>
          <p:cNvPr id="16" name="直接箭头连接符 15">
            <a:extLst>
              <a:ext uri="{FF2B5EF4-FFF2-40B4-BE49-F238E27FC236}">
                <a16:creationId xmlns:a16="http://schemas.microsoft.com/office/drawing/2014/main" id="{5F4707A1-ED02-4E20-A919-D91DA9ECF202}"/>
              </a:ext>
            </a:extLst>
          </p:cNvPr>
          <p:cNvCxnSpPr>
            <a:cxnSpLocks/>
            <a:endCxn id="15" idx="1"/>
          </p:cNvCxnSpPr>
          <p:nvPr/>
        </p:nvCxnSpPr>
        <p:spPr>
          <a:xfrm flipV="1">
            <a:off x="6491433" y="5744287"/>
            <a:ext cx="2379575" cy="90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4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A2294-2CA6-4757-9992-63F1A38845C5}"/>
              </a:ext>
            </a:extLst>
          </p:cNvPr>
          <p:cNvSpPr>
            <a:spLocks noGrp="1"/>
          </p:cNvSpPr>
          <p:nvPr>
            <p:ph type="title"/>
          </p:nvPr>
        </p:nvSpPr>
        <p:spPr/>
        <p:txBody>
          <a:bodyPr/>
          <a:lstStyle/>
          <a:p>
            <a:r>
              <a:rPr lang="en-US" altLang="zh-CN" dirty="0"/>
              <a:t>9.1 </a:t>
            </a:r>
            <a:r>
              <a:rPr lang="zh-CN" altLang="en-US" dirty="0"/>
              <a:t>电机的分类</a:t>
            </a:r>
          </a:p>
        </p:txBody>
      </p:sp>
      <p:sp>
        <p:nvSpPr>
          <p:cNvPr id="5" name="矩形: 圆角 4">
            <a:extLst>
              <a:ext uri="{FF2B5EF4-FFF2-40B4-BE49-F238E27FC236}">
                <a16:creationId xmlns:a16="http://schemas.microsoft.com/office/drawing/2014/main" id="{8880409E-D3BA-4C17-AE41-08C94C274715}"/>
              </a:ext>
            </a:extLst>
          </p:cNvPr>
          <p:cNvSpPr/>
          <p:nvPr/>
        </p:nvSpPr>
        <p:spPr>
          <a:xfrm>
            <a:off x="1200838" y="3051673"/>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电机</a:t>
            </a:r>
          </a:p>
        </p:txBody>
      </p:sp>
      <p:sp>
        <p:nvSpPr>
          <p:cNvPr id="6" name="矩形: 圆角 5">
            <a:extLst>
              <a:ext uri="{FF2B5EF4-FFF2-40B4-BE49-F238E27FC236}">
                <a16:creationId xmlns:a16="http://schemas.microsoft.com/office/drawing/2014/main" id="{45D9BA37-25FD-4720-AD42-04BEAE86E208}"/>
              </a:ext>
            </a:extLst>
          </p:cNvPr>
          <p:cNvSpPr/>
          <p:nvPr/>
        </p:nvSpPr>
        <p:spPr>
          <a:xfrm>
            <a:off x="3204072" y="2113403"/>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直流电机</a:t>
            </a:r>
          </a:p>
        </p:txBody>
      </p:sp>
      <p:sp>
        <p:nvSpPr>
          <p:cNvPr id="7" name="矩形: 圆角 6">
            <a:extLst>
              <a:ext uri="{FF2B5EF4-FFF2-40B4-BE49-F238E27FC236}">
                <a16:creationId xmlns:a16="http://schemas.microsoft.com/office/drawing/2014/main" id="{5D482D89-1022-47E0-B181-CE9BE6166120}"/>
              </a:ext>
            </a:extLst>
          </p:cNvPr>
          <p:cNvSpPr/>
          <p:nvPr/>
        </p:nvSpPr>
        <p:spPr>
          <a:xfrm>
            <a:off x="3204072" y="3686979"/>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交流电机</a:t>
            </a:r>
          </a:p>
        </p:txBody>
      </p:sp>
      <p:sp>
        <p:nvSpPr>
          <p:cNvPr id="8" name="矩形: 圆角 7">
            <a:extLst>
              <a:ext uri="{FF2B5EF4-FFF2-40B4-BE49-F238E27FC236}">
                <a16:creationId xmlns:a16="http://schemas.microsoft.com/office/drawing/2014/main" id="{B7B02B5F-F20B-45B9-9B65-92E243A799E6}"/>
              </a:ext>
            </a:extLst>
          </p:cNvPr>
          <p:cNvSpPr/>
          <p:nvPr/>
        </p:nvSpPr>
        <p:spPr>
          <a:xfrm>
            <a:off x="5147170" y="1284695"/>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直流有刷电机</a:t>
            </a:r>
          </a:p>
        </p:txBody>
      </p:sp>
      <p:sp>
        <p:nvSpPr>
          <p:cNvPr id="9" name="矩形: 圆角 8">
            <a:extLst>
              <a:ext uri="{FF2B5EF4-FFF2-40B4-BE49-F238E27FC236}">
                <a16:creationId xmlns:a16="http://schemas.microsoft.com/office/drawing/2014/main" id="{E56A81F9-31DD-4F1D-AC2D-D869BBDBAE2B}"/>
              </a:ext>
            </a:extLst>
          </p:cNvPr>
          <p:cNvSpPr/>
          <p:nvPr/>
        </p:nvSpPr>
        <p:spPr>
          <a:xfrm>
            <a:off x="5147172" y="2778106"/>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直流无刷电机</a:t>
            </a:r>
          </a:p>
        </p:txBody>
      </p:sp>
      <p:sp>
        <p:nvSpPr>
          <p:cNvPr id="10" name="矩形: 圆角 9">
            <a:extLst>
              <a:ext uri="{FF2B5EF4-FFF2-40B4-BE49-F238E27FC236}">
                <a16:creationId xmlns:a16="http://schemas.microsoft.com/office/drawing/2014/main" id="{DF42770E-C0A5-4B0D-B7E1-3E397EDE7783}"/>
              </a:ext>
            </a:extLst>
          </p:cNvPr>
          <p:cNvSpPr/>
          <p:nvPr/>
        </p:nvSpPr>
        <p:spPr>
          <a:xfrm>
            <a:off x="5147170" y="4227909"/>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同步电机</a:t>
            </a:r>
          </a:p>
        </p:txBody>
      </p:sp>
      <p:sp>
        <p:nvSpPr>
          <p:cNvPr id="11" name="矩形: 圆角 10">
            <a:extLst>
              <a:ext uri="{FF2B5EF4-FFF2-40B4-BE49-F238E27FC236}">
                <a16:creationId xmlns:a16="http://schemas.microsoft.com/office/drawing/2014/main" id="{029E8E18-55FF-49E0-8408-68F9B06C7A30}"/>
              </a:ext>
            </a:extLst>
          </p:cNvPr>
          <p:cNvSpPr/>
          <p:nvPr/>
        </p:nvSpPr>
        <p:spPr>
          <a:xfrm>
            <a:off x="5147170" y="5531739"/>
            <a:ext cx="117880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异步电机</a:t>
            </a:r>
          </a:p>
        </p:txBody>
      </p:sp>
      <p:cxnSp>
        <p:nvCxnSpPr>
          <p:cNvPr id="13" name="直接连接符 12">
            <a:extLst>
              <a:ext uri="{FF2B5EF4-FFF2-40B4-BE49-F238E27FC236}">
                <a16:creationId xmlns:a16="http://schemas.microsoft.com/office/drawing/2014/main" id="{85660872-C4ED-4BA9-A630-6A169F768072}"/>
              </a:ext>
            </a:extLst>
          </p:cNvPr>
          <p:cNvCxnSpPr/>
          <p:nvPr/>
        </p:nvCxnSpPr>
        <p:spPr>
          <a:xfrm>
            <a:off x="2806700" y="2527300"/>
            <a:ext cx="0" cy="16884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905F6B3-756E-42C3-92E1-4755EAFF7EC5}"/>
              </a:ext>
            </a:extLst>
          </p:cNvPr>
          <p:cNvCxnSpPr/>
          <p:nvPr/>
        </p:nvCxnSpPr>
        <p:spPr>
          <a:xfrm>
            <a:off x="2379643" y="3429000"/>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09F4A4B-1659-4629-8E03-46922856FEBC}"/>
              </a:ext>
            </a:extLst>
          </p:cNvPr>
          <p:cNvCxnSpPr/>
          <p:nvPr/>
        </p:nvCxnSpPr>
        <p:spPr>
          <a:xfrm>
            <a:off x="2806700" y="2527300"/>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21CBAB9-242D-4BA5-AF8F-AA49D4E501A4}"/>
              </a:ext>
            </a:extLst>
          </p:cNvPr>
          <p:cNvCxnSpPr/>
          <p:nvPr/>
        </p:nvCxnSpPr>
        <p:spPr>
          <a:xfrm>
            <a:off x="2806700" y="4215788"/>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58389FF-5ABD-4FBB-897C-C95452F49E9E}"/>
              </a:ext>
            </a:extLst>
          </p:cNvPr>
          <p:cNvCxnSpPr/>
          <p:nvPr/>
        </p:nvCxnSpPr>
        <p:spPr>
          <a:xfrm>
            <a:off x="4749800" y="1683056"/>
            <a:ext cx="0" cy="16884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158D860-17A0-41CA-9C97-7FB94E4CD32E}"/>
              </a:ext>
            </a:extLst>
          </p:cNvPr>
          <p:cNvCxnSpPr/>
          <p:nvPr/>
        </p:nvCxnSpPr>
        <p:spPr>
          <a:xfrm>
            <a:off x="4344777" y="2534932"/>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3090E1C-1111-4F09-94F7-94A76AFB2784}"/>
              </a:ext>
            </a:extLst>
          </p:cNvPr>
          <p:cNvCxnSpPr/>
          <p:nvPr/>
        </p:nvCxnSpPr>
        <p:spPr>
          <a:xfrm>
            <a:off x="4720113" y="1690688"/>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AA59790-BE4A-478B-97CD-828E735AD355}"/>
              </a:ext>
            </a:extLst>
          </p:cNvPr>
          <p:cNvCxnSpPr/>
          <p:nvPr/>
        </p:nvCxnSpPr>
        <p:spPr>
          <a:xfrm>
            <a:off x="4749800" y="3328376"/>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9256103-97E9-4DB0-A376-6A3AA6C66B15}"/>
              </a:ext>
            </a:extLst>
          </p:cNvPr>
          <p:cNvCxnSpPr/>
          <p:nvPr/>
        </p:nvCxnSpPr>
        <p:spPr>
          <a:xfrm>
            <a:off x="4800600" y="4416463"/>
            <a:ext cx="0" cy="16884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43C2A8D-84D3-4E28-825C-62C585B9043B}"/>
              </a:ext>
            </a:extLst>
          </p:cNvPr>
          <p:cNvCxnSpPr/>
          <p:nvPr/>
        </p:nvCxnSpPr>
        <p:spPr>
          <a:xfrm>
            <a:off x="4322743" y="4682686"/>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20B8E4D-0859-437F-869E-83016593AF76}"/>
              </a:ext>
            </a:extLst>
          </p:cNvPr>
          <p:cNvCxnSpPr/>
          <p:nvPr/>
        </p:nvCxnSpPr>
        <p:spPr>
          <a:xfrm>
            <a:off x="4749800" y="4416463"/>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0415D0A-170C-4D8D-A6BD-F5BF1E4A0E44}"/>
              </a:ext>
            </a:extLst>
          </p:cNvPr>
          <p:cNvCxnSpPr/>
          <p:nvPr/>
        </p:nvCxnSpPr>
        <p:spPr>
          <a:xfrm>
            <a:off x="4749800" y="6043039"/>
            <a:ext cx="42705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1E750831-F73C-420B-800C-F226F12B2F2C}"/>
              </a:ext>
            </a:extLst>
          </p:cNvPr>
          <p:cNvSpPr/>
          <p:nvPr/>
        </p:nvSpPr>
        <p:spPr>
          <a:xfrm>
            <a:off x="7771025" y="5577078"/>
            <a:ext cx="415427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电机的转子转动的速度与定子所产生的旋转磁场的旋转速度不一致</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8581D05C-1185-464D-B789-B04A7005C83F}"/>
                  </a:ext>
                </a:extLst>
              </p:cNvPr>
              <p:cNvSpPr/>
              <p:nvPr/>
            </p:nvSpPr>
            <p:spPr>
              <a:xfrm>
                <a:off x="7771025" y="4416463"/>
                <a:ext cx="4154275" cy="1057619"/>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稳态运行时，转子的转速和电网频率之间是不变的关系。</a:t>
                </a:r>
                <a:endParaRPr lang="en-US" altLang="zh-CN" dirty="0">
                  <a:solidFill>
                    <a:schemeClr val="tx1"/>
                  </a:solidFill>
                </a:endParaRPr>
              </a:p>
              <a:p>
                <a:pPr algn="ctr"/>
                <a:r>
                  <a:rPr lang="zh-CN" altLang="en-US" dirty="0">
                    <a:solidFill>
                      <a:schemeClr val="tx1"/>
                    </a:solidFill>
                  </a:rPr>
                  <a:t>转速</a:t>
                </a:r>
                <a:r>
                  <a:rPr lang="en-US" altLang="zh-CN" dirty="0">
                    <a:solidFill>
                      <a:schemeClr val="tx1"/>
                    </a:solidFill>
                  </a:rPr>
                  <a:t>=</a:t>
                </a:r>
                <a:r>
                  <a:rPr lang="zh-CN" altLang="en-US" dirty="0">
                    <a:solidFill>
                      <a:schemeClr val="tx1"/>
                    </a:solidFill>
                  </a:rPr>
                  <a:t>（</a:t>
                </a:r>
                <a:r>
                  <a:rPr lang="en-US" altLang="zh-CN" dirty="0">
                    <a:solidFill>
                      <a:schemeClr val="tx1"/>
                    </a:solidFill>
                  </a:rPr>
                  <a:t>60</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rPr>
                  <a:t>电源频率）</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rPr>
                  <a:t>电机极数</a:t>
                </a:r>
                <a:endParaRPr lang="zh-CN" altLang="en-US" sz="2400" dirty="0">
                  <a:solidFill>
                    <a:schemeClr val="tx1"/>
                  </a:solidFill>
                </a:endParaRPr>
              </a:p>
            </p:txBody>
          </p:sp>
        </mc:Choice>
        <mc:Fallback xmlns="">
          <p:sp>
            <p:nvSpPr>
              <p:cNvPr id="30" name="矩形: 圆角 29">
                <a:extLst>
                  <a:ext uri="{FF2B5EF4-FFF2-40B4-BE49-F238E27FC236}">
                    <a16:creationId xmlns:a16="http://schemas.microsoft.com/office/drawing/2014/main" id="{8581D05C-1185-464D-B789-B04A7005C83F}"/>
                  </a:ext>
                </a:extLst>
              </p:cNvPr>
              <p:cNvSpPr>
                <a:spLocks noRot="1" noChangeAspect="1" noMove="1" noResize="1" noEditPoints="1" noAdjustHandles="1" noChangeArrowheads="1" noChangeShapeType="1" noTextEdit="1"/>
              </p:cNvSpPr>
              <p:nvPr/>
            </p:nvSpPr>
            <p:spPr>
              <a:xfrm>
                <a:off x="7771025" y="4416463"/>
                <a:ext cx="4154275" cy="1057619"/>
              </a:xfrm>
              <a:prstGeom prst="roundRect">
                <a:avLst/>
              </a:prstGeom>
              <a:blipFill>
                <a:blip r:embed="rId2"/>
                <a:stretch>
                  <a:fillRect b="-1111"/>
                </a:stretch>
              </a:blipFill>
              <a:ln w="38100">
                <a:solidFill>
                  <a:srgbClr val="00B0F0"/>
                </a:solidFill>
              </a:ln>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B66CCAB3-1F71-4A6E-9E5E-49D2947E1656}"/>
              </a:ext>
            </a:extLst>
          </p:cNvPr>
          <p:cNvCxnSpPr>
            <a:stCxn id="10" idx="3"/>
          </p:cNvCxnSpPr>
          <p:nvPr/>
        </p:nvCxnSpPr>
        <p:spPr>
          <a:xfrm flipV="1">
            <a:off x="6325975" y="4756718"/>
            <a:ext cx="13321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69EE763-269F-43F0-95C7-316408B5CDD4}"/>
              </a:ext>
            </a:extLst>
          </p:cNvPr>
          <p:cNvCxnSpPr/>
          <p:nvPr/>
        </p:nvCxnSpPr>
        <p:spPr>
          <a:xfrm flipV="1">
            <a:off x="6438900" y="6060547"/>
            <a:ext cx="133212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38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EC4FB-F9C7-472A-AF9D-B1D7F48C5859}"/>
              </a:ext>
            </a:extLst>
          </p:cNvPr>
          <p:cNvSpPr>
            <a:spLocks noGrp="1"/>
          </p:cNvSpPr>
          <p:nvPr>
            <p:ph type="title"/>
          </p:nvPr>
        </p:nvSpPr>
        <p:spPr/>
        <p:txBody>
          <a:bodyPr/>
          <a:lstStyle/>
          <a:p>
            <a:r>
              <a:rPr lang="zh-CN" altLang="en-US" dirty="0"/>
              <a:t>一些分类方式</a:t>
            </a:r>
          </a:p>
        </p:txBody>
      </p:sp>
      <p:graphicFrame>
        <p:nvGraphicFramePr>
          <p:cNvPr id="4" name="表格 4">
            <a:extLst>
              <a:ext uri="{FF2B5EF4-FFF2-40B4-BE49-F238E27FC236}">
                <a16:creationId xmlns:a16="http://schemas.microsoft.com/office/drawing/2014/main" id="{E8C331B4-14FE-4A9A-A01C-D0782431A723}"/>
              </a:ext>
            </a:extLst>
          </p:cNvPr>
          <p:cNvGraphicFramePr>
            <a:graphicFrameLocks noGrp="1"/>
          </p:cNvGraphicFramePr>
          <p:nvPr>
            <p:extLst>
              <p:ext uri="{D42A27DB-BD31-4B8C-83A1-F6EECF244321}">
                <p14:modId xmlns:p14="http://schemas.microsoft.com/office/powerpoint/2010/main" val="2017491006"/>
              </p:ext>
            </p:extLst>
          </p:nvPr>
        </p:nvGraphicFramePr>
        <p:xfrm>
          <a:off x="1231900" y="1883778"/>
          <a:ext cx="9728200" cy="4101012"/>
        </p:xfrm>
        <a:graphic>
          <a:graphicData uri="http://schemas.openxmlformats.org/drawingml/2006/table">
            <a:tbl>
              <a:tblPr firstRow="1" bandRow="1">
                <a:tableStyleId>{5C22544A-7EE6-4342-B048-85BDC9FD1C3A}</a:tableStyleId>
              </a:tblPr>
              <a:tblGrid>
                <a:gridCol w="4864100">
                  <a:extLst>
                    <a:ext uri="{9D8B030D-6E8A-4147-A177-3AD203B41FA5}">
                      <a16:colId xmlns:a16="http://schemas.microsoft.com/office/drawing/2014/main" val="2301323986"/>
                    </a:ext>
                  </a:extLst>
                </a:gridCol>
                <a:gridCol w="4864100">
                  <a:extLst>
                    <a:ext uri="{9D8B030D-6E8A-4147-A177-3AD203B41FA5}">
                      <a16:colId xmlns:a16="http://schemas.microsoft.com/office/drawing/2014/main" val="3991266459"/>
                    </a:ext>
                  </a:extLst>
                </a:gridCol>
              </a:tblGrid>
              <a:tr h="566662">
                <a:tc>
                  <a:txBody>
                    <a:bodyPr/>
                    <a:lstStyle/>
                    <a:p>
                      <a:pPr algn="ctr"/>
                      <a:r>
                        <a:rPr lang="zh-CN" altLang="en-US" sz="2000" dirty="0"/>
                        <a:t>分类依据</a:t>
                      </a:r>
                    </a:p>
                  </a:txBody>
                  <a:tcPr anchor="ctr" anchorCtr="1"/>
                </a:tc>
                <a:tc>
                  <a:txBody>
                    <a:bodyPr/>
                    <a:lstStyle/>
                    <a:p>
                      <a:pPr algn="ctr"/>
                      <a:r>
                        <a:rPr lang="zh-CN" altLang="en-US" sz="2000" dirty="0"/>
                        <a:t>种类</a:t>
                      </a:r>
                    </a:p>
                  </a:txBody>
                  <a:tcPr anchor="ctr" anchorCtr="1"/>
                </a:tc>
                <a:extLst>
                  <a:ext uri="{0D108BD9-81ED-4DB2-BD59-A6C34878D82A}">
                    <a16:rowId xmlns:a16="http://schemas.microsoft.com/office/drawing/2014/main" val="2009835584"/>
                  </a:ext>
                </a:extLst>
              </a:tr>
              <a:tr h="566662">
                <a:tc>
                  <a:txBody>
                    <a:bodyPr/>
                    <a:lstStyle/>
                    <a:p>
                      <a:pPr algn="ctr"/>
                      <a:r>
                        <a:rPr lang="zh-CN" altLang="en-US" sz="2000" dirty="0"/>
                        <a:t>输入电机的电流是直流电还是交流电</a:t>
                      </a:r>
                    </a:p>
                  </a:txBody>
                  <a:tcPr anchor="ctr" anchorCtr="1"/>
                </a:tc>
                <a:tc>
                  <a:txBody>
                    <a:bodyPr/>
                    <a:lstStyle/>
                    <a:p>
                      <a:pPr algn="ctr"/>
                      <a:r>
                        <a:rPr lang="zh-CN" altLang="en-US" sz="2000" dirty="0"/>
                        <a:t>直流电机、交流电机</a:t>
                      </a:r>
                    </a:p>
                  </a:txBody>
                  <a:tcPr anchor="ctr" anchorCtr="1"/>
                </a:tc>
                <a:extLst>
                  <a:ext uri="{0D108BD9-81ED-4DB2-BD59-A6C34878D82A}">
                    <a16:rowId xmlns:a16="http://schemas.microsoft.com/office/drawing/2014/main" val="2047433227"/>
                  </a:ext>
                </a:extLst>
              </a:tr>
              <a:tr h="566662">
                <a:tc>
                  <a:txBody>
                    <a:bodyPr/>
                    <a:lstStyle/>
                    <a:p>
                      <a:pPr algn="ctr"/>
                      <a:r>
                        <a:rPr lang="zh-CN" altLang="en-US" sz="2000" dirty="0"/>
                        <a:t>有无电刷</a:t>
                      </a:r>
                    </a:p>
                  </a:txBody>
                  <a:tcPr anchor="ctr" anchorCtr="1"/>
                </a:tc>
                <a:tc>
                  <a:txBody>
                    <a:bodyPr/>
                    <a:lstStyle/>
                    <a:p>
                      <a:pPr algn="ctr"/>
                      <a:r>
                        <a:rPr lang="zh-CN" altLang="en-US" sz="2000" dirty="0"/>
                        <a:t>有刷电机、无刷电机</a:t>
                      </a:r>
                    </a:p>
                  </a:txBody>
                  <a:tcPr anchor="ctr" anchorCtr="1"/>
                </a:tc>
                <a:extLst>
                  <a:ext uri="{0D108BD9-81ED-4DB2-BD59-A6C34878D82A}">
                    <a16:rowId xmlns:a16="http://schemas.microsoft.com/office/drawing/2014/main" val="1166296313"/>
                  </a:ext>
                </a:extLst>
              </a:tr>
              <a:tr h="566662">
                <a:tc>
                  <a:txBody>
                    <a:bodyPr/>
                    <a:lstStyle/>
                    <a:p>
                      <a:pPr algn="ctr"/>
                      <a:r>
                        <a:rPr lang="zh-CN" altLang="en-US" sz="2000" b="0" i="0" u="none" strike="noStrike" kern="1200" dirty="0">
                          <a:solidFill>
                            <a:schemeClr val="dk1"/>
                          </a:solidFill>
                          <a:effectLst/>
                          <a:latin typeface="+mn-lt"/>
                          <a:ea typeface="+mn-ea"/>
                          <a:cs typeface="+mn-cs"/>
                        </a:rPr>
                        <a:t>转子转动的速度与定子所产生的旋转磁场的旋转速度关系</a:t>
                      </a:r>
                      <a:endParaRPr lang="zh-CN" altLang="en-US" sz="2000" dirty="0"/>
                    </a:p>
                  </a:txBody>
                  <a:tcPr anchor="ctr" anchorCtr="1"/>
                </a:tc>
                <a:tc>
                  <a:txBody>
                    <a:bodyPr/>
                    <a:lstStyle/>
                    <a:p>
                      <a:pPr algn="ctr"/>
                      <a:r>
                        <a:rPr lang="zh-CN" altLang="en-US" sz="2000" dirty="0"/>
                        <a:t>异步电机、同步电机</a:t>
                      </a:r>
                    </a:p>
                  </a:txBody>
                  <a:tcPr anchor="ctr" anchorCtr="1"/>
                </a:tc>
                <a:extLst>
                  <a:ext uri="{0D108BD9-81ED-4DB2-BD59-A6C34878D82A}">
                    <a16:rowId xmlns:a16="http://schemas.microsoft.com/office/drawing/2014/main" val="2777510480"/>
                  </a:ext>
                </a:extLst>
              </a:tr>
              <a:tr h="566662">
                <a:tc>
                  <a:txBody>
                    <a:bodyPr/>
                    <a:lstStyle/>
                    <a:p>
                      <a:pPr algn="ctr"/>
                      <a:r>
                        <a:rPr lang="zh-CN" altLang="en-US" sz="2000" dirty="0"/>
                        <a:t>有无永磁铁</a:t>
                      </a:r>
                    </a:p>
                  </a:txBody>
                  <a:tcPr anchor="ctr" anchorCtr="1"/>
                </a:tc>
                <a:tc>
                  <a:txBody>
                    <a:bodyPr/>
                    <a:lstStyle/>
                    <a:p>
                      <a:pPr algn="ctr"/>
                      <a:r>
                        <a:rPr lang="zh-CN" altLang="en-US" sz="2000" dirty="0"/>
                        <a:t>永磁电机、非永磁电机</a:t>
                      </a:r>
                    </a:p>
                  </a:txBody>
                  <a:tcPr anchor="ctr" anchorCtr="1"/>
                </a:tc>
                <a:extLst>
                  <a:ext uri="{0D108BD9-81ED-4DB2-BD59-A6C34878D82A}">
                    <a16:rowId xmlns:a16="http://schemas.microsoft.com/office/drawing/2014/main" val="3831614898"/>
                  </a:ext>
                </a:extLst>
              </a:tr>
              <a:tr h="566662">
                <a:tc>
                  <a:txBody>
                    <a:bodyPr/>
                    <a:lstStyle/>
                    <a:p>
                      <a:pPr algn="ctr"/>
                      <a:r>
                        <a:rPr lang="zh-CN" altLang="en-US" sz="2000" dirty="0"/>
                        <a:t>有无传感器</a:t>
                      </a:r>
                    </a:p>
                  </a:txBody>
                  <a:tcPr anchor="ctr" anchorCtr="1"/>
                </a:tc>
                <a:tc>
                  <a:txBody>
                    <a:bodyPr/>
                    <a:lstStyle/>
                    <a:p>
                      <a:pPr algn="ctr"/>
                      <a:r>
                        <a:rPr lang="zh-CN" altLang="en-US" sz="2000" dirty="0"/>
                        <a:t>有感电机、无感电机</a:t>
                      </a:r>
                    </a:p>
                  </a:txBody>
                  <a:tcPr anchor="ctr" anchorCtr="1"/>
                </a:tc>
                <a:extLst>
                  <a:ext uri="{0D108BD9-81ED-4DB2-BD59-A6C34878D82A}">
                    <a16:rowId xmlns:a16="http://schemas.microsoft.com/office/drawing/2014/main" val="1582000338"/>
                  </a:ext>
                </a:extLst>
              </a:tr>
              <a:tr h="566662">
                <a:tc>
                  <a:txBody>
                    <a:bodyPr/>
                    <a:lstStyle/>
                    <a:p>
                      <a:pPr algn="ctr"/>
                      <a:r>
                        <a:rPr lang="zh-CN" altLang="en-US" sz="2000" dirty="0"/>
                        <a:t>转子在外侧还是内侧</a:t>
                      </a:r>
                    </a:p>
                  </a:txBody>
                  <a:tcPr anchor="ctr" anchorCtr="1"/>
                </a:tc>
                <a:tc>
                  <a:txBody>
                    <a:bodyPr/>
                    <a:lstStyle/>
                    <a:p>
                      <a:pPr algn="ctr"/>
                      <a:r>
                        <a:rPr lang="zh-CN" altLang="en-US" sz="2000" dirty="0"/>
                        <a:t>外转子电机、内转子电机</a:t>
                      </a:r>
                    </a:p>
                  </a:txBody>
                  <a:tcPr anchor="ctr" anchorCtr="1"/>
                </a:tc>
                <a:extLst>
                  <a:ext uri="{0D108BD9-81ED-4DB2-BD59-A6C34878D82A}">
                    <a16:rowId xmlns:a16="http://schemas.microsoft.com/office/drawing/2014/main" val="3445539446"/>
                  </a:ext>
                </a:extLst>
              </a:tr>
            </a:tbl>
          </a:graphicData>
        </a:graphic>
      </p:graphicFrame>
    </p:spTree>
    <p:extLst>
      <p:ext uri="{BB962C8B-B14F-4D97-AF65-F5344CB8AC3E}">
        <p14:creationId xmlns:p14="http://schemas.microsoft.com/office/powerpoint/2010/main" val="78796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直流有刷电机与无刷电机</a:t>
            </a:r>
            <a:endParaRPr lang="en-US" altLang="zh-CN" dirty="0"/>
          </a:p>
        </p:txBody>
      </p:sp>
      <p:sp>
        <p:nvSpPr>
          <p:cNvPr id="7" name="文本框 6">
            <a:extLst>
              <a:ext uri="{FF2B5EF4-FFF2-40B4-BE49-F238E27FC236}">
                <a16:creationId xmlns:a16="http://schemas.microsoft.com/office/drawing/2014/main" id="{188CD3D7-2C94-4D1D-9254-D90F3B826A72}"/>
              </a:ext>
            </a:extLst>
          </p:cNvPr>
          <p:cNvSpPr txBox="1"/>
          <p:nvPr/>
        </p:nvSpPr>
        <p:spPr>
          <a:xfrm>
            <a:off x="6590805" y="2204892"/>
            <a:ext cx="5475788" cy="3539430"/>
          </a:xfrm>
          <a:prstGeom prst="rect">
            <a:avLst/>
          </a:prstGeom>
          <a:noFill/>
        </p:spPr>
        <p:txBody>
          <a:bodyPr wrap="square" rtlCol="0">
            <a:spAutoFit/>
          </a:bodyPr>
          <a:lstStyle/>
          <a:p>
            <a:r>
              <a:rPr lang="zh-CN" altLang="en-US" sz="3200" dirty="0">
                <a:solidFill>
                  <a:srgbClr val="FF0000"/>
                </a:solidFill>
              </a:rPr>
              <a:t>电机的工作原理</a:t>
            </a:r>
            <a:endParaRPr lang="en-US" altLang="zh-CN" sz="3200" dirty="0">
              <a:solidFill>
                <a:srgbClr val="FF0000"/>
              </a:solidFill>
            </a:endParaRPr>
          </a:p>
          <a:p>
            <a:r>
              <a:rPr lang="zh-CN" altLang="en-US" sz="3200" dirty="0">
                <a:solidFill>
                  <a:srgbClr val="FF0000"/>
                </a:solidFill>
              </a:rPr>
              <a:t>根据左手定则，通电的线圈在磁场中受到电磁力的作用，开始转动。电能转换为机械能。</a:t>
            </a:r>
            <a:endParaRPr lang="en-US" altLang="zh-CN" sz="3200" dirty="0">
              <a:solidFill>
                <a:srgbClr val="FF0000"/>
              </a:solidFill>
            </a:endParaRPr>
          </a:p>
          <a:p>
            <a:endParaRPr lang="en-US" altLang="zh-CN" sz="3200" dirty="0">
              <a:solidFill>
                <a:srgbClr val="FF0000"/>
              </a:solidFill>
            </a:endParaRPr>
          </a:p>
          <a:p>
            <a:r>
              <a:rPr lang="zh-CN" altLang="en-US" sz="3200" dirty="0">
                <a:solidFill>
                  <a:srgbClr val="FF0000"/>
                </a:solidFill>
              </a:rPr>
              <a:t>单个线圈，在不同位置受力不同，转速不可能平稳。</a:t>
            </a:r>
          </a:p>
        </p:txBody>
      </p:sp>
      <p:pic>
        <p:nvPicPr>
          <p:cNvPr id="8" name="内容占位符 7">
            <a:extLst>
              <a:ext uri="{FF2B5EF4-FFF2-40B4-BE49-F238E27FC236}">
                <a16:creationId xmlns:a16="http://schemas.microsoft.com/office/drawing/2014/main" id="{E002743C-C1F0-439A-8F53-56DB217385D5}"/>
              </a:ext>
            </a:extLst>
          </p:cNvPr>
          <p:cNvPicPr>
            <a:picLocks noGrp="1" noChangeAspect="1"/>
          </p:cNvPicPr>
          <p:nvPr>
            <p:ph idx="1"/>
          </p:nvPr>
        </p:nvPicPr>
        <p:blipFill>
          <a:blip r:embed="rId2"/>
          <a:stretch>
            <a:fillRect/>
          </a:stretch>
        </p:blipFill>
        <p:spPr>
          <a:xfrm>
            <a:off x="1037536" y="1848409"/>
            <a:ext cx="5686425" cy="4076700"/>
          </a:xfrm>
          <a:prstGeom prst="rect">
            <a:avLst/>
          </a:prstGeom>
        </p:spPr>
      </p:pic>
    </p:spTree>
    <p:extLst>
      <p:ext uri="{BB962C8B-B14F-4D97-AF65-F5344CB8AC3E}">
        <p14:creationId xmlns:p14="http://schemas.microsoft.com/office/powerpoint/2010/main" val="249670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2281A-DFBF-42F6-89BA-28CE9EDDEC68}"/>
              </a:ext>
            </a:extLst>
          </p:cNvPr>
          <p:cNvSpPr>
            <a:spLocks noGrp="1"/>
          </p:cNvSpPr>
          <p:nvPr>
            <p:ph type="title"/>
          </p:nvPr>
        </p:nvSpPr>
        <p:spPr>
          <a:xfrm>
            <a:off x="621847" y="35230"/>
            <a:ext cx="10515600" cy="1325563"/>
          </a:xfrm>
        </p:spPr>
        <p:txBody>
          <a:bodyPr/>
          <a:lstStyle/>
          <a:p>
            <a:r>
              <a:rPr lang="zh-CN" altLang="zh-CN" b="1" dirty="0"/>
              <a:t>直流</a:t>
            </a:r>
            <a:r>
              <a:rPr lang="zh-CN" altLang="en-US" b="1" dirty="0"/>
              <a:t>有刷</a:t>
            </a:r>
            <a:r>
              <a:rPr lang="zh-CN" altLang="zh-CN" b="1" dirty="0"/>
              <a:t>电动机</a:t>
            </a:r>
            <a:endParaRPr lang="zh-CN" altLang="en-US" dirty="0"/>
          </a:p>
        </p:txBody>
      </p:sp>
      <p:pic>
        <p:nvPicPr>
          <p:cNvPr id="5" name="内容占位符 4">
            <a:extLst>
              <a:ext uri="{FF2B5EF4-FFF2-40B4-BE49-F238E27FC236}">
                <a16:creationId xmlns:a16="http://schemas.microsoft.com/office/drawing/2014/main" id="{A7632D37-0134-41E2-AE71-695FDD772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8697" y="913118"/>
            <a:ext cx="5238750" cy="3810000"/>
          </a:xfrm>
        </p:spPr>
      </p:pic>
      <p:sp>
        <p:nvSpPr>
          <p:cNvPr id="8" name="内容占位符 2">
            <a:extLst>
              <a:ext uri="{FF2B5EF4-FFF2-40B4-BE49-F238E27FC236}">
                <a16:creationId xmlns:a16="http://schemas.microsoft.com/office/drawing/2014/main" id="{A40B87CC-1B6E-435C-96B0-258FFC5C023F}"/>
              </a:ext>
            </a:extLst>
          </p:cNvPr>
          <p:cNvSpPr txBox="1">
            <a:spLocks/>
          </p:cNvSpPr>
          <p:nvPr/>
        </p:nvSpPr>
        <p:spPr>
          <a:xfrm>
            <a:off x="940549" y="4012234"/>
            <a:ext cx="10515600" cy="284576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zh-CN" sz="2000" dirty="0"/>
          </a:p>
          <a:p>
            <a:pPr marL="0" indent="0">
              <a:buNone/>
            </a:pPr>
            <a:r>
              <a:rPr lang="zh-CN" altLang="en-US" dirty="0"/>
              <a:t>有刷电机采用机械换向，磁极不动、线圈旋转。电机工作时，线圈和换向器旋转，电刷不转。线圈电流方向的交替变化是随电机转动的换相器和电刷的接触来完成的。 </a:t>
            </a:r>
            <a:endParaRPr lang="en-US" altLang="zh-CN" dirty="0"/>
          </a:p>
          <a:p>
            <a:pPr marL="0" indent="0">
              <a:buNone/>
            </a:pPr>
            <a:r>
              <a:rPr lang="en-US" altLang="zh-CN" dirty="0">
                <a:solidFill>
                  <a:srgbClr val="FF0000"/>
                </a:solidFill>
              </a:rPr>
              <a:t>1</a:t>
            </a:r>
            <a:r>
              <a:rPr lang="zh-CN" altLang="en-US" dirty="0">
                <a:solidFill>
                  <a:srgbClr val="FF0000"/>
                </a:solidFill>
              </a:rPr>
              <a:t>、有刷电机结构简单，成本价格低；</a:t>
            </a:r>
            <a:endParaRPr lang="en-US" altLang="zh-CN" dirty="0">
              <a:solidFill>
                <a:srgbClr val="FF0000"/>
              </a:solidFill>
            </a:endParaRPr>
          </a:p>
          <a:p>
            <a:pPr marL="0" indent="0">
              <a:buNone/>
            </a:pPr>
            <a:r>
              <a:rPr lang="en-US" altLang="zh-CN" dirty="0">
                <a:solidFill>
                  <a:srgbClr val="FF0000"/>
                </a:solidFill>
              </a:rPr>
              <a:t>2</a:t>
            </a:r>
            <a:r>
              <a:rPr lang="zh-CN" altLang="en-US" dirty="0">
                <a:solidFill>
                  <a:srgbClr val="FF0000"/>
                </a:solidFill>
              </a:rPr>
              <a:t>、相互滑动会摩擦电刷，造成损耗，需要定期更换电刷；</a:t>
            </a:r>
            <a:endParaRPr lang="en-US" altLang="zh-CN" dirty="0">
              <a:solidFill>
                <a:srgbClr val="FF0000"/>
              </a:solidFill>
            </a:endParaRPr>
          </a:p>
          <a:p>
            <a:pPr marL="0" indent="0">
              <a:buNone/>
            </a:pPr>
            <a:r>
              <a:rPr lang="en-US" altLang="zh-CN" dirty="0">
                <a:solidFill>
                  <a:srgbClr val="FF0000"/>
                </a:solidFill>
              </a:rPr>
              <a:t>3</a:t>
            </a:r>
            <a:r>
              <a:rPr lang="zh-CN" altLang="en-US" dirty="0">
                <a:solidFill>
                  <a:srgbClr val="FF0000"/>
                </a:solidFill>
              </a:rPr>
              <a:t>、电刷与换向器接头之间通断交替，会发生电火花，产生电磁波，干扰电子设备。</a:t>
            </a:r>
            <a:r>
              <a:rPr lang="zh-CN" altLang="en-US" dirty="0"/>
              <a:t> </a:t>
            </a:r>
            <a:endParaRPr lang="zh-CN" altLang="en-US" sz="2000" dirty="0"/>
          </a:p>
        </p:txBody>
      </p:sp>
      <p:pic>
        <p:nvPicPr>
          <p:cNvPr id="3" name="图片 2">
            <a:extLst>
              <a:ext uri="{FF2B5EF4-FFF2-40B4-BE49-F238E27FC236}">
                <a16:creationId xmlns:a16="http://schemas.microsoft.com/office/drawing/2014/main" id="{9189381C-E9B1-49EB-860D-12E1BABD162F}"/>
              </a:ext>
            </a:extLst>
          </p:cNvPr>
          <p:cNvPicPr>
            <a:picLocks noChangeAspect="1"/>
          </p:cNvPicPr>
          <p:nvPr/>
        </p:nvPicPr>
        <p:blipFill>
          <a:blip r:embed="rId3"/>
          <a:stretch>
            <a:fillRect/>
          </a:stretch>
        </p:blipFill>
        <p:spPr>
          <a:xfrm>
            <a:off x="898072" y="945185"/>
            <a:ext cx="4567792" cy="3398216"/>
          </a:xfrm>
          <a:prstGeom prst="rect">
            <a:avLst/>
          </a:prstGeom>
        </p:spPr>
      </p:pic>
    </p:spTree>
    <p:extLst>
      <p:ext uri="{BB962C8B-B14F-4D97-AF65-F5344CB8AC3E}">
        <p14:creationId xmlns:p14="http://schemas.microsoft.com/office/powerpoint/2010/main" val="277710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044" y="387350"/>
            <a:ext cx="10515600" cy="1325563"/>
          </a:xfrm>
        </p:spPr>
        <p:txBody>
          <a:bodyPr/>
          <a:lstStyle/>
          <a:p>
            <a:r>
              <a:rPr lang="zh-CN" altLang="en-US" b="1" dirty="0"/>
              <a:t>直流有刷电机的调速</a:t>
            </a:r>
            <a:r>
              <a:rPr lang="zh-CN" altLang="zh-CN" b="1" dirty="0"/>
              <a:t>控制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44029" y="1690688"/>
                <a:ext cx="6843196" cy="4802187"/>
              </a:xfrm>
            </p:spPr>
            <p:txBody>
              <a:bodyPr>
                <a:normAutofit fontScale="62500" lnSpcReduction="20000"/>
              </a:bodyPr>
              <a:lstStyle/>
              <a:p>
                <a:pPr marL="0" indent="0">
                  <a:buNone/>
                </a:pPr>
                <a:r>
                  <a:rPr lang="zh-CN" altLang="zh-CN" sz="3800" dirty="0"/>
                  <a:t>电动机机转速</a:t>
                </a:r>
                <a:r>
                  <a:rPr lang="en-US" altLang="zh-CN" sz="3800" i="1" dirty="0"/>
                  <a:t>n</a:t>
                </a:r>
                <a:r>
                  <a:rPr lang="zh-CN" altLang="zh-CN" sz="3800" dirty="0"/>
                  <a:t>的表达式为</a:t>
                </a:r>
              </a:p>
              <a:p>
                <a:pPr marL="0" indent="0">
                  <a:buNone/>
                </a:pPr>
                <a14:m>
                  <m:oMathPara xmlns:m="http://schemas.openxmlformats.org/officeDocument/2006/math">
                    <m:oMathParaPr>
                      <m:jc m:val="centerGroup"/>
                    </m:oMathParaPr>
                    <m:oMath xmlns:m="http://schemas.openxmlformats.org/officeDocument/2006/math">
                      <m:r>
                        <a:rPr lang="en-US" altLang="zh-CN" sz="3800" i="1">
                          <a:latin typeface="Cambria Math" panose="02040503050406030204" pitchFamily="18" charset="0"/>
                        </a:rPr>
                        <m:t>𝑛</m:t>
                      </m:r>
                      <m:r>
                        <a:rPr lang="en-US" altLang="zh-CN" sz="3800" i="1">
                          <a:latin typeface="Cambria Math" panose="02040503050406030204" pitchFamily="18" charset="0"/>
                        </a:rPr>
                        <m:t>=</m:t>
                      </m:r>
                      <m:f>
                        <m:fPr>
                          <m:ctrlPr>
                            <a:rPr lang="zh-CN" altLang="zh-CN" sz="3800" i="1">
                              <a:latin typeface="Cambria Math" panose="02040503050406030204" pitchFamily="18" charset="0"/>
                            </a:rPr>
                          </m:ctrlPr>
                        </m:fPr>
                        <m:num>
                          <m:r>
                            <a:rPr lang="en-US" altLang="zh-CN" sz="3800" i="1">
                              <a:latin typeface="Cambria Math" panose="02040503050406030204" pitchFamily="18" charset="0"/>
                            </a:rPr>
                            <m:t>𝑈</m:t>
                          </m:r>
                          <m:r>
                            <a:rPr lang="en-US" altLang="zh-CN" sz="3800" i="1">
                              <a:latin typeface="Cambria Math" panose="02040503050406030204" pitchFamily="18" charset="0"/>
                            </a:rPr>
                            <m:t>−</m:t>
                          </m:r>
                          <m:r>
                            <a:rPr lang="en-US" altLang="zh-CN" sz="3800" i="1">
                              <a:latin typeface="Cambria Math" panose="02040503050406030204" pitchFamily="18" charset="0"/>
                            </a:rPr>
                            <m:t>𝐼𝑅</m:t>
                          </m:r>
                        </m:num>
                        <m:den>
                          <m:r>
                            <a:rPr lang="en-US" altLang="zh-CN" sz="3800" i="1">
                              <a:latin typeface="Cambria Math" panose="02040503050406030204" pitchFamily="18" charset="0"/>
                            </a:rPr>
                            <m:t>𝐾</m:t>
                          </m:r>
                          <m:r>
                            <a:rPr lang="en-US" altLang="zh-CN" sz="3800" i="1">
                              <a:latin typeface="Cambria Math" panose="02040503050406030204" pitchFamily="18" charset="0"/>
                            </a:rPr>
                            <m:t>∅</m:t>
                          </m:r>
                        </m:den>
                      </m:f>
                    </m:oMath>
                  </m:oMathPara>
                </a14:m>
                <a:endParaRPr lang="en-US" altLang="zh-CN" sz="3800" dirty="0"/>
              </a:p>
              <a:p>
                <a:pPr marL="0" indent="0">
                  <a:buNone/>
                </a:pPr>
                <a:r>
                  <a:rPr lang="en-US" altLang="zh-CN" sz="3800" i="1" dirty="0"/>
                  <a:t>n</a:t>
                </a:r>
                <a:r>
                  <a:rPr lang="zh-CN" altLang="zh-CN" sz="3800" dirty="0"/>
                  <a:t>为转速</a:t>
                </a:r>
                <a:r>
                  <a:rPr lang="zh-CN" altLang="en-US" sz="3800" dirty="0"/>
                  <a:t>，</a:t>
                </a:r>
                <a:r>
                  <a:rPr lang="zh-CN" altLang="zh-CN" sz="3800" dirty="0"/>
                  <a:t>单位为</a:t>
                </a:r>
                <a:r>
                  <a:rPr lang="en-US" altLang="zh-CN" sz="3800" dirty="0"/>
                  <a:t>r/min;</a:t>
                </a:r>
              </a:p>
              <a:p>
                <a:pPr marL="0" indent="0">
                  <a:buNone/>
                </a:pPr>
                <a:r>
                  <a:rPr lang="en-US" altLang="zh-CN" sz="3800" i="1" dirty="0"/>
                  <a:t>U</a:t>
                </a:r>
                <a:r>
                  <a:rPr lang="zh-CN" altLang="zh-CN" sz="3800" dirty="0"/>
                  <a:t>为电枢端电压，单位为</a:t>
                </a:r>
                <a:r>
                  <a:rPr lang="en-US" altLang="zh-CN" sz="3800" dirty="0"/>
                  <a:t>V; </a:t>
                </a:r>
              </a:p>
              <a:p>
                <a:pPr marL="0" indent="0">
                  <a:buNone/>
                </a:pPr>
                <a:r>
                  <a:rPr lang="en-US" altLang="zh-CN" sz="3800" i="1" dirty="0"/>
                  <a:t>I</a:t>
                </a:r>
                <a:r>
                  <a:rPr lang="zh-CN" altLang="zh-CN" sz="3800" dirty="0"/>
                  <a:t>为电枢电流，单位为</a:t>
                </a:r>
                <a:r>
                  <a:rPr lang="en-US" altLang="zh-CN" sz="3800" dirty="0"/>
                  <a:t>A; </a:t>
                </a:r>
              </a:p>
              <a:p>
                <a:pPr marL="0" indent="0">
                  <a:buNone/>
                </a:pPr>
                <a:r>
                  <a:rPr lang="en-US" altLang="zh-CN" sz="3800" i="1" dirty="0"/>
                  <a:t>R</a:t>
                </a:r>
                <a:r>
                  <a:rPr lang="zh-CN" altLang="zh-CN" sz="3800" dirty="0"/>
                  <a:t>为电枢电路总电阻，单位为Ω；</a:t>
                </a:r>
                <a:endParaRPr lang="en-US" altLang="zh-CN" sz="3800" dirty="0"/>
              </a:p>
              <a:p>
                <a:pPr marL="0" indent="0">
                  <a:buNone/>
                </a:pPr>
                <a:r>
                  <a:rPr lang="zh-CN" altLang="zh-CN" sz="3800" i="1" dirty="0"/>
                  <a:t>Φ</a:t>
                </a:r>
                <a:r>
                  <a:rPr lang="zh-CN" altLang="zh-CN" sz="3800" dirty="0"/>
                  <a:t>为每极磁通量，单位为</a:t>
                </a:r>
                <a:r>
                  <a:rPr lang="en-US" altLang="zh-CN" sz="3800" dirty="0"/>
                  <a:t>Wb</a:t>
                </a:r>
                <a:r>
                  <a:rPr lang="zh-CN" altLang="zh-CN" sz="3800" dirty="0"/>
                  <a:t>；</a:t>
                </a:r>
                <a:endParaRPr lang="en-US" altLang="zh-CN" sz="3800" dirty="0"/>
              </a:p>
              <a:p>
                <a:pPr marL="0" indent="0">
                  <a:buNone/>
                </a:pPr>
                <a:r>
                  <a:rPr lang="en-US" altLang="zh-CN" sz="3800" i="1" dirty="0"/>
                  <a:t>K</a:t>
                </a:r>
                <a:r>
                  <a:rPr lang="zh-CN" altLang="zh-CN" sz="3800" dirty="0"/>
                  <a:t>为电动机结构参数。</a:t>
                </a:r>
                <a:endParaRPr lang="en-US" altLang="zh-CN" sz="3800" dirty="0"/>
              </a:p>
              <a:p>
                <a:pPr marL="0" indent="0">
                  <a:buNone/>
                </a:pPr>
                <a:endParaRPr lang="en-US" altLang="zh-CN" sz="3800" dirty="0"/>
              </a:p>
              <a:p>
                <a:pPr marL="0" indent="0">
                  <a:buNone/>
                </a:pPr>
                <a:r>
                  <a:rPr lang="zh-CN" altLang="zh-CN" sz="3800" dirty="0"/>
                  <a:t>电枢控制法</a:t>
                </a:r>
                <a:r>
                  <a:rPr lang="zh-CN" altLang="en-US" sz="3800" dirty="0"/>
                  <a:t>：</a:t>
                </a:r>
                <a:r>
                  <a:rPr lang="zh-CN" altLang="zh-CN" sz="3800" dirty="0"/>
                  <a:t>对电枢电压进行控制</a:t>
                </a:r>
                <a:r>
                  <a:rPr lang="zh-CN" altLang="en-US" sz="3800" dirty="0"/>
                  <a:t>进行调速</a:t>
                </a:r>
                <a:r>
                  <a:rPr lang="zh-CN" altLang="zh-CN" sz="3800" dirty="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44029" y="1690688"/>
                <a:ext cx="6843196" cy="4802187"/>
              </a:xfrm>
              <a:blipFill>
                <a:blip r:embed="rId3"/>
                <a:stretch>
                  <a:fillRect l="-1336" t="-3553"/>
                </a:stretch>
              </a:blipFill>
            </p:spPr>
            <p:txBody>
              <a:bodyPr/>
              <a:lstStyle/>
              <a:p>
                <a:r>
                  <a:rPr lang="zh-CN" altLang="en-US">
                    <a:noFill/>
                  </a:rPr>
                  <a:t> </a:t>
                </a:r>
              </a:p>
            </p:txBody>
          </p:sp>
        </mc:Fallback>
      </mc:AlternateContent>
      <p:pic>
        <p:nvPicPr>
          <p:cNvPr id="6" name="内容占位符 7">
            <a:extLst>
              <a:ext uri="{FF2B5EF4-FFF2-40B4-BE49-F238E27FC236}">
                <a16:creationId xmlns:a16="http://schemas.microsoft.com/office/drawing/2014/main" id="{DD7CFBFC-CFE0-4D17-B095-280B81A96F4A}"/>
              </a:ext>
            </a:extLst>
          </p:cNvPr>
          <p:cNvPicPr>
            <a:picLocks noChangeAspect="1"/>
          </p:cNvPicPr>
          <p:nvPr/>
        </p:nvPicPr>
        <p:blipFill>
          <a:blip r:embed="rId4"/>
          <a:stretch>
            <a:fillRect/>
          </a:stretch>
        </p:blipFill>
        <p:spPr>
          <a:xfrm>
            <a:off x="843148" y="1926343"/>
            <a:ext cx="4191990" cy="3005313"/>
          </a:xfrm>
          <a:prstGeom prst="rect">
            <a:avLst/>
          </a:prstGeom>
        </p:spPr>
      </p:pic>
    </p:spTree>
    <p:extLst>
      <p:ext uri="{BB962C8B-B14F-4D97-AF65-F5344CB8AC3E}">
        <p14:creationId xmlns:p14="http://schemas.microsoft.com/office/powerpoint/2010/main" val="16423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6020" y="5540563"/>
            <a:ext cx="11519418" cy="1158552"/>
          </a:xfrm>
        </p:spPr>
        <p:txBody>
          <a:bodyPr>
            <a:normAutofit fontScale="92500" lnSpcReduction="20000"/>
          </a:bodyPr>
          <a:lstStyle/>
          <a:p>
            <a:pPr marL="0" indent="0">
              <a:buNone/>
            </a:pPr>
            <a:r>
              <a:rPr lang="en-US" altLang="zh-CN" dirty="0" err="1"/>
              <a:t>PWM:Pulse</a:t>
            </a:r>
            <a:r>
              <a:rPr lang="en-US" altLang="zh-CN" dirty="0"/>
              <a:t> width modulation</a:t>
            </a:r>
            <a:r>
              <a:rPr lang="zh-CN" altLang="en-US" dirty="0"/>
              <a:t>，脉冲宽度调制。通过调整</a:t>
            </a:r>
            <a:r>
              <a:rPr lang="en-US" altLang="zh-CN" dirty="0"/>
              <a:t>PWM</a:t>
            </a:r>
            <a:r>
              <a:rPr lang="zh-CN" altLang="en-US" dirty="0"/>
              <a:t>的周期、</a:t>
            </a:r>
            <a:r>
              <a:rPr lang="en-US" altLang="zh-CN" dirty="0"/>
              <a:t>PWM</a:t>
            </a:r>
            <a:r>
              <a:rPr lang="zh-CN" altLang="en-US" dirty="0"/>
              <a:t>的占空比而达到控制模拟信号。</a:t>
            </a:r>
            <a:endParaRPr lang="en-US" altLang="zh-CN" dirty="0"/>
          </a:p>
          <a:p>
            <a:pPr marL="0" indent="0">
              <a:buNone/>
            </a:pPr>
            <a:r>
              <a:rPr lang="zh-CN" altLang="en-US" dirty="0"/>
              <a:t>本课程中，通过</a:t>
            </a:r>
            <a:r>
              <a:rPr lang="en-US" altLang="zh-CN" dirty="0"/>
              <a:t>PMW</a:t>
            </a:r>
            <a:r>
              <a:rPr lang="zh-CN" altLang="zh-CN" dirty="0"/>
              <a:t>实现调速。</a:t>
            </a:r>
          </a:p>
        </p:txBody>
      </p:sp>
      <p:sp>
        <p:nvSpPr>
          <p:cNvPr id="6" name="标题 1">
            <a:extLst>
              <a:ext uri="{FF2B5EF4-FFF2-40B4-BE49-F238E27FC236}">
                <a16:creationId xmlns:a16="http://schemas.microsoft.com/office/drawing/2014/main" id="{2C177622-BDF0-418C-9EBB-A7099653FC68}"/>
              </a:ext>
            </a:extLst>
          </p:cNvPr>
          <p:cNvSpPr>
            <a:spLocks noGrp="1"/>
          </p:cNvSpPr>
          <p:nvPr>
            <p:ph type="title"/>
          </p:nvPr>
        </p:nvSpPr>
        <p:spPr>
          <a:xfrm>
            <a:off x="431709" y="184083"/>
            <a:ext cx="10515600" cy="1325563"/>
          </a:xfrm>
        </p:spPr>
        <p:txBody>
          <a:bodyPr/>
          <a:lstStyle/>
          <a:p>
            <a:r>
              <a:rPr lang="en-US" altLang="zh-CN" dirty="0"/>
              <a:t>9.3 PMW</a:t>
            </a:r>
            <a:r>
              <a:rPr lang="zh-CN" altLang="en-US" dirty="0"/>
              <a:t>与驱动原理</a:t>
            </a:r>
          </a:p>
        </p:txBody>
      </p:sp>
      <p:cxnSp>
        <p:nvCxnSpPr>
          <p:cNvPr id="8" name="直接箭头连接符 7">
            <a:extLst>
              <a:ext uri="{FF2B5EF4-FFF2-40B4-BE49-F238E27FC236}">
                <a16:creationId xmlns:a16="http://schemas.microsoft.com/office/drawing/2014/main" id="{696B8C3C-F0EC-4442-A52D-2E37CF6E6590}"/>
              </a:ext>
            </a:extLst>
          </p:cNvPr>
          <p:cNvCxnSpPr>
            <a:cxnSpLocks/>
          </p:cNvCxnSpPr>
          <p:nvPr/>
        </p:nvCxnSpPr>
        <p:spPr>
          <a:xfrm flipV="1">
            <a:off x="4539344" y="2517018"/>
            <a:ext cx="2409226" cy="50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3D759DB-B9F4-46AE-BC5B-22286611278C}"/>
              </a:ext>
            </a:extLst>
          </p:cNvPr>
          <p:cNvCxnSpPr>
            <a:cxnSpLocks/>
          </p:cNvCxnSpPr>
          <p:nvPr/>
        </p:nvCxnSpPr>
        <p:spPr>
          <a:xfrm flipV="1">
            <a:off x="4539344" y="1263597"/>
            <a:ext cx="0" cy="12449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343D65C-1B00-4029-9690-7954EADA2E82}"/>
              </a:ext>
            </a:extLst>
          </p:cNvPr>
          <p:cNvSpPr/>
          <p:nvPr/>
        </p:nvSpPr>
        <p:spPr>
          <a:xfrm>
            <a:off x="4539344" y="1953160"/>
            <a:ext cx="381016" cy="56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A347F8D-C4AE-4E98-B3BD-1ED0C96996E0}"/>
              </a:ext>
            </a:extLst>
          </p:cNvPr>
          <p:cNvSpPr/>
          <p:nvPr/>
        </p:nvSpPr>
        <p:spPr>
          <a:xfrm>
            <a:off x="4918045" y="1846864"/>
            <a:ext cx="381016" cy="66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04CF1E-462B-49C8-A656-95888C495071}"/>
              </a:ext>
            </a:extLst>
          </p:cNvPr>
          <p:cNvSpPr/>
          <p:nvPr/>
        </p:nvSpPr>
        <p:spPr>
          <a:xfrm>
            <a:off x="5308493" y="1952492"/>
            <a:ext cx="381016" cy="56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672A396-5939-47FA-8F02-90591F0DE8EB}"/>
              </a:ext>
            </a:extLst>
          </p:cNvPr>
          <p:cNvSpPr/>
          <p:nvPr/>
        </p:nvSpPr>
        <p:spPr>
          <a:xfrm>
            <a:off x="5687194" y="1846196"/>
            <a:ext cx="381016" cy="66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B8D743A-161B-40AD-9369-7F5DA93C960E}"/>
              </a:ext>
            </a:extLst>
          </p:cNvPr>
          <p:cNvSpPr/>
          <p:nvPr/>
        </p:nvSpPr>
        <p:spPr>
          <a:xfrm>
            <a:off x="6075327" y="1952492"/>
            <a:ext cx="381016" cy="56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7053CA7-4945-4C06-A46F-FA2DF1224E51}"/>
              </a:ext>
            </a:extLst>
          </p:cNvPr>
          <p:cNvSpPr/>
          <p:nvPr/>
        </p:nvSpPr>
        <p:spPr>
          <a:xfrm>
            <a:off x="6454028" y="1846196"/>
            <a:ext cx="381016" cy="66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5E704E1B-6854-4BE3-A011-045331051B37}"/>
              </a:ext>
            </a:extLst>
          </p:cNvPr>
          <p:cNvCxnSpPr>
            <a:cxnSpLocks/>
          </p:cNvCxnSpPr>
          <p:nvPr/>
        </p:nvCxnSpPr>
        <p:spPr>
          <a:xfrm flipV="1">
            <a:off x="4530679" y="4471116"/>
            <a:ext cx="2409226" cy="50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C157D51-649F-4761-86F3-8D4A34D6ABD9}"/>
              </a:ext>
            </a:extLst>
          </p:cNvPr>
          <p:cNvCxnSpPr>
            <a:cxnSpLocks/>
          </p:cNvCxnSpPr>
          <p:nvPr/>
        </p:nvCxnSpPr>
        <p:spPr>
          <a:xfrm flipV="1">
            <a:off x="4537029" y="3224045"/>
            <a:ext cx="0" cy="12449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3DA4EAA-4B1D-4629-B785-C9A6FB6AD551}"/>
              </a:ext>
            </a:extLst>
          </p:cNvPr>
          <p:cNvSpPr/>
          <p:nvPr/>
        </p:nvSpPr>
        <p:spPr>
          <a:xfrm>
            <a:off x="4536335" y="3584858"/>
            <a:ext cx="373898" cy="895791"/>
          </a:xfrm>
          <a:prstGeom prst="rect">
            <a:avLst/>
          </a:prstGeom>
          <a:solidFill>
            <a:srgbClr val="FF0000">
              <a:alpha val="3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314E054C-01E6-4D55-8BC1-AE0F84CAB886}"/>
              </a:ext>
            </a:extLst>
          </p:cNvPr>
          <p:cNvSpPr/>
          <p:nvPr/>
        </p:nvSpPr>
        <p:spPr>
          <a:xfrm>
            <a:off x="4915730" y="3807312"/>
            <a:ext cx="381016" cy="66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4E3ED51-AC7F-4704-BB81-DFED2BD1D68F}"/>
              </a:ext>
            </a:extLst>
          </p:cNvPr>
          <p:cNvSpPr/>
          <p:nvPr/>
        </p:nvSpPr>
        <p:spPr>
          <a:xfrm>
            <a:off x="5306178" y="3597182"/>
            <a:ext cx="381016" cy="878166"/>
          </a:xfrm>
          <a:prstGeom prst="rect">
            <a:avLst/>
          </a:prstGeom>
          <a:solidFill>
            <a:srgbClr val="FF0000">
              <a:alpha val="3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B46F16E9-0C3B-425A-8B91-48949F382769}"/>
              </a:ext>
            </a:extLst>
          </p:cNvPr>
          <p:cNvSpPr/>
          <p:nvPr/>
        </p:nvSpPr>
        <p:spPr>
          <a:xfrm>
            <a:off x="5684879" y="3806644"/>
            <a:ext cx="381016" cy="66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8AEC32-F26B-49EF-A70F-D9E2566A3FE7}"/>
              </a:ext>
            </a:extLst>
          </p:cNvPr>
          <p:cNvSpPr/>
          <p:nvPr/>
        </p:nvSpPr>
        <p:spPr>
          <a:xfrm>
            <a:off x="6073012" y="3579557"/>
            <a:ext cx="381016" cy="895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1C5292AC-E83A-48B9-BD42-F0ECB3F2D6B8}"/>
              </a:ext>
            </a:extLst>
          </p:cNvPr>
          <p:cNvSpPr/>
          <p:nvPr/>
        </p:nvSpPr>
        <p:spPr>
          <a:xfrm>
            <a:off x="6451713" y="3806644"/>
            <a:ext cx="381016" cy="66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B8EB74F2-945D-49F2-8586-347B0DB4EDB7}"/>
              </a:ext>
            </a:extLst>
          </p:cNvPr>
          <p:cNvSpPr txBox="1"/>
          <p:nvPr/>
        </p:nvSpPr>
        <p:spPr>
          <a:xfrm>
            <a:off x="7037782" y="2284735"/>
            <a:ext cx="568726" cy="461665"/>
          </a:xfrm>
          <a:prstGeom prst="rect">
            <a:avLst/>
          </a:prstGeom>
          <a:noFill/>
        </p:spPr>
        <p:txBody>
          <a:bodyPr wrap="square" rtlCol="0">
            <a:spAutoFit/>
          </a:bodyPr>
          <a:lstStyle/>
          <a:p>
            <a:r>
              <a:rPr lang="en-US" altLang="zh-CN" sz="2400" dirty="0"/>
              <a:t>t</a:t>
            </a:r>
            <a:endParaRPr lang="zh-CN" altLang="en-US" sz="2400" dirty="0"/>
          </a:p>
        </p:txBody>
      </p:sp>
      <p:sp>
        <p:nvSpPr>
          <p:cNvPr id="35" name="文本框 34">
            <a:extLst>
              <a:ext uri="{FF2B5EF4-FFF2-40B4-BE49-F238E27FC236}">
                <a16:creationId xmlns:a16="http://schemas.microsoft.com/office/drawing/2014/main" id="{74BF0003-E164-4A23-88FC-A98D813277D6}"/>
              </a:ext>
            </a:extLst>
          </p:cNvPr>
          <p:cNvSpPr txBox="1"/>
          <p:nvPr/>
        </p:nvSpPr>
        <p:spPr>
          <a:xfrm>
            <a:off x="4108838" y="1065829"/>
            <a:ext cx="568726" cy="461665"/>
          </a:xfrm>
          <a:prstGeom prst="rect">
            <a:avLst/>
          </a:prstGeom>
          <a:noFill/>
        </p:spPr>
        <p:txBody>
          <a:bodyPr wrap="square" rtlCol="0">
            <a:spAutoFit/>
          </a:bodyPr>
          <a:lstStyle/>
          <a:p>
            <a:r>
              <a:rPr lang="en-US" altLang="zh-CN" sz="2400" dirty="0"/>
              <a:t>U</a:t>
            </a:r>
            <a:r>
              <a:rPr lang="en-US" altLang="zh-CN" sz="2400" baseline="-25000" dirty="0"/>
              <a:t>i</a:t>
            </a:r>
            <a:endParaRPr lang="zh-CN" altLang="en-US" sz="2400" baseline="-25000" dirty="0"/>
          </a:p>
        </p:txBody>
      </p:sp>
      <p:sp>
        <p:nvSpPr>
          <p:cNvPr id="36" name="文本框 35">
            <a:extLst>
              <a:ext uri="{FF2B5EF4-FFF2-40B4-BE49-F238E27FC236}">
                <a16:creationId xmlns:a16="http://schemas.microsoft.com/office/drawing/2014/main" id="{359E8C1C-A752-4249-A1CD-2F9686B17DED}"/>
              </a:ext>
            </a:extLst>
          </p:cNvPr>
          <p:cNvSpPr txBox="1"/>
          <p:nvPr/>
        </p:nvSpPr>
        <p:spPr>
          <a:xfrm>
            <a:off x="4595433" y="3237461"/>
            <a:ext cx="568726" cy="369332"/>
          </a:xfrm>
          <a:prstGeom prst="rect">
            <a:avLst/>
          </a:prstGeom>
          <a:noFill/>
        </p:spPr>
        <p:txBody>
          <a:bodyPr wrap="square" rtlCol="0">
            <a:spAutoFit/>
          </a:bodyPr>
          <a:lstStyle/>
          <a:p>
            <a:r>
              <a:rPr lang="en-US" altLang="zh-CN" dirty="0"/>
              <a:t>U</a:t>
            </a:r>
            <a:r>
              <a:rPr lang="en-US" altLang="zh-CN" baseline="-25000" dirty="0"/>
              <a:t>s</a:t>
            </a:r>
            <a:endParaRPr lang="zh-CN" altLang="en-US" baseline="-25000" dirty="0"/>
          </a:p>
        </p:txBody>
      </p:sp>
      <p:sp>
        <p:nvSpPr>
          <p:cNvPr id="37" name="文本框 36">
            <a:extLst>
              <a:ext uri="{FF2B5EF4-FFF2-40B4-BE49-F238E27FC236}">
                <a16:creationId xmlns:a16="http://schemas.microsoft.com/office/drawing/2014/main" id="{EA154C6C-FA2E-4B32-B209-41792336BC92}"/>
              </a:ext>
            </a:extLst>
          </p:cNvPr>
          <p:cNvSpPr txBox="1"/>
          <p:nvPr/>
        </p:nvSpPr>
        <p:spPr>
          <a:xfrm>
            <a:off x="4026707" y="2979016"/>
            <a:ext cx="568726" cy="461665"/>
          </a:xfrm>
          <a:prstGeom prst="rect">
            <a:avLst/>
          </a:prstGeom>
          <a:noFill/>
        </p:spPr>
        <p:txBody>
          <a:bodyPr wrap="square" rtlCol="0">
            <a:spAutoFit/>
          </a:bodyPr>
          <a:lstStyle/>
          <a:p>
            <a:r>
              <a:rPr lang="en-US" altLang="zh-CN" sz="2400" dirty="0"/>
              <a:t>U</a:t>
            </a:r>
            <a:r>
              <a:rPr lang="en-US" altLang="zh-CN" sz="2400" baseline="-25000" dirty="0"/>
              <a:t>M</a:t>
            </a:r>
            <a:endParaRPr lang="zh-CN" altLang="en-US" sz="2400" baseline="-25000" dirty="0"/>
          </a:p>
        </p:txBody>
      </p:sp>
      <p:sp>
        <p:nvSpPr>
          <p:cNvPr id="38" name="矩形 37">
            <a:extLst>
              <a:ext uri="{FF2B5EF4-FFF2-40B4-BE49-F238E27FC236}">
                <a16:creationId xmlns:a16="http://schemas.microsoft.com/office/drawing/2014/main" id="{1F7FFC2A-1E22-49A8-8B8E-B2254CFF446F}"/>
              </a:ext>
            </a:extLst>
          </p:cNvPr>
          <p:cNvSpPr/>
          <p:nvPr/>
        </p:nvSpPr>
        <p:spPr>
          <a:xfrm>
            <a:off x="4544147" y="3996649"/>
            <a:ext cx="771636" cy="473620"/>
          </a:xfrm>
          <a:prstGeom prst="rect">
            <a:avLst/>
          </a:prstGeom>
          <a:solidFill>
            <a:srgbClr val="00B05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5887BAE7-5798-42B3-94AE-616C64315612}"/>
              </a:ext>
            </a:extLst>
          </p:cNvPr>
          <p:cNvSpPr/>
          <p:nvPr/>
        </p:nvSpPr>
        <p:spPr>
          <a:xfrm>
            <a:off x="5306514" y="3994654"/>
            <a:ext cx="771636" cy="473620"/>
          </a:xfrm>
          <a:prstGeom prst="rect">
            <a:avLst/>
          </a:prstGeom>
          <a:solidFill>
            <a:srgbClr val="00B05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B1F6705-8B0F-48A6-82EA-B734EB01CD07}"/>
              </a:ext>
            </a:extLst>
          </p:cNvPr>
          <p:cNvSpPr txBox="1"/>
          <p:nvPr/>
        </p:nvSpPr>
        <p:spPr>
          <a:xfrm>
            <a:off x="6987003" y="4244515"/>
            <a:ext cx="568726" cy="461665"/>
          </a:xfrm>
          <a:prstGeom prst="rect">
            <a:avLst/>
          </a:prstGeom>
          <a:noFill/>
        </p:spPr>
        <p:txBody>
          <a:bodyPr wrap="square" rtlCol="0">
            <a:spAutoFit/>
          </a:bodyPr>
          <a:lstStyle/>
          <a:p>
            <a:r>
              <a:rPr lang="en-US" altLang="zh-CN" sz="2400" dirty="0"/>
              <a:t>t</a:t>
            </a:r>
            <a:endParaRPr lang="zh-CN" altLang="en-US" sz="2400" dirty="0"/>
          </a:p>
        </p:txBody>
      </p:sp>
      <p:cxnSp>
        <p:nvCxnSpPr>
          <p:cNvPr id="42" name="直接箭头连接符 41">
            <a:extLst>
              <a:ext uri="{FF2B5EF4-FFF2-40B4-BE49-F238E27FC236}">
                <a16:creationId xmlns:a16="http://schemas.microsoft.com/office/drawing/2014/main" id="{F173945D-7417-4E7C-AAD4-D49010202E58}"/>
              </a:ext>
            </a:extLst>
          </p:cNvPr>
          <p:cNvCxnSpPr>
            <a:cxnSpLocks/>
          </p:cNvCxnSpPr>
          <p:nvPr/>
        </p:nvCxnSpPr>
        <p:spPr>
          <a:xfrm>
            <a:off x="4531447" y="4706180"/>
            <a:ext cx="3842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5C39F83-8009-48E3-8B9C-357894020C90}"/>
              </a:ext>
            </a:extLst>
          </p:cNvPr>
          <p:cNvSpPr txBox="1"/>
          <p:nvPr/>
        </p:nvSpPr>
        <p:spPr>
          <a:xfrm>
            <a:off x="4612334" y="4447440"/>
            <a:ext cx="392440" cy="279933"/>
          </a:xfrm>
          <a:prstGeom prst="rect">
            <a:avLst/>
          </a:prstGeom>
          <a:noFill/>
        </p:spPr>
        <p:txBody>
          <a:bodyPr wrap="square" rtlCol="0">
            <a:spAutoFit/>
          </a:bodyPr>
          <a:lstStyle/>
          <a:p>
            <a:r>
              <a:rPr lang="en-US" altLang="zh-CN" sz="1200" dirty="0"/>
              <a:t>t</a:t>
            </a:r>
            <a:r>
              <a:rPr lang="en-US" altLang="zh-CN" sz="1200" baseline="-25000" dirty="0"/>
              <a:t>1</a:t>
            </a:r>
            <a:endParaRPr lang="zh-CN" altLang="en-US" sz="1200" baseline="-25000" dirty="0"/>
          </a:p>
        </p:txBody>
      </p:sp>
      <p:cxnSp>
        <p:nvCxnSpPr>
          <p:cNvPr id="44" name="直接箭头连接符 43">
            <a:extLst>
              <a:ext uri="{FF2B5EF4-FFF2-40B4-BE49-F238E27FC236}">
                <a16:creationId xmlns:a16="http://schemas.microsoft.com/office/drawing/2014/main" id="{64AC3F10-2BA0-40E3-82FC-E59CBA097B94}"/>
              </a:ext>
            </a:extLst>
          </p:cNvPr>
          <p:cNvCxnSpPr>
            <a:cxnSpLocks/>
          </p:cNvCxnSpPr>
          <p:nvPr/>
        </p:nvCxnSpPr>
        <p:spPr>
          <a:xfrm>
            <a:off x="4917896" y="4706180"/>
            <a:ext cx="39788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8427E59-163C-4D23-B16A-B460FA041B09}"/>
              </a:ext>
            </a:extLst>
          </p:cNvPr>
          <p:cNvSpPr txBox="1"/>
          <p:nvPr/>
        </p:nvSpPr>
        <p:spPr>
          <a:xfrm>
            <a:off x="4980533" y="4452839"/>
            <a:ext cx="392440" cy="279933"/>
          </a:xfrm>
          <a:prstGeom prst="rect">
            <a:avLst/>
          </a:prstGeom>
          <a:noFill/>
        </p:spPr>
        <p:txBody>
          <a:bodyPr wrap="square" rtlCol="0">
            <a:spAutoFit/>
          </a:bodyPr>
          <a:lstStyle/>
          <a:p>
            <a:r>
              <a:rPr lang="en-US" altLang="zh-CN" sz="1200" dirty="0"/>
              <a:t>t</a:t>
            </a:r>
            <a:r>
              <a:rPr lang="en-US" altLang="zh-CN" sz="1200" baseline="-25000" dirty="0"/>
              <a:t>2</a:t>
            </a:r>
            <a:endParaRPr lang="zh-CN" altLang="en-US" sz="1200" baseline="-25000" dirty="0"/>
          </a:p>
        </p:txBody>
      </p:sp>
      <p:cxnSp>
        <p:nvCxnSpPr>
          <p:cNvPr id="46" name="直接箭头连接符 45">
            <a:extLst>
              <a:ext uri="{FF2B5EF4-FFF2-40B4-BE49-F238E27FC236}">
                <a16:creationId xmlns:a16="http://schemas.microsoft.com/office/drawing/2014/main" id="{70AFD1F9-DD92-4AE0-81B7-5875247BD6E2}"/>
              </a:ext>
            </a:extLst>
          </p:cNvPr>
          <p:cNvCxnSpPr>
            <a:cxnSpLocks/>
          </p:cNvCxnSpPr>
          <p:nvPr/>
        </p:nvCxnSpPr>
        <p:spPr>
          <a:xfrm>
            <a:off x="4537992" y="4988704"/>
            <a:ext cx="758754" cy="107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ED1ADB6-2EA1-4BED-9619-D3672C7734FA}"/>
              </a:ext>
            </a:extLst>
          </p:cNvPr>
          <p:cNvSpPr txBox="1"/>
          <p:nvPr/>
        </p:nvSpPr>
        <p:spPr>
          <a:xfrm>
            <a:off x="4631912" y="4773260"/>
            <a:ext cx="683871" cy="215444"/>
          </a:xfrm>
          <a:prstGeom prst="rect">
            <a:avLst/>
          </a:prstGeom>
          <a:noFill/>
        </p:spPr>
        <p:txBody>
          <a:bodyPr wrap="square" rtlCol="0">
            <a:spAutoFit/>
          </a:bodyPr>
          <a:lstStyle/>
          <a:p>
            <a:pPr algn="ctr"/>
            <a:r>
              <a:rPr lang="en-US" altLang="zh-CN" sz="1200" baseline="-25000" dirty="0"/>
              <a:t>T</a:t>
            </a:r>
            <a:endParaRPr lang="zh-CN" altLang="en-US" sz="1200" baseline="-25000" dirty="0"/>
          </a:p>
        </p:txBody>
      </p:sp>
      <p:cxnSp>
        <p:nvCxnSpPr>
          <p:cNvPr id="50" name="直接连接符 49">
            <a:extLst>
              <a:ext uri="{FF2B5EF4-FFF2-40B4-BE49-F238E27FC236}">
                <a16:creationId xmlns:a16="http://schemas.microsoft.com/office/drawing/2014/main" id="{DFC54A0D-C314-4A20-BF9D-FDD65411D148}"/>
              </a:ext>
            </a:extLst>
          </p:cNvPr>
          <p:cNvCxnSpPr/>
          <p:nvPr/>
        </p:nvCxnSpPr>
        <p:spPr>
          <a:xfrm>
            <a:off x="4537029" y="4475347"/>
            <a:ext cx="0" cy="67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4DB32E26-7F99-4159-AE08-AB6688C3E08B}"/>
              </a:ext>
            </a:extLst>
          </p:cNvPr>
          <p:cNvCxnSpPr>
            <a:cxnSpLocks/>
          </p:cNvCxnSpPr>
          <p:nvPr/>
        </p:nvCxnSpPr>
        <p:spPr>
          <a:xfrm>
            <a:off x="4920182" y="4485056"/>
            <a:ext cx="0" cy="37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3A19F623-78CD-4F7F-844C-989182BFC186}"/>
              </a:ext>
            </a:extLst>
          </p:cNvPr>
          <p:cNvCxnSpPr/>
          <p:nvPr/>
        </p:nvCxnSpPr>
        <p:spPr>
          <a:xfrm>
            <a:off x="5307495" y="4483814"/>
            <a:ext cx="0" cy="67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id="{CC39F609-3AE9-4C27-9481-0E8941457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79" y="1311133"/>
            <a:ext cx="2463927" cy="3505380"/>
          </a:xfrm>
          <a:prstGeom prst="rect">
            <a:avLst/>
          </a:prstGeom>
        </p:spPr>
      </p:pic>
      <p:sp>
        <p:nvSpPr>
          <p:cNvPr id="67" name="文本框 66">
            <a:extLst>
              <a:ext uri="{FF2B5EF4-FFF2-40B4-BE49-F238E27FC236}">
                <a16:creationId xmlns:a16="http://schemas.microsoft.com/office/drawing/2014/main" id="{4E809E59-41EE-47D3-B553-A5B2EB22020D}"/>
              </a:ext>
            </a:extLst>
          </p:cNvPr>
          <p:cNvSpPr txBox="1"/>
          <p:nvPr/>
        </p:nvSpPr>
        <p:spPr>
          <a:xfrm>
            <a:off x="892366" y="2898949"/>
            <a:ext cx="859834" cy="461665"/>
          </a:xfrm>
          <a:prstGeom prst="rect">
            <a:avLst/>
          </a:prstGeom>
          <a:noFill/>
        </p:spPr>
        <p:txBody>
          <a:bodyPr wrap="square" rtlCol="0">
            <a:spAutoFit/>
          </a:bodyPr>
          <a:lstStyle/>
          <a:p>
            <a:r>
              <a:rPr lang="en-US" altLang="zh-CN" sz="2400" dirty="0"/>
              <a:t>U</a:t>
            </a:r>
            <a:r>
              <a:rPr lang="en-US" altLang="zh-CN" sz="2400" baseline="-25000" dirty="0"/>
              <a:t>i</a:t>
            </a:r>
            <a:endParaRPr lang="zh-CN" altLang="en-US" sz="2400" baseline="-25000" dirty="0"/>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F02A499E-4DA6-4BC7-90AD-D8A70ADCCA37}"/>
                  </a:ext>
                </a:extLst>
              </p:cNvPr>
              <p:cNvSpPr txBox="1"/>
              <p:nvPr/>
            </p:nvSpPr>
            <p:spPr>
              <a:xfrm>
                <a:off x="7741410" y="1694793"/>
                <a:ext cx="4424576" cy="755271"/>
              </a:xfrm>
              <a:prstGeom prst="rect">
                <a:avLst/>
              </a:prstGeom>
              <a:noFill/>
            </p:spPr>
            <p:txBody>
              <a:bodyPr wrap="square" rtlCol="0">
                <a:spAutoFit/>
              </a:bodyPr>
              <a:lstStyle/>
              <a:p>
                <a14:m>
                  <m:oMath xmlns:m="http://schemas.openxmlformats.org/officeDocument/2006/math">
                    <m:r>
                      <a:rPr lang="en-US" altLang="zh-CN" sz="2800" b="0" i="1" smtClean="0">
                        <a:latin typeface="Cambria Math" panose="02040503050406030204" pitchFamily="18" charset="0"/>
                      </a:rPr>
                      <m:t>𝑈</m:t>
                    </m:r>
                    <m:r>
                      <a:rPr lang="en-US" altLang="zh-CN" sz="2800" b="0" i="1" baseline="-25000" smtClean="0">
                        <a:latin typeface="Cambria Math" panose="02040503050406030204" pitchFamily="18" charset="0"/>
                      </a:rPr>
                      <m:t>𝑀</m:t>
                    </m:r>
                    <m:r>
                      <a:rPr lang="en-US" altLang="zh-CN" sz="2800" i="1">
                        <a:latin typeface="Cambria Math" panose="02040503050406030204" pitchFamily="18" charset="0"/>
                      </a:rPr>
                      <m:t>=</m:t>
                    </m:r>
                    <m:f>
                      <m:fPr>
                        <m:ctrlPr>
                          <a:rPr lang="en-US" altLang="zh-CN" sz="2800" i="1" smtClean="0">
                            <a:latin typeface="Cambria Math" panose="02040503050406030204" pitchFamily="18" charset="0"/>
                          </a:rPr>
                        </m:ctrlPr>
                      </m:fPr>
                      <m:num>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t</m:t>
                            </m:r>
                          </m:e>
                          <m:sub>
                            <m:r>
                              <a:rPr lang="en-US" altLang="zh-CN" sz="2800" b="0" i="1" smtClean="0">
                                <a:latin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𝑈</m:t>
                            </m:r>
                          </m:e>
                          <m:sub>
                            <m:r>
                              <a:rPr lang="en-US" altLang="zh-CN" sz="2800" b="0" i="1" smtClean="0">
                                <a:latin typeface="Cambria Math" panose="02040503050406030204" pitchFamily="18" charset="0"/>
                                <a:ea typeface="Cambria Math" panose="02040503050406030204" pitchFamily="18" charset="0"/>
                              </a:rPr>
                              <m:t>𝑠</m:t>
                            </m:r>
                          </m:sub>
                        </m:sSub>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num>
                      <m:den>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𝑡</m:t>
                            </m:r>
                          </m:e>
                          <m:sub>
                            <m:r>
                              <a:rPr lang="en-US" altLang="zh-CN" sz="2800" b="0" i="1" smtClean="0">
                                <a:latin typeface="Cambria Math" panose="02040503050406030204" pitchFamily="18" charset="0"/>
                                <a:ea typeface="Cambria Math" panose="02040503050406030204" pitchFamily="18" charset="0"/>
                              </a:rPr>
                              <m:t>2</m:t>
                            </m:r>
                          </m:sub>
                        </m:sSub>
                      </m:den>
                    </m:f>
                  </m:oMath>
                </a14:m>
                <a:r>
                  <a:rPr lang="en-US" altLang="zh-CN" sz="2800" dirty="0"/>
                  <a:t>=</a:t>
                </a:r>
                <a14:m>
                  <m:oMath xmlns:m="http://schemas.openxmlformats.org/officeDocument/2006/math">
                    <m:f>
                      <m:fPr>
                        <m:ctrlPr>
                          <a:rPr lang="en-US" altLang="zh-CN" sz="2800" i="1" dirty="0"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1</m:t>
                            </m:r>
                          </m:sub>
                        </m:sSub>
                      </m:num>
                      <m:den>
                        <m:r>
                          <a:rPr lang="en-US" altLang="zh-CN" sz="2800" b="0" i="1" dirty="0" smtClean="0">
                            <a:latin typeface="Cambria Math" panose="02040503050406030204" pitchFamily="18" charset="0"/>
                          </a:rPr>
                          <m:t>𝑇</m:t>
                        </m:r>
                      </m:den>
                    </m:f>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𝑈</m:t>
                        </m:r>
                      </m:e>
                      <m:sub>
                        <m:r>
                          <a:rPr lang="en-US" altLang="zh-CN" sz="2800" i="1">
                            <a:latin typeface="Cambria Math" panose="02040503050406030204" pitchFamily="18" charset="0"/>
                            <a:ea typeface="Cambria Math" panose="02040503050406030204" pitchFamily="18" charset="0"/>
                          </a:rPr>
                          <m:t>𝑠</m:t>
                        </m:r>
                      </m:sub>
                    </m:sSub>
                    <m:r>
                      <a:rPr lang="en-US" altLang="zh-CN" sz="2800" i="1" dirty="0" smtClean="0">
                        <a:latin typeface="Cambria Math" panose="02040503050406030204" pitchFamily="18" charset="0"/>
                        <a:ea typeface="Cambria Math" panose="02040503050406030204" pitchFamily="18" charset="0"/>
                      </a:rPr>
                      <m:t>=</m:t>
                    </m:r>
                    <m:r>
                      <a:rPr lang="zh-CN" altLang="en-US" sz="2800" i="1" dirty="0" smtClean="0">
                        <a:latin typeface="Cambria Math" panose="02040503050406030204" pitchFamily="18" charset="0"/>
                        <a:ea typeface="Cambria Math" panose="02040503050406030204" pitchFamily="18" charset="0"/>
                      </a:rPr>
                      <m:t>𝛼</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𝑈</m:t>
                        </m:r>
                      </m:e>
                      <m:sub>
                        <m:r>
                          <a:rPr lang="en-US" altLang="zh-CN" sz="2800" i="1">
                            <a:latin typeface="Cambria Math" panose="02040503050406030204" pitchFamily="18" charset="0"/>
                            <a:ea typeface="Cambria Math" panose="02040503050406030204" pitchFamily="18" charset="0"/>
                          </a:rPr>
                          <m:t>𝑠</m:t>
                        </m:r>
                      </m:sub>
                    </m:sSub>
                  </m:oMath>
                </a14:m>
                <a:endParaRPr lang="zh-CN" altLang="en-US" sz="2800" dirty="0"/>
              </a:p>
            </p:txBody>
          </p:sp>
        </mc:Choice>
        <mc:Fallback xmlns="">
          <p:sp>
            <p:nvSpPr>
              <p:cNvPr id="71" name="文本框 70">
                <a:extLst>
                  <a:ext uri="{FF2B5EF4-FFF2-40B4-BE49-F238E27FC236}">
                    <a16:creationId xmlns:a16="http://schemas.microsoft.com/office/drawing/2014/main" id="{F02A499E-4DA6-4BC7-90AD-D8A70ADCCA37}"/>
                  </a:ext>
                </a:extLst>
              </p:cNvPr>
              <p:cNvSpPr txBox="1">
                <a:spLocks noRot="1" noChangeAspect="1" noMove="1" noResize="1" noEditPoints="1" noAdjustHandles="1" noChangeArrowheads="1" noChangeShapeType="1" noTextEdit="1"/>
              </p:cNvSpPr>
              <p:nvPr/>
            </p:nvSpPr>
            <p:spPr>
              <a:xfrm>
                <a:off x="7741410" y="1694793"/>
                <a:ext cx="4424576" cy="755271"/>
              </a:xfrm>
              <a:prstGeom prst="rect">
                <a:avLst/>
              </a:prstGeom>
              <a:blipFill>
                <a:blip r:embed="rId3"/>
                <a:stretch>
                  <a:fillRect b="-40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C35212E7-12E8-4A46-97DD-1060ED1ED1FD}"/>
                  </a:ext>
                </a:extLst>
              </p:cNvPr>
              <p:cNvSpPr txBox="1"/>
              <p:nvPr/>
            </p:nvSpPr>
            <p:spPr>
              <a:xfrm>
                <a:off x="8082709" y="3104193"/>
                <a:ext cx="3216925" cy="696344"/>
              </a:xfrm>
              <a:prstGeom prst="rect">
                <a:avLst/>
              </a:prstGeom>
              <a:noFill/>
            </p:spPr>
            <p:txBody>
              <a:bodyPr wrap="square" rtlCol="0">
                <a:spAutoFit/>
              </a:bodyPr>
              <a:lstStyle/>
              <a:p>
                <a14:m>
                  <m:oMath xmlns:m="http://schemas.openxmlformats.org/officeDocument/2006/math">
                    <m:r>
                      <a:rPr lang="zh-CN" altLang="en-US" sz="2800" i="1" smtClean="0">
                        <a:latin typeface="Cambria Math" panose="02040503050406030204" pitchFamily="18" charset="0"/>
                      </a:rPr>
                      <m:t>𝛼</m:t>
                    </m:r>
                    <m:r>
                      <a:rPr lang="en-US" altLang="zh-CN" sz="2800" b="0" i="1" smtClean="0">
                        <a:latin typeface="Cambria Math" panose="02040503050406030204" pitchFamily="18" charset="0"/>
                      </a:rPr>
                      <m:t>=</m:t>
                    </m:r>
                  </m:oMath>
                </a14:m>
                <a:r>
                  <a:rPr lang="en-US" altLang="zh-CN" sz="2800" dirty="0"/>
                  <a:t> </a:t>
                </a:r>
                <a14:m>
                  <m:oMath xmlns:m="http://schemas.openxmlformats.org/officeDocument/2006/math">
                    <m:f>
                      <m:fPr>
                        <m:ctrlPr>
                          <a:rPr lang="en-US" altLang="zh-CN" sz="2800" i="1" dirty="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1</m:t>
                            </m:r>
                          </m:sub>
                        </m:sSub>
                      </m:num>
                      <m:den>
                        <m:r>
                          <a:rPr lang="en-US" altLang="zh-CN" sz="2800" i="1" dirty="0">
                            <a:latin typeface="Cambria Math" panose="02040503050406030204" pitchFamily="18" charset="0"/>
                          </a:rPr>
                          <m:t>𝑇</m:t>
                        </m:r>
                      </m:den>
                    </m:f>
                    <m:r>
                      <a:rPr lang="en-US" altLang="zh-CN" sz="2800" b="0" i="1" dirty="0" smtClean="0">
                        <a:latin typeface="Cambria Math" panose="02040503050406030204" pitchFamily="18" charset="0"/>
                      </a:rPr>
                      <m:t>     </m:t>
                    </m:r>
                    <m:r>
                      <a:rPr lang="en-US" altLang="zh-CN" sz="2800" i="1" dirty="0">
                        <a:latin typeface="Cambria Math" panose="02040503050406030204" pitchFamily="18" charset="0"/>
                      </a:rPr>
                      <m:t>—</m:t>
                    </m:r>
                  </m:oMath>
                </a14:m>
                <a:r>
                  <a:rPr lang="zh-CN" altLang="en-US" sz="2800" dirty="0"/>
                  <a:t>占空比</a:t>
                </a:r>
              </a:p>
            </p:txBody>
          </p:sp>
        </mc:Choice>
        <mc:Fallback xmlns="">
          <p:sp>
            <p:nvSpPr>
              <p:cNvPr id="72" name="文本框 71">
                <a:extLst>
                  <a:ext uri="{FF2B5EF4-FFF2-40B4-BE49-F238E27FC236}">
                    <a16:creationId xmlns:a16="http://schemas.microsoft.com/office/drawing/2014/main" id="{C35212E7-12E8-4A46-97DD-1060ED1ED1FD}"/>
                  </a:ext>
                </a:extLst>
              </p:cNvPr>
              <p:cNvSpPr txBox="1">
                <a:spLocks noRot="1" noChangeAspect="1" noMove="1" noResize="1" noEditPoints="1" noAdjustHandles="1" noChangeArrowheads="1" noChangeShapeType="1" noTextEdit="1"/>
              </p:cNvSpPr>
              <p:nvPr/>
            </p:nvSpPr>
            <p:spPr>
              <a:xfrm>
                <a:off x="8082709" y="3104193"/>
                <a:ext cx="3216925" cy="696344"/>
              </a:xfrm>
              <a:prstGeom prst="rect">
                <a:avLst/>
              </a:prstGeom>
              <a:blipFill>
                <a:blip r:embed="rId4"/>
                <a:stretch>
                  <a:fillRect t="-877" b="-7018"/>
                </a:stretch>
              </a:blipFill>
            </p:spPr>
            <p:txBody>
              <a:bodyPr/>
              <a:lstStyle/>
              <a:p>
                <a:r>
                  <a:rPr lang="zh-CN" altLang="en-US">
                    <a:noFill/>
                  </a:rPr>
                  <a:t> </a:t>
                </a:r>
              </a:p>
            </p:txBody>
          </p:sp>
        </mc:Fallback>
      </mc:AlternateContent>
      <p:cxnSp>
        <p:nvCxnSpPr>
          <p:cNvPr id="58" name="直接箭头连接符 57">
            <a:extLst>
              <a:ext uri="{FF2B5EF4-FFF2-40B4-BE49-F238E27FC236}">
                <a16:creationId xmlns:a16="http://schemas.microsoft.com/office/drawing/2014/main" id="{7BF9E9E8-1FCC-432B-86B7-1D92CF554EDF}"/>
              </a:ext>
            </a:extLst>
          </p:cNvPr>
          <p:cNvCxnSpPr>
            <a:cxnSpLocks/>
          </p:cNvCxnSpPr>
          <p:nvPr/>
        </p:nvCxnSpPr>
        <p:spPr>
          <a:xfrm>
            <a:off x="4530297" y="2709151"/>
            <a:ext cx="3842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D7326D46-FE11-4F5A-AFC2-E1B53A761BE7}"/>
              </a:ext>
            </a:extLst>
          </p:cNvPr>
          <p:cNvSpPr txBox="1"/>
          <p:nvPr/>
        </p:nvSpPr>
        <p:spPr>
          <a:xfrm>
            <a:off x="4611184" y="2450411"/>
            <a:ext cx="392440" cy="279933"/>
          </a:xfrm>
          <a:prstGeom prst="rect">
            <a:avLst/>
          </a:prstGeom>
          <a:noFill/>
        </p:spPr>
        <p:txBody>
          <a:bodyPr wrap="square" rtlCol="0">
            <a:spAutoFit/>
          </a:bodyPr>
          <a:lstStyle/>
          <a:p>
            <a:r>
              <a:rPr lang="en-US" altLang="zh-CN" sz="1200" dirty="0"/>
              <a:t>t</a:t>
            </a:r>
            <a:r>
              <a:rPr lang="en-US" altLang="zh-CN" sz="1200" baseline="-25000" dirty="0"/>
              <a:t>1</a:t>
            </a:r>
            <a:endParaRPr lang="zh-CN" altLang="en-US" sz="1200" baseline="-25000" dirty="0"/>
          </a:p>
        </p:txBody>
      </p:sp>
      <p:cxnSp>
        <p:nvCxnSpPr>
          <p:cNvPr id="60" name="直接箭头连接符 59">
            <a:extLst>
              <a:ext uri="{FF2B5EF4-FFF2-40B4-BE49-F238E27FC236}">
                <a16:creationId xmlns:a16="http://schemas.microsoft.com/office/drawing/2014/main" id="{AD730278-AAF0-482C-86D5-767F7E6B1EEA}"/>
              </a:ext>
            </a:extLst>
          </p:cNvPr>
          <p:cNvCxnSpPr>
            <a:cxnSpLocks/>
          </p:cNvCxnSpPr>
          <p:nvPr/>
        </p:nvCxnSpPr>
        <p:spPr>
          <a:xfrm>
            <a:off x="4916746" y="2709151"/>
            <a:ext cx="39788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BED75875-2943-401C-AF46-FAC7C84E3EA3}"/>
              </a:ext>
            </a:extLst>
          </p:cNvPr>
          <p:cNvSpPr txBox="1"/>
          <p:nvPr/>
        </p:nvSpPr>
        <p:spPr>
          <a:xfrm>
            <a:off x="4979383" y="2455810"/>
            <a:ext cx="392440" cy="279933"/>
          </a:xfrm>
          <a:prstGeom prst="rect">
            <a:avLst/>
          </a:prstGeom>
          <a:noFill/>
        </p:spPr>
        <p:txBody>
          <a:bodyPr wrap="square" rtlCol="0">
            <a:spAutoFit/>
          </a:bodyPr>
          <a:lstStyle/>
          <a:p>
            <a:r>
              <a:rPr lang="en-US" altLang="zh-CN" sz="1200" dirty="0"/>
              <a:t>t</a:t>
            </a:r>
            <a:r>
              <a:rPr lang="en-US" altLang="zh-CN" sz="1200" baseline="-25000" dirty="0"/>
              <a:t>2</a:t>
            </a:r>
            <a:endParaRPr lang="zh-CN" altLang="en-US" sz="1200" baseline="-25000" dirty="0"/>
          </a:p>
        </p:txBody>
      </p:sp>
      <p:cxnSp>
        <p:nvCxnSpPr>
          <p:cNvPr id="62" name="直接箭头连接符 61">
            <a:extLst>
              <a:ext uri="{FF2B5EF4-FFF2-40B4-BE49-F238E27FC236}">
                <a16:creationId xmlns:a16="http://schemas.microsoft.com/office/drawing/2014/main" id="{888E5473-7598-4D4C-80B2-ACF720722BAB}"/>
              </a:ext>
            </a:extLst>
          </p:cNvPr>
          <p:cNvCxnSpPr>
            <a:cxnSpLocks/>
          </p:cNvCxnSpPr>
          <p:nvPr/>
        </p:nvCxnSpPr>
        <p:spPr>
          <a:xfrm>
            <a:off x="4536842" y="2991675"/>
            <a:ext cx="758754" cy="107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559AF806-BDB5-4527-96CF-1CD15BD57782}"/>
              </a:ext>
            </a:extLst>
          </p:cNvPr>
          <p:cNvSpPr txBox="1"/>
          <p:nvPr/>
        </p:nvSpPr>
        <p:spPr>
          <a:xfrm>
            <a:off x="4630762" y="2776231"/>
            <a:ext cx="683871" cy="215444"/>
          </a:xfrm>
          <a:prstGeom prst="rect">
            <a:avLst/>
          </a:prstGeom>
          <a:noFill/>
        </p:spPr>
        <p:txBody>
          <a:bodyPr wrap="square" rtlCol="0">
            <a:spAutoFit/>
          </a:bodyPr>
          <a:lstStyle/>
          <a:p>
            <a:pPr algn="ctr"/>
            <a:r>
              <a:rPr lang="en-US" altLang="zh-CN" sz="1200" baseline="-25000" dirty="0"/>
              <a:t>T</a:t>
            </a:r>
            <a:endParaRPr lang="zh-CN" altLang="en-US" sz="1200" baseline="-25000" dirty="0"/>
          </a:p>
        </p:txBody>
      </p:sp>
      <p:cxnSp>
        <p:nvCxnSpPr>
          <p:cNvPr id="65" name="直接连接符 64">
            <a:extLst>
              <a:ext uri="{FF2B5EF4-FFF2-40B4-BE49-F238E27FC236}">
                <a16:creationId xmlns:a16="http://schemas.microsoft.com/office/drawing/2014/main" id="{6AABD88B-43C9-4973-A455-61E43FDA1576}"/>
              </a:ext>
            </a:extLst>
          </p:cNvPr>
          <p:cNvCxnSpPr/>
          <p:nvPr/>
        </p:nvCxnSpPr>
        <p:spPr>
          <a:xfrm>
            <a:off x="4542229" y="2465618"/>
            <a:ext cx="0" cy="67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37ED97F7-407F-4226-BCB9-805A881F32C3}"/>
              </a:ext>
            </a:extLst>
          </p:cNvPr>
          <p:cNvCxnSpPr>
            <a:cxnSpLocks/>
          </p:cNvCxnSpPr>
          <p:nvPr/>
        </p:nvCxnSpPr>
        <p:spPr>
          <a:xfrm>
            <a:off x="4919032" y="2488027"/>
            <a:ext cx="0" cy="37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3A519EA-C2B0-4006-8362-DB3354407400}"/>
              </a:ext>
            </a:extLst>
          </p:cNvPr>
          <p:cNvCxnSpPr/>
          <p:nvPr/>
        </p:nvCxnSpPr>
        <p:spPr>
          <a:xfrm>
            <a:off x="5306345" y="2486785"/>
            <a:ext cx="0" cy="67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03C2FB3D-146C-4881-A7FD-9E6E7056E9D1}"/>
              </a:ext>
            </a:extLst>
          </p:cNvPr>
          <p:cNvCxnSpPr/>
          <p:nvPr/>
        </p:nvCxnSpPr>
        <p:spPr>
          <a:xfrm>
            <a:off x="1752200" y="1705714"/>
            <a:ext cx="0" cy="241928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B82A460-5F9C-4D21-B9F4-D1452A02C318}"/>
              </a:ext>
            </a:extLst>
          </p:cNvPr>
          <p:cNvCxnSpPr>
            <a:cxnSpLocks/>
          </p:cNvCxnSpPr>
          <p:nvPr/>
        </p:nvCxnSpPr>
        <p:spPr>
          <a:xfrm>
            <a:off x="2049780" y="1846196"/>
            <a:ext cx="0" cy="88414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16A1DA0-9302-4954-A72E-F207DBE69818}"/>
              </a:ext>
            </a:extLst>
          </p:cNvPr>
          <p:cNvCxnSpPr>
            <a:cxnSpLocks/>
          </p:cNvCxnSpPr>
          <p:nvPr/>
        </p:nvCxnSpPr>
        <p:spPr>
          <a:xfrm>
            <a:off x="2049780" y="2702529"/>
            <a:ext cx="403860" cy="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59047BA-40C8-4E5C-B1C9-7C8330869956}"/>
              </a:ext>
            </a:extLst>
          </p:cNvPr>
          <p:cNvCxnSpPr/>
          <p:nvPr/>
        </p:nvCxnSpPr>
        <p:spPr>
          <a:xfrm flipV="1">
            <a:off x="2453640" y="1846196"/>
            <a:ext cx="0" cy="862955"/>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38327F1B-DB28-4225-94E7-CB6BB5E7235A}"/>
              </a:ext>
            </a:extLst>
          </p:cNvPr>
          <p:cNvCxnSpPr/>
          <p:nvPr/>
        </p:nvCxnSpPr>
        <p:spPr>
          <a:xfrm flipH="1">
            <a:off x="2049780" y="1846196"/>
            <a:ext cx="403860" cy="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8615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6947</TotalTime>
  <Words>801</Words>
  <Application>Microsoft Office PowerPoint</Application>
  <PresentationFormat>宽屏</PresentationFormat>
  <Paragraphs>95</Paragraphs>
  <Slides>13</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Calibri</vt:lpstr>
      <vt:lpstr>Calibri Light</vt:lpstr>
      <vt:lpstr>Cambria Math</vt:lpstr>
      <vt:lpstr>Office 主题</vt:lpstr>
      <vt:lpstr>  电机与驱动</vt:lpstr>
      <vt:lpstr>PowerPoint 演示文稿</vt:lpstr>
      <vt:lpstr>轮子与电机</vt:lpstr>
      <vt:lpstr>9.1 电机的分类</vt:lpstr>
      <vt:lpstr>一些分类方式</vt:lpstr>
      <vt:lpstr>直流有刷电机与无刷电机</vt:lpstr>
      <vt:lpstr>直流有刷电动机</vt:lpstr>
      <vt:lpstr>直流有刷电机的调速控制</vt:lpstr>
      <vt:lpstr>9.3 PMW与驱动原理</vt:lpstr>
      <vt:lpstr>H桥电动机驱动</vt:lpstr>
      <vt:lpstr>驱动器：集成电路A4950</vt:lpstr>
      <vt:lpstr>控制框图</vt:lpstr>
      <vt:lpstr> 直流无刷电机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机器人数实训</dc:title>
  <dc:creator>fl</dc:creator>
  <cp:lastModifiedBy>tianlin hu</cp:lastModifiedBy>
  <cp:revision>357</cp:revision>
  <dcterms:created xsi:type="dcterms:W3CDTF">2017-05-25T07:02:55Z</dcterms:created>
  <dcterms:modified xsi:type="dcterms:W3CDTF">2021-10-13T12:03:43Z</dcterms:modified>
</cp:coreProperties>
</file>