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75" r:id="rId4"/>
    <p:sldId id="278" r:id="rId5"/>
    <p:sldId id="276" r:id="rId6"/>
    <p:sldId id="280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6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机器视觉</a:t>
            </a:r>
            <a:r>
              <a:rPr lang="en-US" altLang="zh-CN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数字识别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10DE9B4-6ABD-456E-94F3-D1AEC33C1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61"/>
          <a:stretch/>
        </p:blipFill>
        <p:spPr bwMode="auto">
          <a:xfrm>
            <a:off x="1203824" y="1070381"/>
            <a:ext cx="2248426" cy="129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08E219E-E0A0-4475-B5F3-8DA836984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78"/>
          <a:stretch/>
        </p:blipFill>
        <p:spPr bwMode="auto">
          <a:xfrm>
            <a:off x="6377313" y="1017585"/>
            <a:ext cx="2248427" cy="137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6467278-88B5-4E1D-A3F9-4AF701CD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515" y="1057069"/>
            <a:ext cx="2248427" cy="129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3E3833C-4156-443D-BBF5-2530C672A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15" y="2965923"/>
            <a:ext cx="2463778" cy="141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7012259-2D83-4C6C-A099-C54216D37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3"/>
          <a:stretch/>
        </p:blipFill>
        <p:spPr bwMode="auto">
          <a:xfrm>
            <a:off x="3830111" y="1030896"/>
            <a:ext cx="2248427" cy="13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B9818E25-94C2-4B26-B552-FE66736F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15" y="5008569"/>
            <a:ext cx="2459010" cy="141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8DFCA866-F5D7-4B14-830E-682DC6BA9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8"/>
          <a:stretch/>
        </p:blipFill>
        <p:spPr bwMode="auto">
          <a:xfrm>
            <a:off x="3654832" y="5095816"/>
            <a:ext cx="1197535" cy="125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4038EB9E-BAF7-41FB-A4B8-B5416FE8D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0" r="33862"/>
          <a:stretch/>
        </p:blipFill>
        <p:spPr bwMode="auto">
          <a:xfrm>
            <a:off x="1501396" y="5078992"/>
            <a:ext cx="1325233" cy="129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5A927F-E562-4E96-B338-90F1604F89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956" y="2978435"/>
            <a:ext cx="1604122" cy="1520325"/>
          </a:xfrm>
          <a:prstGeom prst="rect">
            <a:avLst/>
          </a:prstGeom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7AD6B34A-2CC8-4E77-AAC5-45251452E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19358" r="34790" b="22603"/>
          <a:stretch/>
        </p:blipFill>
        <p:spPr bwMode="auto">
          <a:xfrm>
            <a:off x="5923752" y="4998691"/>
            <a:ext cx="2361233" cy="14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94EE97C-B90C-4573-B914-107D15A387BD}"/>
              </a:ext>
            </a:extLst>
          </p:cNvPr>
          <p:cNvCxnSpPr>
            <a:stCxn id="5122" idx="3"/>
            <a:endCxn id="9" idx="1"/>
          </p:cNvCxnSpPr>
          <p:nvPr/>
        </p:nvCxnSpPr>
        <p:spPr>
          <a:xfrm flipV="1">
            <a:off x="3452250" y="1707315"/>
            <a:ext cx="377861" cy="1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E6224F-7D02-4787-A9C9-327980E6835E}"/>
              </a:ext>
            </a:extLst>
          </p:cNvPr>
          <p:cNvCxnSpPr>
            <a:stCxn id="9" idx="3"/>
            <a:endCxn id="5124" idx="1"/>
          </p:cNvCxnSpPr>
          <p:nvPr/>
        </p:nvCxnSpPr>
        <p:spPr>
          <a:xfrm flipV="1">
            <a:off x="6078538" y="1704225"/>
            <a:ext cx="298775" cy="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CCEE85F-3BA7-4344-8314-1253D0EF3D96}"/>
              </a:ext>
            </a:extLst>
          </p:cNvPr>
          <p:cNvCxnSpPr>
            <a:stCxn id="5124" idx="3"/>
            <a:endCxn id="5126" idx="1"/>
          </p:cNvCxnSpPr>
          <p:nvPr/>
        </p:nvCxnSpPr>
        <p:spPr>
          <a:xfrm>
            <a:off x="8625740" y="1704225"/>
            <a:ext cx="29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758324-7D9B-4450-A80A-B7AB7FF5FFD6}"/>
              </a:ext>
            </a:extLst>
          </p:cNvPr>
          <p:cNvCxnSpPr>
            <a:cxnSpLocks/>
            <a:stCxn id="5126" idx="2"/>
            <a:endCxn id="5128" idx="0"/>
          </p:cNvCxnSpPr>
          <p:nvPr/>
        </p:nvCxnSpPr>
        <p:spPr>
          <a:xfrm>
            <a:off x="10048729" y="2351380"/>
            <a:ext cx="6075" cy="6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55809FD-182F-4510-B348-78A84FCFB886}"/>
              </a:ext>
            </a:extLst>
          </p:cNvPr>
          <p:cNvCxnSpPr>
            <a:stCxn id="5128" idx="2"/>
            <a:endCxn id="5132" idx="0"/>
          </p:cNvCxnSpPr>
          <p:nvPr/>
        </p:nvCxnSpPr>
        <p:spPr>
          <a:xfrm flipH="1">
            <a:off x="10052420" y="4384203"/>
            <a:ext cx="2384" cy="6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57DA621B-F6A0-4F86-BDC1-212533D2D1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211" t="11144" r="4378" b="7222"/>
          <a:stretch/>
        </p:blipFill>
        <p:spPr>
          <a:xfrm>
            <a:off x="3877003" y="2682127"/>
            <a:ext cx="3827774" cy="2093304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EDD59C1-815D-453E-81E4-7DE79C4910BB}"/>
              </a:ext>
            </a:extLst>
          </p:cNvPr>
          <p:cNvCxnSpPr>
            <a:stCxn id="5132" idx="1"/>
            <a:endCxn id="16" idx="3"/>
          </p:cNvCxnSpPr>
          <p:nvPr/>
        </p:nvCxnSpPr>
        <p:spPr>
          <a:xfrm flipH="1">
            <a:off x="8284985" y="5716336"/>
            <a:ext cx="537930" cy="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4E1047F-E585-435C-9DA0-582D67EE0286}"/>
              </a:ext>
            </a:extLst>
          </p:cNvPr>
          <p:cNvCxnSpPr>
            <a:stCxn id="16" idx="1"/>
            <a:endCxn id="5134" idx="3"/>
          </p:cNvCxnSpPr>
          <p:nvPr/>
        </p:nvCxnSpPr>
        <p:spPr>
          <a:xfrm flipH="1">
            <a:off x="4852367" y="5718003"/>
            <a:ext cx="1071385" cy="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DCDDBE8-64FF-4EB4-8D6D-7BADC49C53AE}"/>
              </a:ext>
            </a:extLst>
          </p:cNvPr>
          <p:cNvCxnSpPr>
            <a:stCxn id="5134" idx="1"/>
            <a:endCxn id="5136" idx="3"/>
          </p:cNvCxnSpPr>
          <p:nvPr/>
        </p:nvCxnSpPr>
        <p:spPr>
          <a:xfrm flipH="1">
            <a:off x="2826629" y="5724382"/>
            <a:ext cx="828203" cy="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FFF92ED-425C-4402-AFE9-B4D9E43A9322}"/>
              </a:ext>
            </a:extLst>
          </p:cNvPr>
          <p:cNvCxnSpPr>
            <a:stCxn id="5136" idx="0"/>
            <a:endCxn id="6" idx="2"/>
          </p:cNvCxnSpPr>
          <p:nvPr/>
        </p:nvCxnSpPr>
        <p:spPr>
          <a:xfrm flipV="1">
            <a:off x="2164013" y="4498760"/>
            <a:ext cx="6004" cy="58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2B550B-8004-40FF-B343-4FBF3DA6F41A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2972078" y="3728779"/>
            <a:ext cx="904925" cy="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202AC64-18EB-4FFE-9E52-52FB920E5195}"/>
              </a:ext>
            </a:extLst>
          </p:cNvPr>
          <p:cNvSpPr txBox="1"/>
          <p:nvPr/>
        </p:nvSpPr>
        <p:spPr>
          <a:xfrm>
            <a:off x="3379506" y="771988"/>
            <a:ext cx="450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阈值化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94A036-3CAE-41F5-A766-25C8CB689397}"/>
              </a:ext>
            </a:extLst>
          </p:cNvPr>
          <p:cNvSpPr txBox="1"/>
          <p:nvPr/>
        </p:nvSpPr>
        <p:spPr>
          <a:xfrm>
            <a:off x="6008542" y="678794"/>
            <a:ext cx="450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形态学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769496A-2DBC-4A2B-B620-42C4FDBCD440}"/>
              </a:ext>
            </a:extLst>
          </p:cNvPr>
          <p:cNvSpPr txBox="1"/>
          <p:nvPr/>
        </p:nvSpPr>
        <p:spPr>
          <a:xfrm>
            <a:off x="8549825" y="888498"/>
            <a:ext cx="45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轮廓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C6BCE0D-F10B-48C9-99ED-539AAB614E31}"/>
              </a:ext>
            </a:extLst>
          </p:cNvPr>
          <p:cNvSpPr txBox="1"/>
          <p:nvPr/>
        </p:nvSpPr>
        <p:spPr>
          <a:xfrm>
            <a:off x="10061272" y="2364691"/>
            <a:ext cx="110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最大轮廓</a:t>
            </a:r>
            <a:endParaRPr lang="en-US" altLang="zh-CN"/>
          </a:p>
          <a:p>
            <a:r>
              <a:rPr lang="zh-CN" altLang="en-US"/>
              <a:t>凸包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055EF17-9F73-4134-8836-A74151602C5F}"/>
              </a:ext>
            </a:extLst>
          </p:cNvPr>
          <p:cNvSpPr txBox="1"/>
          <p:nvPr/>
        </p:nvSpPr>
        <p:spPr>
          <a:xfrm>
            <a:off x="10027987" y="4511720"/>
            <a:ext cx="13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拟合四边形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A2137E8-5107-42AA-BAA1-E461F1D6F3CD}"/>
              </a:ext>
            </a:extLst>
          </p:cNvPr>
          <p:cNvSpPr txBox="1"/>
          <p:nvPr/>
        </p:nvSpPr>
        <p:spPr>
          <a:xfrm>
            <a:off x="8363192" y="4495651"/>
            <a:ext cx="450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仿射变换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B2DE65B-ECCA-4804-AA3B-9F9866F1B258}"/>
              </a:ext>
            </a:extLst>
          </p:cNvPr>
          <p:cNvSpPr txBox="1"/>
          <p:nvPr/>
        </p:nvSpPr>
        <p:spPr>
          <a:xfrm>
            <a:off x="5057552" y="5310077"/>
            <a:ext cx="62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ROI</a:t>
            </a:r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BBB8994-D75C-4EDF-A601-971390EECDFA}"/>
              </a:ext>
            </a:extLst>
          </p:cNvPr>
          <p:cNvSpPr txBox="1"/>
          <p:nvPr/>
        </p:nvSpPr>
        <p:spPr>
          <a:xfrm>
            <a:off x="2826629" y="5346085"/>
            <a:ext cx="87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阈值化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AD4C216-A12B-4C5D-9DE3-61FEC63F20C1}"/>
              </a:ext>
            </a:extLst>
          </p:cNvPr>
          <p:cNvSpPr txBox="1"/>
          <p:nvPr/>
        </p:nvSpPr>
        <p:spPr>
          <a:xfrm>
            <a:off x="2124438" y="4627493"/>
            <a:ext cx="87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栅格化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B26576-B61B-4725-8D80-1537CFAC930E}"/>
              </a:ext>
            </a:extLst>
          </p:cNvPr>
          <p:cNvSpPr txBox="1"/>
          <p:nvPr/>
        </p:nvSpPr>
        <p:spPr>
          <a:xfrm>
            <a:off x="3037907" y="3082448"/>
            <a:ext cx="68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模板匹配</a:t>
            </a:r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FAF2BD45-87D8-4AD9-ACA6-3F119DF3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" y="148590"/>
            <a:ext cx="5974720" cy="762635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完整技术路线</a:t>
            </a:r>
            <a:endParaRPr 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741F80A-C94D-4F10-AC09-65022832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74" y="875903"/>
            <a:ext cx="1059255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objectIdentify(img, targetContour):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拟合四边形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 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0.001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approx 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(approx) &gt;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epsilon = T * cv.arcLength(targetContour,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approx = cv.approxPolyDP(targetContour, epsilon,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T +=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0.001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(approx) !=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False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仿射变换，四边形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-&gt;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正方形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pointSet = [approx[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approx[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approx[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approx[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pts1 = np.float32(pointInQuadrant(pointSet))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pts2 = np.float32([[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198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148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198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148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M = cv.getPerspectiveTransform(pts1, pts2)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获取变化矩阵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Tmplates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imgT = img.copy()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dst = cv.warpPerspective(imgT, M, (img.shape[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img.shape[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仿射变换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 = dst[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148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198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 descr="C:\Users\oytj\AppData\Local\Microsoft\Windows\INetCache\Content.MSO\B9009B32.tmp">
            <a:extLst>
              <a:ext uri="{FF2B5EF4-FFF2-40B4-BE49-F238E27FC236}">
                <a16:creationId xmlns:a16="http://schemas.microsoft.com/office/drawing/2014/main" id="{DC7DD0B2-A784-4B93-8562-BA5A8D3A9A4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0" r="33579" b="20976"/>
          <a:stretch/>
        </p:blipFill>
        <p:spPr bwMode="auto">
          <a:xfrm>
            <a:off x="2770782" y="5590341"/>
            <a:ext cx="3503269" cy="103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C:\Users\oytj\AppData\Local\Microsoft\Windows\INetCache\Content.MSO\B9009B32.tmp">
            <a:extLst>
              <a:ext uri="{FF2B5EF4-FFF2-40B4-BE49-F238E27FC236}">
                <a16:creationId xmlns:a16="http://schemas.microsoft.com/office/drawing/2014/main" id="{071B0674-42CA-475D-B509-520437AADAA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66" t="1977" r="252" b="-222"/>
          <a:stretch/>
        </p:blipFill>
        <p:spPr bwMode="auto">
          <a:xfrm>
            <a:off x="6680051" y="5590341"/>
            <a:ext cx="1059256" cy="10954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51413ED-1C06-4944-B6E5-994A808B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80" y="121957"/>
            <a:ext cx="5974720" cy="762635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提取目标</a:t>
            </a:r>
            <a:endParaRPr 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7ECD27C-6ED8-4352-9D10-5C0A044B0BB8}"/>
              </a:ext>
            </a:extLst>
          </p:cNvPr>
          <p:cNvSpPr/>
          <p:nvPr/>
        </p:nvSpPr>
        <p:spPr>
          <a:xfrm>
            <a:off x="1443711" y="2145304"/>
            <a:ext cx="4486571" cy="248036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837585-CA33-4124-8449-E15B3A897700}"/>
              </a:ext>
            </a:extLst>
          </p:cNvPr>
          <p:cNvSpPr txBox="1"/>
          <p:nvPr/>
        </p:nvSpPr>
        <p:spPr>
          <a:xfrm>
            <a:off x="5888088" y="1478385"/>
            <a:ext cx="4236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92D050"/>
                </a:solidFill>
              </a:rPr>
              <a:t>cv.arcLength</a:t>
            </a:r>
            <a:r>
              <a:rPr lang="zh-CN" altLang="en-US" sz="1600">
                <a:solidFill>
                  <a:srgbClr val="92D050"/>
                </a:solidFill>
              </a:rPr>
              <a:t>计算轮廓长度，</a:t>
            </a:r>
            <a:r>
              <a:rPr lang="en-US" altLang="zh-CN" sz="1600">
                <a:solidFill>
                  <a:srgbClr val="92D050"/>
                </a:solidFill>
              </a:rPr>
              <a:t>true</a:t>
            </a:r>
            <a:r>
              <a:rPr lang="zh-CN" altLang="en-US" sz="1600">
                <a:solidFill>
                  <a:srgbClr val="92D050"/>
                </a:solidFill>
              </a:rPr>
              <a:t>指示封闭曲线</a:t>
            </a:r>
            <a:endParaRPr lang="en-US" altLang="zh-CN" sz="1600">
              <a:solidFill>
                <a:srgbClr val="92D050"/>
              </a:solidFill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A0B207CE-B708-4A9D-8E5E-929D1A59FEA2}"/>
              </a:ext>
            </a:extLst>
          </p:cNvPr>
          <p:cNvSpPr/>
          <p:nvPr/>
        </p:nvSpPr>
        <p:spPr>
          <a:xfrm rot="16578962">
            <a:off x="5631350" y="1778635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C50C487-D9AF-427E-ADF5-3A2D906F1B5C}"/>
              </a:ext>
            </a:extLst>
          </p:cNvPr>
          <p:cNvSpPr/>
          <p:nvPr/>
        </p:nvSpPr>
        <p:spPr>
          <a:xfrm>
            <a:off x="1443711" y="2424600"/>
            <a:ext cx="5236340" cy="24803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61A074BD-6B52-4B90-862E-D30EE9FC5863}"/>
              </a:ext>
            </a:extLst>
          </p:cNvPr>
          <p:cNvSpPr/>
          <p:nvPr/>
        </p:nvSpPr>
        <p:spPr>
          <a:xfrm rot="16615376">
            <a:off x="6334043" y="2060771"/>
            <a:ext cx="1166767" cy="908403"/>
          </a:xfrm>
          <a:prstGeom prst="arc">
            <a:avLst>
              <a:gd name="adj1" fmla="val 16200000"/>
              <a:gd name="adj2" fmla="val 18606571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C385EE-771E-42DF-A45F-7C2F3FC5ABFB}"/>
              </a:ext>
            </a:extLst>
          </p:cNvPr>
          <p:cNvSpPr txBox="1"/>
          <p:nvPr/>
        </p:nvSpPr>
        <p:spPr>
          <a:xfrm>
            <a:off x="6551065" y="1816939"/>
            <a:ext cx="3660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</a:rPr>
              <a:t>cv.approxPolyDP</a:t>
            </a:r>
            <a:r>
              <a:rPr lang="zh-CN" altLang="en-US" sz="1600">
                <a:solidFill>
                  <a:srgbClr val="00B0F0"/>
                </a:solidFill>
              </a:rPr>
              <a:t>：多变拟合</a:t>
            </a:r>
            <a:endParaRPr lang="en-US" altLang="zh-CN" sz="1600">
              <a:solidFill>
                <a:srgbClr val="00B0F0"/>
              </a:solidFill>
            </a:endParaRPr>
          </a:p>
          <a:p>
            <a:r>
              <a:rPr lang="en-US" altLang="zh-CN" sz="1600">
                <a:solidFill>
                  <a:srgbClr val="00B0F0"/>
                </a:solidFill>
              </a:rPr>
              <a:t>epsilon</a:t>
            </a:r>
            <a:r>
              <a:rPr lang="zh-CN" altLang="en-US" sz="1600">
                <a:solidFill>
                  <a:srgbClr val="00B0F0"/>
                </a:solidFill>
              </a:rPr>
              <a:t>：拟合后曲线与原曲线的长度差</a:t>
            </a:r>
            <a:endParaRPr lang="en-US" altLang="zh-CN" sz="1600">
              <a:solidFill>
                <a:srgbClr val="00B0F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D583A82-D4D0-4052-8501-483FA41C7902}"/>
              </a:ext>
            </a:extLst>
          </p:cNvPr>
          <p:cNvSpPr/>
          <p:nvPr/>
        </p:nvSpPr>
        <p:spPr>
          <a:xfrm>
            <a:off x="1169115" y="3883610"/>
            <a:ext cx="7212227" cy="121702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E7F665-9462-4EC5-BDD7-E6CED58DB3B4}"/>
              </a:ext>
            </a:extLst>
          </p:cNvPr>
          <p:cNvSpPr txBox="1"/>
          <p:nvPr/>
        </p:nvSpPr>
        <p:spPr>
          <a:xfrm>
            <a:off x="7560662" y="2979208"/>
            <a:ext cx="3653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accent2"/>
                </a:solidFill>
              </a:rPr>
              <a:t>M</a:t>
            </a:r>
            <a:r>
              <a:rPr lang="zh-CN" altLang="en-US" sz="1600">
                <a:solidFill>
                  <a:schemeClr val="accent2"/>
                </a:solidFill>
              </a:rPr>
              <a:t>为仿射变换的矩阵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en-US" altLang="zh-CN" sz="1600">
                <a:solidFill>
                  <a:schemeClr val="accent2"/>
                </a:solidFill>
              </a:rPr>
              <a:t>warpPerspective</a:t>
            </a:r>
            <a:r>
              <a:rPr lang="zh-CN" altLang="en-US" sz="1600">
                <a:solidFill>
                  <a:schemeClr val="accent2"/>
                </a:solidFill>
              </a:rPr>
              <a:t>进行仿射变换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en-US" altLang="zh-CN" sz="1600">
                <a:solidFill>
                  <a:schemeClr val="accent2"/>
                </a:solidFill>
              </a:rPr>
              <a:t>    </a:t>
            </a:r>
            <a:r>
              <a:rPr lang="zh-CN" altLang="en-US" sz="1600">
                <a:solidFill>
                  <a:schemeClr val="accent2"/>
                </a:solidFill>
              </a:rPr>
              <a:t>最后一个参数用于确定变换后的大小</a:t>
            </a:r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65476550-7E92-463B-B85A-9D944568056C}"/>
              </a:ext>
            </a:extLst>
          </p:cNvPr>
          <p:cNvSpPr/>
          <p:nvPr/>
        </p:nvSpPr>
        <p:spPr>
          <a:xfrm rot="18502349">
            <a:off x="7079721" y="3697838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0155D6-ED17-4AAA-8B0D-F263DC7B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19" y="856357"/>
            <a:ext cx="11045229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3.1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输入四边形的四个顶点和要寻找象限，返回在象限的那个顶点的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类型坐标列表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pointInQuadrant(pointSet):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dt = np.dtype([(</a:t>
            </a:r>
            <a:r>
              <a:rPr lang="zh-CN" altLang="zh-CN" sz="1600" b="1">
                <a:solidFill>
                  <a:srgbClr val="008080"/>
                </a:solidFill>
                <a:latin typeface="Arial Unicode MS"/>
                <a:ea typeface="JetBrains Mono"/>
              </a:rPr>
              <a:t>'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lang="zh-CN" altLang="zh-CN" sz="1600" b="1">
                <a:solidFill>
                  <a:srgbClr val="008080"/>
                </a:solidFill>
                <a:latin typeface="Arial Unicode MS"/>
                <a:ea typeface="JetBrains Mono"/>
              </a:rPr>
              <a:t>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(</a:t>
            </a:r>
            <a:r>
              <a:rPr lang="zh-CN" altLang="zh-CN" sz="1600" b="1">
                <a:solidFill>
                  <a:srgbClr val="008080"/>
                </a:solidFill>
                <a:latin typeface="Arial Unicode MS"/>
                <a:ea typeface="JetBrains Mono"/>
              </a:rPr>
              <a:t>'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lang="zh-CN" altLang="zh-CN" sz="1600" b="1">
                <a:solidFill>
                  <a:srgbClr val="008080"/>
                </a:solidFill>
                <a:latin typeface="Arial Unicode MS"/>
                <a:ea typeface="JetBrains Mono"/>
              </a:rPr>
              <a:t>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)])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 # 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构限制</a:t>
            </a:r>
            <a:r>
              <a:rPr lang="en-US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  <a:t>dt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类型中两个元素的维度名称和数据类型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pSet = np.array([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tuple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(pointSet[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tuple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(pointSet[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tuple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(pointSet[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tuple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(pointSet[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])],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=dt)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x_index_order = np.argsort(pSet,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'x'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 # </a:t>
            </a:r>
            <a:r>
              <a:rPr lang="en-US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x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方向</a:t>
            </a:r>
            <a:r>
              <a:rPr lang="en-US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  <a:t>index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排序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x_index_order = np.argsort(x_index_order)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 # </a:t>
            </a:r>
            <a:r>
              <a:rPr lang="en-US" altLang="zh-CN" sz="1600" i="1">
                <a:solidFill>
                  <a:srgbClr val="808080"/>
                </a:solidFill>
                <a:latin typeface="Arial Unicode MS"/>
              </a:rPr>
              <a:t>x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方向元素排序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y_index_order = np.argsort(pSet,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'y'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 # </a:t>
            </a:r>
            <a:r>
              <a:rPr lang="en-US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y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方向</a:t>
            </a:r>
            <a:r>
              <a:rPr lang="en-US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  <a:t>index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排序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y_index_order = np.argsort(y_index_order)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 # </a:t>
            </a:r>
            <a:r>
              <a:rPr lang="en-US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y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方向元素排序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print(pSet,x_index_order,y_index_order)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Quadrant = 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x = x_index_order[i]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y = y_index_order[i]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&gt;=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 &lt;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Quadrant[i] 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&lt;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 &lt;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Quadrant[i] 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&lt;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 &gt;=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Quadrant[i] 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 &gt;=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 &gt;=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Quadrant[i] 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Quadrant = np.argsort(Quadrant)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print(Quadrant,qqq)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[pointSet[Quadrant[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]], pointSet[Quadrant[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]], pointSet[Quadrant[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]], pointSet[Quadrant[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]]]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34EA48-056A-4F00-8807-77D23A94A784}"/>
              </a:ext>
            </a:extLst>
          </p:cNvPr>
          <p:cNvGrpSpPr/>
          <p:nvPr/>
        </p:nvGrpSpPr>
        <p:grpSpPr>
          <a:xfrm>
            <a:off x="3518769" y="3429000"/>
            <a:ext cx="4104260" cy="2269324"/>
            <a:chOff x="2869196" y="2735508"/>
            <a:chExt cx="4104260" cy="2269324"/>
          </a:xfrm>
        </p:grpSpPr>
        <p:sp>
          <p:nvSpPr>
            <p:cNvPr id="6" name="流程图: 数据 5">
              <a:extLst>
                <a:ext uri="{FF2B5EF4-FFF2-40B4-BE49-F238E27FC236}">
                  <a16:creationId xmlns:a16="http://schemas.microsoft.com/office/drawing/2014/main" id="{6CB9A33A-A09F-4102-AF38-615BB698707F}"/>
                </a:ext>
              </a:extLst>
            </p:cNvPr>
            <p:cNvSpPr/>
            <p:nvPr/>
          </p:nvSpPr>
          <p:spPr>
            <a:xfrm>
              <a:off x="3314700" y="3054484"/>
              <a:ext cx="3213252" cy="1581015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文本框 4">
              <a:extLst>
                <a:ext uri="{FF2B5EF4-FFF2-40B4-BE49-F238E27FC236}">
                  <a16:creationId xmlns:a16="http://schemas.microsoft.com/office/drawing/2014/main" id="{2ED5033A-3165-4B31-91DE-38669BDEADE7}"/>
                </a:ext>
              </a:extLst>
            </p:cNvPr>
            <p:cNvSpPr txBox="1"/>
            <p:nvPr/>
          </p:nvSpPr>
          <p:spPr>
            <a:xfrm>
              <a:off x="3540868" y="2735508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(x1,y1)</a:t>
              </a:r>
            </a:p>
          </p:txBody>
        </p:sp>
        <p:sp>
          <p:nvSpPr>
            <p:cNvPr id="8" name="文本框 5">
              <a:extLst>
                <a:ext uri="{FF2B5EF4-FFF2-40B4-BE49-F238E27FC236}">
                  <a16:creationId xmlns:a16="http://schemas.microsoft.com/office/drawing/2014/main" id="{1292416F-9D1B-4939-9092-5B0ECA428419}"/>
                </a:ext>
              </a:extLst>
            </p:cNvPr>
            <p:cNvSpPr txBox="1"/>
            <p:nvPr/>
          </p:nvSpPr>
          <p:spPr>
            <a:xfrm>
              <a:off x="6152397" y="2735508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(x2,y2)</a:t>
              </a:r>
              <a:endParaRPr lang="zh-CN" altLang="en-US" dirty="0"/>
            </a:p>
          </p:txBody>
        </p:sp>
        <p:sp>
          <p:nvSpPr>
            <p:cNvPr id="9" name="文本框 6">
              <a:extLst>
                <a:ext uri="{FF2B5EF4-FFF2-40B4-BE49-F238E27FC236}">
                  <a16:creationId xmlns:a16="http://schemas.microsoft.com/office/drawing/2014/main" id="{81CE6D8E-2771-4448-9B18-07CC09DE8FC6}"/>
                </a:ext>
              </a:extLst>
            </p:cNvPr>
            <p:cNvSpPr txBox="1"/>
            <p:nvPr/>
          </p:nvSpPr>
          <p:spPr>
            <a:xfrm>
              <a:off x="2869196" y="4635500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(x3,y3)</a:t>
              </a:r>
              <a:endParaRPr lang="zh-CN" altLang="en-US" dirty="0"/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BD9C5152-F121-4083-87C0-A45095D71A8D}"/>
                </a:ext>
              </a:extLst>
            </p:cNvPr>
            <p:cNvSpPr txBox="1"/>
            <p:nvPr/>
          </p:nvSpPr>
          <p:spPr>
            <a:xfrm>
              <a:off x="5434520" y="4600004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(x4,y4)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3B0253-D972-4432-95BA-205747ED9A25}"/>
                </a:ext>
              </a:extLst>
            </p:cNvPr>
            <p:cNvSpPr/>
            <p:nvPr/>
          </p:nvSpPr>
          <p:spPr>
            <a:xfrm>
              <a:off x="4259614" y="3521825"/>
              <a:ext cx="18547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X1\x3 &lt;x2\x4</a:t>
              </a:r>
            </a:p>
            <a:p>
              <a:r>
                <a:rPr lang="en-US" altLang="zh-CN" dirty="0"/>
                <a:t>Y1\y2&lt;y3\y4</a:t>
              </a:r>
            </a:p>
          </p:txBody>
        </p:sp>
      </p:grpSp>
      <p:sp>
        <p:nvSpPr>
          <p:cNvPr id="12" name="文本框 8">
            <a:extLst>
              <a:ext uri="{FF2B5EF4-FFF2-40B4-BE49-F238E27FC236}">
                <a16:creationId xmlns:a16="http://schemas.microsoft.com/office/drawing/2014/main" id="{24C9CEAB-4B66-4A71-9BE3-93667314ABE1}"/>
              </a:ext>
            </a:extLst>
          </p:cNvPr>
          <p:cNvSpPr txBox="1"/>
          <p:nvPr/>
        </p:nvSpPr>
        <p:spPr>
          <a:xfrm>
            <a:off x="7745066" y="3390000"/>
            <a:ext cx="3010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pSet</a:t>
            </a:r>
            <a:r>
              <a:rPr lang="en-US" altLang="zh-CN" dirty="0"/>
              <a:t>[0] 3,y</a:t>
            </a:r>
          </a:p>
          <a:p>
            <a:r>
              <a:rPr lang="en-US" altLang="zh-CN" dirty="0" err="1"/>
              <a:t>pSet</a:t>
            </a:r>
            <a:r>
              <a:rPr lang="en-US" altLang="zh-CN" dirty="0"/>
              <a:t>[1] 5,y</a:t>
            </a:r>
            <a:endParaRPr lang="zh-CN" altLang="en-US" dirty="0"/>
          </a:p>
          <a:p>
            <a:r>
              <a:rPr lang="en-US" altLang="zh-CN" dirty="0" err="1"/>
              <a:t>pSet</a:t>
            </a:r>
            <a:r>
              <a:rPr lang="en-US" altLang="zh-CN" dirty="0"/>
              <a:t>[2] 4,y</a:t>
            </a:r>
            <a:endParaRPr lang="zh-CN" altLang="en-US" dirty="0"/>
          </a:p>
          <a:p>
            <a:r>
              <a:rPr lang="en-US" altLang="zh-CN" dirty="0" err="1"/>
              <a:t>pSet</a:t>
            </a:r>
            <a:r>
              <a:rPr lang="en-US" altLang="zh-CN" dirty="0"/>
              <a:t>[3] 2,y</a:t>
            </a:r>
          </a:p>
          <a:p>
            <a:endParaRPr lang="en-US" altLang="zh-CN" dirty="0"/>
          </a:p>
          <a:p>
            <a:r>
              <a:rPr lang="en-US" altLang="zh-CN" dirty="0"/>
              <a:t>Index</a:t>
            </a:r>
            <a:r>
              <a:rPr lang="zh-CN" altLang="en-US" dirty="0"/>
              <a:t>排序（小</a:t>
            </a:r>
            <a:r>
              <a:rPr lang="en-US" altLang="zh-CN" dirty="0"/>
              <a:t>-</a:t>
            </a:r>
            <a:r>
              <a:rPr lang="zh-CN" altLang="en-US" dirty="0"/>
              <a:t>大）：</a:t>
            </a:r>
            <a:r>
              <a:rPr lang="en-US" altLang="zh-CN" dirty="0"/>
              <a:t>3 0 2 1</a:t>
            </a:r>
          </a:p>
          <a:p>
            <a:r>
              <a:rPr lang="zh-CN" altLang="en-US" dirty="0"/>
              <a:t>元素排名（小</a:t>
            </a:r>
            <a:r>
              <a:rPr lang="en-US" altLang="zh-CN" dirty="0"/>
              <a:t>-</a:t>
            </a:r>
            <a:r>
              <a:rPr lang="zh-CN" altLang="en-US" dirty="0"/>
              <a:t>大）：</a:t>
            </a:r>
            <a:r>
              <a:rPr lang="en-US" altLang="zh-CN" dirty="0"/>
              <a:t>1 3 2 0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pSet</a:t>
            </a:r>
            <a:r>
              <a:rPr lang="en-US" altLang="zh-CN" dirty="0"/>
              <a:t>[0]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pSet</a:t>
            </a:r>
            <a:r>
              <a:rPr lang="en-US" altLang="zh-CN" dirty="0"/>
              <a:t>[3] </a:t>
            </a:r>
            <a:r>
              <a:rPr lang="zh-CN" altLang="en-US" dirty="0"/>
              <a:t>在左侧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B24C923-8A6B-4523-AF0F-62158AAC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80" y="121957"/>
            <a:ext cx="3222284" cy="762635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四边形顶点排序</a:t>
            </a:r>
            <a:endParaRPr 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84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741F80A-C94D-4F10-AC09-65022832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9" y="715077"/>
            <a:ext cx="11508325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HSV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阈值化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ROIhsv = cv.cvtColor(ROI, cv.COLOR_BGR2HSV)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ROImask = hsvThreshold(ROIhsv, [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lang="en-US" altLang="zh-CN" sz="1600">
                <a:solidFill>
                  <a:srgbClr val="0000FF"/>
                </a:solidFill>
                <a:latin typeface="Arial Unicode MS"/>
                <a:ea typeface="JetBrains Mono"/>
              </a:rPr>
              <a:t>180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[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179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HSV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阈值化，</a:t>
            </a:r>
            <a:r>
              <a:rPr kumimoji="0" lang="zh-CN" altLang="en-US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分辨红底白字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栅格化（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rasterization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grid = np.zeros((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x = i *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 = j *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subMask = ROImask[y:y +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x:x +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sumVal = subMask.sum() /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255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sumVal &lt;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80.0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grid[j, i] 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模板比对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matching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np.array([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99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    matching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[i] = cmpTemplate(grid, i)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mIndex = np.argsort(matching)[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en-US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zh-CN" altLang="en-US" sz="1600" i="1">
                <a:solidFill>
                  <a:srgbClr val="808080"/>
                </a:solidFill>
                <a:latin typeface="Arial Unicode MS"/>
              </a:rPr>
              <a:t>与最接近数字的差距不能大于</a:t>
            </a:r>
            <a:r>
              <a:rPr lang="en-US" altLang="zh-CN" sz="1600" i="1">
                <a:solidFill>
                  <a:srgbClr val="808080"/>
                </a:solidFill>
                <a:latin typeface="Arial Unicode MS"/>
              </a:rPr>
              <a:t>2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(matching[mIndex] &gt; </a:t>
            </a:r>
            <a:r>
              <a:rPr kumimoji="0" lang="zh-CN" altLang="zh-CN" sz="1600" b="0" i="0" u="non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600" b="0" i="0" u="non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False</a:t>
            </a:r>
            <a:r>
              <a:rPr kumimoji="0" lang="zh-CN" altLang="zh-CN" sz="1600" b="0" i="0" u="non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mIndex</a:t>
            </a:r>
            <a:br>
              <a:rPr kumimoji="0" lang="zh-CN" altLang="zh-CN" sz="1600" b="0" i="0" u="non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600" b="0" i="0" u="non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sng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True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mIndex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FE8703-40E1-4E41-BAFE-407F91D15F88}"/>
              </a:ext>
            </a:extLst>
          </p:cNvPr>
          <p:cNvSpPr/>
          <p:nvPr/>
        </p:nvSpPr>
        <p:spPr>
          <a:xfrm>
            <a:off x="5856964" y="2431436"/>
            <a:ext cx="59747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en-US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1600" i="1">
                <a:solidFill>
                  <a:srgbClr val="808080"/>
                </a:solidFill>
                <a:latin typeface="宋体" panose="02010600030101010101" pitchFamily="2" charset="-122"/>
              </a:rPr>
              <a:t>读入</a:t>
            </a:r>
            <a: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  <a:t>模板</a:t>
            </a:r>
            <a:b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Templates = </a:t>
            </a:r>
            <a:r>
              <a:rPr lang="zh-CN" altLang="zh-CN" sz="1600">
                <a:solidFill>
                  <a:srgbClr val="000080"/>
                </a:solidFill>
                <a:latin typeface="Arial Unicode MS"/>
                <a:ea typeface="JetBrains Mono"/>
              </a:rPr>
              <a:t>list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000FF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))</a:t>
            </a:r>
            <a:endParaRPr lang="en-US" altLang="zh-CN" sz="160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>
                <a:solidFill>
                  <a:srgbClr val="000080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i </a:t>
            </a:r>
            <a:r>
              <a:rPr lang="zh-CN" altLang="zh-CN" sz="1600" b="1">
                <a:solidFill>
                  <a:srgbClr val="000080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1600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000FF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600">
                <a:solidFill>
                  <a:srgbClr val="0000FF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):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Templates[i] = np.load(</a:t>
            </a:r>
            <a:r>
              <a:rPr lang="zh-CN" altLang="zh-CN" sz="1600" b="1">
                <a:solidFill>
                  <a:srgbClr val="008080"/>
                </a:solidFill>
                <a:latin typeface="Arial Unicode MS"/>
                <a:ea typeface="JetBrains Mono"/>
              </a:rPr>
              <a:t>'./'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1600">
                <a:solidFill>
                  <a:srgbClr val="000080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(i) + </a:t>
            </a:r>
            <a:r>
              <a:rPr lang="zh-CN" altLang="zh-CN" sz="1600" b="1">
                <a:solidFill>
                  <a:srgbClr val="008080"/>
                </a:solidFill>
                <a:latin typeface="Arial Unicode MS"/>
                <a:ea typeface="JetBrains Mono"/>
              </a:rPr>
              <a:t>'.npy'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endParaRPr lang="zh-CN" altLang="zh-CN" sz="40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# 3.2</a:t>
            </a:r>
            <a: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  <a:t>与现有模板比对，结果越小越接近</a:t>
            </a:r>
            <a:b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b="1">
                <a:solidFill>
                  <a:srgbClr val="000080"/>
                </a:solidFill>
                <a:latin typeface="Arial Unicode MS"/>
                <a:ea typeface="JetBrains Mono"/>
              </a:rPr>
              <a:t>def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cmpTemplate(grid, num):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b="1">
                <a:solidFill>
                  <a:srgbClr val="000080"/>
                </a:solidFill>
                <a:latin typeface="Arial Unicode MS"/>
                <a:ea typeface="JetBrains Mono"/>
              </a:rPr>
              <a:t>global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Templates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template = Templates[num]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b="1">
                <a:solidFill>
                  <a:srgbClr val="000080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600">
                <a:solidFill>
                  <a:srgbClr val="000080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(template) == </a:t>
            </a:r>
            <a:r>
              <a:rPr lang="zh-CN" altLang="zh-CN" sz="1600">
                <a:solidFill>
                  <a:srgbClr val="000080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>
                <a:solidFill>
                  <a:srgbClr val="0000FF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):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 b="1">
                <a:solidFill>
                  <a:srgbClr val="000080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1600">
                <a:solidFill>
                  <a:srgbClr val="0000FF"/>
                </a:solidFill>
                <a:latin typeface="Arial Unicode MS"/>
                <a:ea typeface="JetBrains Mono"/>
              </a:rPr>
              <a:t>99</a:t>
            </a:r>
            <a:br>
              <a:rPr lang="zh-CN" altLang="zh-CN" sz="1600">
                <a:solidFill>
                  <a:srgbClr val="0000FF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FF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# print(grid,'\n',template,'\n','\n')</a:t>
            </a:r>
            <a:b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m = grid - template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m = m.reshape(m.size)</a:t>
            </a:r>
            <a:b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  <a:t>计算两个矩阵差的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  <a:t>范数</a:t>
            </a:r>
            <a:b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  <a:t>（矩阵相减后对每个元素的绝对值进行累加</a:t>
            </a:r>
            <a:b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i="1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  <a:t>，结果越小，两个矩阵越相似）</a:t>
            </a:r>
            <a:br>
              <a:rPr lang="zh-CN" altLang="zh-CN" sz="1600" i="1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b="1">
                <a:solidFill>
                  <a:srgbClr val="000080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np.linalg.norm(m, </a:t>
            </a:r>
            <a:r>
              <a:rPr lang="zh-CN" altLang="zh-CN" sz="1600">
                <a:solidFill>
                  <a:srgbClr val="660099"/>
                </a:solidFill>
                <a:latin typeface="Arial Unicode MS"/>
                <a:ea typeface="JetBrains Mono"/>
              </a:rPr>
              <a:t>ord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1600">
                <a:solidFill>
                  <a:srgbClr val="0000FF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endParaRPr lang="zh-CN" altLang="zh-CN" sz="4000"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B419308-B80C-44A7-9627-595907D5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3" y="16993"/>
            <a:ext cx="5974720" cy="762635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目标数字识别</a:t>
            </a:r>
            <a:endParaRPr 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8586C7-E9F9-43EC-8CFC-9FF4598E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872" y="2064096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0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B419308-B80C-44A7-9627-595907D5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73" y="16993"/>
            <a:ext cx="5974720" cy="762635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模板建立</a:t>
            </a:r>
            <a:endParaRPr 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41157E-4009-4C3D-9680-A2131714358B}"/>
              </a:ext>
            </a:extLst>
          </p:cNvPr>
          <p:cNvGrpSpPr/>
          <p:nvPr/>
        </p:nvGrpSpPr>
        <p:grpSpPr>
          <a:xfrm>
            <a:off x="3474127" y="398310"/>
            <a:ext cx="7187955" cy="6093975"/>
            <a:chOff x="535619" y="656518"/>
            <a:chExt cx="9106322" cy="609397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79EEDA38-598C-428A-B542-23BEBBAAF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19" y="656518"/>
              <a:ext cx="9106322" cy="25545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import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numpy 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as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np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import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cv2 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as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cv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</a:t>
              </a: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读取文件 阈值化</a:t>
              </a:r>
              <a:endParaRPr kumimoji="0" lang="en-US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Arial Unicode MS"/>
                  <a:ea typeface="JetBrains Mono"/>
                </a:rPr>
                <a:t>num</a:t>
              </a:r>
              <a:r>
                <a:rPr lang="zh-CN" altLang="zh-CN" sz="1600">
                  <a:solidFill>
                    <a:srgbClr val="000000"/>
                  </a:solidFill>
                  <a:latin typeface="Arial Unicode MS"/>
                  <a:ea typeface="JetBrains Mono"/>
                </a:rPr>
                <a:t> =</a:t>
              </a:r>
              <a:r>
                <a:rPr lang="en-US" altLang="zh-CN" sz="1600">
                  <a:solidFill>
                    <a:srgbClr val="000000"/>
                  </a:solidFill>
                  <a:latin typeface="Arial Unicode MS"/>
                  <a:ea typeface="JetBrains Mono"/>
                </a:rPr>
                <a:t> </a:t>
              </a:r>
              <a:r>
                <a:rPr lang="en-US" altLang="zh-CN" sz="1600">
                  <a:solidFill>
                    <a:srgbClr val="FF0000"/>
                  </a:solidFill>
                  <a:latin typeface="Arial Unicode MS"/>
                  <a:ea typeface="JetBrains Mono"/>
                </a:rPr>
                <a:t>?</a:t>
              </a:r>
              <a:b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img = cv.imread(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/>
                  <a:ea typeface="JetBrains Mono"/>
                </a:rPr>
                <a:t>'./img/num'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+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str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(num) +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/>
                  <a:ea typeface="JetBrains Mono"/>
                </a:rPr>
                <a:t>'.png'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imge=cv.resize(img,(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98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,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98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))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ROIhsv=cv.cvtColor(imge,cv.COLOR_BGR2HSV)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lower_red = np.array([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,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200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,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0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])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upper_red = np.array([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255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,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255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,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255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])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ROImask = cv.inRange(ROIhsv, lower_red, upper_red)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377B071-4B19-4E61-AEB4-A3F6F112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19" y="3211063"/>
              <a:ext cx="9106322" cy="35394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</a:t>
              </a: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制作模板并保存</a:t>
              </a:r>
              <a:b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form=np.zeros((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7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,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7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),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660099"/>
                  </a:solidFill>
                  <a:effectLst/>
                  <a:latin typeface="Arial Unicode MS"/>
                  <a:ea typeface="JetBrains Mono"/>
                </a:rPr>
                <a:t>dtype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i 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in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range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7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for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j 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in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range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7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       x=i*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14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y=j*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14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subMask=ROImask[y:y+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14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,x:x+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14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]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        sumVal=subMask.sum()/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255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if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sumVal&lt;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80.0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:</a:t>
              </a: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</a:t>
              </a: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黑</a:t>
              </a:r>
              <a:b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        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form[j,i]=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  <a:t>1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np.save(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/>
                  <a:ea typeface="JetBrains Mono"/>
                </a:rPr>
                <a:t>'./'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+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str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(num)+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/>
                  <a:ea typeface="JetBrains Mono"/>
                </a:rPr>
                <a:t>'.npy'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,form)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Arial Unicode MS"/>
                  <a:ea typeface="JetBrains Mono"/>
                </a:rPr>
                <a:t>#</a:t>
              </a:r>
              <a: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读取模板并显示</a:t>
              </a:r>
              <a:br>
                <a: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n=np.load(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/>
                  <a:ea typeface="JetBrains Mono"/>
                </a:rPr>
                <a:t>'./'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+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str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(num)+</a:t>
              </a: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/>
                  <a:ea typeface="JetBrains Mono"/>
                </a:rPr>
                <a:t>'.npy'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  <a:ea typeface="JetBrains Mono"/>
                </a:rPr>
                <a:t>print</a:t>
              </a: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JetBrains Mono"/>
                </a:rPr>
                <a:t>(n)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6148" name="Picture 4">
            <a:extLst>
              <a:ext uri="{FF2B5EF4-FFF2-40B4-BE49-F238E27FC236}">
                <a16:creationId xmlns:a16="http://schemas.microsoft.com/office/drawing/2014/main" id="{52339A30-1D89-43D8-8F28-B011B5FB3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64"/>
          <a:stretch/>
        </p:blipFill>
        <p:spPr bwMode="auto">
          <a:xfrm>
            <a:off x="844760" y="863537"/>
            <a:ext cx="1624293" cy="162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2FEE387-3BEE-41D7-9AB9-CFE221E65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9" r="367"/>
          <a:stretch/>
        </p:blipFill>
        <p:spPr bwMode="auto">
          <a:xfrm>
            <a:off x="844760" y="2740314"/>
            <a:ext cx="1583563" cy="162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89E59B-BA6D-41C4-BC75-A6BFF111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8" y="4717702"/>
            <a:ext cx="1440386" cy="14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4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6A82E4F-7A71-4568-9BD9-700FB445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9" y="148590"/>
            <a:ext cx="10758757" cy="76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阶段任务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DA12C-0003-4A61-9731-79616017469D}"/>
              </a:ext>
            </a:extLst>
          </p:cNvPr>
          <p:cNvSpPr txBox="1"/>
          <p:nvPr/>
        </p:nvSpPr>
        <p:spPr>
          <a:xfrm>
            <a:off x="654837" y="911225"/>
            <a:ext cx="10914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在阶段任务</a:t>
            </a:r>
            <a:r>
              <a:rPr lang="en-US" altLang="zh-CN" sz="2400"/>
              <a:t>2</a:t>
            </a:r>
            <a:r>
              <a:rPr lang="zh-CN" altLang="en-US" sz="2400"/>
              <a:t>的基础上修改程序，让云台自动瞄准特定数字目标板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上传源代码与瞄准测试的截屏录像到课程中心平台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88859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11249</TotalTime>
  <Words>266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 Unicode MS</vt:lpstr>
      <vt:lpstr>JetBrains Mono</vt:lpstr>
      <vt:lpstr>宋体</vt:lpstr>
      <vt:lpstr>微软雅黑</vt:lpstr>
      <vt:lpstr>Arial</vt:lpstr>
      <vt:lpstr>Calibri</vt:lpstr>
      <vt:lpstr>Calibri Light</vt:lpstr>
      <vt:lpstr>Office 主题</vt:lpstr>
      <vt:lpstr>机器视觉3</vt:lpstr>
      <vt:lpstr>完整技术路线</vt:lpstr>
      <vt:lpstr>提取目标</vt:lpstr>
      <vt:lpstr>四边形顶点排序</vt:lpstr>
      <vt:lpstr>目标数字识别</vt:lpstr>
      <vt:lpstr>模板建立</vt:lpstr>
      <vt:lpstr>阶段任务3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欧阳童洁</cp:lastModifiedBy>
  <cp:revision>143</cp:revision>
  <dcterms:created xsi:type="dcterms:W3CDTF">2021-02-06T01:22:00Z</dcterms:created>
  <dcterms:modified xsi:type="dcterms:W3CDTF">2021-05-20T01:28:38Z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BD4364A11F0841EAACE37FC26B9025B5</vt:lpwstr>
  </property>
  <property fmtid="{D5CDD505-2E9C-101B-9397-08002B2CF9AE}" pid="3" name="KSOProductBuildVer">
    <vt:lpwstr>2052-11.1.0.10463</vt:lpwstr>
  </property>
</Properties>
</file>