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9" r:id="rId4"/>
    <p:sldId id="270" r:id="rId5"/>
    <p:sldId id="279" r:id="rId6"/>
    <p:sldId id="271" r:id="rId7"/>
    <p:sldId id="277" r:id="rId8"/>
    <p:sldId id="280" r:id="rId9"/>
    <p:sldId id="272" r:id="rId10"/>
    <p:sldId id="273" r:id="rId11"/>
    <p:sldId id="274" r:id="rId12"/>
    <p:sldId id="275" r:id="rId13"/>
    <p:sldId id="27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3E72D-B369-482C-8E75-C72865680BD7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F8A33-AB79-4A59-8D0A-F4B8D9D7D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7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8A33-AB79-4A59-8D0A-F4B8D9D7D03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1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1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9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43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2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8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4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0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7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68C5-D724-4B50-A561-B354F4A5D36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7000"/>
            <a:lum/>
          </a:blip>
          <a:srcRect/>
          <a:stretch>
            <a:fillRect l="-12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68C5-D724-4B50-A561-B354F4A5D368}" type="datetimeFigureOut">
              <a:rPr lang="zh-CN" altLang="en-US" smtClean="0"/>
              <a:t>2021/9/23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CBB8C-AE83-4029-AE70-C1EFCD7CE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3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python3/python3-data-type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17000" t="14000" r="17000" b="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54805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4380"/>
            <a:ext cx="10515600" cy="569626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break </a:t>
            </a:r>
            <a:r>
              <a:rPr lang="zh-CN" altLang="en-US" sz="2400" dirty="0">
                <a:solidFill>
                  <a:schemeClr val="bg1"/>
                </a:solidFill>
              </a:rPr>
              <a:t>和 </a:t>
            </a:r>
            <a:r>
              <a:rPr lang="en-US" altLang="zh-CN" sz="2400" dirty="0" err="1">
                <a:solidFill>
                  <a:schemeClr val="bg1"/>
                </a:solidFill>
              </a:rPr>
              <a:t>coutinue</a:t>
            </a:r>
            <a:r>
              <a:rPr lang="zh-CN" altLang="en-US" sz="2400" dirty="0">
                <a:solidFill>
                  <a:schemeClr val="bg1"/>
                </a:solidFill>
              </a:rPr>
              <a:t>一样可用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可以加</a:t>
            </a:r>
            <a:r>
              <a:rPr lang="en-US" altLang="zh-CN" sz="2400" dirty="0">
                <a:solidFill>
                  <a:schemeClr val="bg1"/>
                </a:solidFill>
              </a:rPr>
              <a:t>else</a:t>
            </a:r>
            <a:r>
              <a:rPr lang="zh-CN" altLang="en-US" sz="2400" dirty="0">
                <a:solidFill>
                  <a:schemeClr val="bg1"/>
                </a:solidFill>
              </a:rPr>
              <a:t>，在循环执行完毕后，会执行</a:t>
            </a:r>
            <a:r>
              <a:rPr lang="en-US" altLang="zh-CN" sz="2400" dirty="0">
                <a:solidFill>
                  <a:schemeClr val="bg1"/>
                </a:solidFill>
              </a:rPr>
              <a:t>else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"/>
          <a:stretch/>
        </p:blipFill>
        <p:spPr>
          <a:xfrm>
            <a:off x="1094075" y="1957258"/>
            <a:ext cx="6015658" cy="3059242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18" y="3352799"/>
            <a:ext cx="6362702" cy="29337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838200" y="5139252"/>
            <a:ext cx="3516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范例与</a:t>
            </a:r>
            <a:r>
              <a:rPr lang="zh-CN" altLang="en-US">
                <a:solidFill>
                  <a:schemeClr val="bg1"/>
                </a:solidFill>
              </a:rPr>
              <a:t>练习：</a:t>
            </a:r>
            <a:r>
              <a:rPr lang="en-US" altLang="zh-CN">
                <a:solidFill>
                  <a:schemeClr val="bg1"/>
                </a:solidFill>
              </a:rPr>
              <a:t>https://gitee.com/oy_tj/RMEPCourseDemo/blob/master/02%20python%E5%9F%BA%E7%A1%80/Demo/ScoreBook.ipynb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79292"/>
            <a:ext cx="10515600" cy="542643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break </a:t>
            </a:r>
            <a:r>
              <a:rPr lang="zh-CN" altLang="en-US" sz="2400" dirty="0">
                <a:solidFill>
                  <a:schemeClr val="bg1"/>
                </a:solidFill>
              </a:rPr>
              <a:t>和 </a:t>
            </a:r>
            <a:r>
              <a:rPr lang="en-US" altLang="zh-CN" sz="2400" dirty="0" err="1">
                <a:solidFill>
                  <a:schemeClr val="bg1"/>
                </a:solidFill>
              </a:rPr>
              <a:t>coutinue</a:t>
            </a:r>
            <a:r>
              <a:rPr lang="zh-CN" altLang="en-US" sz="2400" dirty="0">
                <a:solidFill>
                  <a:schemeClr val="bg1"/>
                </a:solidFill>
              </a:rPr>
              <a:t>一样可用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while True: </a:t>
            </a:r>
            <a:r>
              <a:rPr lang="zh-CN" altLang="en-US" sz="2400" dirty="0">
                <a:solidFill>
                  <a:schemeClr val="bg1"/>
                </a:solidFill>
              </a:rPr>
              <a:t>可用于制造死循环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28" y="2717373"/>
            <a:ext cx="9672543" cy="312879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05806" y="3207683"/>
            <a:ext cx="2426494" cy="3147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>
                <a:solidFill>
                  <a:srgbClr val="FF0000"/>
                </a:solidFill>
              </a:rPr>
              <a:t>引用</a:t>
            </a:r>
          </a:p>
        </p:txBody>
      </p:sp>
    </p:spTree>
    <p:extLst>
      <p:ext uri="{BB962C8B-B14F-4D97-AF65-F5344CB8AC3E}">
        <p14:creationId xmlns:p14="http://schemas.microsoft.com/office/powerpoint/2010/main" val="261328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4379"/>
            <a:ext cx="10515600" cy="577121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定义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1100" dirty="0">
              <a:solidFill>
                <a:schemeClr val="bg1"/>
              </a:solidFill>
            </a:endParaRPr>
          </a:p>
          <a:p>
            <a:endParaRPr lang="en-US" altLang="zh-CN" sz="12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调用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参数按照定义的位置依次填写称作位置参数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sz="3200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可以使用关键字参数调整参数的顺序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sz="1600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dirty="0">
                <a:solidFill>
                  <a:schemeClr val="bg1"/>
                </a:solidFill>
              </a:rPr>
              <a:t>参数同样具有形参（列表等类型）与实参（</a:t>
            </a:r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zh-CN" altLang="en-US" dirty="0">
                <a:solidFill>
                  <a:schemeClr val="bg1"/>
                </a:solidFill>
              </a:rPr>
              <a:t>等类型）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dirty="0">
                <a:solidFill>
                  <a:schemeClr val="bg1"/>
                </a:solidFill>
              </a:rPr>
              <a:t>允许多个返回值，多个返回值在</a:t>
            </a:r>
            <a:r>
              <a:rPr lang="en-US" altLang="zh-CN" dirty="0">
                <a:solidFill>
                  <a:schemeClr val="bg1"/>
                </a:solidFill>
              </a:rPr>
              <a:t>return</a:t>
            </a:r>
            <a:r>
              <a:rPr lang="zh-CN" altLang="en-US" dirty="0">
                <a:solidFill>
                  <a:schemeClr val="bg1"/>
                </a:solidFill>
              </a:rPr>
              <a:t>后用‘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’隔开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40" y="1357468"/>
            <a:ext cx="7243929" cy="1040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41" y="3259749"/>
            <a:ext cx="7243928" cy="804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41" y="4564268"/>
            <a:ext cx="7243928" cy="83197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41610" y="5396244"/>
            <a:ext cx="271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更多的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知识可参考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https://gitee.com/oy_tj/RMEPCourseDemo/tree/master/pythonBase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7028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程序结构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06283"/>
            <a:ext cx="5017030" cy="590931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引用库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引用系统库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也可以引用自己写的</a:t>
            </a:r>
            <a:r>
              <a:rPr lang="en-US" altLang="zh-CN" sz="2000" dirty="0">
                <a:solidFill>
                  <a:schemeClr val="bg1"/>
                </a:solidFill>
              </a:rPr>
              <a:t>.</a:t>
            </a:r>
            <a:r>
              <a:rPr lang="en-US" altLang="zh-CN" sz="2000" dirty="0" err="1">
                <a:solidFill>
                  <a:schemeClr val="bg1"/>
                </a:solidFill>
              </a:rPr>
              <a:t>py</a:t>
            </a:r>
            <a:r>
              <a:rPr lang="zh-CN" altLang="en-US" sz="2000" dirty="0">
                <a:solidFill>
                  <a:schemeClr val="bg1"/>
                </a:solidFill>
              </a:rPr>
              <a:t>文件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代码自上而下运行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遇到函数定义时不会运行函数体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函数只会在调用处被运行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自定义函数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使用函数外变量时要</a:t>
            </a:r>
            <a:r>
              <a:rPr lang="en-US" altLang="zh-CN" sz="2000" dirty="0">
                <a:solidFill>
                  <a:schemeClr val="bg1"/>
                </a:solidFill>
              </a:rPr>
              <a:t>global</a:t>
            </a:r>
            <a:r>
              <a:rPr lang="zh-CN" altLang="en-US" sz="2000" dirty="0">
                <a:solidFill>
                  <a:schemeClr val="bg1"/>
                </a:solidFill>
              </a:rPr>
              <a:t>声明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代码、变量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dirty="0">
                <a:solidFill>
                  <a:schemeClr val="bg1"/>
                </a:solidFill>
              </a:rPr>
              <a:t>if __name__ == '__main__':</a:t>
            </a: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在其内的代码只会在这个</a:t>
            </a:r>
            <a:r>
              <a:rPr lang="en-US" altLang="zh-CN" sz="2000" dirty="0" err="1">
                <a:solidFill>
                  <a:schemeClr val="bg1"/>
                </a:solidFill>
              </a:rPr>
              <a:t>py</a:t>
            </a:r>
            <a:r>
              <a:rPr lang="zh-CN" altLang="en-US" sz="2000" dirty="0">
                <a:solidFill>
                  <a:schemeClr val="bg1"/>
                </a:solidFill>
              </a:rPr>
              <a:t>文件做主文件时才会运行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r>
              <a:rPr lang="zh-CN" altLang="en-US" sz="2000" dirty="0">
                <a:solidFill>
                  <a:schemeClr val="bg1"/>
                </a:solidFill>
              </a:rPr>
              <a:t>如果这个</a:t>
            </a:r>
            <a:r>
              <a:rPr lang="en-US" altLang="zh-CN" sz="2000" dirty="0" err="1">
                <a:solidFill>
                  <a:schemeClr val="bg1"/>
                </a:solidFill>
              </a:rPr>
              <a:t>py</a:t>
            </a:r>
            <a:r>
              <a:rPr lang="zh-CN" altLang="en-US" sz="2000" dirty="0">
                <a:solidFill>
                  <a:schemeClr val="bg1"/>
                </a:solidFill>
              </a:rPr>
              <a:t>文件是被引用的，其中的代码不会被运行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1"/>
            <a:endParaRPr lang="en-US" altLang="zh-CN" sz="20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55230" y="806283"/>
            <a:ext cx="5179332" cy="59093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time</a:t>
            </a:r>
          </a:p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keyboard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staName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'Initialize'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'S1'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'S2'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"out"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changeSta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global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cnt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__name__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'__main__'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以两种方式遍历</a:t>
            </a:r>
            <a:r>
              <a:rPr lang="en-US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staName</a:t>
            </a:r>
            <a:r>
              <a:rPr lang="zh-CN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列表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s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staName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(s)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staName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':'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staName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sta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printProgress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4740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005" y="31956"/>
            <a:ext cx="3349592" cy="76252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  <p:sp>
        <p:nvSpPr>
          <p:cNvPr id="22" name="矩形 21"/>
          <p:cNvSpPr/>
          <p:nvPr/>
        </p:nvSpPr>
        <p:spPr>
          <a:xfrm>
            <a:off x="971005" y="794480"/>
            <a:ext cx="10202091" cy="57456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自动登分册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某班级学生名单存储在列表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中，制作一个自动登分册，登分册接受老师登记分数，并将登记的分数自动转换为优秀、及格、不及格三个等次，分数登记完毕后，自动打印所有同学的分数与等次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程序运行时要求老师逐个登记分数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登记的分数要转换为等次，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8-10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分优秀，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6-8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分及格，</a:t>
            </a:r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分以下不及格。分数和等次分别存储在两个列表中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(3) </a:t>
            </a: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所有分数登记完毕后自动打印出所有同学的分数与等次</a:t>
            </a:r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856" y="4240114"/>
            <a:ext cx="2613144" cy="21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-Print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7738"/>
            <a:ext cx="10515600" cy="4854571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输出函数</a:t>
            </a:r>
            <a:r>
              <a:rPr lang="en-US" altLang="zh-CN" dirty="0">
                <a:solidFill>
                  <a:schemeClr val="bg1"/>
                </a:solidFill>
              </a:rPr>
              <a:t>print()</a:t>
            </a: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print</a:t>
            </a:r>
            <a:r>
              <a:rPr lang="zh-CN" altLang="en-US" dirty="0">
                <a:solidFill>
                  <a:schemeClr val="bg1"/>
                </a:solidFill>
              </a:rPr>
              <a:t>可以带多个参数，这些参数会比逐一打印出来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字符串</a:t>
            </a:r>
            <a:endParaRPr lang="en-US" altLang="zh-CN" dirty="0">
              <a:solidFill>
                <a:schemeClr val="bg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字符串可以用单引号</a:t>
            </a:r>
            <a:r>
              <a:rPr lang="en-US" altLang="zh-CN" dirty="0">
                <a:solidFill>
                  <a:schemeClr val="bg1"/>
                </a:solidFill>
              </a:rPr>
              <a:t>’</a:t>
            </a:r>
            <a:r>
              <a:rPr lang="en-US" altLang="zh-CN" dirty="0" err="1">
                <a:solidFill>
                  <a:schemeClr val="bg1"/>
                </a:solidFill>
              </a:rPr>
              <a:t>str</a:t>
            </a:r>
            <a:r>
              <a:rPr lang="en-US" altLang="zh-CN" dirty="0">
                <a:solidFill>
                  <a:schemeClr val="bg1"/>
                </a:solidFill>
              </a:rPr>
              <a:t>’</a:t>
            </a:r>
            <a:r>
              <a:rPr lang="zh-CN" altLang="en-US" dirty="0">
                <a:solidFill>
                  <a:schemeClr val="bg1"/>
                </a:solidFill>
              </a:rPr>
              <a:t>或双引号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en-US" altLang="zh-CN" dirty="0" err="1">
                <a:solidFill>
                  <a:schemeClr val="bg1"/>
                </a:solidFill>
              </a:rPr>
              <a:t>str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包括</a:t>
            </a:r>
            <a:endParaRPr lang="en-US" altLang="zh-CN" dirty="0">
              <a:solidFill>
                <a:schemeClr val="bg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转义字符与</a:t>
            </a:r>
            <a:r>
              <a:rPr lang="en-US" altLang="zh-CN" dirty="0">
                <a:solidFill>
                  <a:schemeClr val="bg1"/>
                </a:solidFill>
              </a:rPr>
              <a:t>C</a:t>
            </a:r>
            <a:r>
              <a:rPr lang="zh-CN" altLang="en-US" dirty="0">
                <a:solidFill>
                  <a:schemeClr val="bg1"/>
                </a:solidFill>
              </a:rPr>
              <a:t>相同 </a:t>
            </a:r>
            <a:r>
              <a:rPr lang="en-US" altLang="zh-CN" dirty="0">
                <a:solidFill>
                  <a:schemeClr val="bg1"/>
                </a:solidFill>
              </a:rPr>
              <a:t>\r \n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合理使用单引号和双引号可以避免使用一些转义字符，例如 </a:t>
            </a:r>
            <a:r>
              <a:rPr lang="en-US" altLang="zh-CN" dirty="0">
                <a:solidFill>
                  <a:schemeClr val="bg1"/>
                </a:solidFill>
              </a:rPr>
              <a:t>’</a:t>
            </a:r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双引号</a:t>
            </a:r>
            <a:r>
              <a:rPr lang="en-US" altLang="zh-CN" dirty="0">
                <a:solidFill>
                  <a:schemeClr val="bg1"/>
                </a:solidFill>
              </a:rPr>
              <a:t>” ’</a:t>
            </a: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print</a:t>
            </a:r>
            <a:r>
              <a:rPr lang="zh-CN" altLang="en-US" dirty="0">
                <a:solidFill>
                  <a:schemeClr val="bg1"/>
                </a:solidFill>
              </a:rPr>
              <a:t>参数中的变量无论是字符串、数字、还是列表，都可以直接把值打印出来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07" y="2270400"/>
            <a:ext cx="7370924" cy="102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2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7738"/>
            <a:ext cx="10515600" cy="4854571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变量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变量弱类型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变量不用提前定义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bg1"/>
                </a:solidFill>
              </a:rPr>
              <a:t>格式化字符串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53"/>
          <a:stretch/>
        </p:blipFill>
        <p:spPr>
          <a:xfrm>
            <a:off x="4191441" y="1748864"/>
            <a:ext cx="6810994" cy="17438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24"/>
          <a:stretch/>
        </p:blipFill>
        <p:spPr>
          <a:xfrm>
            <a:off x="4191441" y="4006066"/>
            <a:ext cx="6833401" cy="18412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8200" y="4557983"/>
            <a:ext cx="2654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范例与</a:t>
            </a:r>
            <a:r>
              <a:rPr lang="zh-CN" altLang="en-US">
                <a:solidFill>
                  <a:schemeClr val="bg1"/>
                </a:solidFill>
              </a:rPr>
              <a:t>练习：</a:t>
            </a:r>
            <a:r>
              <a:rPr lang="en-US" altLang="zh-CN">
                <a:solidFill>
                  <a:schemeClr val="bg1"/>
                </a:solidFill>
              </a:rPr>
              <a:t>https://gitee.com/oy_tj/RMEPCourseDemo/blob/master/02%20python%E5%9F%BA%E7%A1%80/Demo/ScoreBook.ipynb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9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变量类型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4224"/>
            <a:ext cx="10515600" cy="545642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变量类型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字符串 </a:t>
            </a:r>
            <a:r>
              <a:rPr lang="en-US" altLang="zh-CN" b="1" dirty="0" err="1">
                <a:solidFill>
                  <a:schemeClr val="bg1"/>
                </a:solidFill>
              </a:rPr>
              <a:t>str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数字 </a:t>
            </a:r>
            <a:r>
              <a:rPr lang="en-US" altLang="zh-CN" b="1" dirty="0" err="1">
                <a:solidFill>
                  <a:schemeClr val="bg1"/>
                </a:solidFill>
              </a:rPr>
              <a:t>int</a:t>
            </a:r>
            <a:r>
              <a:rPr lang="en-US" altLang="zh-CN" b="1" dirty="0">
                <a:solidFill>
                  <a:schemeClr val="bg1"/>
                </a:solidFill>
              </a:rPr>
              <a:t> float bool ……</a:t>
            </a: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列表 </a:t>
            </a:r>
            <a:r>
              <a:rPr lang="en-US" altLang="zh-CN" b="1" dirty="0">
                <a:solidFill>
                  <a:schemeClr val="bg1"/>
                </a:solidFill>
              </a:rPr>
              <a:t>list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元组 </a:t>
            </a:r>
            <a:r>
              <a:rPr lang="en-US" altLang="zh-CN" dirty="0">
                <a:solidFill>
                  <a:schemeClr val="bg1"/>
                </a:solidFill>
              </a:rPr>
              <a:t>tuple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字典 </a:t>
            </a:r>
            <a:r>
              <a:rPr lang="en-US" altLang="zh-CN" dirty="0" err="1">
                <a:solidFill>
                  <a:schemeClr val="bg1"/>
                </a:solidFill>
              </a:rPr>
              <a:t>dict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   … …</a:t>
            </a: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bg1"/>
                </a:solidFill>
              </a:rPr>
              <a:t>一个变量名的类型是可变的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bg1"/>
                </a:solidFill>
              </a:rPr>
              <a:t>变量的命名规范与</a:t>
            </a:r>
            <a:r>
              <a:rPr lang="en-US" altLang="zh-CN" sz="2800" dirty="0">
                <a:solidFill>
                  <a:schemeClr val="bg1"/>
                </a:solidFill>
              </a:rPr>
              <a:t>C</a:t>
            </a:r>
            <a:r>
              <a:rPr lang="zh-CN" altLang="en-US" sz="2800" dirty="0">
                <a:solidFill>
                  <a:schemeClr val="bg1"/>
                </a:solidFill>
              </a:rPr>
              <a:t>语言相同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951" y="2904556"/>
            <a:ext cx="7947055" cy="196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4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306" y="142715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4224"/>
            <a:ext cx="5040086" cy="545642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数据类型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整数 </a:t>
            </a:r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rgbClr val="FFFF00"/>
                </a:solidFill>
              </a:rPr>
              <a:t>1 3 5 2 0 -5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浮点 </a:t>
            </a:r>
            <a:r>
              <a:rPr lang="en-US" altLang="zh-CN" dirty="0">
                <a:solidFill>
                  <a:schemeClr val="bg1"/>
                </a:solidFill>
              </a:rPr>
              <a:t>float </a:t>
            </a:r>
            <a:r>
              <a:rPr lang="en-US" altLang="zh-CN" dirty="0">
                <a:solidFill>
                  <a:srgbClr val="FFFF00"/>
                </a:solidFill>
              </a:rPr>
              <a:t>1.3 2.5 3.0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布尔 </a:t>
            </a:r>
            <a:r>
              <a:rPr lang="en-US" altLang="zh-CN" dirty="0">
                <a:solidFill>
                  <a:schemeClr val="bg1"/>
                </a:solidFill>
              </a:rPr>
              <a:t>bool </a:t>
            </a:r>
            <a:r>
              <a:rPr lang="en-US" altLang="zh-CN" dirty="0">
                <a:solidFill>
                  <a:srgbClr val="FFFF00"/>
                </a:solidFill>
              </a:rPr>
              <a:t>True False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复数 </a:t>
            </a:r>
            <a:r>
              <a:rPr lang="en-US" altLang="zh-CN" dirty="0">
                <a:solidFill>
                  <a:schemeClr val="bg1"/>
                </a:solidFill>
              </a:rPr>
              <a:t>complex </a:t>
            </a:r>
            <a:r>
              <a:rPr lang="en-US" altLang="zh-CN" dirty="0">
                <a:solidFill>
                  <a:srgbClr val="FFFF00"/>
                </a:solidFill>
              </a:rPr>
              <a:t>4+3j</a:t>
            </a: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solidFill>
                  <a:schemeClr val="bg1"/>
                </a:solidFill>
              </a:rPr>
              <a:t>基本运算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en-US" altLang="zh-CN" dirty="0">
                <a:solidFill>
                  <a:schemeClr val="bg1"/>
                </a:solidFill>
              </a:rPr>
              <a:t>+ - * /</a:t>
            </a: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799" y="3723322"/>
            <a:ext cx="1238250" cy="2581275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165325" y="1184224"/>
            <a:ext cx="5040086" cy="54564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Math</a:t>
            </a:r>
            <a:r>
              <a:rPr lang="zh-CN" altLang="en-US" dirty="0">
                <a:solidFill>
                  <a:schemeClr val="bg1"/>
                </a:solidFill>
              </a:rPr>
              <a:t>库</a:t>
            </a:r>
            <a:endParaRPr lang="en-US" altLang="zh-CN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olidFill>
                <a:schemeClr val="bg1"/>
              </a:solidFill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2800" dirty="0">
                <a:solidFill>
                  <a:schemeClr val="bg1"/>
                </a:solidFill>
              </a:rPr>
              <a:t>计算顺序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zh-CN" altLang="en-US" dirty="0">
                <a:solidFill>
                  <a:schemeClr val="bg1"/>
                </a:solidFill>
              </a:rPr>
              <a:t>乘法优先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368" y="1418272"/>
            <a:ext cx="2028825" cy="2305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425" y="5288687"/>
            <a:ext cx="35337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8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4380"/>
            <a:ext cx="10515600" cy="545642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与或非 </a:t>
            </a:r>
            <a:r>
              <a:rPr lang="en-US" altLang="zh-CN" dirty="0">
                <a:solidFill>
                  <a:schemeClr val="bg1"/>
                </a:solidFill>
              </a:rPr>
              <a:t>and or not</a:t>
            </a: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" t="1364" r="31378" b="54431"/>
          <a:stretch/>
        </p:blipFill>
        <p:spPr>
          <a:xfrm>
            <a:off x="1484025" y="1998383"/>
            <a:ext cx="6760785" cy="35976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66" t="49423" r="34282" b="2414"/>
          <a:stretch/>
        </p:blipFill>
        <p:spPr>
          <a:xfrm>
            <a:off x="8530870" y="1998383"/>
            <a:ext cx="2067176" cy="359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6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3537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52792"/>
            <a:ext cx="10515600" cy="5628758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Python</a:t>
            </a:r>
            <a:r>
              <a:rPr lang="zh-CN" altLang="en-US" sz="2400" dirty="0">
                <a:solidFill>
                  <a:schemeClr val="bg1"/>
                </a:solidFill>
              </a:rPr>
              <a:t>中的字符串用单引号 </a:t>
            </a:r>
            <a:r>
              <a:rPr lang="en-US" altLang="zh-CN" sz="2400" dirty="0">
                <a:solidFill>
                  <a:schemeClr val="bg1"/>
                </a:solidFill>
              </a:rPr>
              <a:t>' </a:t>
            </a:r>
            <a:r>
              <a:rPr lang="zh-CN" altLang="en-US" sz="2400" dirty="0">
                <a:solidFill>
                  <a:schemeClr val="bg1"/>
                </a:solidFill>
              </a:rPr>
              <a:t>或双引号 </a:t>
            </a:r>
            <a:r>
              <a:rPr lang="en-US" altLang="zh-CN" sz="2400" dirty="0">
                <a:solidFill>
                  <a:schemeClr val="bg1"/>
                </a:solidFill>
              </a:rPr>
              <a:t>" </a:t>
            </a:r>
            <a:r>
              <a:rPr lang="zh-CN" altLang="en-US" sz="2400" dirty="0">
                <a:solidFill>
                  <a:schemeClr val="bg1"/>
                </a:solidFill>
              </a:rPr>
              <a:t>括起来，同时使用反斜杠 </a:t>
            </a:r>
            <a:r>
              <a:rPr lang="en-US" altLang="zh-CN" sz="2400" dirty="0">
                <a:solidFill>
                  <a:schemeClr val="bg1"/>
                </a:solidFill>
              </a:rPr>
              <a:t>\ </a:t>
            </a:r>
            <a:r>
              <a:rPr lang="zh-CN" altLang="en-US" sz="2400" dirty="0">
                <a:solidFill>
                  <a:schemeClr val="bg1"/>
                </a:solidFill>
              </a:rPr>
              <a:t>转义特殊字符</a:t>
            </a:r>
            <a:r>
              <a:rPr lang="en-US" altLang="zh-CN" sz="2400" baseline="30000" dirty="0">
                <a:solidFill>
                  <a:schemeClr val="bg1"/>
                </a:solidFill>
              </a:rPr>
              <a:t>[1]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b="1" dirty="0">
                <a:solidFill>
                  <a:schemeClr val="bg1"/>
                </a:solidFill>
              </a:rPr>
              <a:t>字符串是不可变类型，不能直接修改内部元素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b="1" dirty="0">
                <a:solidFill>
                  <a:schemeClr val="bg1"/>
                </a:solidFill>
              </a:rPr>
              <a:t>索引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endParaRPr lang="en-US" altLang="zh-CN" sz="1800" b="1" dirty="0">
              <a:solidFill>
                <a:schemeClr val="bg1"/>
              </a:solidFill>
            </a:endParaRPr>
          </a:p>
          <a:p>
            <a:endParaRPr lang="en-US" altLang="zh-CN" sz="1800" b="1" dirty="0">
              <a:solidFill>
                <a:schemeClr val="bg1"/>
              </a:solidFill>
            </a:endParaRPr>
          </a:p>
          <a:p>
            <a:endParaRPr lang="en-US" altLang="zh-CN" sz="1600" b="1" dirty="0">
              <a:solidFill>
                <a:schemeClr val="bg1"/>
              </a:solidFill>
            </a:endParaRPr>
          </a:p>
          <a:p>
            <a:endParaRPr lang="en-US" altLang="zh-CN" sz="2400" b="1" dirty="0">
              <a:solidFill>
                <a:schemeClr val="bg1"/>
              </a:solidFill>
            </a:endParaRPr>
          </a:p>
          <a:p>
            <a:r>
              <a:rPr lang="zh-CN" altLang="en-US" sz="2400" b="1" dirty="0">
                <a:solidFill>
                  <a:schemeClr val="bg1"/>
                </a:solidFill>
              </a:rPr>
              <a:t>操作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endParaRPr lang="en-US" altLang="zh-CN" sz="1100" b="1" dirty="0">
              <a:solidFill>
                <a:schemeClr val="bg1"/>
              </a:solidFill>
            </a:endParaRPr>
          </a:p>
          <a:p>
            <a:endParaRPr lang="en-US" altLang="zh-CN" sz="2400" b="1" dirty="0">
              <a:solidFill>
                <a:schemeClr val="bg1"/>
              </a:solidFill>
            </a:endParaRPr>
          </a:p>
          <a:p>
            <a:endParaRPr lang="en-US" altLang="zh-CN" sz="2400" b="1" dirty="0">
              <a:solidFill>
                <a:schemeClr val="bg1"/>
              </a:solidFill>
            </a:endParaRPr>
          </a:p>
          <a:p>
            <a:endParaRPr lang="en-US" altLang="zh-CN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1050" b="1" dirty="0">
                <a:solidFill>
                  <a:schemeClr val="bg1"/>
                </a:solidFill>
              </a:rPr>
              <a:t>以上图片与范例来自</a:t>
            </a:r>
            <a:r>
              <a:rPr lang="en-US" altLang="zh-CN" sz="1100" baseline="30000" dirty="0">
                <a:solidFill>
                  <a:schemeClr val="bg1"/>
                </a:solidFill>
              </a:rPr>
              <a:t>[1]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84" y="2003343"/>
            <a:ext cx="5153025" cy="19145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149184" y="4044150"/>
            <a:ext cx="731245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altLang="zh-CN" sz="1400" dirty="0">
                <a:solidFill>
                  <a:srgbClr val="808080"/>
                </a:solidFill>
                <a:latin typeface="Menlo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altLang="zh-CN" sz="1400" dirty="0">
                <a:solidFill>
                  <a:srgbClr val="AA1111"/>
                </a:solidFill>
                <a:latin typeface="Menlo"/>
              </a:rPr>
              <a:t>‘</a:t>
            </a:r>
            <a:r>
              <a:rPr lang="en-US" altLang="zh-CN" sz="1400" dirty="0" err="1">
                <a:solidFill>
                  <a:srgbClr val="AA1111"/>
                </a:solidFill>
                <a:latin typeface="Menlo"/>
              </a:rPr>
              <a:t>Runoob</a:t>
            </a:r>
            <a:r>
              <a:rPr lang="en-US" altLang="zh-CN" sz="1400" dirty="0">
                <a:solidFill>
                  <a:srgbClr val="AA1111"/>
                </a:solidFill>
                <a:latin typeface="Menlo"/>
              </a:rPr>
              <a:t>’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b="1" dirty="0">
                <a:solidFill>
                  <a:srgbClr val="008000"/>
                </a:solidFill>
                <a:latin typeface="Menlo"/>
              </a:rPr>
              <a:t>print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str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         </a:t>
            </a:r>
            <a:r>
              <a:rPr lang="en-US" altLang="zh-CN" sz="1400" dirty="0">
                <a:solidFill>
                  <a:srgbClr val="AA5500"/>
                </a:solidFill>
                <a:latin typeface="Menlo"/>
              </a:rPr>
              <a:t># </a:t>
            </a:r>
            <a:r>
              <a:rPr lang="zh-CN" altLang="en-US" sz="1400" dirty="0">
                <a:solidFill>
                  <a:srgbClr val="AA5500"/>
                </a:solidFill>
                <a:latin typeface="Menlo"/>
              </a:rPr>
              <a:t>输出字符串 </a:t>
            </a:r>
            <a:r>
              <a:rPr lang="zh-CN" altLang="zh-CN" sz="1400" b="1" dirty="0">
                <a:solidFill>
                  <a:srgbClr val="FFFF00"/>
                </a:solidFill>
                <a:latin typeface="Menlo"/>
              </a:rPr>
              <a:t>Runoob</a:t>
            </a:r>
            <a:r>
              <a:rPr lang="zh-CN" altLang="en-US" sz="1400" dirty="0">
                <a:solidFill>
                  <a:srgbClr val="AA5500"/>
                </a:solidFill>
                <a:latin typeface="Menlo"/>
              </a:rPr>
              <a:t>                             </a:t>
            </a:r>
            <a:br>
              <a:rPr lang="zh-CN" altLang="en-US" sz="1400" dirty="0"/>
            </a:br>
            <a:r>
              <a:rPr lang="en-US" altLang="zh-CN" sz="1400" b="1" dirty="0">
                <a:solidFill>
                  <a:srgbClr val="008000"/>
                </a:solidFill>
                <a:latin typeface="Menlo"/>
              </a:rPr>
              <a:t>print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str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[</a:t>
            </a:r>
            <a:r>
              <a:rPr lang="en-US" altLang="zh-CN" sz="1400" dirty="0">
                <a:solidFill>
                  <a:srgbClr val="800000"/>
                </a:solidFill>
                <a:latin typeface="Menlo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:-</a:t>
            </a:r>
            <a:r>
              <a:rPr lang="en-US" altLang="zh-CN" sz="1400" dirty="0">
                <a:solidFill>
                  <a:srgbClr val="800000"/>
                </a:solidFill>
                <a:latin typeface="Menlo"/>
              </a:rPr>
              <a:t>1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])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   </a:t>
            </a:r>
            <a:r>
              <a:rPr lang="en-US" altLang="zh-CN" sz="1400" dirty="0">
                <a:solidFill>
                  <a:srgbClr val="AA5500"/>
                </a:solidFill>
                <a:latin typeface="Menlo"/>
              </a:rPr>
              <a:t># </a:t>
            </a:r>
            <a:r>
              <a:rPr lang="zh-CN" altLang="en-US" sz="1400" dirty="0">
                <a:solidFill>
                  <a:srgbClr val="AA5500"/>
                </a:solidFill>
                <a:latin typeface="Menlo"/>
              </a:rPr>
              <a:t>输出第一个到倒数第二个的所有字符 </a:t>
            </a:r>
            <a:r>
              <a:rPr lang="zh-CN" altLang="zh-CN" sz="1400" b="1" dirty="0">
                <a:solidFill>
                  <a:srgbClr val="FFFF00"/>
                </a:solidFill>
                <a:latin typeface="Menlo"/>
              </a:rPr>
              <a:t>Runoo</a:t>
            </a:r>
            <a:br>
              <a:rPr lang="zh-CN" altLang="en-US" sz="1400" dirty="0"/>
            </a:br>
            <a:r>
              <a:rPr lang="en-US" altLang="zh-CN" sz="1400" b="1" dirty="0">
                <a:solidFill>
                  <a:srgbClr val="008000"/>
                </a:solidFill>
                <a:latin typeface="Menlo"/>
              </a:rPr>
              <a:t>print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str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[</a:t>
            </a:r>
            <a:r>
              <a:rPr lang="en-US" altLang="zh-CN" sz="1400" dirty="0">
                <a:solidFill>
                  <a:srgbClr val="800000"/>
                </a:solidFill>
                <a:latin typeface="Menlo"/>
              </a:rPr>
              <a:t>0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])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      </a:t>
            </a:r>
            <a:r>
              <a:rPr lang="en-US" altLang="zh-CN" sz="1400" dirty="0">
                <a:solidFill>
                  <a:srgbClr val="AA5500"/>
                </a:solidFill>
                <a:latin typeface="Menlo"/>
              </a:rPr>
              <a:t># </a:t>
            </a:r>
            <a:r>
              <a:rPr lang="zh-CN" altLang="en-US" sz="1400" dirty="0">
                <a:solidFill>
                  <a:srgbClr val="AA5500"/>
                </a:solidFill>
                <a:latin typeface="Menlo"/>
              </a:rPr>
              <a:t>输出字符串第一个字符 </a:t>
            </a:r>
            <a:r>
              <a:rPr lang="zh-CN" altLang="zh-CN" sz="1400" b="1" dirty="0">
                <a:solidFill>
                  <a:srgbClr val="FFFF00"/>
                </a:solidFill>
                <a:latin typeface="Menlo"/>
              </a:rPr>
              <a:t>R</a:t>
            </a:r>
            <a:br>
              <a:rPr lang="zh-CN" altLang="en-US" sz="1400" dirty="0"/>
            </a:br>
            <a:r>
              <a:rPr lang="en-US" altLang="zh-CN" sz="1400" b="1" dirty="0">
                <a:solidFill>
                  <a:srgbClr val="008000"/>
                </a:solidFill>
                <a:latin typeface="Menlo"/>
              </a:rPr>
              <a:t>print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str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[</a:t>
            </a:r>
            <a:r>
              <a:rPr lang="en-US" altLang="zh-CN" sz="1400" dirty="0">
                <a:solidFill>
                  <a:srgbClr val="800000"/>
                </a:solidFill>
                <a:latin typeface="Menlo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:</a:t>
            </a:r>
            <a:r>
              <a:rPr lang="en-US" altLang="zh-CN" sz="1400" dirty="0">
                <a:solidFill>
                  <a:srgbClr val="800000"/>
                </a:solidFill>
                <a:latin typeface="Menlo"/>
              </a:rPr>
              <a:t>5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])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    </a:t>
            </a:r>
            <a:r>
              <a:rPr lang="en-US" altLang="zh-CN" sz="1400" dirty="0">
                <a:solidFill>
                  <a:srgbClr val="AA5500"/>
                </a:solidFill>
                <a:latin typeface="Menlo"/>
              </a:rPr>
              <a:t># </a:t>
            </a:r>
            <a:r>
              <a:rPr lang="zh-CN" altLang="en-US" sz="1400" dirty="0">
                <a:solidFill>
                  <a:srgbClr val="AA5500"/>
                </a:solidFill>
                <a:latin typeface="Menlo"/>
              </a:rPr>
              <a:t>输出从第三个开始到第五个的字符 </a:t>
            </a:r>
            <a:r>
              <a:rPr lang="zh-CN" altLang="zh-CN" sz="1400" b="1" dirty="0">
                <a:solidFill>
                  <a:srgbClr val="FFFF00"/>
                </a:solidFill>
                <a:latin typeface="Menlo"/>
              </a:rPr>
              <a:t>noo</a:t>
            </a:r>
            <a:br>
              <a:rPr lang="zh-CN" altLang="en-US" sz="1400" dirty="0"/>
            </a:br>
            <a:r>
              <a:rPr lang="en-US" altLang="zh-CN" sz="1400" b="1" dirty="0">
                <a:solidFill>
                  <a:srgbClr val="008000"/>
                </a:solidFill>
                <a:latin typeface="Menlo"/>
              </a:rPr>
              <a:t>print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str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[</a:t>
            </a:r>
            <a:r>
              <a:rPr lang="en-US" altLang="zh-CN" sz="1400" dirty="0">
                <a:solidFill>
                  <a:srgbClr val="800000"/>
                </a:solidFill>
                <a:latin typeface="Menlo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: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])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     </a:t>
            </a:r>
            <a:r>
              <a:rPr lang="en-US" altLang="zh-CN" sz="1400" dirty="0">
                <a:solidFill>
                  <a:srgbClr val="AA5500"/>
                </a:solidFill>
                <a:latin typeface="Menlo"/>
              </a:rPr>
              <a:t># </a:t>
            </a:r>
            <a:r>
              <a:rPr lang="zh-CN" altLang="en-US" sz="1400" dirty="0">
                <a:solidFill>
                  <a:srgbClr val="AA5500"/>
                </a:solidFill>
                <a:latin typeface="Menlo"/>
              </a:rPr>
              <a:t>输出从第三个开始的后的所有字符 </a:t>
            </a:r>
            <a:r>
              <a:rPr lang="zh-CN" altLang="zh-CN" sz="1400" b="1" dirty="0">
                <a:solidFill>
                  <a:srgbClr val="FFFF00"/>
                </a:solidFill>
                <a:latin typeface="Menlo"/>
              </a:rPr>
              <a:t>noob</a:t>
            </a:r>
            <a:br>
              <a:rPr lang="zh-CN" altLang="en-US" sz="1400" dirty="0"/>
            </a:br>
            <a:r>
              <a:rPr lang="en-US" altLang="zh-CN" sz="1400" b="1" dirty="0">
                <a:solidFill>
                  <a:srgbClr val="008000"/>
                </a:solidFill>
                <a:latin typeface="Menlo"/>
              </a:rPr>
              <a:t>print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* </a:t>
            </a:r>
            <a:r>
              <a:rPr lang="en-US" altLang="zh-CN" sz="1400" dirty="0">
                <a:solidFill>
                  <a:srgbClr val="800000"/>
                </a:solidFill>
                <a:latin typeface="Menlo"/>
              </a:rPr>
              <a:t>2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     </a:t>
            </a:r>
            <a:r>
              <a:rPr lang="en-US" altLang="zh-CN" sz="1400" dirty="0">
                <a:solidFill>
                  <a:srgbClr val="AA5500"/>
                </a:solidFill>
                <a:latin typeface="Menlo"/>
              </a:rPr>
              <a:t># </a:t>
            </a:r>
            <a:r>
              <a:rPr lang="zh-CN" altLang="en-US" sz="1400" dirty="0">
                <a:solidFill>
                  <a:srgbClr val="AA5500"/>
                </a:solidFill>
                <a:latin typeface="Menlo"/>
              </a:rPr>
              <a:t>输出字符串两次，也可以写成 </a:t>
            </a:r>
            <a:r>
              <a:rPr lang="en-US" altLang="zh-CN" sz="1400" dirty="0">
                <a:solidFill>
                  <a:srgbClr val="AA5500"/>
                </a:solidFill>
                <a:latin typeface="Menlo"/>
              </a:rPr>
              <a:t>print (2 * </a:t>
            </a:r>
            <a:r>
              <a:rPr lang="en-US" altLang="zh-CN" sz="1400" dirty="0" err="1">
                <a:solidFill>
                  <a:srgbClr val="AA5500"/>
                </a:solidFill>
                <a:latin typeface="Menlo"/>
              </a:rPr>
              <a:t>str</a:t>
            </a:r>
            <a:r>
              <a:rPr lang="en-US" altLang="zh-CN" sz="1400" dirty="0">
                <a:solidFill>
                  <a:srgbClr val="AA5500"/>
                </a:solidFill>
                <a:latin typeface="Menlo"/>
              </a:rPr>
              <a:t>) </a:t>
            </a:r>
            <a:r>
              <a:rPr lang="zh-CN" altLang="zh-CN" sz="1400" b="1" dirty="0">
                <a:solidFill>
                  <a:srgbClr val="FFFF00"/>
                </a:solidFill>
                <a:latin typeface="Menlo"/>
              </a:rPr>
              <a:t>RunoobRunoob</a:t>
            </a:r>
            <a:br>
              <a:rPr lang="en-US" altLang="zh-CN" sz="1400" dirty="0"/>
            </a:br>
            <a:r>
              <a:rPr lang="en-US" altLang="zh-CN" sz="1400" b="1" dirty="0">
                <a:solidFill>
                  <a:srgbClr val="008000"/>
                </a:solidFill>
                <a:latin typeface="Menlo"/>
              </a:rPr>
              <a:t>print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  <a:latin typeface="Menlo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+ </a:t>
            </a:r>
            <a:r>
              <a:rPr lang="en-US" altLang="zh-CN" sz="1400" dirty="0">
                <a:solidFill>
                  <a:srgbClr val="AA1111"/>
                </a:solidFill>
                <a:latin typeface="Menlo"/>
              </a:rPr>
              <a:t>“TEST”</a:t>
            </a:r>
            <a:r>
              <a:rPr lang="en-US" altLang="zh-CN" sz="1400" dirty="0">
                <a:solidFill>
                  <a:srgbClr val="808000"/>
                </a:solidFill>
                <a:latin typeface="Menlo"/>
              </a:rPr>
              <a:t>)</a:t>
            </a:r>
            <a:r>
              <a:rPr lang="en-US" altLang="zh-CN" sz="1400" dirty="0">
                <a:solidFill>
                  <a:srgbClr val="000000"/>
                </a:solidFill>
                <a:latin typeface="Menlo"/>
              </a:rPr>
              <a:t> </a:t>
            </a:r>
            <a:r>
              <a:rPr lang="en-US" altLang="zh-CN" sz="1400" dirty="0">
                <a:solidFill>
                  <a:srgbClr val="AA5500"/>
                </a:solidFill>
                <a:latin typeface="Menlo"/>
              </a:rPr>
              <a:t># </a:t>
            </a:r>
            <a:r>
              <a:rPr lang="zh-CN" altLang="en-US" sz="1400" dirty="0">
                <a:solidFill>
                  <a:srgbClr val="AA5500"/>
                </a:solidFill>
                <a:latin typeface="Menlo"/>
              </a:rPr>
              <a:t>连接字符串 </a:t>
            </a:r>
            <a:r>
              <a:rPr lang="zh-CN" altLang="zh-CN" sz="1400" b="1" dirty="0">
                <a:solidFill>
                  <a:srgbClr val="FFFF00"/>
                </a:solidFill>
                <a:latin typeface="Menlo"/>
              </a:rPr>
              <a:t>RunoobTEST 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0" y="6604084"/>
            <a:ext cx="49776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50" dirty="0"/>
              <a:t>[1] Python3 </a:t>
            </a:r>
            <a:r>
              <a:rPr lang="zh-CN" altLang="en-US" sz="1050" dirty="0"/>
              <a:t>基本数据类型 </a:t>
            </a:r>
            <a:r>
              <a:rPr lang="zh-CN" altLang="en-US" sz="1050" dirty="0">
                <a:hlinkClick r:id="rId3"/>
              </a:rPr>
              <a:t>https://www.runoob.com/python3/python3-data-type.html</a:t>
            </a:r>
            <a:endParaRPr lang="en-US" altLang="zh-CN" sz="1050" dirty="0"/>
          </a:p>
        </p:txBody>
      </p:sp>
    </p:spTree>
    <p:extLst>
      <p:ext uri="{BB962C8B-B14F-4D97-AF65-F5344CB8AC3E}">
        <p14:creationId xmlns:p14="http://schemas.microsoft.com/office/powerpoint/2010/main" val="289685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3537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752791"/>
            <a:ext cx="5950419" cy="585129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列表内可以混杂地容纳任意类型对象</a:t>
            </a:r>
            <a:r>
              <a:rPr lang="en-US" altLang="zh-CN" sz="2000" dirty="0">
                <a:solidFill>
                  <a:schemeClr val="bg1"/>
                </a:solidFill>
              </a:rPr>
              <a:t>(</a:t>
            </a:r>
            <a:r>
              <a:rPr lang="zh-CN" altLang="en-US" sz="2000" dirty="0">
                <a:solidFill>
                  <a:schemeClr val="bg1"/>
                </a:solidFill>
              </a:rPr>
              <a:t>包括另一个列表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列表内的元素是可变的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列表、字符串都属于序列，列表的切片、加法、乘法操作方法与字符串相同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endParaRPr lang="en-US" altLang="zh-CN" sz="2400" b="1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90" y="2679517"/>
            <a:ext cx="2609850" cy="2886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-1102" t="326" r="1102" b="2628"/>
          <a:stretch/>
        </p:blipFill>
        <p:spPr>
          <a:xfrm>
            <a:off x="3891188" y="2679517"/>
            <a:ext cx="2619375" cy="2874796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6978315" y="752791"/>
            <a:ext cx="4658627" cy="58512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241" y="908241"/>
            <a:ext cx="3749079" cy="554039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8198" y="5680754"/>
            <a:ext cx="5950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范例</a:t>
            </a:r>
            <a:r>
              <a:rPr lang="zh-CN" altLang="en-US">
                <a:solidFill>
                  <a:schemeClr val="bg1"/>
                </a:solidFill>
              </a:rPr>
              <a:t>与练习</a:t>
            </a:r>
            <a:r>
              <a:rPr lang="en-US" altLang="zh-CN">
                <a:solidFill>
                  <a:schemeClr val="bg1"/>
                </a:solidFill>
              </a:rPr>
              <a:t>https://gitee.com/oy_tj/RMEPCourseDemo/blob/master/02%20python%E5%9F%BA%E7%A1%80/Demo/ScoreBook.ipynb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56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25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条件判断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44380"/>
            <a:ext cx="10515600" cy="5696264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endParaRPr lang="en-US" altLang="zh-CN" sz="10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if +</a:t>
            </a:r>
            <a:r>
              <a:rPr lang="zh-CN" altLang="en-US" sz="2400" dirty="0">
                <a:solidFill>
                  <a:schemeClr val="bg1"/>
                </a:solidFill>
              </a:rPr>
              <a:t>表达式后面要加‘</a:t>
            </a:r>
            <a:r>
              <a:rPr lang="en-US" altLang="zh-CN" sz="2400" dirty="0">
                <a:solidFill>
                  <a:schemeClr val="bg1"/>
                </a:solidFill>
              </a:rPr>
              <a:t>:</a:t>
            </a:r>
            <a:r>
              <a:rPr lang="zh-CN" altLang="en-US" sz="2400" dirty="0">
                <a:solidFill>
                  <a:schemeClr val="bg1"/>
                </a:solidFill>
              </a:rPr>
              <a:t>’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根据缩进判断</a:t>
            </a:r>
            <a:r>
              <a:rPr lang="en-US" altLang="zh-CN" sz="2400" dirty="0">
                <a:solidFill>
                  <a:schemeClr val="bg1"/>
                </a:solidFill>
              </a:rPr>
              <a:t>if</a:t>
            </a:r>
            <a:r>
              <a:rPr lang="zh-CN" altLang="en-US" sz="2400" dirty="0">
                <a:solidFill>
                  <a:schemeClr val="bg1"/>
                </a:solidFill>
              </a:rPr>
              <a:t>层次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17"/>
          <a:stretch/>
        </p:blipFill>
        <p:spPr>
          <a:xfrm>
            <a:off x="1693134" y="2524139"/>
            <a:ext cx="8805731" cy="366679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矩形 6"/>
          <p:cNvSpPr/>
          <p:nvPr/>
        </p:nvSpPr>
        <p:spPr>
          <a:xfrm>
            <a:off x="2374106" y="3522688"/>
            <a:ext cx="489015" cy="3147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缩进</a:t>
            </a:r>
          </a:p>
        </p:txBody>
      </p:sp>
      <p:sp>
        <p:nvSpPr>
          <p:cNvPr id="8" name="矩形 7"/>
          <p:cNvSpPr/>
          <p:nvPr/>
        </p:nvSpPr>
        <p:spPr>
          <a:xfrm>
            <a:off x="2374106" y="2966383"/>
            <a:ext cx="1702594" cy="31479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 dirty="0">
                <a:solidFill>
                  <a:srgbClr val="FF0000"/>
                </a:solidFill>
              </a:rPr>
              <a:t>注释</a:t>
            </a:r>
          </a:p>
        </p:txBody>
      </p:sp>
    </p:spTree>
    <p:extLst>
      <p:ext uri="{BB962C8B-B14F-4D97-AF65-F5344CB8AC3E}">
        <p14:creationId xmlns:p14="http://schemas.microsoft.com/office/powerpoint/2010/main" val="368879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713</Words>
  <Application>Microsoft Office PowerPoint</Application>
  <PresentationFormat>宽屏</PresentationFormat>
  <Paragraphs>174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Menlo</vt:lpstr>
      <vt:lpstr>宋体</vt:lpstr>
      <vt:lpstr>微软雅黑</vt:lpstr>
      <vt:lpstr>Arial</vt:lpstr>
      <vt:lpstr>Calibri</vt:lpstr>
      <vt:lpstr>Calibri Light</vt:lpstr>
      <vt:lpstr>Consolas</vt:lpstr>
      <vt:lpstr>Office 主题</vt:lpstr>
      <vt:lpstr>Python基础</vt:lpstr>
      <vt:lpstr>入门-Print函数</vt:lpstr>
      <vt:lpstr>入门-变量</vt:lpstr>
      <vt:lpstr>变量类型</vt:lpstr>
      <vt:lpstr>数字</vt:lpstr>
      <vt:lpstr>逻辑运算</vt:lpstr>
      <vt:lpstr>字符串</vt:lpstr>
      <vt:lpstr>列表</vt:lpstr>
      <vt:lpstr>条件判断IF</vt:lpstr>
      <vt:lpstr>循环FOR</vt:lpstr>
      <vt:lpstr>循环WHILE</vt:lpstr>
      <vt:lpstr>函数</vt:lpstr>
      <vt:lpstr>程序结构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开发环境搭建</dc:title>
  <dc:creator>oy tj</dc:creator>
  <cp:lastModifiedBy>欧阳童洁</cp:lastModifiedBy>
  <cp:revision>94</cp:revision>
  <dcterms:created xsi:type="dcterms:W3CDTF">2021-02-06T01:22:41Z</dcterms:created>
  <dcterms:modified xsi:type="dcterms:W3CDTF">2021-09-23T03:01:50Z</dcterms:modified>
</cp:coreProperties>
</file>