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9" r:id="rId4"/>
    <p:sldId id="270" r:id="rId5"/>
    <p:sldId id="279" r:id="rId6"/>
    <p:sldId id="271" r:id="rId7"/>
    <p:sldId id="277" r:id="rId8"/>
    <p:sldId id="280" r:id="rId9"/>
    <p:sldId id="272" r:id="rId10"/>
    <p:sldId id="273" r:id="rId11"/>
    <p:sldId id="274" r:id="rId12"/>
    <p:sldId id="275" r:id="rId13"/>
    <p:sldId id="27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3E72D-B369-482C-8E75-C72865680BD7}"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F8A33-AB79-4A59-8D0A-F4B8D9D7D03C}" type="slidenum">
              <a:rPr lang="zh-CN" altLang="en-US" smtClean="0"/>
              <a:t>‹#›</a:t>
            </a:fld>
            <a:endParaRPr lang="zh-CN" altLang="en-US"/>
          </a:p>
        </p:txBody>
      </p:sp>
    </p:spTree>
    <p:extLst>
      <p:ext uri="{BB962C8B-B14F-4D97-AF65-F5344CB8AC3E}">
        <p14:creationId xmlns:p14="http://schemas.microsoft.com/office/powerpoint/2010/main" val="94897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4F8A33-AB79-4A59-8D0A-F4B8D9D7D03C}" type="slidenum">
              <a:rPr lang="zh-CN" altLang="en-US" smtClean="0"/>
              <a:t>14</a:t>
            </a:fld>
            <a:endParaRPr lang="zh-CN" altLang="en-US"/>
          </a:p>
        </p:txBody>
      </p:sp>
    </p:spTree>
    <p:extLst>
      <p:ext uri="{BB962C8B-B14F-4D97-AF65-F5344CB8AC3E}">
        <p14:creationId xmlns:p14="http://schemas.microsoft.com/office/powerpoint/2010/main" val="238531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114501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111129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384243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241743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113162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168098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365274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180080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30556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379687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9C68C5-D724-4B50-A561-B354F4A5D368}"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341245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l="-12000" r="-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C68C5-D724-4B50-A561-B354F4A5D368}" type="datetimeFigureOut">
              <a:rPr lang="zh-CN" altLang="en-US" smtClean="0"/>
              <a:t>2021/9/22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CBB8C-AE83-4029-AE70-C1EFCD7CE406}" type="slidenum">
              <a:rPr lang="zh-CN" altLang="en-US" smtClean="0"/>
              <a:t>‹#›</a:t>
            </a:fld>
            <a:endParaRPr lang="zh-CN" altLang="en-US"/>
          </a:p>
        </p:txBody>
      </p:sp>
    </p:spTree>
    <p:extLst>
      <p:ext uri="{BB962C8B-B14F-4D97-AF65-F5344CB8AC3E}">
        <p14:creationId xmlns:p14="http://schemas.microsoft.com/office/powerpoint/2010/main" val="287153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unoob.com/python3/python3-data-type.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17000" t="14000" r="17000" b="14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rPr>
              <a:t>Python</a:t>
            </a:r>
            <a:r>
              <a:rPr lang="zh-CN" altLang="en-US" dirty="0" smtClean="0">
                <a:solidFill>
                  <a:schemeClr val="bg1"/>
                </a:solidFill>
              </a:rPr>
              <a:t>基础</a:t>
            </a:r>
            <a:endParaRPr lang="zh-CN" altLang="en-US" dirty="0">
              <a:solidFill>
                <a:schemeClr val="bg1"/>
              </a:solidFill>
            </a:endParaRPr>
          </a:p>
        </p:txBody>
      </p:sp>
    </p:spTree>
    <p:extLst>
      <p:ext uri="{BB962C8B-B14F-4D97-AF65-F5344CB8AC3E}">
        <p14:creationId xmlns:p14="http://schemas.microsoft.com/office/powerpoint/2010/main" val="54805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循环</a:t>
            </a:r>
            <a:r>
              <a:rPr lang="en-US" altLang="zh-CN" sz="3200" b="1" dirty="0" smtClean="0">
                <a:solidFill>
                  <a:srgbClr val="0070C0"/>
                </a:solidFill>
                <a:latin typeface="微软雅黑" panose="020B0503020204020204" pitchFamily="34" charset="-122"/>
                <a:ea typeface="微软雅黑" panose="020B0503020204020204" pitchFamily="34" charset="-122"/>
              </a:rPr>
              <a:t>FOR</a:t>
            </a:r>
            <a:endParaRPr lang="zh-CN" altLang="en-US" sz="3200" dirty="0"/>
          </a:p>
        </p:txBody>
      </p:sp>
      <p:sp>
        <p:nvSpPr>
          <p:cNvPr id="3" name="内容占位符 2"/>
          <p:cNvSpPr>
            <a:spLocks noGrp="1"/>
          </p:cNvSpPr>
          <p:nvPr>
            <p:ph idx="1"/>
          </p:nvPr>
        </p:nvSpPr>
        <p:spPr>
          <a:xfrm>
            <a:off x="838200" y="944380"/>
            <a:ext cx="10515600" cy="5696264"/>
          </a:xfrm>
          <a:solidFill>
            <a:schemeClr val="accent1">
              <a:lumMod val="50000"/>
            </a:schemeClr>
          </a:solidFill>
        </p:spPr>
        <p:txBody>
          <a:bodyPr>
            <a:normAutofit/>
          </a:bodyPr>
          <a:lstStyle/>
          <a:p>
            <a:r>
              <a:rPr lang="en-US" altLang="zh-CN" sz="2400" dirty="0" smtClean="0">
                <a:solidFill>
                  <a:schemeClr val="bg1"/>
                </a:solidFill>
              </a:rPr>
              <a:t>break </a:t>
            </a:r>
            <a:r>
              <a:rPr lang="zh-CN" altLang="en-US" sz="2400" dirty="0">
                <a:solidFill>
                  <a:schemeClr val="bg1"/>
                </a:solidFill>
              </a:rPr>
              <a:t>和 </a:t>
            </a:r>
            <a:r>
              <a:rPr lang="en-US" altLang="zh-CN" sz="2400" dirty="0" err="1">
                <a:solidFill>
                  <a:schemeClr val="bg1"/>
                </a:solidFill>
              </a:rPr>
              <a:t>coutinue</a:t>
            </a:r>
            <a:r>
              <a:rPr lang="zh-CN" altLang="en-US" sz="2400" dirty="0">
                <a:solidFill>
                  <a:schemeClr val="bg1"/>
                </a:solidFill>
              </a:rPr>
              <a:t>一样可用</a:t>
            </a:r>
          </a:p>
          <a:p>
            <a:r>
              <a:rPr lang="zh-CN" altLang="en-US" sz="2400" dirty="0">
                <a:solidFill>
                  <a:schemeClr val="bg1"/>
                </a:solidFill>
              </a:rPr>
              <a:t>可以加</a:t>
            </a:r>
            <a:r>
              <a:rPr lang="en-US" altLang="zh-CN" sz="2400" dirty="0">
                <a:solidFill>
                  <a:schemeClr val="bg1"/>
                </a:solidFill>
              </a:rPr>
              <a:t>else</a:t>
            </a:r>
            <a:r>
              <a:rPr lang="zh-CN" altLang="en-US" sz="2400" dirty="0">
                <a:solidFill>
                  <a:schemeClr val="bg1"/>
                </a:solidFill>
              </a:rPr>
              <a:t>，在</a:t>
            </a:r>
            <a:r>
              <a:rPr lang="zh-CN" altLang="en-US" sz="2400" dirty="0" smtClean="0">
                <a:solidFill>
                  <a:schemeClr val="bg1"/>
                </a:solidFill>
              </a:rPr>
              <a:t>循环执行完毕后，</a:t>
            </a:r>
            <a:r>
              <a:rPr lang="zh-CN" altLang="en-US" sz="2400" dirty="0">
                <a:solidFill>
                  <a:schemeClr val="bg1"/>
                </a:solidFill>
              </a:rPr>
              <a:t>会执行</a:t>
            </a:r>
            <a:r>
              <a:rPr lang="en-US" altLang="zh-CN" sz="2400" dirty="0">
                <a:solidFill>
                  <a:schemeClr val="bg1"/>
                </a:solidFill>
              </a:rPr>
              <a:t>else</a:t>
            </a:r>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17"/>
          <a:stretch/>
        </p:blipFill>
        <p:spPr>
          <a:xfrm>
            <a:off x="1094075" y="1957258"/>
            <a:ext cx="6015658" cy="3059242"/>
          </a:xfrm>
          <a:prstGeom prst="rect">
            <a:avLst/>
          </a:prstGeom>
          <a:ln>
            <a:solidFill>
              <a:schemeClr val="accent1"/>
            </a:solidFill>
          </a:ln>
          <a:effectLst>
            <a:outerShdw blurRad="50800" dist="38100" algn="l" rotWithShape="0">
              <a:prstClr val="black">
                <a:alpha val="40000"/>
              </a:prst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318" y="3352799"/>
            <a:ext cx="6362702" cy="2933701"/>
          </a:xfrm>
          <a:prstGeom prst="rect">
            <a:avLst/>
          </a:prstGeom>
          <a:ln>
            <a:solidFill>
              <a:schemeClr val="accent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392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循环</a:t>
            </a:r>
            <a:r>
              <a:rPr lang="en-US" altLang="zh-CN" sz="3200" b="1" dirty="0" smtClean="0">
                <a:solidFill>
                  <a:srgbClr val="0070C0"/>
                </a:solidFill>
                <a:latin typeface="微软雅黑" panose="020B0503020204020204" pitchFamily="34" charset="-122"/>
                <a:ea typeface="微软雅黑" panose="020B0503020204020204" pitchFamily="34" charset="-122"/>
              </a:rPr>
              <a:t>WHILE</a:t>
            </a:r>
            <a:endParaRPr lang="zh-CN" altLang="en-US" sz="3200" dirty="0"/>
          </a:p>
        </p:txBody>
      </p:sp>
      <p:sp>
        <p:nvSpPr>
          <p:cNvPr id="3" name="内容占位符 2"/>
          <p:cNvSpPr>
            <a:spLocks noGrp="1"/>
          </p:cNvSpPr>
          <p:nvPr>
            <p:ph idx="1"/>
          </p:nvPr>
        </p:nvSpPr>
        <p:spPr>
          <a:xfrm>
            <a:off x="838200" y="1079292"/>
            <a:ext cx="10515600" cy="5426439"/>
          </a:xfrm>
          <a:solidFill>
            <a:schemeClr val="accent1">
              <a:lumMod val="50000"/>
            </a:schemeClr>
          </a:solidFill>
        </p:spPr>
        <p:txBody>
          <a:bodyPr>
            <a:normAutofit/>
          </a:bodyPr>
          <a:lstStyle/>
          <a:p>
            <a:endParaRPr lang="en-US" altLang="zh-CN" sz="1200" dirty="0" smtClean="0">
              <a:solidFill>
                <a:schemeClr val="bg1"/>
              </a:solidFill>
            </a:endParaRPr>
          </a:p>
          <a:p>
            <a:r>
              <a:rPr lang="en-US" altLang="zh-CN" sz="2400" dirty="0" smtClean="0">
                <a:solidFill>
                  <a:schemeClr val="bg1"/>
                </a:solidFill>
              </a:rPr>
              <a:t>break </a:t>
            </a:r>
            <a:r>
              <a:rPr lang="zh-CN" altLang="en-US" sz="2400" dirty="0" smtClean="0">
                <a:solidFill>
                  <a:schemeClr val="bg1"/>
                </a:solidFill>
              </a:rPr>
              <a:t>和 </a:t>
            </a:r>
            <a:r>
              <a:rPr lang="en-US" altLang="zh-CN" sz="2400" dirty="0" err="1" smtClean="0">
                <a:solidFill>
                  <a:schemeClr val="bg1"/>
                </a:solidFill>
              </a:rPr>
              <a:t>coutinue</a:t>
            </a:r>
            <a:r>
              <a:rPr lang="zh-CN" altLang="en-US" sz="2400" dirty="0" smtClean="0">
                <a:solidFill>
                  <a:schemeClr val="bg1"/>
                </a:solidFill>
              </a:rPr>
              <a:t>一样可用</a:t>
            </a:r>
          </a:p>
          <a:p>
            <a:r>
              <a:rPr lang="en-US" altLang="zh-CN" sz="2400" dirty="0">
                <a:solidFill>
                  <a:schemeClr val="bg1"/>
                </a:solidFill>
              </a:rPr>
              <a:t>while </a:t>
            </a:r>
            <a:r>
              <a:rPr lang="en-US" altLang="zh-CN" sz="2400" dirty="0" smtClean="0">
                <a:solidFill>
                  <a:schemeClr val="bg1"/>
                </a:solidFill>
              </a:rPr>
              <a:t>True: </a:t>
            </a:r>
            <a:r>
              <a:rPr lang="zh-CN" altLang="en-US" sz="2400" dirty="0" smtClean="0">
                <a:solidFill>
                  <a:schemeClr val="bg1"/>
                </a:solidFill>
              </a:rPr>
              <a:t>可用于制造死循环</a:t>
            </a:r>
            <a:endParaRPr lang="en-US" altLang="zh-CN" sz="2400"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28" y="2717373"/>
            <a:ext cx="9672543" cy="3128791"/>
          </a:xfrm>
          <a:prstGeom prst="rect">
            <a:avLst/>
          </a:prstGeom>
        </p:spPr>
      </p:pic>
      <p:sp>
        <p:nvSpPr>
          <p:cNvPr id="8" name="矩形 7"/>
          <p:cNvSpPr/>
          <p:nvPr/>
        </p:nvSpPr>
        <p:spPr>
          <a:xfrm>
            <a:off x="2005806" y="3207683"/>
            <a:ext cx="2426494" cy="3147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smtClean="0">
                <a:solidFill>
                  <a:srgbClr val="FF0000"/>
                </a:solidFill>
              </a:rPr>
              <a:t>引用</a:t>
            </a:r>
            <a:endParaRPr lang="zh-CN" altLang="en-US" sz="1200" dirty="0">
              <a:solidFill>
                <a:srgbClr val="FF0000"/>
              </a:solidFill>
            </a:endParaRPr>
          </a:p>
        </p:txBody>
      </p:sp>
    </p:spTree>
    <p:extLst>
      <p:ext uri="{BB962C8B-B14F-4D97-AF65-F5344CB8AC3E}">
        <p14:creationId xmlns:p14="http://schemas.microsoft.com/office/powerpoint/2010/main" val="261328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函数</a:t>
            </a:r>
            <a:endParaRPr lang="zh-CN" altLang="en-US" sz="3200" dirty="0"/>
          </a:p>
        </p:txBody>
      </p:sp>
      <p:sp>
        <p:nvSpPr>
          <p:cNvPr id="3" name="内容占位符 2"/>
          <p:cNvSpPr>
            <a:spLocks noGrp="1"/>
          </p:cNvSpPr>
          <p:nvPr>
            <p:ph idx="1"/>
          </p:nvPr>
        </p:nvSpPr>
        <p:spPr>
          <a:xfrm>
            <a:off x="838200" y="944379"/>
            <a:ext cx="10515600" cy="5771213"/>
          </a:xfrm>
          <a:solidFill>
            <a:schemeClr val="accent1">
              <a:lumMod val="50000"/>
            </a:schemeClr>
          </a:solidFill>
        </p:spPr>
        <p:txBody>
          <a:bodyPr>
            <a:normAutofit/>
          </a:bodyPr>
          <a:lstStyle/>
          <a:p>
            <a:r>
              <a:rPr lang="zh-CN" altLang="en-US" sz="2400" dirty="0" smtClean="0">
                <a:solidFill>
                  <a:schemeClr val="bg1"/>
                </a:solidFill>
              </a:rPr>
              <a:t>定义</a:t>
            </a:r>
            <a:endParaRPr lang="en-US" altLang="zh-CN" sz="2400" dirty="0" smtClean="0">
              <a:solidFill>
                <a:schemeClr val="bg1"/>
              </a:solidFill>
            </a:endParaRPr>
          </a:p>
          <a:p>
            <a:endParaRPr lang="en-US" altLang="zh-CN" sz="1100" dirty="0">
              <a:solidFill>
                <a:schemeClr val="bg1"/>
              </a:solidFill>
            </a:endParaRPr>
          </a:p>
          <a:p>
            <a:endParaRPr lang="en-US" altLang="zh-CN" sz="1200" dirty="0" smtClean="0">
              <a:solidFill>
                <a:schemeClr val="bg1"/>
              </a:solidFill>
            </a:endParaRPr>
          </a:p>
          <a:p>
            <a:endParaRPr lang="en-US" altLang="zh-CN" sz="2400" dirty="0" smtClean="0">
              <a:solidFill>
                <a:schemeClr val="bg1"/>
              </a:solidFill>
            </a:endParaRPr>
          </a:p>
          <a:p>
            <a:r>
              <a:rPr lang="zh-CN" altLang="en-US" sz="2400" dirty="0" smtClean="0">
                <a:solidFill>
                  <a:schemeClr val="bg1"/>
                </a:solidFill>
              </a:rPr>
              <a:t>调用</a:t>
            </a:r>
            <a:endParaRPr lang="en-US" altLang="zh-CN" sz="2400" dirty="0" smtClean="0">
              <a:solidFill>
                <a:schemeClr val="bg1"/>
              </a:solidFill>
            </a:endParaRPr>
          </a:p>
          <a:p>
            <a:pPr lvl="1"/>
            <a:r>
              <a:rPr lang="zh-CN" altLang="en-US" dirty="0">
                <a:solidFill>
                  <a:schemeClr val="bg1"/>
                </a:solidFill>
              </a:rPr>
              <a:t>参数按照定义的位置依次填写称作</a:t>
            </a:r>
            <a:r>
              <a:rPr lang="zh-CN" altLang="en-US" dirty="0" smtClean="0">
                <a:solidFill>
                  <a:schemeClr val="bg1"/>
                </a:solidFill>
              </a:rPr>
              <a:t>位置参数</a:t>
            </a:r>
            <a:endParaRPr lang="en-US" altLang="zh-CN" dirty="0" smtClean="0">
              <a:solidFill>
                <a:schemeClr val="bg1"/>
              </a:solidFill>
            </a:endParaRPr>
          </a:p>
          <a:p>
            <a:pPr lvl="1"/>
            <a:endParaRPr lang="en-US" altLang="zh-CN" sz="3200" dirty="0">
              <a:solidFill>
                <a:schemeClr val="bg1"/>
              </a:solidFill>
            </a:endParaRPr>
          </a:p>
          <a:p>
            <a:pPr lvl="1"/>
            <a:endParaRPr lang="en-US" altLang="zh-CN" dirty="0" smtClean="0">
              <a:solidFill>
                <a:schemeClr val="bg1"/>
              </a:solidFill>
            </a:endParaRPr>
          </a:p>
          <a:p>
            <a:pPr lvl="1"/>
            <a:r>
              <a:rPr lang="zh-CN" altLang="en-US" dirty="0">
                <a:solidFill>
                  <a:schemeClr val="bg1"/>
                </a:solidFill>
              </a:rPr>
              <a:t>可以使用关键字参数调整参数的</a:t>
            </a:r>
            <a:r>
              <a:rPr lang="zh-CN" altLang="en-US" dirty="0" smtClean="0">
                <a:solidFill>
                  <a:schemeClr val="bg1"/>
                </a:solidFill>
              </a:rPr>
              <a:t>顺序</a:t>
            </a:r>
            <a:endParaRPr lang="en-US" altLang="zh-CN" dirty="0" smtClean="0">
              <a:solidFill>
                <a:schemeClr val="bg1"/>
              </a:solidFill>
            </a:endParaRPr>
          </a:p>
          <a:p>
            <a:pPr lvl="1"/>
            <a:endParaRPr lang="en-US" altLang="zh-CN" sz="1600" dirty="0">
              <a:solidFill>
                <a:schemeClr val="bg1"/>
              </a:solidFill>
            </a:endParaRPr>
          </a:p>
          <a:p>
            <a:pPr lvl="1"/>
            <a:endParaRPr lang="en-US" altLang="zh-CN" dirty="0" smtClean="0">
              <a:solidFill>
                <a:schemeClr val="bg1"/>
              </a:solidFill>
            </a:endParaRPr>
          </a:p>
          <a:p>
            <a:pPr lvl="1"/>
            <a:endParaRPr lang="en-US" altLang="zh-CN" dirty="0">
              <a:solidFill>
                <a:schemeClr val="bg1"/>
              </a:solidFill>
            </a:endParaRPr>
          </a:p>
          <a:p>
            <a:pPr marL="228600" lvl="1">
              <a:spcBef>
                <a:spcPts val="1000"/>
              </a:spcBef>
            </a:pPr>
            <a:r>
              <a:rPr lang="zh-CN" altLang="en-US" dirty="0">
                <a:solidFill>
                  <a:schemeClr val="bg1"/>
                </a:solidFill>
              </a:rPr>
              <a:t>参数同样具有形参（列表等类型）与实参（</a:t>
            </a:r>
            <a:r>
              <a:rPr lang="en-US" altLang="zh-CN" dirty="0" err="1">
                <a:solidFill>
                  <a:schemeClr val="bg1"/>
                </a:solidFill>
              </a:rPr>
              <a:t>int</a:t>
            </a:r>
            <a:r>
              <a:rPr lang="zh-CN" altLang="en-US" dirty="0">
                <a:solidFill>
                  <a:schemeClr val="bg1"/>
                </a:solidFill>
              </a:rPr>
              <a:t>等类型）</a:t>
            </a:r>
          </a:p>
          <a:p>
            <a:pPr marL="228600" lvl="1">
              <a:spcBef>
                <a:spcPts val="1000"/>
              </a:spcBef>
            </a:pPr>
            <a:r>
              <a:rPr lang="zh-CN" altLang="en-US" dirty="0">
                <a:solidFill>
                  <a:schemeClr val="bg1"/>
                </a:solidFill>
              </a:rPr>
              <a:t>允许多个返回值，多个返回值在</a:t>
            </a:r>
            <a:r>
              <a:rPr lang="en-US" altLang="zh-CN" dirty="0">
                <a:solidFill>
                  <a:schemeClr val="bg1"/>
                </a:solidFill>
              </a:rPr>
              <a:t>return</a:t>
            </a:r>
            <a:r>
              <a:rPr lang="zh-CN" altLang="en-US" dirty="0">
                <a:solidFill>
                  <a:schemeClr val="bg1"/>
                </a:solidFill>
              </a:rPr>
              <a:t>后用</a:t>
            </a:r>
            <a:r>
              <a:rPr lang="zh-CN" altLang="en-US" dirty="0" smtClean="0">
                <a:solidFill>
                  <a:schemeClr val="bg1"/>
                </a:solidFill>
              </a:rPr>
              <a:t>‘</a:t>
            </a:r>
            <a:r>
              <a:rPr lang="en-US" altLang="zh-CN" dirty="0" smtClean="0">
                <a:solidFill>
                  <a:schemeClr val="bg1"/>
                </a:solidFill>
              </a:rPr>
              <a:t>,</a:t>
            </a:r>
            <a:r>
              <a:rPr lang="zh-CN" altLang="en-US" dirty="0" smtClean="0">
                <a:solidFill>
                  <a:schemeClr val="bg1"/>
                </a:solidFill>
              </a:rPr>
              <a:t>’</a:t>
            </a:r>
            <a:r>
              <a:rPr lang="zh-CN" altLang="en-US" dirty="0">
                <a:solidFill>
                  <a:schemeClr val="bg1"/>
                </a:solidFill>
              </a:rPr>
              <a:t>隔开</a:t>
            </a:r>
            <a:endParaRPr lang="en-US" altLang="zh-CN" dirty="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4" name="图片 3"/>
          <p:cNvPicPr>
            <a:picLocks noChangeAspect="1"/>
          </p:cNvPicPr>
          <p:nvPr/>
        </p:nvPicPr>
        <p:blipFill>
          <a:blip r:embed="rId2"/>
          <a:stretch>
            <a:fillRect/>
          </a:stretch>
        </p:blipFill>
        <p:spPr>
          <a:xfrm>
            <a:off x="1117940" y="1357468"/>
            <a:ext cx="7243929" cy="104095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941" y="3259749"/>
            <a:ext cx="7243928" cy="80488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941" y="4564268"/>
            <a:ext cx="7243928" cy="831976"/>
          </a:xfrm>
          <a:prstGeom prst="rect">
            <a:avLst/>
          </a:prstGeom>
        </p:spPr>
      </p:pic>
      <p:sp>
        <p:nvSpPr>
          <p:cNvPr id="8" name="文本框 7"/>
          <p:cNvSpPr txBox="1"/>
          <p:nvPr/>
        </p:nvSpPr>
        <p:spPr>
          <a:xfrm>
            <a:off x="8641610" y="5396244"/>
            <a:ext cx="2712190" cy="1200329"/>
          </a:xfrm>
          <a:prstGeom prst="rect">
            <a:avLst/>
          </a:prstGeom>
          <a:noFill/>
        </p:spPr>
        <p:txBody>
          <a:bodyPr wrap="square" rtlCol="0">
            <a:spAutoFit/>
          </a:bodyPr>
          <a:lstStyle/>
          <a:p>
            <a:r>
              <a:rPr lang="zh-CN" altLang="en-US" dirty="0" smtClean="0">
                <a:solidFill>
                  <a:schemeClr val="bg1"/>
                </a:solidFill>
              </a:rPr>
              <a:t>更多的</a:t>
            </a:r>
            <a:r>
              <a:rPr lang="en-US" altLang="zh-CN" dirty="0" smtClean="0">
                <a:solidFill>
                  <a:schemeClr val="bg1"/>
                </a:solidFill>
              </a:rPr>
              <a:t>Python</a:t>
            </a:r>
            <a:r>
              <a:rPr lang="zh-CN" altLang="en-US" dirty="0" smtClean="0">
                <a:solidFill>
                  <a:schemeClr val="bg1"/>
                </a:solidFill>
              </a:rPr>
              <a:t>知识可参考</a:t>
            </a:r>
            <a:endParaRPr lang="en-US" altLang="zh-CN" dirty="0" smtClean="0">
              <a:solidFill>
                <a:schemeClr val="bg1"/>
              </a:solidFill>
            </a:endParaRPr>
          </a:p>
          <a:p>
            <a:r>
              <a:rPr lang="en-US" altLang="zh-CN" dirty="0" smtClean="0">
                <a:solidFill>
                  <a:schemeClr val="bg1"/>
                </a:solidFill>
              </a:rPr>
              <a:t>https</a:t>
            </a:r>
            <a:r>
              <a:rPr lang="en-US" altLang="zh-CN" dirty="0">
                <a:solidFill>
                  <a:schemeClr val="bg1"/>
                </a:solidFill>
              </a:rPr>
              <a:t>://github.com/oy-tj/RMEPCourseDemo/tree/master/pythonBase</a:t>
            </a:r>
            <a:endParaRPr lang="zh-CN" altLang="en-US" dirty="0">
              <a:solidFill>
                <a:schemeClr val="bg1"/>
              </a:solidFill>
            </a:endParaRPr>
          </a:p>
        </p:txBody>
      </p:sp>
    </p:spTree>
    <p:extLst>
      <p:ext uri="{BB962C8B-B14F-4D97-AF65-F5344CB8AC3E}">
        <p14:creationId xmlns:p14="http://schemas.microsoft.com/office/powerpoint/2010/main" val="40463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7028"/>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程序结构</a:t>
            </a:r>
            <a:endParaRPr lang="zh-CN" altLang="en-US" sz="3200" dirty="0"/>
          </a:p>
        </p:txBody>
      </p:sp>
      <p:sp>
        <p:nvSpPr>
          <p:cNvPr id="3" name="内容占位符 2"/>
          <p:cNvSpPr>
            <a:spLocks noGrp="1"/>
          </p:cNvSpPr>
          <p:nvPr>
            <p:ph idx="1"/>
          </p:nvPr>
        </p:nvSpPr>
        <p:spPr>
          <a:xfrm>
            <a:off x="838200" y="806283"/>
            <a:ext cx="5017030" cy="5909310"/>
          </a:xfrm>
          <a:solidFill>
            <a:schemeClr val="accent1">
              <a:lumMod val="50000"/>
            </a:schemeClr>
          </a:solidFill>
        </p:spPr>
        <p:txBody>
          <a:bodyPr>
            <a:normAutofit/>
          </a:bodyPr>
          <a:lstStyle/>
          <a:p>
            <a:r>
              <a:rPr lang="zh-CN" altLang="en-US" sz="2400" dirty="0" smtClean="0">
                <a:solidFill>
                  <a:schemeClr val="bg1"/>
                </a:solidFill>
              </a:rPr>
              <a:t>引用库</a:t>
            </a:r>
            <a:endParaRPr lang="en-US" altLang="zh-CN" sz="2400" dirty="0" smtClean="0">
              <a:solidFill>
                <a:schemeClr val="bg1"/>
              </a:solidFill>
            </a:endParaRPr>
          </a:p>
          <a:p>
            <a:pPr lvl="1"/>
            <a:r>
              <a:rPr lang="zh-CN" altLang="en-US" sz="2000" dirty="0" smtClean="0">
                <a:solidFill>
                  <a:schemeClr val="bg1"/>
                </a:solidFill>
              </a:rPr>
              <a:t>引用系统库</a:t>
            </a:r>
            <a:endParaRPr lang="en-US" altLang="zh-CN" sz="2000" dirty="0" smtClean="0">
              <a:solidFill>
                <a:schemeClr val="bg1"/>
              </a:solidFill>
            </a:endParaRPr>
          </a:p>
          <a:p>
            <a:pPr lvl="1"/>
            <a:r>
              <a:rPr lang="zh-CN" altLang="en-US" sz="2000" dirty="0" smtClean="0">
                <a:solidFill>
                  <a:schemeClr val="bg1"/>
                </a:solidFill>
              </a:rPr>
              <a:t>也可以引用自己写的</a:t>
            </a:r>
            <a:r>
              <a:rPr lang="en-US" altLang="zh-CN" sz="2000" dirty="0" smtClean="0">
                <a:solidFill>
                  <a:schemeClr val="bg1"/>
                </a:solidFill>
              </a:rPr>
              <a:t>.</a:t>
            </a:r>
            <a:r>
              <a:rPr lang="en-US" altLang="zh-CN" sz="2000" dirty="0" err="1" smtClean="0">
                <a:solidFill>
                  <a:schemeClr val="bg1"/>
                </a:solidFill>
              </a:rPr>
              <a:t>py</a:t>
            </a:r>
            <a:r>
              <a:rPr lang="zh-CN" altLang="en-US" sz="2000" dirty="0" smtClean="0">
                <a:solidFill>
                  <a:schemeClr val="bg1"/>
                </a:solidFill>
              </a:rPr>
              <a:t>文件</a:t>
            </a:r>
            <a:endParaRPr lang="en-US" altLang="zh-CN" sz="2000" dirty="0" smtClean="0">
              <a:solidFill>
                <a:schemeClr val="bg1"/>
              </a:solidFill>
            </a:endParaRPr>
          </a:p>
          <a:p>
            <a:r>
              <a:rPr lang="zh-CN" altLang="en-US" sz="2400" dirty="0" smtClean="0">
                <a:solidFill>
                  <a:schemeClr val="bg1"/>
                </a:solidFill>
              </a:rPr>
              <a:t>代码自上而下运行</a:t>
            </a:r>
            <a:endParaRPr lang="en-US" altLang="zh-CN" sz="2400" dirty="0" smtClean="0">
              <a:solidFill>
                <a:schemeClr val="bg1"/>
              </a:solidFill>
            </a:endParaRPr>
          </a:p>
          <a:p>
            <a:pPr lvl="1"/>
            <a:r>
              <a:rPr lang="zh-CN" altLang="en-US" sz="2000" dirty="0" smtClean="0">
                <a:solidFill>
                  <a:schemeClr val="bg1"/>
                </a:solidFill>
              </a:rPr>
              <a:t>遇到函数定义时不会运行函数体</a:t>
            </a:r>
            <a:endParaRPr lang="en-US" altLang="zh-CN" sz="2000" dirty="0" smtClean="0">
              <a:solidFill>
                <a:schemeClr val="bg1"/>
              </a:solidFill>
            </a:endParaRPr>
          </a:p>
          <a:p>
            <a:pPr lvl="1"/>
            <a:r>
              <a:rPr lang="zh-CN" altLang="en-US" sz="2000" dirty="0" smtClean="0">
                <a:solidFill>
                  <a:schemeClr val="bg1"/>
                </a:solidFill>
              </a:rPr>
              <a:t>函数只会在调用处被运行</a:t>
            </a:r>
            <a:endParaRPr lang="en-US" altLang="zh-CN" sz="2000" dirty="0" smtClean="0">
              <a:solidFill>
                <a:schemeClr val="bg1"/>
              </a:solidFill>
            </a:endParaRPr>
          </a:p>
          <a:p>
            <a:r>
              <a:rPr lang="zh-CN" altLang="en-US" sz="2400" dirty="0" smtClean="0">
                <a:solidFill>
                  <a:schemeClr val="bg1"/>
                </a:solidFill>
              </a:rPr>
              <a:t>自定义函数</a:t>
            </a:r>
            <a:endParaRPr lang="en-US" altLang="zh-CN" sz="2400" dirty="0" smtClean="0">
              <a:solidFill>
                <a:schemeClr val="bg1"/>
              </a:solidFill>
            </a:endParaRPr>
          </a:p>
          <a:p>
            <a:pPr lvl="1"/>
            <a:r>
              <a:rPr lang="zh-CN" altLang="en-US" sz="2000" dirty="0" smtClean="0">
                <a:solidFill>
                  <a:schemeClr val="bg1"/>
                </a:solidFill>
              </a:rPr>
              <a:t>使用函数外变量时要</a:t>
            </a:r>
            <a:r>
              <a:rPr lang="en-US" altLang="zh-CN" sz="2000" dirty="0" smtClean="0">
                <a:solidFill>
                  <a:schemeClr val="bg1"/>
                </a:solidFill>
              </a:rPr>
              <a:t>global</a:t>
            </a:r>
            <a:r>
              <a:rPr lang="zh-CN" altLang="en-US" sz="2000" dirty="0" smtClean="0">
                <a:solidFill>
                  <a:schemeClr val="bg1"/>
                </a:solidFill>
              </a:rPr>
              <a:t>声明</a:t>
            </a:r>
            <a:endParaRPr lang="en-US" altLang="zh-CN" sz="2000" dirty="0">
              <a:solidFill>
                <a:schemeClr val="bg1"/>
              </a:solidFill>
            </a:endParaRPr>
          </a:p>
          <a:p>
            <a:pPr lvl="1"/>
            <a:r>
              <a:rPr lang="zh-CN" altLang="en-US" sz="2000" dirty="0">
                <a:solidFill>
                  <a:schemeClr val="bg1"/>
                </a:solidFill>
              </a:rPr>
              <a:t>代码、变量</a:t>
            </a:r>
            <a:endParaRPr lang="en-US" altLang="zh-CN" sz="2000" dirty="0">
              <a:solidFill>
                <a:schemeClr val="bg1"/>
              </a:solidFill>
            </a:endParaRPr>
          </a:p>
          <a:p>
            <a:pPr marL="228600" lvl="1">
              <a:spcBef>
                <a:spcPts val="1000"/>
              </a:spcBef>
            </a:pPr>
            <a:r>
              <a:rPr lang="en-US" altLang="zh-CN" dirty="0">
                <a:solidFill>
                  <a:schemeClr val="bg1"/>
                </a:solidFill>
              </a:rPr>
              <a:t>if __name__ == '__main__':</a:t>
            </a:r>
          </a:p>
          <a:p>
            <a:pPr lvl="1"/>
            <a:r>
              <a:rPr lang="zh-CN" altLang="en-US" sz="2000" dirty="0" smtClean="0">
                <a:solidFill>
                  <a:schemeClr val="bg1"/>
                </a:solidFill>
              </a:rPr>
              <a:t>在其内的代码只会在这个</a:t>
            </a:r>
            <a:r>
              <a:rPr lang="en-US" altLang="zh-CN" sz="2000" dirty="0" err="1" smtClean="0">
                <a:solidFill>
                  <a:schemeClr val="bg1"/>
                </a:solidFill>
              </a:rPr>
              <a:t>py</a:t>
            </a:r>
            <a:r>
              <a:rPr lang="zh-CN" altLang="en-US" sz="2000" dirty="0" smtClean="0">
                <a:solidFill>
                  <a:schemeClr val="bg1"/>
                </a:solidFill>
              </a:rPr>
              <a:t>文件做主文件时才会运行</a:t>
            </a:r>
            <a:endParaRPr lang="en-US" altLang="zh-CN" sz="2000" dirty="0" smtClean="0">
              <a:solidFill>
                <a:schemeClr val="bg1"/>
              </a:solidFill>
            </a:endParaRPr>
          </a:p>
          <a:p>
            <a:pPr lvl="1"/>
            <a:r>
              <a:rPr lang="zh-CN" altLang="en-US" sz="2000" dirty="0" smtClean="0">
                <a:solidFill>
                  <a:schemeClr val="bg1"/>
                </a:solidFill>
              </a:rPr>
              <a:t>如果这个</a:t>
            </a:r>
            <a:r>
              <a:rPr lang="en-US" altLang="zh-CN" sz="2000" dirty="0" err="1" smtClean="0">
                <a:solidFill>
                  <a:schemeClr val="bg1"/>
                </a:solidFill>
              </a:rPr>
              <a:t>py</a:t>
            </a:r>
            <a:r>
              <a:rPr lang="zh-CN" altLang="en-US" sz="2000" dirty="0" smtClean="0">
                <a:solidFill>
                  <a:schemeClr val="bg1"/>
                </a:solidFill>
              </a:rPr>
              <a:t>文件是被引用的，其中的代码不会被运行</a:t>
            </a:r>
            <a:endParaRPr lang="en-US" altLang="zh-CN" sz="2000" dirty="0" smtClean="0">
              <a:solidFill>
                <a:schemeClr val="bg1"/>
              </a:solidFill>
            </a:endParaRPr>
          </a:p>
          <a:p>
            <a:pPr lvl="1"/>
            <a:endParaRPr lang="en-US" altLang="zh-CN" sz="2000" dirty="0">
              <a:solidFill>
                <a:schemeClr val="bg1"/>
              </a:solidFill>
            </a:endParaRPr>
          </a:p>
        </p:txBody>
      </p:sp>
      <p:sp>
        <p:nvSpPr>
          <p:cNvPr id="5" name="矩形 4"/>
          <p:cNvSpPr/>
          <p:nvPr/>
        </p:nvSpPr>
        <p:spPr>
          <a:xfrm>
            <a:off x="5855230" y="806283"/>
            <a:ext cx="5179332" cy="5909310"/>
          </a:xfrm>
          <a:prstGeom prst="rect">
            <a:avLst/>
          </a:prstGeom>
          <a:solidFill>
            <a:schemeClr val="accent1">
              <a:lumMod val="50000"/>
            </a:schemeClr>
          </a:solidFill>
        </p:spPr>
        <p:txBody>
          <a:bodyPr wrap="square">
            <a:spAutoFit/>
          </a:bodyPr>
          <a:lstStyle/>
          <a:p>
            <a:r>
              <a:rPr lang="en-US" altLang="zh-CN" dirty="0">
                <a:solidFill>
                  <a:srgbClr val="C586C0"/>
                </a:solidFill>
                <a:latin typeface="Consolas" panose="020B0609020204030204" pitchFamily="49" charset="0"/>
              </a:rPr>
              <a:t>import</a:t>
            </a:r>
            <a:r>
              <a:rPr lang="en-US" altLang="zh-CN" dirty="0">
                <a:solidFill>
                  <a:srgbClr val="D4D4D4"/>
                </a:solidFill>
                <a:latin typeface="Consolas" panose="020B0609020204030204" pitchFamily="49" charset="0"/>
              </a:rPr>
              <a:t> time</a:t>
            </a:r>
          </a:p>
          <a:p>
            <a:r>
              <a:rPr lang="en-US" altLang="zh-CN" dirty="0">
                <a:solidFill>
                  <a:srgbClr val="C586C0"/>
                </a:solidFill>
                <a:latin typeface="Consolas" panose="020B0609020204030204" pitchFamily="49" charset="0"/>
              </a:rPr>
              <a:t>import</a:t>
            </a:r>
            <a:r>
              <a:rPr lang="en-US" altLang="zh-CN" dirty="0">
                <a:solidFill>
                  <a:srgbClr val="D4D4D4"/>
                </a:solidFill>
                <a:latin typeface="Consolas" panose="020B0609020204030204" pitchFamily="49" charset="0"/>
              </a:rPr>
              <a:t> keyboard</a:t>
            </a:r>
          </a:p>
          <a:p>
            <a:r>
              <a:rPr lang="en-US" altLang="zh-CN" dirty="0">
                <a:solidFill>
                  <a:srgbClr val="D4D4D4"/>
                </a:solidFill>
                <a:latin typeface="Consolas" panose="020B0609020204030204" pitchFamily="49" charset="0"/>
              </a:rPr>
              <a:t/>
            </a:r>
            <a:br>
              <a:rPr lang="en-US" altLang="zh-CN" dirty="0">
                <a:solidFill>
                  <a:srgbClr val="D4D4D4"/>
                </a:solidFill>
                <a:latin typeface="Consolas" panose="020B0609020204030204" pitchFamily="49" charset="0"/>
              </a:rPr>
            </a:br>
            <a:r>
              <a:rPr lang="en-US" altLang="zh-CN" dirty="0" err="1">
                <a:solidFill>
                  <a:srgbClr val="D4D4D4"/>
                </a:solidFill>
                <a:latin typeface="Consolas" panose="020B0609020204030204" pitchFamily="49" charset="0"/>
              </a:rPr>
              <a:t>staName</a:t>
            </a:r>
            <a:r>
              <a:rPr lang="en-US" altLang="zh-CN" dirty="0">
                <a:solidFill>
                  <a:srgbClr val="D4D4D4"/>
                </a:solidFill>
                <a:latin typeface="Consolas" panose="020B0609020204030204" pitchFamily="49" charset="0"/>
              </a:rPr>
              <a:t> = [</a:t>
            </a:r>
            <a:r>
              <a:rPr lang="en-US" altLang="zh-CN" dirty="0">
                <a:solidFill>
                  <a:srgbClr val="CE9178"/>
                </a:solidFill>
                <a:latin typeface="Consolas" panose="020B0609020204030204" pitchFamily="49" charset="0"/>
              </a:rPr>
              <a:t>'Initialize'</a:t>
            </a:r>
            <a:r>
              <a:rPr lang="en-US" altLang="zh-CN" dirty="0">
                <a:solidFill>
                  <a:srgbClr val="D4D4D4"/>
                </a:solidFill>
                <a:latin typeface="Consolas" panose="020B0609020204030204" pitchFamily="49" charset="0"/>
              </a:rPr>
              <a:t>, </a:t>
            </a:r>
            <a:r>
              <a:rPr lang="en-US" altLang="zh-CN" dirty="0">
                <a:solidFill>
                  <a:srgbClr val="CE9178"/>
                </a:solidFill>
                <a:latin typeface="Consolas" panose="020B0609020204030204" pitchFamily="49" charset="0"/>
              </a:rPr>
              <a:t>'S1'</a:t>
            </a:r>
            <a:r>
              <a:rPr lang="en-US" altLang="zh-CN" dirty="0">
                <a:solidFill>
                  <a:srgbClr val="D4D4D4"/>
                </a:solidFill>
                <a:latin typeface="Consolas" panose="020B0609020204030204" pitchFamily="49" charset="0"/>
              </a:rPr>
              <a:t>, </a:t>
            </a:r>
            <a:r>
              <a:rPr lang="en-US" altLang="zh-CN" dirty="0">
                <a:solidFill>
                  <a:srgbClr val="CE9178"/>
                </a:solidFill>
                <a:latin typeface="Consolas" panose="020B0609020204030204" pitchFamily="49" charset="0"/>
              </a:rPr>
              <a:t>'S2'</a:t>
            </a:r>
            <a:r>
              <a:rPr lang="en-US" altLang="zh-CN" dirty="0">
                <a:solidFill>
                  <a:srgbClr val="D4D4D4"/>
                </a:solidFill>
                <a:latin typeface="Consolas" panose="020B0609020204030204" pitchFamily="49" charset="0"/>
              </a:rPr>
              <a:t>]</a:t>
            </a:r>
          </a:p>
          <a:p>
            <a:r>
              <a:rPr lang="en-US" altLang="zh-CN" dirty="0" err="1">
                <a:solidFill>
                  <a:srgbClr val="D4D4D4"/>
                </a:solidFill>
                <a:latin typeface="Consolas" panose="020B0609020204030204" pitchFamily="49" charset="0"/>
              </a:rPr>
              <a:t>sta</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endParaRPr lang="en-US" altLang="zh-CN" dirty="0">
              <a:solidFill>
                <a:srgbClr val="D4D4D4"/>
              </a:solidFill>
              <a:latin typeface="Consolas" panose="020B0609020204030204" pitchFamily="49" charset="0"/>
            </a:endParaRPr>
          </a:p>
          <a:p>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endParaRPr lang="en-US" altLang="zh-CN" dirty="0">
              <a:solidFill>
                <a:srgbClr val="D4D4D4"/>
              </a:solidFill>
              <a:latin typeface="Consolas" panose="020B0609020204030204" pitchFamily="49" charset="0"/>
            </a:endParaRPr>
          </a:p>
          <a:p>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"out"</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r>
            <a:br>
              <a:rPr lang="en-US" altLang="zh-CN" dirty="0">
                <a:solidFill>
                  <a:srgbClr val="D4D4D4"/>
                </a:solidFill>
                <a:latin typeface="Consolas" panose="020B0609020204030204" pitchFamily="49" charset="0"/>
              </a:rPr>
            </a:br>
            <a:r>
              <a:rPr lang="en-US" altLang="zh-CN" dirty="0" err="1">
                <a:solidFill>
                  <a:srgbClr val="569CD6"/>
                </a:solidFill>
                <a:latin typeface="Consolas" panose="020B0609020204030204" pitchFamily="49" charset="0"/>
              </a:rPr>
              <a:t>def</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changeSta</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global</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cnt</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r>
            <a:br>
              <a:rPr lang="en-US" altLang="zh-CN" dirty="0">
                <a:solidFill>
                  <a:srgbClr val="D4D4D4"/>
                </a:solidFill>
                <a:latin typeface="Consolas" panose="020B0609020204030204" pitchFamily="49" charset="0"/>
              </a:rPr>
            </a:b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__name__</a:t>
            </a:r>
            <a:r>
              <a:rPr lang="en-US" altLang="zh-CN" dirty="0">
                <a:solidFill>
                  <a:srgbClr val="D4D4D4"/>
                </a:solidFill>
                <a:latin typeface="Consolas" panose="020B0609020204030204" pitchFamily="49" charset="0"/>
              </a:rPr>
              <a:t> == </a:t>
            </a:r>
            <a:r>
              <a:rPr lang="en-US" altLang="zh-CN" dirty="0">
                <a:solidFill>
                  <a:srgbClr val="CE9178"/>
                </a:solidFill>
                <a:latin typeface="Consolas" panose="020B0609020204030204" pitchFamily="49" charset="0"/>
              </a:rPr>
              <a:t>'__main__'</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zh-CN" altLang="en-US" dirty="0">
                <a:solidFill>
                  <a:srgbClr val="CE9178"/>
                </a:solidFill>
                <a:latin typeface="Consolas" panose="020B0609020204030204" pitchFamily="49" charset="0"/>
              </a:rPr>
              <a:t>以两种方式遍历</a:t>
            </a:r>
            <a:r>
              <a:rPr lang="en-US" altLang="zh-CN" dirty="0" err="1">
                <a:solidFill>
                  <a:srgbClr val="CE9178"/>
                </a:solidFill>
                <a:latin typeface="Consolas" panose="020B0609020204030204" pitchFamily="49" charset="0"/>
              </a:rPr>
              <a:t>staName</a:t>
            </a:r>
            <a:r>
              <a:rPr lang="zh-CN" altLang="en-US" dirty="0">
                <a:solidFill>
                  <a:srgbClr val="CE9178"/>
                </a:solidFill>
                <a:latin typeface="Consolas" panose="020B0609020204030204" pitchFamily="49" charset="0"/>
              </a:rPr>
              <a:t>列表</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s </a:t>
            </a:r>
            <a:r>
              <a:rPr lang="en-US" altLang="zh-CN" dirty="0">
                <a:solidFill>
                  <a:srgbClr val="C586C0"/>
                </a:solidFill>
                <a:latin typeface="Consolas" panose="020B0609020204030204" pitchFamily="49" charset="0"/>
              </a:rPr>
              <a:t>in</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staName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(s)</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in</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range</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len</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staName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print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staName</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sta</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printProgress</a:t>
            </a:r>
            <a:r>
              <a:rPr lang="en-US" altLang="zh-CN" dirty="0" smtClean="0">
                <a:solidFill>
                  <a:srgbClr val="D4D4D4"/>
                </a:solidFill>
                <a:latin typeface="Consolas" panose="020B0609020204030204" pitchFamily="49" charset="0"/>
              </a:rPr>
              <a:t>()</a:t>
            </a:r>
            <a:endParaRPr lang="en-US" altLang="zh-CN"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04740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005" y="31956"/>
            <a:ext cx="3349592" cy="76252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作业</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22" name="矩形 21"/>
          <p:cNvSpPr/>
          <p:nvPr/>
        </p:nvSpPr>
        <p:spPr>
          <a:xfrm>
            <a:off x="971005" y="794480"/>
            <a:ext cx="10202091" cy="5745658"/>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有限状态机</a:t>
            </a:r>
            <a:endParaRPr lang="en-US" altLang="zh-CN" sz="24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背景</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有限状态机（</a:t>
            </a:r>
            <a:r>
              <a:rPr lang="en-US" altLang="zh-CN" sz="1600" dirty="0" smtClean="0">
                <a:latin typeface="微软雅黑" panose="020B0503020204020204" pitchFamily="34" charset="-122"/>
                <a:ea typeface="微软雅黑" panose="020B0503020204020204" pitchFamily="34" charset="-122"/>
              </a:rPr>
              <a:t>finite-state machine</a:t>
            </a:r>
            <a:r>
              <a:rPr lang="zh-CN" altLang="en-US" sz="1600" dirty="0" smtClean="0">
                <a:latin typeface="微软雅黑" panose="020B0503020204020204" pitchFamily="34" charset="-122"/>
                <a:ea typeface="微软雅黑" panose="020B0503020204020204" pitchFamily="34" charset="-122"/>
              </a:rPr>
              <a:t>，缩写：</a:t>
            </a:r>
            <a:r>
              <a:rPr lang="en-US" altLang="zh-CN" sz="1600" dirty="0" smtClean="0">
                <a:latin typeface="微软雅黑" panose="020B0503020204020204" pitchFamily="34" charset="-122"/>
                <a:ea typeface="微软雅黑" panose="020B0503020204020204" pitchFamily="34" charset="-122"/>
              </a:rPr>
              <a:t>FSM</a:t>
            </a:r>
            <a:r>
              <a:rPr lang="zh-CN" altLang="en-US" sz="1600" dirty="0" smtClean="0">
                <a:latin typeface="微软雅黑" panose="020B0503020204020204" pitchFamily="34" charset="-122"/>
                <a:ea typeface="微软雅黑" panose="020B0503020204020204" pitchFamily="34" charset="-122"/>
              </a:rPr>
              <a:t>）又称有限状态自动机，简称状态机，是表示有限个状态以及在这些状态之间的转移和动作等行为的数学模型</a:t>
            </a:r>
            <a:r>
              <a:rPr lang="en-US" altLang="zh-CN" sz="1600" baseline="300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。一些机器人</a:t>
            </a:r>
            <a:r>
              <a:rPr lang="zh-CN" altLang="en-US" sz="1600" dirty="0">
                <a:latin typeface="微软雅黑" panose="020B0503020204020204" pitchFamily="34" charset="-122"/>
                <a:ea typeface="微软雅黑" panose="020B0503020204020204" pitchFamily="34" charset="-122"/>
              </a:rPr>
              <a:t>也</a:t>
            </a:r>
            <a:r>
              <a:rPr lang="zh-CN" altLang="en-US" sz="1600" dirty="0" smtClean="0">
                <a:latin typeface="微软雅黑" panose="020B0503020204020204" pitchFamily="34" charset="-122"/>
                <a:ea typeface="微软雅黑" panose="020B0503020204020204" pitchFamily="34" charset="-122"/>
              </a:rPr>
              <a:t>需要在不同工作状态下跳转，可以看成是一种状态机。例如，扫地机器人需要在“地图测量”、“扫地”、“回充”等状态下跳转。</a:t>
            </a:r>
            <a:endParaRPr lang="en-US" altLang="zh-CN" sz="16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要求</a:t>
            </a:r>
            <a:endParaRPr lang="en-US" altLang="zh-CN" sz="2000" dirty="0" smtClean="0">
              <a:latin typeface="微软雅黑" panose="020B0503020204020204" pitchFamily="34" charset="-122"/>
              <a:ea typeface="微软雅黑" panose="020B0503020204020204" pitchFamily="34" charset="-122"/>
            </a:endParaRPr>
          </a:p>
          <a:p>
            <a:pPr lvl="0"/>
            <a:r>
              <a:rPr lang="zh-CN" altLang="en-US" sz="1600" dirty="0" smtClean="0">
                <a:solidFill>
                  <a:prstClr val="white"/>
                </a:solidFill>
                <a:latin typeface="微软雅黑" panose="020B0503020204020204" pitchFamily="34" charset="-122"/>
                <a:ea typeface="微软雅黑" panose="020B0503020204020204" pitchFamily="34" charset="-122"/>
              </a:rPr>
              <a:t>      </a:t>
            </a:r>
            <a:r>
              <a:rPr lang="en-US" altLang="zh-CN" sz="1600" dirty="0" smtClean="0">
                <a:solidFill>
                  <a:prstClr val="white"/>
                </a:solidFill>
                <a:latin typeface="微软雅黑" panose="020B0503020204020204" pitchFamily="34" charset="-122"/>
                <a:ea typeface="微软雅黑" panose="020B0503020204020204" pitchFamily="34" charset="-122"/>
              </a:rPr>
              <a:t>(1) </a:t>
            </a:r>
            <a:r>
              <a:rPr lang="zh-CN" altLang="en-US" sz="1600" dirty="0" smtClean="0">
                <a:solidFill>
                  <a:prstClr val="white"/>
                </a:solidFill>
                <a:latin typeface="微软雅黑" panose="020B0503020204020204" pitchFamily="34" charset="-122"/>
                <a:ea typeface="微软雅黑" panose="020B0503020204020204" pitchFamily="34" charset="-122"/>
              </a:rPr>
              <a:t>编写一个模拟的有限状态机，状态机存在</a:t>
            </a:r>
            <a:r>
              <a:rPr lang="en-US" altLang="zh-CN" sz="1600" dirty="0" smtClean="0">
                <a:solidFill>
                  <a:prstClr val="white"/>
                </a:solidFill>
                <a:latin typeface="微软雅黑" panose="020B0503020204020204" pitchFamily="34" charset="-122"/>
                <a:ea typeface="微软雅黑" panose="020B0503020204020204" pitchFamily="34" charset="-122"/>
              </a:rPr>
              <a:t>4</a:t>
            </a:r>
            <a:r>
              <a:rPr lang="zh-CN" altLang="en-US" sz="1600" dirty="0" smtClean="0">
                <a:solidFill>
                  <a:prstClr val="white"/>
                </a:solidFill>
                <a:latin typeface="微软雅黑" panose="020B0503020204020204" pitchFamily="34" charset="-122"/>
                <a:ea typeface="微软雅黑" panose="020B0503020204020204" pitchFamily="34" charset="-122"/>
              </a:rPr>
              <a:t>种状态</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lvl="0"/>
            <a:r>
              <a:rPr lang="zh-CN" altLang="en-US" sz="1600" dirty="0">
                <a:solidFill>
                  <a:prstClr val="white"/>
                </a:solidFill>
                <a:latin typeface="微软雅黑" panose="020B0503020204020204" pitchFamily="34" charset="-122"/>
                <a:ea typeface="微软雅黑" panose="020B0503020204020204" pitchFamily="34" charset="-122"/>
              </a:rPr>
              <a:t> </a:t>
            </a:r>
            <a:r>
              <a:rPr lang="zh-CN" altLang="en-US" sz="1600" dirty="0" smtClean="0">
                <a:solidFill>
                  <a:prstClr val="white"/>
                </a:solidFill>
                <a:latin typeface="微软雅黑" panose="020B0503020204020204" pitchFamily="34" charset="-122"/>
                <a:ea typeface="微软雅黑" panose="020B0503020204020204" pitchFamily="34" charset="-122"/>
              </a:rPr>
              <a:t>     </a:t>
            </a:r>
            <a:r>
              <a:rPr lang="en-US" altLang="zh-CN" sz="1600" dirty="0" smtClean="0">
                <a:solidFill>
                  <a:prstClr val="white"/>
                </a:solidFill>
                <a:latin typeface="微软雅黑" panose="020B0503020204020204" pitchFamily="34" charset="-122"/>
                <a:ea typeface="微软雅黑" panose="020B0503020204020204" pitchFamily="34" charset="-122"/>
              </a:rPr>
              <a:t>(2) </a:t>
            </a:r>
            <a:r>
              <a:rPr lang="zh-CN" altLang="en-US" sz="1600" dirty="0" smtClean="0">
                <a:solidFill>
                  <a:prstClr val="white"/>
                </a:solidFill>
                <a:latin typeface="微软雅黑" panose="020B0503020204020204" pitchFamily="34" charset="-122"/>
                <a:ea typeface="微软雅黑" panose="020B0503020204020204" pitchFamily="34" charset="-122"/>
              </a:rPr>
              <a:t>状态</a:t>
            </a:r>
            <a:r>
              <a:rPr lang="en-US" altLang="zh-CN" sz="1600" dirty="0" smtClean="0">
                <a:solidFill>
                  <a:prstClr val="white"/>
                </a:solidFill>
                <a:latin typeface="微软雅黑" panose="020B0503020204020204" pitchFamily="34" charset="-122"/>
                <a:ea typeface="微软雅黑" panose="020B0503020204020204" pitchFamily="34" charset="-122"/>
              </a:rPr>
              <a:t>0-</a:t>
            </a:r>
            <a:r>
              <a:rPr lang="zh-CN" altLang="en-US" sz="1600" dirty="0" smtClean="0">
                <a:solidFill>
                  <a:prstClr val="white"/>
                </a:solidFill>
                <a:latin typeface="微软雅黑" panose="020B0503020204020204" pitchFamily="34" charset="-122"/>
                <a:ea typeface="微软雅黑" panose="020B0503020204020204" pitchFamily="34" charset="-122"/>
              </a:rPr>
              <a:t>状态</a:t>
            </a:r>
            <a:r>
              <a:rPr lang="en-US" altLang="zh-CN" sz="1600" dirty="0" smtClean="0">
                <a:solidFill>
                  <a:prstClr val="white"/>
                </a:solidFill>
                <a:latin typeface="微软雅黑" panose="020B0503020204020204" pitchFamily="34" charset="-122"/>
                <a:ea typeface="微软雅黑" panose="020B0503020204020204" pitchFamily="34" charset="-122"/>
              </a:rPr>
              <a:t>2</a:t>
            </a:r>
            <a:r>
              <a:rPr lang="zh-CN" altLang="en-US" sz="1600" dirty="0" smtClean="0">
                <a:solidFill>
                  <a:prstClr val="white"/>
                </a:solidFill>
                <a:latin typeface="微软雅黑" panose="020B0503020204020204" pitchFamily="34" charset="-122"/>
                <a:ea typeface="微软雅黑" panose="020B0503020204020204" pitchFamily="34" charset="-122"/>
              </a:rPr>
              <a:t>的名称为</a:t>
            </a:r>
            <a:r>
              <a:rPr lang="en-US" altLang="zh-CN" sz="1600" dirty="0" smtClean="0">
                <a:solidFill>
                  <a:prstClr val="white"/>
                </a:solidFill>
                <a:latin typeface="微软雅黑" panose="020B0503020204020204" pitchFamily="34" charset="-122"/>
                <a:ea typeface="微软雅黑" panose="020B0503020204020204" pitchFamily="34" charset="-122"/>
              </a:rPr>
              <a:t>Initialize</a:t>
            </a:r>
            <a:r>
              <a:rPr lang="zh-CN" altLang="en-US" sz="1600" dirty="0" smtClean="0">
                <a:solidFill>
                  <a:prstClr val="white"/>
                </a:solidFill>
                <a:latin typeface="微软雅黑" panose="020B0503020204020204" pitchFamily="34" charset="-122"/>
                <a:ea typeface="微软雅黑" panose="020B0503020204020204" pitchFamily="34" charset="-122"/>
              </a:rPr>
              <a:t>、</a:t>
            </a:r>
            <a:r>
              <a:rPr lang="en-US" altLang="zh-CN" sz="1600" dirty="0" smtClean="0">
                <a:solidFill>
                  <a:prstClr val="white"/>
                </a:solidFill>
                <a:latin typeface="微软雅黑" panose="020B0503020204020204" pitchFamily="34" charset="-122"/>
                <a:ea typeface="微软雅黑" panose="020B0503020204020204" pitchFamily="34" charset="-122"/>
              </a:rPr>
              <a:t>s1</a:t>
            </a:r>
            <a:r>
              <a:rPr lang="zh-CN" altLang="en-US" sz="1600" dirty="0" smtClean="0">
                <a:solidFill>
                  <a:prstClr val="white"/>
                </a:solidFill>
                <a:latin typeface="微软雅黑" panose="020B0503020204020204" pitchFamily="34" charset="-122"/>
                <a:ea typeface="微软雅黑" panose="020B0503020204020204" pitchFamily="34" charset="-122"/>
              </a:rPr>
              <a:t>与</a:t>
            </a:r>
            <a:r>
              <a:rPr lang="en-US" altLang="zh-CN" sz="1600" dirty="0" smtClean="0">
                <a:solidFill>
                  <a:prstClr val="white"/>
                </a:solidFill>
                <a:latin typeface="微软雅黑" panose="020B0503020204020204" pitchFamily="34" charset="-122"/>
                <a:ea typeface="微软雅黑" panose="020B0503020204020204" pitchFamily="34" charset="-122"/>
              </a:rPr>
              <a:t>s2</a:t>
            </a:r>
            <a:r>
              <a:rPr lang="zh-CN" altLang="en-US" sz="1600" dirty="0" smtClean="0">
                <a:solidFill>
                  <a:prstClr val="white"/>
                </a:solidFill>
                <a:latin typeface="微软雅黑" panose="020B0503020204020204" pitchFamily="34" charset="-122"/>
                <a:ea typeface="微软雅黑" panose="020B0503020204020204" pitchFamily="34" charset="-122"/>
              </a:rPr>
              <a:t>，它们在内部调用延时函数将</a:t>
            </a:r>
            <a:r>
              <a:rPr lang="en-US" altLang="zh-CN" sz="1600" dirty="0" err="1" smtClean="0">
                <a:solidFill>
                  <a:prstClr val="white"/>
                </a:solidFill>
                <a:latin typeface="微软雅黑" panose="020B0503020204020204" pitchFamily="34" charset="-122"/>
                <a:ea typeface="微软雅黑" panose="020B0503020204020204" pitchFamily="34" charset="-122"/>
              </a:rPr>
              <a:t>cnt</a:t>
            </a:r>
            <a:r>
              <a:rPr lang="zh-CN" altLang="en-US" sz="1600" dirty="0" smtClean="0">
                <a:solidFill>
                  <a:prstClr val="white"/>
                </a:solidFill>
                <a:latin typeface="微软雅黑" panose="020B0503020204020204" pitchFamily="34" charset="-122"/>
                <a:ea typeface="微软雅黑" panose="020B0503020204020204" pitchFamily="34" charset="-122"/>
              </a:rPr>
              <a:t>变量在</a:t>
            </a:r>
            <a:r>
              <a:rPr lang="en-US" altLang="zh-CN" sz="1600" dirty="0" smtClean="0">
                <a:solidFill>
                  <a:prstClr val="white"/>
                </a:solidFill>
                <a:latin typeface="微软雅黑" panose="020B0503020204020204" pitchFamily="34" charset="-122"/>
                <a:ea typeface="微软雅黑" panose="020B0503020204020204" pitchFamily="34" charset="-122"/>
              </a:rPr>
              <a:t>10s</a:t>
            </a:r>
            <a:r>
              <a:rPr lang="zh-CN" altLang="en-US" sz="1600" dirty="0" smtClean="0">
                <a:solidFill>
                  <a:prstClr val="white"/>
                </a:solidFill>
                <a:latin typeface="微软雅黑" panose="020B0503020204020204" pitchFamily="34" charset="-122"/>
                <a:ea typeface="微软雅黑" panose="020B0503020204020204" pitchFamily="34" charset="-122"/>
              </a:rPr>
              <a:t>内从</a:t>
            </a:r>
            <a:r>
              <a:rPr lang="en-US" altLang="zh-CN" sz="1600" dirty="0" smtClean="0">
                <a:solidFill>
                  <a:prstClr val="white"/>
                </a:solidFill>
                <a:latin typeface="微软雅黑" panose="020B0503020204020204" pitchFamily="34" charset="-122"/>
                <a:ea typeface="微软雅黑" panose="020B0503020204020204" pitchFamily="34" charset="-122"/>
              </a:rPr>
              <a:t>0</a:t>
            </a:r>
            <a:r>
              <a:rPr lang="zh-CN" altLang="en-US" sz="1600" dirty="0" smtClean="0">
                <a:solidFill>
                  <a:prstClr val="white"/>
                </a:solidFill>
                <a:latin typeface="微软雅黑" panose="020B0503020204020204" pitchFamily="34" charset="-122"/>
                <a:ea typeface="微软雅黑" panose="020B0503020204020204" pitchFamily="34" charset="-122"/>
              </a:rPr>
              <a:t>累加到</a:t>
            </a:r>
            <a:r>
              <a:rPr lang="en-US" altLang="zh-CN" sz="1600" dirty="0" smtClean="0">
                <a:solidFill>
                  <a:prstClr val="white"/>
                </a:solidFill>
                <a:latin typeface="微软雅黑" panose="020B0503020204020204" pitchFamily="34" charset="-122"/>
                <a:ea typeface="微软雅黑" panose="020B0503020204020204" pitchFamily="34" charset="-122"/>
              </a:rPr>
              <a:t>100</a:t>
            </a:r>
            <a:r>
              <a:rPr lang="zh-CN" altLang="en-US" sz="1600" dirty="0" smtClean="0">
                <a:solidFill>
                  <a:prstClr val="white"/>
                </a:solidFill>
                <a:latin typeface="微软雅黑" panose="020B0503020204020204" pitchFamily="34" charset="-122"/>
                <a:ea typeface="微软雅黑" panose="020B0503020204020204" pitchFamily="34" charset="-122"/>
              </a:rPr>
              <a:t>，并在过程中输出状态名与</a:t>
            </a:r>
            <a:r>
              <a:rPr lang="en-US" altLang="zh-CN" sz="1600" dirty="0" err="1" smtClean="0">
                <a:solidFill>
                  <a:prstClr val="white"/>
                </a:solidFill>
                <a:latin typeface="微软雅黑" panose="020B0503020204020204" pitchFamily="34" charset="-122"/>
                <a:ea typeface="微软雅黑" panose="020B0503020204020204" pitchFamily="34" charset="-122"/>
              </a:rPr>
              <a:t>cnt</a:t>
            </a:r>
            <a:r>
              <a:rPr lang="zh-CN" altLang="en-US" sz="1600" dirty="0" smtClean="0">
                <a:solidFill>
                  <a:prstClr val="white"/>
                </a:solidFill>
                <a:latin typeface="微软雅黑" panose="020B0503020204020204" pitchFamily="34" charset="-122"/>
                <a:ea typeface="微软雅黑" panose="020B0503020204020204" pitchFamily="34" charset="-122"/>
              </a:rPr>
              <a:t>的值；状态</a:t>
            </a:r>
            <a:r>
              <a:rPr lang="en-US" altLang="zh-CN" sz="1600" dirty="0" smtClean="0">
                <a:solidFill>
                  <a:prstClr val="white"/>
                </a:solidFill>
                <a:latin typeface="微软雅黑" panose="020B0503020204020204" pitchFamily="34" charset="-122"/>
                <a:ea typeface="微软雅黑" panose="020B0503020204020204" pitchFamily="34" charset="-122"/>
              </a:rPr>
              <a:t>3</a:t>
            </a:r>
            <a:r>
              <a:rPr lang="zh-CN" altLang="en-US" sz="1600" dirty="0" smtClean="0">
                <a:solidFill>
                  <a:prstClr val="white"/>
                </a:solidFill>
                <a:latin typeface="微软雅黑" panose="020B0503020204020204" pitchFamily="34" charset="-122"/>
                <a:ea typeface="微软雅黑" panose="020B0503020204020204" pitchFamily="34" charset="-122"/>
              </a:rPr>
              <a:t>的名称为</a:t>
            </a:r>
            <a:r>
              <a:rPr lang="en-US" altLang="zh-CN" sz="1600" dirty="0" smtClean="0">
                <a:solidFill>
                  <a:prstClr val="white"/>
                </a:solidFill>
                <a:latin typeface="微软雅黑" panose="020B0503020204020204" pitchFamily="34" charset="-122"/>
                <a:ea typeface="微软雅黑" panose="020B0503020204020204" pitchFamily="34" charset="-122"/>
              </a:rPr>
              <a:t>Quit</a:t>
            </a:r>
            <a:r>
              <a:rPr lang="zh-CN" altLang="en-US" sz="1600" dirty="0" smtClean="0">
                <a:solidFill>
                  <a:prstClr val="white"/>
                </a:solidFill>
                <a:latin typeface="微软雅黑" panose="020B0503020204020204" pitchFamily="34" charset="-122"/>
                <a:ea typeface="微软雅黑" panose="020B0503020204020204" pitchFamily="34" charset="-122"/>
              </a:rPr>
              <a:t>，运行状态</a:t>
            </a:r>
            <a:r>
              <a:rPr lang="en-US" altLang="zh-CN" sz="1600" dirty="0" smtClean="0">
                <a:solidFill>
                  <a:prstClr val="white"/>
                </a:solidFill>
                <a:latin typeface="微软雅黑" panose="020B0503020204020204" pitchFamily="34" charset="-122"/>
                <a:ea typeface="微软雅黑" panose="020B0503020204020204" pitchFamily="34" charset="-122"/>
              </a:rPr>
              <a:t>3</a:t>
            </a:r>
            <a:r>
              <a:rPr lang="zh-CN" altLang="en-US" sz="1600" dirty="0" smtClean="0">
                <a:solidFill>
                  <a:prstClr val="white"/>
                </a:solidFill>
                <a:latin typeface="微软雅黑" panose="020B0503020204020204" pitchFamily="34" charset="-122"/>
                <a:ea typeface="微软雅黑" panose="020B0503020204020204" pitchFamily="34" charset="-122"/>
              </a:rPr>
              <a:t>后退出程序。</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lvl="0"/>
            <a:r>
              <a:rPr lang="en-US" altLang="zh-CN" sz="1600" dirty="0">
                <a:solidFill>
                  <a:prstClr val="white"/>
                </a:solidFill>
                <a:latin typeface="微软雅黑" panose="020B0503020204020204" pitchFamily="34" charset="-122"/>
                <a:ea typeface="微软雅黑" panose="020B0503020204020204" pitchFamily="34" charset="-122"/>
              </a:rPr>
              <a:t> </a:t>
            </a:r>
            <a:r>
              <a:rPr lang="en-US" altLang="zh-CN" sz="1600" dirty="0" smtClean="0">
                <a:solidFill>
                  <a:prstClr val="white"/>
                </a:solidFill>
                <a:latin typeface="微软雅黑" panose="020B0503020204020204" pitchFamily="34" charset="-122"/>
                <a:ea typeface="微软雅黑" panose="020B0503020204020204" pitchFamily="34" charset="-122"/>
              </a:rPr>
              <a:t>     (3) </a:t>
            </a:r>
            <a:r>
              <a:rPr lang="zh-CN" altLang="en-US" sz="1600" dirty="0" smtClean="0">
                <a:solidFill>
                  <a:prstClr val="white"/>
                </a:solidFill>
                <a:latin typeface="微软雅黑" panose="020B0503020204020204" pitchFamily="34" charset="-122"/>
                <a:ea typeface="微软雅黑" panose="020B0503020204020204" pitchFamily="34" charset="-122"/>
              </a:rPr>
              <a:t>默认情况下状态机依次运行状态</a:t>
            </a:r>
            <a:r>
              <a:rPr lang="en-US" altLang="zh-CN" sz="1600" dirty="0" smtClean="0">
                <a:solidFill>
                  <a:prstClr val="white"/>
                </a:solidFill>
                <a:latin typeface="微软雅黑" panose="020B0503020204020204" pitchFamily="34" charset="-122"/>
                <a:ea typeface="微软雅黑" panose="020B0503020204020204" pitchFamily="34" charset="-122"/>
              </a:rPr>
              <a:t>0-3</a:t>
            </a:r>
            <a:r>
              <a:rPr lang="zh-CN" altLang="en-US" sz="1600" dirty="0" smtClean="0">
                <a:solidFill>
                  <a:prstClr val="white"/>
                </a:solidFill>
                <a:latin typeface="微软雅黑" panose="020B0503020204020204" pitchFamily="34" charset="-122"/>
                <a:ea typeface="微软雅黑" panose="020B0503020204020204" pitchFamily="34" charset="-122"/>
              </a:rPr>
              <a:t>，在状态</a:t>
            </a:r>
            <a:r>
              <a:rPr lang="en-US" altLang="zh-CN" sz="1600" dirty="0" smtClean="0">
                <a:solidFill>
                  <a:prstClr val="white"/>
                </a:solidFill>
                <a:latin typeface="微软雅黑" panose="020B0503020204020204" pitchFamily="34" charset="-122"/>
                <a:ea typeface="微软雅黑" panose="020B0503020204020204" pitchFamily="34" charset="-122"/>
              </a:rPr>
              <a:t>1</a:t>
            </a:r>
            <a:r>
              <a:rPr lang="zh-CN" altLang="en-US" sz="1600" dirty="0" smtClean="0">
                <a:solidFill>
                  <a:prstClr val="white"/>
                </a:solidFill>
                <a:latin typeface="微软雅黑" panose="020B0503020204020204" pitchFamily="34" charset="-122"/>
                <a:ea typeface="微软雅黑" panose="020B0503020204020204" pitchFamily="34" charset="-122"/>
              </a:rPr>
              <a:t>与</a:t>
            </a:r>
            <a:r>
              <a:rPr lang="en-US" altLang="zh-CN" sz="1600" dirty="0" smtClean="0">
                <a:solidFill>
                  <a:prstClr val="white"/>
                </a:solidFill>
                <a:latin typeface="微软雅黑" panose="020B0503020204020204" pitchFamily="34" charset="-122"/>
                <a:ea typeface="微软雅黑" panose="020B0503020204020204" pitchFamily="34" charset="-122"/>
              </a:rPr>
              <a:t>2</a:t>
            </a:r>
            <a:r>
              <a:rPr lang="zh-CN" altLang="en-US" sz="1600" dirty="0" smtClean="0">
                <a:solidFill>
                  <a:prstClr val="white"/>
                </a:solidFill>
                <a:latin typeface="微软雅黑" panose="020B0503020204020204" pitchFamily="34" charset="-122"/>
                <a:ea typeface="微软雅黑" panose="020B0503020204020204" pitchFamily="34" charset="-122"/>
              </a:rPr>
              <a:t>运行时，用户可以通过按键在状态</a:t>
            </a:r>
            <a:r>
              <a:rPr lang="en-US" altLang="zh-CN" sz="1600" dirty="0" smtClean="0">
                <a:solidFill>
                  <a:prstClr val="white"/>
                </a:solidFill>
                <a:latin typeface="微软雅黑" panose="020B0503020204020204" pitchFamily="34" charset="-122"/>
                <a:ea typeface="微软雅黑" panose="020B0503020204020204" pitchFamily="34" charset="-122"/>
              </a:rPr>
              <a:t>1</a:t>
            </a:r>
            <a:r>
              <a:rPr lang="zh-CN" altLang="en-US" sz="1600" dirty="0" smtClean="0">
                <a:solidFill>
                  <a:prstClr val="white"/>
                </a:solidFill>
                <a:latin typeface="微软雅黑" panose="020B0503020204020204" pitchFamily="34" charset="-122"/>
                <a:ea typeface="微软雅黑" panose="020B0503020204020204" pitchFamily="34" charset="-122"/>
              </a:rPr>
              <a:t>与</a:t>
            </a:r>
            <a:r>
              <a:rPr lang="en-US" altLang="zh-CN" sz="1600" dirty="0" smtClean="0">
                <a:solidFill>
                  <a:prstClr val="white"/>
                </a:solidFill>
                <a:latin typeface="微软雅黑" panose="020B0503020204020204" pitchFamily="34" charset="-122"/>
                <a:ea typeface="微软雅黑" panose="020B0503020204020204" pitchFamily="34" charset="-122"/>
              </a:rPr>
              <a:t>2</a:t>
            </a:r>
            <a:r>
              <a:rPr lang="zh-CN" altLang="en-US" sz="1600" dirty="0" smtClean="0">
                <a:solidFill>
                  <a:prstClr val="white"/>
                </a:solidFill>
                <a:latin typeface="微软雅黑" panose="020B0503020204020204" pitchFamily="34" charset="-122"/>
                <a:ea typeface="微软雅黑" panose="020B0503020204020204" pitchFamily="34" charset="-122"/>
              </a:rPr>
              <a:t>之间切换。</a:t>
            </a:r>
            <a:endParaRPr lang="en-US" altLang="zh-CN" sz="1600" dirty="0">
              <a:solidFill>
                <a:prstClr val="white"/>
              </a:solidFill>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提示</a:t>
            </a:r>
            <a:endParaRPr lang="en-US" altLang="zh-CN" sz="2000" dirty="0" smtClean="0">
              <a:latin typeface="微软雅黑" panose="020B0503020204020204" pitchFamily="34" charset="-122"/>
              <a:ea typeface="微软雅黑" panose="020B0503020204020204" pitchFamily="34" charset="-122"/>
            </a:endParaRPr>
          </a:p>
          <a:p>
            <a:r>
              <a:rPr lang="zh-CN" altLang="en-US" sz="1600" dirty="0">
                <a:solidFill>
                  <a:prstClr val="white"/>
                </a:solidFill>
                <a:latin typeface="微软雅黑" panose="020B0503020204020204" pitchFamily="34" charset="-122"/>
                <a:ea typeface="微软雅黑" panose="020B0503020204020204" pitchFamily="34" charset="-122"/>
              </a:rPr>
              <a:t> </a:t>
            </a:r>
            <a:r>
              <a:rPr lang="zh-CN" altLang="en-US" sz="1600" dirty="0" smtClean="0">
                <a:solidFill>
                  <a:prstClr val="white"/>
                </a:solidFill>
                <a:latin typeface="微软雅黑" panose="020B0503020204020204" pitchFamily="34" charset="-122"/>
                <a:ea typeface="微软雅黑" panose="020B0503020204020204" pitchFamily="34" charset="-122"/>
              </a:rPr>
              <a:t>     </a:t>
            </a:r>
            <a:r>
              <a:rPr lang="en-US" altLang="zh-CN" sz="1600" dirty="0" smtClean="0">
                <a:solidFill>
                  <a:prstClr val="white"/>
                </a:solidFill>
                <a:latin typeface="微软雅黑" panose="020B0503020204020204" pitchFamily="34" charset="-122"/>
                <a:ea typeface="微软雅黑" panose="020B0503020204020204" pitchFamily="34" charset="-122"/>
              </a:rPr>
              <a:t>(</a:t>
            </a:r>
            <a:r>
              <a:rPr lang="en-US" altLang="zh-CN" sz="1600" dirty="0">
                <a:solidFill>
                  <a:prstClr val="white"/>
                </a:solidFill>
                <a:latin typeface="微软雅黑" panose="020B0503020204020204" pitchFamily="34" charset="-122"/>
                <a:ea typeface="微软雅黑" panose="020B0503020204020204" pitchFamily="34" charset="-122"/>
              </a:rPr>
              <a:t>1) </a:t>
            </a:r>
            <a:r>
              <a:rPr lang="zh-CN" altLang="en-US" sz="1600" dirty="0" smtClean="0">
                <a:solidFill>
                  <a:prstClr val="white"/>
                </a:solidFill>
                <a:latin typeface="微软雅黑" panose="020B0503020204020204" pitchFamily="34" charset="-122"/>
                <a:ea typeface="微软雅黑" panose="020B0503020204020204" pitchFamily="34" charset="-122"/>
              </a:rPr>
              <a:t>延时</a:t>
            </a:r>
            <a:endParaRPr lang="en-US" altLang="zh-CN" sz="1600" dirty="0" smtClean="0">
              <a:solidFill>
                <a:prstClr val="white"/>
              </a:solidFill>
              <a:latin typeface="微软雅黑" panose="020B0503020204020204" pitchFamily="34" charset="-122"/>
              <a:ea typeface="微软雅黑" panose="020B0503020204020204" pitchFamily="34" charset="-122"/>
            </a:endParaRPr>
          </a:p>
          <a:p>
            <a:r>
              <a:rPr lang="en-US" altLang="zh-CN" sz="1600" dirty="0" smtClean="0">
                <a:solidFill>
                  <a:srgbClr val="C586C0"/>
                </a:solidFill>
                <a:latin typeface="Consolas" panose="020B0609020204030204" pitchFamily="49" charset="0"/>
              </a:rPr>
              <a:t>	import</a:t>
            </a:r>
            <a:r>
              <a:rPr lang="en-US" altLang="zh-CN" sz="1600" dirty="0" smtClean="0">
                <a:solidFill>
                  <a:srgbClr val="D4D4D4"/>
                </a:solidFill>
                <a:latin typeface="Consolas" panose="020B0609020204030204" pitchFamily="49" charset="0"/>
              </a:rPr>
              <a:t> time</a:t>
            </a:r>
          </a:p>
          <a:p>
            <a:r>
              <a:rPr lang="en-US" altLang="zh-CN" sz="1600" dirty="0" smtClean="0">
                <a:solidFill>
                  <a:srgbClr val="D4D4D4"/>
                </a:solidFill>
                <a:latin typeface="Consolas" panose="020B0609020204030204" pitchFamily="49" charset="0"/>
              </a:rPr>
              <a:t>	</a:t>
            </a:r>
            <a:r>
              <a:rPr lang="en-US" altLang="zh-CN" sz="1600" dirty="0" err="1" smtClean="0">
                <a:solidFill>
                  <a:srgbClr val="D4D4D4"/>
                </a:solidFill>
                <a:latin typeface="Consolas" panose="020B0609020204030204" pitchFamily="49" charset="0"/>
              </a:rPr>
              <a:t>time.sleep</a:t>
            </a:r>
            <a:r>
              <a:rPr lang="en-US" altLang="zh-CN" sz="1600" dirty="0" smtClean="0">
                <a:solidFill>
                  <a:srgbClr val="D4D4D4"/>
                </a:solidFill>
                <a:latin typeface="Consolas" panose="020B0609020204030204" pitchFamily="49" charset="0"/>
              </a:rPr>
              <a:t>(</a:t>
            </a:r>
            <a:r>
              <a:rPr lang="en-US" altLang="zh-CN" sz="1600" dirty="0" smtClean="0">
                <a:solidFill>
                  <a:srgbClr val="B5CEA8"/>
                </a:solidFill>
                <a:latin typeface="Consolas" panose="020B0609020204030204" pitchFamily="49" charset="0"/>
              </a:rPr>
              <a:t>0.1</a:t>
            </a:r>
            <a:r>
              <a:rPr lang="en-US" altLang="zh-CN" sz="1600" dirty="0">
                <a:solidFill>
                  <a:srgbClr val="D4D4D4"/>
                </a:solidFill>
                <a:latin typeface="Consolas" panose="020B0609020204030204" pitchFamily="49" charset="0"/>
              </a:rPr>
              <a:t>)</a:t>
            </a:r>
          </a:p>
          <a:p>
            <a:r>
              <a:rPr lang="en-US" altLang="zh-CN" sz="1600" dirty="0" smtClean="0">
                <a:solidFill>
                  <a:prstClr val="white"/>
                </a:solidFill>
                <a:latin typeface="微软雅黑" panose="020B0503020204020204" pitchFamily="34" charset="-122"/>
                <a:ea typeface="微软雅黑" panose="020B0503020204020204" pitchFamily="34" charset="-122"/>
              </a:rPr>
              <a:t>      (2) </a:t>
            </a:r>
            <a:r>
              <a:rPr lang="zh-CN" altLang="en-US" sz="1600" dirty="0" smtClean="0">
                <a:solidFill>
                  <a:prstClr val="white"/>
                </a:solidFill>
                <a:latin typeface="微软雅黑" panose="020B0503020204020204" pitchFamily="34" charset="-122"/>
                <a:ea typeface="微软雅黑" panose="020B0503020204020204" pitchFamily="34" charset="-122"/>
              </a:rPr>
              <a:t>检测用户按键</a:t>
            </a:r>
            <a:endParaRPr lang="en-US" altLang="zh-CN" sz="1600" dirty="0" smtClean="0">
              <a:solidFill>
                <a:prstClr val="white"/>
              </a:solidFill>
              <a:latin typeface="微软雅黑" panose="020B0503020204020204" pitchFamily="34" charset="-122"/>
              <a:ea typeface="微软雅黑" panose="020B0503020204020204" pitchFamily="34" charset="-122"/>
            </a:endParaRPr>
          </a:p>
          <a:p>
            <a:r>
              <a:rPr lang="en-US" altLang="zh-CN" sz="1600" dirty="0" smtClean="0">
                <a:solidFill>
                  <a:prstClr val="white"/>
                </a:solidFill>
                <a:latin typeface="微软雅黑" panose="020B0503020204020204" pitchFamily="34" charset="-122"/>
                <a:ea typeface="微软雅黑" panose="020B0503020204020204" pitchFamily="34" charset="-122"/>
              </a:rPr>
              <a:t>	</a:t>
            </a:r>
            <a:r>
              <a:rPr lang="en-US" altLang="zh-CN" sz="1600" dirty="0">
                <a:solidFill>
                  <a:srgbClr val="C586C0"/>
                </a:solidFill>
                <a:latin typeface="Consolas" panose="020B0609020204030204" pitchFamily="49" charset="0"/>
              </a:rPr>
              <a:t>import</a:t>
            </a:r>
            <a:r>
              <a:rPr lang="en-US" altLang="zh-CN" sz="1600" dirty="0">
                <a:solidFill>
                  <a:srgbClr val="D4D4D4"/>
                </a:solidFill>
                <a:latin typeface="Consolas" panose="020B0609020204030204" pitchFamily="49" charset="0"/>
              </a:rPr>
              <a:t> keyboard</a:t>
            </a:r>
          </a:p>
          <a:p>
            <a:r>
              <a:rPr lang="en-US" altLang="zh-CN" sz="1600" dirty="0" smtClean="0">
                <a:solidFill>
                  <a:srgbClr val="C586C0"/>
                </a:solidFill>
                <a:latin typeface="Consolas" panose="020B0609020204030204" pitchFamily="49" charset="0"/>
              </a:rPr>
              <a:t>	if</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keyboard.is_pressed</a:t>
            </a:r>
            <a:r>
              <a:rPr lang="en-US" altLang="zh-CN" sz="1600" dirty="0">
                <a:solidFill>
                  <a:srgbClr val="D4D4D4"/>
                </a:solidFill>
                <a:latin typeface="Consolas" panose="020B0609020204030204" pitchFamily="49" charset="0"/>
              </a:rPr>
              <a:t>(</a:t>
            </a:r>
            <a:r>
              <a:rPr lang="en-US" altLang="zh-CN" sz="1600" dirty="0">
                <a:solidFill>
                  <a:srgbClr val="CE9178"/>
                </a:solidFill>
                <a:latin typeface="Consolas" panose="020B0609020204030204" pitchFamily="49" charset="0"/>
              </a:rPr>
              <a:t>'2</a:t>
            </a:r>
            <a:r>
              <a:rPr lang="en-US" altLang="zh-CN" sz="1600" dirty="0" smtClean="0">
                <a:solidFill>
                  <a:srgbClr val="CE9178"/>
                </a:solidFill>
                <a:latin typeface="Consolas" panose="020B0609020204030204" pitchFamily="49" charset="0"/>
              </a:rPr>
              <a:t>'</a:t>
            </a:r>
            <a:r>
              <a:rPr lang="en-US" altLang="zh-CN" sz="1600" dirty="0" smtClean="0">
                <a:solidFill>
                  <a:srgbClr val="D4D4D4"/>
                </a:solidFill>
                <a:latin typeface="Consolas" panose="020B0609020204030204" pitchFamily="49" charset="0"/>
              </a:rPr>
              <a:t>):</a:t>
            </a:r>
          </a:p>
          <a:p>
            <a:r>
              <a:rPr lang="en-US" altLang="zh-CN" sz="1600" dirty="0" smtClean="0">
                <a:solidFill>
                  <a:srgbClr val="D4D4D4"/>
                </a:solidFill>
                <a:latin typeface="Consolas" panose="020B0609020204030204" pitchFamily="49" charset="0"/>
              </a:rPr>
              <a:t>	</a:t>
            </a:r>
            <a:r>
              <a:rPr lang="zh-CN" altLang="en-US" sz="1600" dirty="0" smtClean="0">
                <a:solidFill>
                  <a:srgbClr val="D4D4D4"/>
                </a:solidFill>
                <a:latin typeface="Consolas" panose="020B0609020204030204" pitchFamily="49" charset="0"/>
              </a:rPr>
              <a:t>如果没安装库，会有提示</a:t>
            </a:r>
            <a:endParaRPr lang="en-US" altLang="zh-CN" sz="1600" dirty="0">
              <a:solidFill>
                <a:srgbClr val="D4D4D4"/>
              </a:solidFill>
              <a:latin typeface="Consolas" panose="020B0609020204030204" pitchFamily="49" charset="0"/>
            </a:endParaRPr>
          </a:p>
          <a:p>
            <a:r>
              <a:rPr lang="en-US" altLang="zh-CN" sz="1600" dirty="0" smtClean="0">
                <a:solidFill>
                  <a:prstClr val="white"/>
                </a:solidFill>
                <a:latin typeface="微软雅黑" panose="020B0503020204020204" pitchFamily="34" charset="-122"/>
                <a:ea typeface="微软雅黑" panose="020B0503020204020204" pitchFamily="34" charset="-122"/>
              </a:rPr>
              <a:t>	</a:t>
            </a:r>
            <a:r>
              <a:rPr lang="en-US" altLang="zh-CN" sz="1600" dirty="0" err="1" smtClean="0">
                <a:solidFill>
                  <a:prstClr val="white"/>
                </a:solidFill>
                <a:latin typeface="微软雅黑" panose="020B0503020204020204" pitchFamily="34" charset="-122"/>
                <a:ea typeface="微软雅黑" panose="020B0503020204020204" pitchFamily="34" charset="-122"/>
              </a:rPr>
              <a:t>ModuleNotFoundError</a:t>
            </a:r>
            <a:r>
              <a:rPr lang="en-US" altLang="zh-CN" sz="1600" dirty="0" smtClean="0">
                <a:solidFill>
                  <a:prstClr val="white"/>
                </a:solidFill>
                <a:latin typeface="微软雅黑" panose="020B0503020204020204" pitchFamily="34" charset="-122"/>
                <a:ea typeface="微软雅黑" panose="020B0503020204020204" pitchFamily="34" charset="-122"/>
              </a:rPr>
              <a:t>: No module </a:t>
            </a:r>
            <a:r>
              <a:rPr lang="en-US" altLang="zh-CN" sz="1600" dirty="0">
                <a:solidFill>
                  <a:prstClr val="white"/>
                </a:solidFill>
                <a:latin typeface="微软雅黑" panose="020B0503020204020204" pitchFamily="34" charset="-122"/>
                <a:ea typeface="微软雅黑" panose="020B0503020204020204" pitchFamily="34" charset="-122"/>
              </a:rPr>
              <a:t>named </a:t>
            </a:r>
            <a:r>
              <a:rPr lang="en-US" altLang="zh-CN" sz="1600" dirty="0" smtClean="0">
                <a:solidFill>
                  <a:prstClr val="white"/>
                </a:solidFill>
                <a:latin typeface="微软雅黑" panose="020B0503020204020204" pitchFamily="34" charset="-122"/>
                <a:ea typeface="微软雅黑" panose="020B0503020204020204" pitchFamily="34" charset="-122"/>
              </a:rPr>
              <a:t>'keyboard'</a:t>
            </a:r>
          </a:p>
          <a:p>
            <a:r>
              <a:rPr lang="en-US" altLang="zh-CN" sz="1600" dirty="0">
                <a:solidFill>
                  <a:prstClr val="white"/>
                </a:solidFill>
                <a:latin typeface="微软雅黑" panose="020B0503020204020204" pitchFamily="34" charset="-122"/>
                <a:ea typeface="微软雅黑" panose="020B0503020204020204" pitchFamily="34" charset="-122"/>
              </a:rPr>
              <a:t>	</a:t>
            </a:r>
            <a:r>
              <a:rPr lang="zh-CN" altLang="en-US" sz="1600" dirty="0" smtClean="0">
                <a:solidFill>
                  <a:srgbClr val="D4D4D4"/>
                </a:solidFill>
                <a:latin typeface="Consolas" panose="020B0609020204030204" pitchFamily="49" charset="0"/>
              </a:rPr>
              <a:t>则需要安装这个库</a:t>
            </a:r>
            <a:endParaRPr lang="en-US" altLang="zh-CN" sz="1600" dirty="0" smtClean="0">
              <a:solidFill>
                <a:srgbClr val="D4D4D4"/>
              </a:solidFill>
              <a:latin typeface="Consolas" panose="020B0609020204030204" pitchFamily="49" charset="0"/>
            </a:endParaRPr>
          </a:p>
          <a:p>
            <a:r>
              <a:rPr lang="en-US" altLang="zh-CN" sz="1600" dirty="0" smtClean="0">
                <a:solidFill>
                  <a:prstClr val="white"/>
                </a:solidFill>
                <a:latin typeface="微软雅黑" panose="020B0503020204020204" pitchFamily="34" charset="-122"/>
                <a:ea typeface="微软雅黑" panose="020B0503020204020204" pitchFamily="34" charset="-122"/>
              </a:rPr>
              <a:t>	pip install keyboard</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0" y="6604084"/>
            <a:ext cx="6128601" cy="253916"/>
          </a:xfrm>
          <a:prstGeom prst="rect">
            <a:avLst/>
          </a:prstGeom>
          <a:noFill/>
        </p:spPr>
        <p:txBody>
          <a:bodyPr wrap="none" rtlCol="0">
            <a:spAutoFit/>
          </a:bodyPr>
          <a:lstStyle/>
          <a:p>
            <a:r>
              <a:rPr lang="en-US" altLang="zh-CN" sz="1050" dirty="0" smtClean="0"/>
              <a:t>[1]</a:t>
            </a:r>
            <a:r>
              <a:rPr lang="zh-CN" altLang="en-US" sz="1050" b="1" dirty="0"/>
              <a:t>嵌入式机器人开发中的有限状态机（</a:t>
            </a:r>
            <a:r>
              <a:rPr lang="en-US" altLang="zh-CN" sz="1050" b="1" dirty="0"/>
              <a:t>FSM</a:t>
            </a:r>
            <a:r>
              <a:rPr lang="zh-CN" altLang="en-US" sz="1050" b="1" dirty="0" smtClean="0"/>
              <a:t>）</a:t>
            </a:r>
            <a:r>
              <a:rPr lang="en-US" altLang="zh-CN" sz="1050" b="1" dirty="0"/>
              <a:t>https://blog.csdn.net/yuleitao/article/details/105887280</a:t>
            </a:r>
            <a:r>
              <a:rPr lang="zh-CN" altLang="en-US" sz="1050" b="1" dirty="0" smtClean="0"/>
              <a:t> </a:t>
            </a:r>
            <a:endParaRPr lang="zh-CN" altLang="en-US" sz="1050" dirty="0"/>
          </a:p>
        </p:txBody>
      </p:sp>
    </p:spTree>
    <p:extLst>
      <p:ext uri="{BB962C8B-B14F-4D97-AF65-F5344CB8AC3E}">
        <p14:creationId xmlns:p14="http://schemas.microsoft.com/office/powerpoint/2010/main" val="323089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入门</a:t>
            </a:r>
            <a:r>
              <a:rPr lang="en-US" altLang="zh-CN" sz="3200" b="1" dirty="0" smtClean="0">
                <a:solidFill>
                  <a:srgbClr val="0070C0"/>
                </a:solidFill>
                <a:latin typeface="微软雅黑" panose="020B0503020204020204" pitchFamily="34" charset="-122"/>
                <a:ea typeface="微软雅黑" panose="020B0503020204020204" pitchFamily="34" charset="-122"/>
              </a:rPr>
              <a:t>-Print</a:t>
            </a:r>
            <a:r>
              <a:rPr lang="zh-CN" altLang="en-US" sz="3200" b="1" dirty="0" smtClean="0">
                <a:solidFill>
                  <a:srgbClr val="0070C0"/>
                </a:solidFill>
                <a:latin typeface="微软雅黑" panose="020B0503020204020204" pitchFamily="34" charset="-122"/>
                <a:ea typeface="微软雅黑" panose="020B0503020204020204" pitchFamily="34" charset="-122"/>
              </a:rPr>
              <a:t>函数</a:t>
            </a:r>
            <a:endParaRPr lang="zh-CN" altLang="en-US" sz="3200" dirty="0"/>
          </a:p>
        </p:txBody>
      </p:sp>
      <p:sp>
        <p:nvSpPr>
          <p:cNvPr id="3" name="内容占位符 2"/>
          <p:cNvSpPr>
            <a:spLocks noGrp="1"/>
          </p:cNvSpPr>
          <p:nvPr>
            <p:ph idx="1"/>
          </p:nvPr>
        </p:nvSpPr>
        <p:spPr>
          <a:xfrm>
            <a:off x="838200" y="1457738"/>
            <a:ext cx="10515600" cy="4854571"/>
          </a:xfrm>
          <a:solidFill>
            <a:schemeClr val="accent1">
              <a:lumMod val="50000"/>
            </a:schemeClr>
          </a:solidFill>
        </p:spPr>
        <p:txBody>
          <a:bodyPr/>
          <a:lstStyle/>
          <a:p>
            <a:endParaRPr lang="en-US" altLang="zh-CN" sz="1400" dirty="0" smtClean="0">
              <a:solidFill>
                <a:schemeClr val="bg1"/>
              </a:solidFill>
            </a:endParaRPr>
          </a:p>
          <a:p>
            <a:r>
              <a:rPr lang="zh-CN" altLang="en-US" dirty="0" smtClean="0">
                <a:solidFill>
                  <a:schemeClr val="bg1"/>
                </a:solidFill>
              </a:rPr>
              <a:t>输出函数</a:t>
            </a:r>
            <a:r>
              <a:rPr lang="en-US" altLang="zh-CN" dirty="0" smtClean="0">
                <a:solidFill>
                  <a:schemeClr val="bg1"/>
                </a:solidFill>
              </a:rPr>
              <a:t>print()</a:t>
            </a: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pPr lvl="1"/>
            <a:r>
              <a:rPr lang="en-US" altLang="zh-CN" dirty="0" smtClean="0">
                <a:solidFill>
                  <a:schemeClr val="bg1"/>
                </a:solidFill>
              </a:rPr>
              <a:t>print</a:t>
            </a:r>
            <a:r>
              <a:rPr lang="zh-CN" altLang="en-US" dirty="0" smtClean="0">
                <a:solidFill>
                  <a:schemeClr val="bg1"/>
                </a:solidFill>
              </a:rPr>
              <a:t>可以带多个参数，这些参数会比逐一打印出来</a:t>
            </a:r>
            <a:endParaRPr lang="en-US" altLang="zh-CN" dirty="0">
              <a:solidFill>
                <a:schemeClr val="bg1"/>
              </a:solidFill>
            </a:endParaRPr>
          </a:p>
          <a:p>
            <a:pPr lvl="1"/>
            <a:r>
              <a:rPr lang="zh-CN" altLang="en-US" dirty="0" smtClean="0">
                <a:solidFill>
                  <a:schemeClr val="bg1"/>
                </a:solidFill>
              </a:rPr>
              <a:t>字符串</a:t>
            </a:r>
            <a:endParaRPr lang="en-US" altLang="zh-CN" dirty="0" smtClean="0">
              <a:solidFill>
                <a:schemeClr val="bg1"/>
              </a:solidFill>
            </a:endParaRPr>
          </a:p>
          <a:p>
            <a:pPr marL="1371600" lvl="2" indent="-457200">
              <a:buFont typeface="+mj-lt"/>
              <a:buAutoNum type="arabicPeriod"/>
            </a:pPr>
            <a:r>
              <a:rPr lang="zh-CN" altLang="en-US" dirty="0" smtClean="0">
                <a:solidFill>
                  <a:schemeClr val="bg1"/>
                </a:solidFill>
              </a:rPr>
              <a:t>字符串</a:t>
            </a:r>
            <a:r>
              <a:rPr lang="zh-CN" altLang="en-US" dirty="0">
                <a:solidFill>
                  <a:schemeClr val="bg1"/>
                </a:solidFill>
              </a:rPr>
              <a:t>可以用</a:t>
            </a:r>
            <a:r>
              <a:rPr lang="zh-CN" altLang="en-US" dirty="0" smtClean="0">
                <a:solidFill>
                  <a:schemeClr val="bg1"/>
                </a:solidFill>
              </a:rPr>
              <a:t>单引号</a:t>
            </a:r>
            <a:r>
              <a:rPr lang="en-US" altLang="zh-CN" dirty="0" smtClean="0">
                <a:solidFill>
                  <a:schemeClr val="bg1"/>
                </a:solidFill>
              </a:rPr>
              <a:t>’</a:t>
            </a:r>
            <a:r>
              <a:rPr lang="en-US" altLang="zh-CN" dirty="0" err="1" smtClean="0">
                <a:solidFill>
                  <a:schemeClr val="bg1"/>
                </a:solidFill>
              </a:rPr>
              <a:t>str</a:t>
            </a:r>
            <a:r>
              <a:rPr lang="en-US" altLang="zh-CN" dirty="0" smtClean="0">
                <a:solidFill>
                  <a:schemeClr val="bg1"/>
                </a:solidFill>
              </a:rPr>
              <a:t>’</a:t>
            </a:r>
            <a:r>
              <a:rPr lang="zh-CN" altLang="en-US" dirty="0" smtClean="0">
                <a:solidFill>
                  <a:schemeClr val="bg1"/>
                </a:solidFill>
              </a:rPr>
              <a:t>或双引号</a:t>
            </a:r>
            <a:r>
              <a:rPr lang="en-US" altLang="zh-CN" dirty="0" smtClean="0">
                <a:solidFill>
                  <a:schemeClr val="bg1"/>
                </a:solidFill>
              </a:rPr>
              <a:t>”</a:t>
            </a:r>
            <a:r>
              <a:rPr lang="en-US" altLang="zh-CN" dirty="0" err="1" smtClean="0">
                <a:solidFill>
                  <a:schemeClr val="bg1"/>
                </a:solidFill>
              </a:rPr>
              <a:t>str</a:t>
            </a:r>
            <a:r>
              <a:rPr lang="en-US" altLang="zh-CN" dirty="0" smtClean="0">
                <a:solidFill>
                  <a:schemeClr val="bg1"/>
                </a:solidFill>
              </a:rPr>
              <a:t>”</a:t>
            </a:r>
            <a:r>
              <a:rPr lang="zh-CN" altLang="en-US" dirty="0" smtClean="0">
                <a:solidFill>
                  <a:schemeClr val="bg1"/>
                </a:solidFill>
              </a:rPr>
              <a:t>包括</a:t>
            </a:r>
            <a:endParaRPr lang="en-US" altLang="zh-CN" dirty="0" smtClean="0">
              <a:solidFill>
                <a:schemeClr val="bg1"/>
              </a:solidFill>
            </a:endParaRPr>
          </a:p>
          <a:p>
            <a:pPr marL="1371600" lvl="2" indent="-457200">
              <a:buFont typeface="+mj-lt"/>
              <a:buAutoNum type="arabicPeriod"/>
            </a:pPr>
            <a:r>
              <a:rPr lang="zh-CN" altLang="en-US" dirty="0" smtClean="0">
                <a:solidFill>
                  <a:schemeClr val="bg1"/>
                </a:solidFill>
              </a:rPr>
              <a:t>转义字符</a:t>
            </a:r>
            <a:r>
              <a:rPr lang="zh-CN" altLang="en-US" dirty="0">
                <a:solidFill>
                  <a:schemeClr val="bg1"/>
                </a:solidFill>
              </a:rPr>
              <a:t>与</a:t>
            </a:r>
            <a:r>
              <a:rPr lang="en-US" altLang="zh-CN" dirty="0">
                <a:solidFill>
                  <a:schemeClr val="bg1"/>
                </a:solidFill>
              </a:rPr>
              <a:t>C</a:t>
            </a:r>
            <a:r>
              <a:rPr lang="zh-CN" altLang="en-US" dirty="0" smtClean="0">
                <a:solidFill>
                  <a:schemeClr val="bg1"/>
                </a:solidFill>
              </a:rPr>
              <a:t>相同 </a:t>
            </a:r>
            <a:r>
              <a:rPr lang="en-US" altLang="zh-CN" dirty="0" smtClean="0">
                <a:solidFill>
                  <a:schemeClr val="bg1"/>
                </a:solidFill>
              </a:rPr>
              <a:t>\r \n</a:t>
            </a:r>
            <a:r>
              <a:rPr lang="zh-CN" altLang="en-US" dirty="0" smtClean="0">
                <a:solidFill>
                  <a:schemeClr val="bg1"/>
                </a:solidFill>
              </a:rPr>
              <a:t> </a:t>
            </a:r>
            <a:endParaRPr lang="en-US" altLang="zh-CN" dirty="0" smtClean="0">
              <a:solidFill>
                <a:schemeClr val="bg1"/>
              </a:solidFill>
            </a:endParaRPr>
          </a:p>
          <a:p>
            <a:pPr marL="1371600" lvl="2" indent="-457200">
              <a:buFont typeface="+mj-lt"/>
              <a:buAutoNum type="arabicPeriod"/>
            </a:pPr>
            <a:r>
              <a:rPr lang="zh-CN" altLang="en-US" dirty="0" smtClean="0">
                <a:solidFill>
                  <a:schemeClr val="bg1"/>
                </a:solidFill>
              </a:rPr>
              <a:t>合理</a:t>
            </a:r>
            <a:r>
              <a:rPr lang="zh-CN" altLang="en-US" dirty="0">
                <a:solidFill>
                  <a:schemeClr val="bg1"/>
                </a:solidFill>
              </a:rPr>
              <a:t>使用单引号和双引号可以避免使用一些</a:t>
            </a:r>
            <a:r>
              <a:rPr lang="zh-CN" altLang="en-US" dirty="0" smtClean="0">
                <a:solidFill>
                  <a:schemeClr val="bg1"/>
                </a:solidFill>
              </a:rPr>
              <a:t>转义字符，例如 </a:t>
            </a:r>
            <a:r>
              <a:rPr lang="en-US" altLang="zh-CN" dirty="0" smtClean="0">
                <a:solidFill>
                  <a:schemeClr val="bg1"/>
                </a:solidFill>
              </a:rPr>
              <a:t>’</a:t>
            </a:r>
            <a:r>
              <a:rPr lang="zh-CN" altLang="en-US" dirty="0" smtClean="0">
                <a:solidFill>
                  <a:schemeClr val="bg1"/>
                </a:solidFill>
              </a:rPr>
              <a:t>使用</a:t>
            </a:r>
            <a:r>
              <a:rPr lang="en-US" altLang="zh-CN" dirty="0" smtClean="0">
                <a:solidFill>
                  <a:schemeClr val="bg1"/>
                </a:solidFill>
              </a:rPr>
              <a:t>”</a:t>
            </a:r>
            <a:r>
              <a:rPr lang="zh-CN" altLang="en-US" dirty="0" smtClean="0">
                <a:solidFill>
                  <a:schemeClr val="bg1"/>
                </a:solidFill>
              </a:rPr>
              <a:t>双引号</a:t>
            </a:r>
            <a:r>
              <a:rPr lang="en-US" altLang="zh-CN" dirty="0" smtClean="0">
                <a:solidFill>
                  <a:schemeClr val="bg1"/>
                </a:solidFill>
              </a:rPr>
              <a:t>” ’</a:t>
            </a:r>
            <a:endParaRPr lang="en-US" altLang="zh-CN" dirty="0">
              <a:solidFill>
                <a:schemeClr val="bg1"/>
              </a:solidFill>
            </a:endParaRPr>
          </a:p>
          <a:p>
            <a:pPr lvl="1"/>
            <a:r>
              <a:rPr lang="en-US" altLang="zh-CN" dirty="0" smtClean="0">
                <a:solidFill>
                  <a:schemeClr val="bg1"/>
                </a:solidFill>
              </a:rPr>
              <a:t>print</a:t>
            </a:r>
            <a:r>
              <a:rPr lang="zh-CN" altLang="en-US" dirty="0" smtClean="0">
                <a:solidFill>
                  <a:schemeClr val="bg1"/>
                </a:solidFill>
              </a:rPr>
              <a:t>参数中的变量无论是字符串、数字、还是列表，都可以直接把值打印出来</a:t>
            </a:r>
            <a:endParaRPr lang="en-US" altLang="zh-CN" dirty="0" smtClean="0">
              <a:solidFill>
                <a:schemeClr val="bg1"/>
              </a:solidFill>
            </a:endParaRPr>
          </a:p>
          <a:p>
            <a:endParaRPr lang="zh-CN" altLang="en-US" dirty="0"/>
          </a:p>
        </p:txBody>
      </p:sp>
      <p:pic>
        <p:nvPicPr>
          <p:cNvPr id="4" name="图片 3"/>
          <p:cNvPicPr>
            <a:picLocks noChangeAspect="1"/>
          </p:cNvPicPr>
          <p:nvPr/>
        </p:nvPicPr>
        <p:blipFill>
          <a:blip r:embed="rId2"/>
          <a:stretch>
            <a:fillRect/>
          </a:stretch>
        </p:blipFill>
        <p:spPr>
          <a:xfrm>
            <a:off x="1175007" y="2270400"/>
            <a:ext cx="7370924" cy="1027872"/>
          </a:xfrm>
          <a:prstGeom prst="rect">
            <a:avLst/>
          </a:prstGeom>
        </p:spPr>
      </p:pic>
    </p:spTree>
    <p:extLst>
      <p:ext uri="{BB962C8B-B14F-4D97-AF65-F5344CB8AC3E}">
        <p14:creationId xmlns:p14="http://schemas.microsoft.com/office/powerpoint/2010/main" val="284762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入门</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变量</a:t>
            </a:r>
            <a:endParaRPr lang="zh-CN" altLang="en-US" sz="3200" dirty="0"/>
          </a:p>
        </p:txBody>
      </p:sp>
      <p:sp>
        <p:nvSpPr>
          <p:cNvPr id="3" name="内容占位符 2"/>
          <p:cNvSpPr>
            <a:spLocks noGrp="1"/>
          </p:cNvSpPr>
          <p:nvPr>
            <p:ph idx="1"/>
          </p:nvPr>
        </p:nvSpPr>
        <p:spPr>
          <a:xfrm>
            <a:off x="838200" y="1457738"/>
            <a:ext cx="10515600" cy="4854571"/>
          </a:xfrm>
          <a:solidFill>
            <a:schemeClr val="accent1">
              <a:lumMod val="50000"/>
            </a:schemeClr>
          </a:solidFill>
        </p:spPr>
        <p:txBody>
          <a:bodyPr>
            <a:normAutofit/>
          </a:bodyPr>
          <a:lstStyle/>
          <a:p>
            <a:endParaRPr lang="en-US" altLang="zh-CN" sz="1400" dirty="0" smtClean="0">
              <a:solidFill>
                <a:schemeClr val="bg1"/>
              </a:solidFill>
            </a:endParaRPr>
          </a:p>
          <a:p>
            <a:r>
              <a:rPr lang="zh-CN" altLang="en-US" dirty="0" smtClean="0">
                <a:solidFill>
                  <a:schemeClr val="bg1"/>
                </a:solidFill>
              </a:rPr>
              <a:t>变量</a:t>
            </a:r>
            <a:endParaRPr lang="en-US" altLang="zh-CN" dirty="0" smtClean="0">
              <a:solidFill>
                <a:schemeClr val="bg1"/>
              </a:solidFill>
            </a:endParaRPr>
          </a:p>
          <a:p>
            <a:pPr lvl="1"/>
            <a:r>
              <a:rPr lang="zh-CN" altLang="en-US" dirty="0">
                <a:solidFill>
                  <a:schemeClr val="bg1"/>
                </a:solidFill>
              </a:rPr>
              <a:t>变量弱类型</a:t>
            </a:r>
            <a:endParaRPr lang="en-US" altLang="zh-CN" dirty="0">
              <a:solidFill>
                <a:schemeClr val="bg1"/>
              </a:solidFill>
            </a:endParaRPr>
          </a:p>
          <a:p>
            <a:pPr lvl="1"/>
            <a:r>
              <a:rPr lang="zh-CN" altLang="en-US" dirty="0">
                <a:solidFill>
                  <a:schemeClr val="bg1"/>
                </a:solidFill>
              </a:rPr>
              <a:t>变量不用提前</a:t>
            </a:r>
            <a:r>
              <a:rPr lang="zh-CN" altLang="en-US" dirty="0" smtClean="0">
                <a:solidFill>
                  <a:schemeClr val="bg1"/>
                </a:solidFill>
              </a:rPr>
              <a:t>定义</a:t>
            </a:r>
            <a:endParaRPr lang="en-US" altLang="zh-CN" dirty="0" smtClean="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pPr marL="228600" lvl="1">
              <a:lnSpc>
                <a:spcPct val="100000"/>
              </a:lnSpc>
              <a:spcBef>
                <a:spcPts val="1000"/>
              </a:spcBef>
            </a:pPr>
            <a:r>
              <a:rPr lang="zh-CN" altLang="en-US" sz="2800" dirty="0" smtClean="0">
                <a:solidFill>
                  <a:schemeClr val="bg1"/>
                </a:solidFill>
              </a:rPr>
              <a:t>格式化字符串</a:t>
            </a:r>
            <a:endParaRPr lang="en-US" altLang="zh-CN" sz="2800" dirty="0">
              <a:solidFill>
                <a:schemeClr val="bg1"/>
              </a:solidFill>
            </a:endParaRPr>
          </a:p>
          <a:p>
            <a:pPr lvl="1"/>
            <a:endParaRPr lang="en-US" altLang="zh-CN" dirty="0" smtClean="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61253"/>
          <a:stretch/>
        </p:blipFill>
        <p:spPr>
          <a:xfrm>
            <a:off x="4191441" y="1748864"/>
            <a:ext cx="6810994" cy="1743844"/>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59224"/>
          <a:stretch/>
        </p:blipFill>
        <p:spPr>
          <a:xfrm>
            <a:off x="4191441" y="4006066"/>
            <a:ext cx="6833401" cy="1841220"/>
          </a:xfrm>
          <a:prstGeom prst="rect">
            <a:avLst/>
          </a:prstGeom>
        </p:spPr>
      </p:pic>
    </p:spTree>
    <p:extLst>
      <p:ext uri="{BB962C8B-B14F-4D97-AF65-F5344CB8AC3E}">
        <p14:creationId xmlns:p14="http://schemas.microsoft.com/office/powerpoint/2010/main" val="216609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变量类型</a:t>
            </a:r>
            <a:endParaRPr lang="zh-CN" altLang="en-US" sz="3200" dirty="0"/>
          </a:p>
        </p:txBody>
      </p:sp>
      <p:sp>
        <p:nvSpPr>
          <p:cNvPr id="3" name="内容占位符 2"/>
          <p:cNvSpPr>
            <a:spLocks noGrp="1"/>
          </p:cNvSpPr>
          <p:nvPr>
            <p:ph idx="1"/>
          </p:nvPr>
        </p:nvSpPr>
        <p:spPr>
          <a:xfrm>
            <a:off x="838200" y="1184224"/>
            <a:ext cx="10515600" cy="5456420"/>
          </a:xfrm>
          <a:solidFill>
            <a:schemeClr val="accent1">
              <a:lumMod val="50000"/>
            </a:schemeClr>
          </a:solidFill>
        </p:spPr>
        <p:txBody>
          <a:bodyPr>
            <a:normAutofit/>
          </a:bodyPr>
          <a:lstStyle/>
          <a:p>
            <a:endParaRPr lang="en-US" altLang="zh-CN" sz="1400" dirty="0" smtClean="0">
              <a:solidFill>
                <a:schemeClr val="bg1"/>
              </a:solidFill>
            </a:endParaRPr>
          </a:p>
          <a:p>
            <a:r>
              <a:rPr lang="zh-CN" altLang="en-US" dirty="0" smtClean="0">
                <a:solidFill>
                  <a:schemeClr val="bg1"/>
                </a:solidFill>
              </a:rPr>
              <a:t>变量类型</a:t>
            </a:r>
            <a:endParaRPr lang="en-US" altLang="zh-CN" dirty="0" smtClean="0">
              <a:solidFill>
                <a:schemeClr val="bg1"/>
              </a:solidFill>
            </a:endParaRPr>
          </a:p>
          <a:p>
            <a:pPr lvl="1"/>
            <a:r>
              <a:rPr lang="zh-CN" altLang="en-US" b="1" dirty="0">
                <a:solidFill>
                  <a:schemeClr val="bg1"/>
                </a:solidFill>
              </a:rPr>
              <a:t>字符串 </a:t>
            </a:r>
            <a:r>
              <a:rPr lang="en-US" altLang="zh-CN" b="1" dirty="0" err="1" smtClean="0">
                <a:solidFill>
                  <a:schemeClr val="bg1"/>
                </a:solidFill>
              </a:rPr>
              <a:t>str</a:t>
            </a:r>
            <a:endParaRPr lang="en-US" altLang="zh-CN" b="1" dirty="0">
              <a:solidFill>
                <a:schemeClr val="bg1"/>
              </a:solidFill>
            </a:endParaRPr>
          </a:p>
          <a:p>
            <a:pPr lvl="1"/>
            <a:r>
              <a:rPr lang="zh-CN" altLang="en-US" b="1" dirty="0">
                <a:solidFill>
                  <a:schemeClr val="bg1"/>
                </a:solidFill>
              </a:rPr>
              <a:t>数字 </a:t>
            </a:r>
            <a:r>
              <a:rPr lang="en-US" altLang="zh-CN" b="1" dirty="0" err="1">
                <a:solidFill>
                  <a:schemeClr val="bg1"/>
                </a:solidFill>
              </a:rPr>
              <a:t>int</a:t>
            </a:r>
            <a:r>
              <a:rPr lang="en-US" altLang="zh-CN" b="1" dirty="0">
                <a:solidFill>
                  <a:schemeClr val="bg1"/>
                </a:solidFill>
              </a:rPr>
              <a:t> float </a:t>
            </a:r>
            <a:r>
              <a:rPr lang="en-US" altLang="zh-CN" b="1" dirty="0" smtClean="0">
                <a:solidFill>
                  <a:schemeClr val="bg1"/>
                </a:solidFill>
              </a:rPr>
              <a:t>bool </a:t>
            </a:r>
            <a:r>
              <a:rPr lang="en-US" altLang="zh-CN" b="1" dirty="0">
                <a:solidFill>
                  <a:schemeClr val="bg1"/>
                </a:solidFill>
              </a:rPr>
              <a:t>……</a:t>
            </a:r>
            <a:endParaRPr lang="en-US" altLang="zh-CN" b="1" dirty="0" smtClean="0">
              <a:solidFill>
                <a:schemeClr val="bg1"/>
              </a:solidFill>
            </a:endParaRPr>
          </a:p>
          <a:p>
            <a:pPr lvl="1"/>
            <a:r>
              <a:rPr lang="zh-CN" altLang="en-US" b="1" dirty="0">
                <a:solidFill>
                  <a:schemeClr val="bg1"/>
                </a:solidFill>
              </a:rPr>
              <a:t>列表 </a:t>
            </a:r>
            <a:r>
              <a:rPr lang="en-US" altLang="zh-CN" b="1" dirty="0" smtClean="0">
                <a:solidFill>
                  <a:schemeClr val="bg1"/>
                </a:solidFill>
              </a:rPr>
              <a:t>list</a:t>
            </a:r>
          </a:p>
          <a:p>
            <a:pPr lvl="1"/>
            <a:r>
              <a:rPr lang="zh-CN" altLang="en-US" dirty="0">
                <a:solidFill>
                  <a:schemeClr val="bg1"/>
                </a:solidFill>
              </a:rPr>
              <a:t>元组 </a:t>
            </a:r>
            <a:r>
              <a:rPr lang="en-US" altLang="zh-CN" dirty="0">
                <a:solidFill>
                  <a:schemeClr val="bg1"/>
                </a:solidFill>
              </a:rPr>
              <a:t>tuple</a:t>
            </a:r>
            <a:endParaRPr lang="en-US" altLang="zh-CN" dirty="0" smtClean="0">
              <a:solidFill>
                <a:schemeClr val="bg1"/>
              </a:solidFill>
            </a:endParaRPr>
          </a:p>
          <a:p>
            <a:pPr lvl="1"/>
            <a:r>
              <a:rPr lang="zh-CN" altLang="en-US" dirty="0">
                <a:solidFill>
                  <a:schemeClr val="bg1"/>
                </a:solidFill>
              </a:rPr>
              <a:t>字典 </a:t>
            </a:r>
            <a:r>
              <a:rPr lang="en-US" altLang="zh-CN" dirty="0" err="1" smtClean="0">
                <a:solidFill>
                  <a:schemeClr val="bg1"/>
                </a:solidFill>
              </a:rPr>
              <a:t>dict</a:t>
            </a:r>
            <a:endParaRPr lang="en-US" altLang="zh-CN" dirty="0" smtClean="0">
              <a:solidFill>
                <a:schemeClr val="bg1"/>
              </a:solidFill>
            </a:endParaRPr>
          </a:p>
          <a:p>
            <a:pPr marL="457200" lvl="1" indent="0">
              <a:buNone/>
            </a:pPr>
            <a:r>
              <a:rPr lang="en-US" altLang="zh-CN" dirty="0" smtClean="0">
                <a:solidFill>
                  <a:schemeClr val="bg1"/>
                </a:solidFill>
              </a:rPr>
              <a:t>    … …</a:t>
            </a:r>
          </a:p>
          <a:p>
            <a:pPr lvl="1"/>
            <a:endParaRPr lang="en-US" altLang="zh-CN" dirty="0" smtClean="0">
              <a:solidFill>
                <a:schemeClr val="bg1"/>
              </a:solidFill>
            </a:endParaRPr>
          </a:p>
          <a:p>
            <a:pPr lvl="1"/>
            <a:endParaRPr lang="en-US" altLang="zh-CN" dirty="0" smtClean="0">
              <a:solidFill>
                <a:schemeClr val="bg1"/>
              </a:solidFill>
            </a:endParaRPr>
          </a:p>
          <a:p>
            <a:pPr marL="228600" lvl="1">
              <a:lnSpc>
                <a:spcPct val="100000"/>
              </a:lnSpc>
              <a:spcBef>
                <a:spcPts val="1000"/>
              </a:spcBef>
            </a:pPr>
            <a:r>
              <a:rPr lang="zh-CN" altLang="en-US" sz="2800" dirty="0">
                <a:solidFill>
                  <a:schemeClr val="bg1"/>
                </a:solidFill>
              </a:rPr>
              <a:t>一个变量名的类型是可变</a:t>
            </a:r>
            <a:r>
              <a:rPr lang="zh-CN" altLang="en-US" sz="2800" dirty="0" smtClean="0">
                <a:solidFill>
                  <a:schemeClr val="bg1"/>
                </a:solidFill>
              </a:rPr>
              <a:t>的</a:t>
            </a:r>
            <a:endParaRPr lang="en-US" altLang="zh-CN" sz="2800" dirty="0" smtClean="0">
              <a:solidFill>
                <a:schemeClr val="bg1"/>
              </a:solidFill>
            </a:endParaRPr>
          </a:p>
          <a:p>
            <a:pPr marL="228600" lvl="1">
              <a:lnSpc>
                <a:spcPct val="100000"/>
              </a:lnSpc>
              <a:spcBef>
                <a:spcPts val="1000"/>
              </a:spcBef>
            </a:pPr>
            <a:r>
              <a:rPr lang="zh-CN" altLang="en-US" sz="2800" dirty="0" smtClean="0">
                <a:solidFill>
                  <a:schemeClr val="bg1"/>
                </a:solidFill>
              </a:rPr>
              <a:t>变量的命名规范与</a:t>
            </a:r>
            <a:r>
              <a:rPr lang="en-US" altLang="zh-CN" sz="2800" dirty="0" smtClean="0">
                <a:solidFill>
                  <a:schemeClr val="bg1"/>
                </a:solidFill>
              </a:rPr>
              <a:t>C</a:t>
            </a:r>
            <a:r>
              <a:rPr lang="zh-CN" altLang="en-US" sz="2800" dirty="0" smtClean="0">
                <a:solidFill>
                  <a:schemeClr val="bg1"/>
                </a:solidFill>
              </a:rPr>
              <a:t>语言相同</a:t>
            </a:r>
            <a:endParaRPr lang="en-US" altLang="zh-CN" sz="2800" dirty="0">
              <a:solidFill>
                <a:schemeClr val="bg1"/>
              </a:solidFill>
            </a:endParaRPr>
          </a:p>
          <a:p>
            <a:pPr lvl="1"/>
            <a:endParaRPr lang="en-US" altLang="zh-CN" dirty="0" smtClean="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951" y="2904556"/>
            <a:ext cx="7947055" cy="1967248"/>
          </a:xfrm>
          <a:prstGeom prst="rect">
            <a:avLst/>
          </a:prstGeom>
        </p:spPr>
      </p:pic>
    </p:spTree>
    <p:extLst>
      <p:ext uri="{BB962C8B-B14F-4D97-AF65-F5344CB8AC3E}">
        <p14:creationId xmlns:p14="http://schemas.microsoft.com/office/powerpoint/2010/main" val="38740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306" y="142715"/>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数字</a:t>
            </a:r>
            <a:endParaRPr lang="zh-CN" altLang="en-US" sz="3200" dirty="0"/>
          </a:p>
        </p:txBody>
      </p:sp>
      <p:sp>
        <p:nvSpPr>
          <p:cNvPr id="3" name="内容占位符 2"/>
          <p:cNvSpPr>
            <a:spLocks noGrp="1"/>
          </p:cNvSpPr>
          <p:nvPr>
            <p:ph idx="1"/>
          </p:nvPr>
        </p:nvSpPr>
        <p:spPr>
          <a:xfrm>
            <a:off x="838200" y="1184224"/>
            <a:ext cx="5040086" cy="5456420"/>
          </a:xfrm>
          <a:solidFill>
            <a:schemeClr val="accent1">
              <a:lumMod val="50000"/>
            </a:schemeClr>
          </a:solidFill>
        </p:spPr>
        <p:txBody>
          <a:bodyPr>
            <a:normAutofit/>
          </a:bodyPr>
          <a:lstStyle/>
          <a:p>
            <a:endParaRPr lang="en-US" altLang="zh-CN" sz="1400" dirty="0" smtClean="0">
              <a:solidFill>
                <a:schemeClr val="bg1"/>
              </a:solidFill>
            </a:endParaRPr>
          </a:p>
          <a:p>
            <a:r>
              <a:rPr lang="zh-CN" altLang="en-US" dirty="0" smtClean="0">
                <a:solidFill>
                  <a:schemeClr val="bg1"/>
                </a:solidFill>
              </a:rPr>
              <a:t>数据类型</a:t>
            </a:r>
            <a:endParaRPr lang="en-US" altLang="zh-CN" dirty="0" smtClean="0">
              <a:solidFill>
                <a:schemeClr val="bg1"/>
              </a:solidFill>
            </a:endParaRPr>
          </a:p>
          <a:p>
            <a:pPr lvl="1"/>
            <a:r>
              <a:rPr lang="zh-CN" altLang="en-US" dirty="0" smtClean="0">
                <a:solidFill>
                  <a:schemeClr val="bg1"/>
                </a:solidFill>
              </a:rPr>
              <a:t>整数 </a:t>
            </a:r>
            <a:r>
              <a:rPr lang="en-US" altLang="zh-CN" dirty="0" err="1" smtClean="0">
                <a:solidFill>
                  <a:schemeClr val="bg1"/>
                </a:solidFill>
              </a:rPr>
              <a:t>int</a:t>
            </a:r>
            <a:r>
              <a:rPr lang="en-US" altLang="zh-CN" dirty="0" smtClean="0">
                <a:solidFill>
                  <a:schemeClr val="bg1"/>
                </a:solidFill>
              </a:rPr>
              <a:t> </a:t>
            </a:r>
            <a:r>
              <a:rPr lang="en-US" altLang="zh-CN" dirty="0" smtClean="0">
                <a:solidFill>
                  <a:srgbClr val="FFFF00"/>
                </a:solidFill>
              </a:rPr>
              <a:t>1 3 5 2 0 -5</a:t>
            </a:r>
          </a:p>
          <a:p>
            <a:pPr lvl="1"/>
            <a:r>
              <a:rPr lang="zh-CN" altLang="en-US" dirty="0" smtClean="0">
                <a:solidFill>
                  <a:schemeClr val="bg1"/>
                </a:solidFill>
              </a:rPr>
              <a:t>浮点 </a:t>
            </a:r>
            <a:r>
              <a:rPr lang="en-US" altLang="zh-CN" dirty="0" smtClean="0">
                <a:solidFill>
                  <a:schemeClr val="bg1"/>
                </a:solidFill>
              </a:rPr>
              <a:t>float </a:t>
            </a:r>
            <a:r>
              <a:rPr lang="en-US" altLang="zh-CN" dirty="0" smtClean="0">
                <a:solidFill>
                  <a:srgbClr val="FFFF00"/>
                </a:solidFill>
              </a:rPr>
              <a:t>1.3 2.5 3.0</a:t>
            </a:r>
          </a:p>
          <a:p>
            <a:pPr lvl="1"/>
            <a:r>
              <a:rPr lang="zh-CN" altLang="en-US" dirty="0" smtClean="0">
                <a:solidFill>
                  <a:schemeClr val="bg1"/>
                </a:solidFill>
              </a:rPr>
              <a:t>布尔 </a:t>
            </a:r>
            <a:r>
              <a:rPr lang="en-US" altLang="zh-CN" dirty="0" smtClean="0">
                <a:solidFill>
                  <a:schemeClr val="bg1"/>
                </a:solidFill>
              </a:rPr>
              <a:t>bool </a:t>
            </a:r>
            <a:r>
              <a:rPr lang="en-US" altLang="zh-CN" dirty="0" smtClean="0">
                <a:solidFill>
                  <a:srgbClr val="FFFF00"/>
                </a:solidFill>
              </a:rPr>
              <a:t>True False</a:t>
            </a:r>
          </a:p>
          <a:p>
            <a:pPr lvl="1"/>
            <a:r>
              <a:rPr lang="zh-CN" altLang="en-US" dirty="0" smtClean="0">
                <a:solidFill>
                  <a:schemeClr val="bg1"/>
                </a:solidFill>
              </a:rPr>
              <a:t>复数 </a:t>
            </a:r>
            <a:r>
              <a:rPr lang="en-US" altLang="zh-CN" dirty="0" smtClean="0">
                <a:solidFill>
                  <a:schemeClr val="bg1"/>
                </a:solidFill>
              </a:rPr>
              <a:t>complex </a:t>
            </a:r>
            <a:r>
              <a:rPr lang="en-US" altLang="zh-CN" dirty="0" smtClean="0">
                <a:solidFill>
                  <a:srgbClr val="FFFF00"/>
                </a:solidFill>
              </a:rPr>
              <a:t>4+3j</a:t>
            </a:r>
            <a:endParaRPr lang="en-US" altLang="zh-CN" dirty="0" smtClean="0">
              <a:solidFill>
                <a:srgbClr val="FFFF00"/>
              </a:solidFill>
            </a:endParaRPr>
          </a:p>
          <a:p>
            <a:pPr marL="228600" lvl="1">
              <a:spcBef>
                <a:spcPts val="1000"/>
              </a:spcBef>
            </a:pPr>
            <a:r>
              <a:rPr lang="zh-CN" altLang="en-US" sz="2800" dirty="0" smtClean="0">
                <a:solidFill>
                  <a:schemeClr val="bg1"/>
                </a:solidFill>
              </a:rPr>
              <a:t>基本运算</a:t>
            </a:r>
            <a:endParaRPr lang="en-US" altLang="zh-CN" sz="2800" dirty="0" smtClean="0">
              <a:solidFill>
                <a:schemeClr val="bg1"/>
              </a:solidFill>
            </a:endParaRPr>
          </a:p>
          <a:p>
            <a:pPr marL="685800" lvl="2">
              <a:spcBef>
                <a:spcPts val="1000"/>
              </a:spcBef>
            </a:pPr>
            <a:r>
              <a:rPr lang="en-US" altLang="zh-CN" dirty="0" smtClean="0">
                <a:solidFill>
                  <a:schemeClr val="bg1"/>
                </a:solidFill>
              </a:rPr>
              <a:t>+ - * /</a:t>
            </a:r>
            <a:endParaRPr lang="en-US" altLang="zh-CN" dirty="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5" name="图片 4"/>
          <p:cNvPicPr>
            <a:picLocks noChangeAspect="1"/>
          </p:cNvPicPr>
          <p:nvPr/>
        </p:nvPicPr>
        <p:blipFill>
          <a:blip r:embed="rId2"/>
          <a:stretch>
            <a:fillRect/>
          </a:stretch>
        </p:blipFill>
        <p:spPr>
          <a:xfrm>
            <a:off x="2845799" y="3723322"/>
            <a:ext cx="1238250" cy="2581275"/>
          </a:xfrm>
          <a:prstGeom prst="rect">
            <a:avLst/>
          </a:prstGeom>
        </p:spPr>
      </p:pic>
      <p:sp>
        <p:nvSpPr>
          <p:cNvPr id="6" name="内容占位符 2"/>
          <p:cNvSpPr txBox="1">
            <a:spLocks/>
          </p:cNvSpPr>
          <p:nvPr/>
        </p:nvSpPr>
        <p:spPr>
          <a:xfrm>
            <a:off x="6165325" y="1184224"/>
            <a:ext cx="5040086" cy="5456420"/>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400" dirty="0" smtClean="0">
              <a:solidFill>
                <a:schemeClr val="bg1"/>
              </a:solidFill>
            </a:endParaRPr>
          </a:p>
          <a:p>
            <a:r>
              <a:rPr lang="en-US" altLang="zh-CN" dirty="0" smtClean="0">
                <a:solidFill>
                  <a:schemeClr val="bg1"/>
                </a:solidFill>
              </a:rPr>
              <a:t>Math</a:t>
            </a:r>
            <a:r>
              <a:rPr lang="zh-CN" altLang="en-US" dirty="0" smtClean="0">
                <a:solidFill>
                  <a:schemeClr val="bg1"/>
                </a:solidFill>
              </a:rPr>
              <a:t>库</a:t>
            </a:r>
            <a:endParaRPr lang="en-US" altLang="zh-CN" dirty="0" smtClean="0">
              <a:solidFill>
                <a:schemeClr val="bg1"/>
              </a:solidFill>
            </a:endParaRPr>
          </a:p>
          <a:p>
            <a:pPr marL="228600" lvl="1">
              <a:spcBef>
                <a:spcPts val="1000"/>
              </a:spcBef>
            </a:pPr>
            <a:endParaRPr lang="en-US" altLang="zh-CN" sz="2800" dirty="0" smtClean="0">
              <a:solidFill>
                <a:schemeClr val="bg1"/>
              </a:solidFill>
            </a:endParaRPr>
          </a:p>
          <a:p>
            <a:pPr marL="228600" lvl="1">
              <a:spcBef>
                <a:spcPts val="1000"/>
              </a:spcBef>
            </a:pPr>
            <a:endParaRPr lang="en-US" altLang="zh-CN" sz="2800" dirty="0">
              <a:solidFill>
                <a:schemeClr val="bg1"/>
              </a:solidFill>
            </a:endParaRPr>
          </a:p>
          <a:p>
            <a:pPr marL="228600" lvl="1">
              <a:spcBef>
                <a:spcPts val="1000"/>
              </a:spcBef>
            </a:pPr>
            <a:endParaRPr lang="en-US" altLang="zh-CN" sz="2800" dirty="0" smtClean="0">
              <a:solidFill>
                <a:schemeClr val="bg1"/>
              </a:solidFill>
            </a:endParaRPr>
          </a:p>
          <a:p>
            <a:pPr marL="228600" lvl="1">
              <a:spcBef>
                <a:spcPts val="1000"/>
              </a:spcBef>
            </a:pPr>
            <a:endParaRPr lang="en-US" altLang="zh-CN" sz="2800" dirty="0" smtClean="0">
              <a:solidFill>
                <a:schemeClr val="bg1"/>
              </a:solidFill>
            </a:endParaRPr>
          </a:p>
          <a:p>
            <a:pPr marL="228600" lvl="1">
              <a:spcBef>
                <a:spcPts val="1000"/>
              </a:spcBef>
            </a:pPr>
            <a:r>
              <a:rPr lang="zh-CN" altLang="en-US" sz="2800" dirty="0" smtClean="0">
                <a:solidFill>
                  <a:schemeClr val="bg1"/>
                </a:solidFill>
              </a:rPr>
              <a:t>计算顺序</a:t>
            </a:r>
            <a:endParaRPr lang="en-US" altLang="zh-CN" sz="2800" dirty="0" smtClean="0">
              <a:solidFill>
                <a:schemeClr val="bg1"/>
              </a:solidFill>
            </a:endParaRPr>
          </a:p>
          <a:p>
            <a:pPr marL="685800" lvl="2">
              <a:spcBef>
                <a:spcPts val="1000"/>
              </a:spcBef>
            </a:pPr>
            <a:r>
              <a:rPr lang="zh-CN" altLang="en-US" dirty="0" smtClean="0">
                <a:solidFill>
                  <a:schemeClr val="bg1"/>
                </a:solidFill>
              </a:rPr>
              <a:t>乘法优先</a:t>
            </a:r>
            <a:endParaRPr lang="en-US" altLang="zh-CN" dirty="0" smtClean="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7" name="图片 6"/>
          <p:cNvPicPr>
            <a:picLocks noChangeAspect="1"/>
          </p:cNvPicPr>
          <p:nvPr/>
        </p:nvPicPr>
        <p:blipFill>
          <a:blip r:embed="rId3"/>
          <a:stretch>
            <a:fillRect/>
          </a:stretch>
        </p:blipFill>
        <p:spPr>
          <a:xfrm>
            <a:off x="8685368" y="1418272"/>
            <a:ext cx="2028825" cy="2305050"/>
          </a:xfrm>
          <a:prstGeom prst="rect">
            <a:avLst/>
          </a:prstGeom>
        </p:spPr>
      </p:pic>
      <p:pic>
        <p:nvPicPr>
          <p:cNvPr id="8" name="图片 7"/>
          <p:cNvPicPr>
            <a:picLocks noChangeAspect="1"/>
          </p:cNvPicPr>
          <p:nvPr/>
        </p:nvPicPr>
        <p:blipFill>
          <a:blip r:embed="rId4"/>
          <a:stretch>
            <a:fillRect/>
          </a:stretch>
        </p:blipFill>
        <p:spPr>
          <a:xfrm>
            <a:off x="6647425" y="5288687"/>
            <a:ext cx="3533775" cy="600075"/>
          </a:xfrm>
          <a:prstGeom prst="rect">
            <a:avLst/>
          </a:prstGeom>
        </p:spPr>
      </p:pic>
    </p:spTree>
    <p:extLst>
      <p:ext uri="{BB962C8B-B14F-4D97-AF65-F5344CB8AC3E}">
        <p14:creationId xmlns:p14="http://schemas.microsoft.com/office/powerpoint/2010/main" val="420828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逻辑运算</a:t>
            </a:r>
            <a:endParaRPr lang="zh-CN" altLang="en-US" sz="3200" dirty="0"/>
          </a:p>
        </p:txBody>
      </p:sp>
      <p:sp>
        <p:nvSpPr>
          <p:cNvPr id="3" name="内容占位符 2"/>
          <p:cNvSpPr>
            <a:spLocks noGrp="1"/>
          </p:cNvSpPr>
          <p:nvPr>
            <p:ph idx="1"/>
          </p:nvPr>
        </p:nvSpPr>
        <p:spPr>
          <a:xfrm>
            <a:off x="838200" y="944380"/>
            <a:ext cx="10515600" cy="5456420"/>
          </a:xfrm>
          <a:solidFill>
            <a:schemeClr val="accent1">
              <a:lumMod val="50000"/>
            </a:schemeClr>
          </a:solidFill>
        </p:spPr>
        <p:txBody>
          <a:bodyPr>
            <a:normAutofit/>
          </a:bodyPr>
          <a:lstStyle/>
          <a:p>
            <a:endParaRPr lang="en-US" altLang="zh-CN" sz="1400" dirty="0" smtClean="0">
              <a:solidFill>
                <a:schemeClr val="bg1"/>
              </a:solidFill>
            </a:endParaRPr>
          </a:p>
          <a:p>
            <a:r>
              <a:rPr lang="zh-CN" altLang="en-US" dirty="0" smtClean="0">
                <a:solidFill>
                  <a:schemeClr val="bg1"/>
                </a:solidFill>
              </a:rPr>
              <a:t>与或非 </a:t>
            </a:r>
            <a:r>
              <a:rPr lang="en-US" altLang="zh-CN" dirty="0" smtClean="0">
                <a:solidFill>
                  <a:schemeClr val="bg1"/>
                </a:solidFill>
              </a:rPr>
              <a:t>and or not</a:t>
            </a:r>
          </a:p>
          <a:p>
            <a:pPr lvl="1"/>
            <a:endParaRPr lang="en-US" altLang="zh-CN" dirty="0" smtClean="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913" t="1364" r="31378" b="54431"/>
          <a:stretch/>
        </p:blipFill>
        <p:spPr>
          <a:xfrm>
            <a:off x="1484025" y="1998383"/>
            <a:ext cx="6760785" cy="3597642"/>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3466" t="49423" r="34282" b="2414"/>
          <a:stretch/>
        </p:blipFill>
        <p:spPr>
          <a:xfrm>
            <a:off x="8530870" y="1998383"/>
            <a:ext cx="2067176" cy="3592948"/>
          </a:xfrm>
          <a:prstGeom prst="rect">
            <a:avLst/>
          </a:prstGeom>
        </p:spPr>
      </p:pic>
    </p:spTree>
    <p:extLst>
      <p:ext uri="{BB962C8B-B14F-4D97-AF65-F5344CB8AC3E}">
        <p14:creationId xmlns:p14="http://schemas.microsoft.com/office/powerpoint/2010/main" val="71876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537"/>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字符串</a:t>
            </a:r>
            <a:endParaRPr lang="zh-CN" altLang="en-US" sz="3200" dirty="0"/>
          </a:p>
        </p:txBody>
      </p:sp>
      <p:sp>
        <p:nvSpPr>
          <p:cNvPr id="3" name="内容占位符 2"/>
          <p:cNvSpPr>
            <a:spLocks noGrp="1"/>
          </p:cNvSpPr>
          <p:nvPr>
            <p:ph idx="1"/>
          </p:nvPr>
        </p:nvSpPr>
        <p:spPr>
          <a:xfrm>
            <a:off x="838200" y="752792"/>
            <a:ext cx="10515600" cy="5628758"/>
          </a:xfrm>
          <a:solidFill>
            <a:schemeClr val="accent1">
              <a:lumMod val="50000"/>
            </a:schemeClr>
          </a:solidFill>
        </p:spPr>
        <p:txBody>
          <a:bodyPr>
            <a:normAutofit/>
          </a:bodyPr>
          <a:lstStyle/>
          <a:p>
            <a:r>
              <a:rPr lang="en-US" altLang="zh-CN" sz="2400" dirty="0" smtClean="0">
                <a:solidFill>
                  <a:schemeClr val="bg1"/>
                </a:solidFill>
              </a:rPr>
              <a:t>Python</a:t>
            </a:r>
            <a:r>
              <a:rPr lang="zh-CN" altLang="en-US" sz="2400" dirty="0">
                <a:solidFill>
                  <a:schemeClr val="bg1"/>
                </a:solidFill>
              </a:rPr>
              <a:t>中的字符串用单引号 </a:t>
            </a:r>
            <a:r>
              <a:rPr lang="en-US" altLang="zh-CN" sz="2400" dirty="0">
                <a:solidFill>
                  <a:schemeClr val="bg1"/>
                </a:solidFill>
              </a:rPr>
              <a:t>' </a:t>
            </a:r>
            <a:r>
              <a:rPr lang="zh-CN" altLang="en-US" sz="2400" dirty="0">
                <a:solidFill>
                  <a:schemeClr val="bg1"/>
                </a:solidFill>
              </a:rPr>
              <a:t>或双引号 </a:t>
            </a:r>
            <a:r>
              <a:rPr lang="en-US" altLang="zh-CN" sz="2400" dirty="0">
                <a:solidFill>
                  <a:schemeClr val="bg1"/>
                </a:solidFill>
              </a:rPr>
              <a:t>" </a:t>
            </a:r>
            <a:r>
              <a:rPr lang="zh-CN" altLang="en-US" sz="2400" dirty="0">
                <a:solidFill>
                  <a:schemeClr val="bg1"/>
                </a:solidFill>
              </a:rPr>
              <a:t>括起来，同时使用反斜杠 </a:t>
            </a:r>
            <a:r>
              <a:rPr lang="en-US" altLang="zh-CN" sz="2400" dirty="0">
                <a:solidFill>
                  <a:schemeClr val="bg1"/>
                </a:solidFill>
              </a:rPr>
              <a:t>\ </a:t>
            </a:r>
            <a:r>
              <a:rPr lang="zh-CN" altLang="en-US" sz="2400" dirty="0">
                <a:solidFill>
                  <a:schemeClr val="bg1"/>
                </a:solidFill>
              </a:rPr>
              <a:t>转义</a:t>
            </a:r>
            <a:r>
              <a:rPr lang="zh-CN" altLang="en-US" sz="2400" dirty="0" smtClean="0">
                <a:solidFill>
                  <a:schemeClr val="bg1"/>
                </a:solidFill>
              </a:rPr>
              <a:t>特殊字符</a:t>
            </a:r>
            <a:r>
              <a:rPr lang="en-US" altLang="zh-CN" sz="2400" baseline="30000" dirty="0" smtClean="0">
                <a:solidFill>
                  <a:schemeClr val="bg1"/>
                </a:solidFill>
              </a:rPr>
              <a:t>[1]</a:t>
            </a:r>
            <a:endParaRPr lang="en-US" altLang="zh-CN" sz="2400" dirty="0" smtClean="0">
              <a:solidFill>
                <a:schemeClr val="bg1"/>
              </a:solidFill>
            </a:endParaRPr>
          </a:p>
          <a:p>
            <a:r>
              <a:rPr lang="zh-CN" altLang="en-US" sz="2400" b="1" dirty="0">
                <a:solidFill>
                  <a:schemeClr val="bg1"/>
                </a:solidFill>
              </a:rPr>
              <a:t>字符串是不可变类型，不能直接修改内部</a:t>
            </a:r>
            <a:r>
              <a:rPr lang="zh-CN" altLang="en-US" sz="2400" b="1" dirty="0" smtClean="0">
                <a:solidFill>
                  <a:schemeClr val="bg1"/>
                </a:solidFill>
              </a:rPr>
              <a:t>元素</a:t>
            </a:r>
            <a:endParaRPr lang="en-US" altLang="zh-CN" sz="2400" b="1" dirty="0" smtClean="0">
              <a:solidFill>
                <a:schemeClr val="bg1"/>
              </a:solidFill>
            </a:endParaRPr>
          </a:p>
          <a:p>
            <a:r>
              <a:rPr lang="zh-CN" altLang="en-US" sz="2400" b="1" dirty="0" smtClean="0">
                <a:solidFill>
                  <a:schemeClr val="bg1"/>
                </a:solidFill>
              </a:rPr>
              <a:t>索引</a:t>
            </a:r>
            <a:endParaRPr lang="en-US" altLang="zh-CN" sz="2400" b="1" dirty="0" smtClean="0">
              <a:solidFill>
                <a:schemeClr val="bg1"/>
              </a:solidFill>
            </a:endParaRPr>
          </a:p>
          <a:p>
            <a:endParaRPr lang="en-US" altLang="zh-CN" sz="1800" b="1" dirty="0">
              <a:solidFill>
                <a:schemeClr val="bg1"/>
              </a:solidFill>
            </a:endParaRPr>
          </a:p>
          <a:p>
            <a:endParaRPr lang="en-US" altLang="zh-CN" sz="1800" b="1" dirty="0" smtClean="0">
              <a:solidFill>
                <a:schemeClr val="bg1"/>
              </a:solidFill>
            </a:endParaRPr>
          </a:p>
          <a:p>
            <a:endParaRPr lang="en-US" altLang="zh-CN" sz="1600" b="1" dirty="0">
              <a:solidFill>
                <a:schemeClr val="bg1"/>
              </a:solidFill>
            </a:endParaRPr>
          </a:p>
          <a:p>
            <a:endParaRPr lang="en-US" altLang="zh-CN" sz="2400" b="1" dirty="0" smtClean="0">
              <a:solidFill>
                <a:schemeClr val="bg1"/>
              </a:solidFill>
            </a:endParaRPr>
          </a:p>
          <a:p>
            <a:r>
              <a:rPr lang="zh-CN" altLang="en-US" sz="2400" b="1" dirty="0" smtClean="0">
                <a:solidFill>
                  <a:schemeClr val="bg1"/>
                </a:solidFill>
              </a:rPr>
              <a:t>操作</a:t>
            </a:r>
            <a:endParaRPr lang="en-US" altLang="zh-CN" sz="2400" b="1" dirty="0" smtClean="0">
              <a:solidFill>
                <a:schemeClr val="bg1"/>
              </a:solidFill>
            </a:endParaRPr>
          </a:p>
          <a:p>
            <a:endParaRPr lang="en-US" altLang="zh-CN" sz="1100" b="1" dirty="0">
              <a:solidFill>
                <a:schemeClr val="bg1"/>
              </a:solidFill>
            </a:endParaRPr>
          </a:p>
          <a:p>
            <a:endParaRPr lang="en-US" altLang="zh-CN" sz="2400" b="1" dirty="0" smtClean="0">
              <a:solidFill>
                <a:schemeClr val="bg1"/>
              </a:solidFill>
            </a:endParaRPr>
          </a:p>
          <a:p>
            <a:endParaRPr lang="en-US" altLang="zh-CN" sz="2400" b="1" dirty="0" smtClean="0">
              <a:solidFill>
                <a:schemeClr val="bg1"/>
              </a:solidFill>
            </a:endParaRPr>
          </a:p>
          <a:p>
            <a:endParaRPr lang="en-US" altLang="zh-CN" sz="2400" b="1" dirty="0">
              <a:solidFill>
                <a:schemeClr val="bg1"/>
              </a:solidFill>
            </a:endParaRPr>
          </a:p>
          <a:p>
            <a:pPr marL="0" indent="0">
              <a:buNone/>
            </a:pPr>
            <a:r>
              <a:rPr lang="zh-CN" altLang="en-US" sz="1050" b="1" dirty="0" smtClean="0">
                <a:solidFill>
                  <a:schemeClr val="bg1"/>
                </a:solidFill>
              </a:rPr>
              <a:t>以上图片与范例来自</a:t>
            </a:r>
            <a:r>
              <a:rPr lang="en-US" altLang="zh-CN" sz="1100" baseline="30000" dirty="0">
                <a:solidFill>
                  <a:schemeClr val="bg1"/>
                </a:solidFill>
              </a:rPr>
              <a:t>[1]</a:t>
            </a:r>
            <a:endParaRPr lang="en-US" altLang="zh-CN" sz="1100" dirty="0" smtClean="0">
              <a:solidFill>
                <a:schemeClr val="bg1"/>
              </a:solidFill>
            </a:endParaRPr>
          </a:p>
        </p:txBody>
      </p:sp>
      <p:pic>
        <p:nvPicPr>
          <p:cNvPr id="5" name="图片 4"/>
          <p:cNvPicPr>
            <a:picLocks noChangeAspect="1"/>
          </p:cNvPicPr>
          <p:nvPr/>
        </p:nvPicPr>
        <p:blipFill>
          <a:blip r:embed="rId2"/>
          <a:stretch>
            <a:fillRect/>
          </a:stretch>
        </p:blipFill>
        <p:spPr>
          <a:xfrm>
            <a:off x="2149184" y="2003343"/>
            <a:ext cx="5153025" cy="1914525"/>
          </a:xfrm>
          <a:prstGeom prst="rect">
            <a:avLst/>
          </a:prstGeom>
        </p:spPr>
      </p:pic>
      <p:sp>
        <p:nvSpPr>
          <p:cNvPr id="6" name="矩形 5"/>
          <p:cNvSpPr/>
          <p:nvPr/>
        </p:nvSpPr>
        <p:spPr>
          <a:xfrm>
            <a:off x="2149184" y="4044150"/>
            <a:ext cx="7312450" cy="2031325"/>
          </a:xfrm>
          <a:prstGeom prst="rect">
            <a:avLst/>
          </a:prstGeom>
          <a:solidFill>
            <a:schemeClr val="accent1">
              <a:lumMod val="60000"/>
              <a:lumOff val="40000"/>
            </a:schemeClr>
          </a:solidFill>
        </p:spPr>
        <p:txBody>
          <a:bodyPr wrap="square">
            <a:spAutoFit/>
          </a:bodyPr>
          <a:lstStyle/>
          <a:p>
            <a:r>
              <a:rPr lang="en-US" altLang="zh-CN" sz="1400" dirty="0" err="1">
                <a:solidFill>
                  <a:srgbClr val="008080"/>
                </a:solidFill>
                <a:latin typeface="Menlo"/>
              </a:rPr>
              <a:t>str</a:t>
            </a:r>
            <a:r>
              <a:rPr lang="en-US" altLang="zh-CN" sz="1400" dirty="0">
                <a:solidFill>
                  <a:srgbClr val="000000"/>
                </a:solidFill>
                <a:latin typeface="Menlo"/>
              </a:rPr>
              <a:t> </a:t>
            </a:r>
            <a:r>
              <a:rPr lang="en-US" altLang="zh-CN" sz="1400" dirty="0">
                <a:solidFill>
                  <a:srgbClr val="808080"/>
                </a:solidFill>
                <a:latin typeface="Menlo"/>
              </a:rPr>
              <a:t>=</a:t>
            </a:r>
            <a:r>
              <a:rPr lang="en-US" altLang="zh-CN" sz="1400" dirty="0">
                <a:solidFill>
                  <a:srgbClr val="000000"/>
                </a:solidFill>
                <a:latin typeface="Menlo"/>
              </a:rPr>
              <a:t> </a:t>
            </a:r>
            <a:r>
              <a:rPr lang="en-US" altLang="zh-CN" sz="1400" dirty="0" smtClean="0">
                <a:solidFill>
                  <a:srgbClr val="AA1111"/>
                </a:solidFill>
                <a:latin typeface="Menlo"/>
              </a:rPr>
              <a:t>‘</a:t>
            </a:r>
            <a:r>
              <a:rPr lang="en-US" altLang="zh-CN" sz="1400" dirty="0" err="1" smtClean="0">
                <a:solidFill>
                  <a:srgbClr val="AA1111"/>
                </a:solidFill>
                <a:latin typeface="Menlo"/>
              </a:rPr>
              <a:t>Runoob</a:t>
            </a:r>
            <a:r>
              <a:rPr lang="en-US" altLang="zh-CN" sz="1400" dirty="0" smtClean="0">
                <a:solidFill>
                  <a:srgbClr val="AA1111"/>
                </a:solidFill>
                <a:latin typeface="Menlo"/>
              </a:rPr>
              <a:t>’</a:t>
            </a:r>
            <a:r>
              <a:rPr lang="en-US" altLang="zh-CN" sz="1400" dirty="0"/>
              <a:t/>
            </a:r>
            <a:br>
              <a:rPr lang="en-US" altLang="zh-CN" sz="1400" dirty="0"/>
            </a:br>
            <a:r>
              <a:rPr lang="en-US" altLang="zh-CN" sz="1400" dirty="0"/>
              <a:t/>
            </a:r>
            <a:br>
              <a:rPr lang="en-US" altLang="zh-CN"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a:t>
            </a:r>
            <a:r>
              <a:rPr lang="zh-CN" altLang="en-US" sz="1400" dirty="0" smtClean="0">
                <a:solidFill>
                  <a:srgbClr val="AA5500"/>
                </a:solidFill>
                <a:latin typeface="Menlo"/>
              </a:rPr>
              <a:t>字符串 </a:t>
            </a:r>
            <a:r>
              <a:rPr lang="zh-CN" altLang="zh-CN" sz="1400" b="1" dirty="0">
                <a:solidFill>
                  <a:srgbClr val="FFFF00"/>
                </a:solidFill>
                <a:latin typeface="Menlo"/>
              </a:rPr>
              <a:t>Runoob</a:t>
            </a:r>
            <a:r>
              <a:rPr lang="zh-CN" altLang="en-US" sz="1400" dirty="0" smtClean="0">
                <a:solidFill>
                  <a:srgbClr val="AA5500"/>
                </a:solidFill>
                <a:latin typeface="Menlo"/>
              </a:rPr>
              <a:t>                             </a:t>
            </a:r>
            <a:r>
              <a:rPr lang="zh-CN" altLang="en-US" sz="1400" dirty="0"/>
              <a:t/>
            </a:r>
            <a:br>
              <a:rPr lang="zh-CN" altLang="en-US"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808000"/>
                </a:solidFill>
                <a:latin typeface="Menlo"/>
              </a:rPr>
              <a:t>[</a:t>
            </a:r>
            <a:r>
              <a:rPr lang="en-US" altLang="zh-CN" sz="1400" dirty="0">
                <a:solidFill>
                  <a:srgbClr val="800000"/>
                </a:solidFill>
                <a:latin typeface="Menlo"/>
              </a:rPr>
              <a:t>0</a:t>
            </a:r>
            <a:r>
              <a:rPr lang="en-US" altLang="zh-CN" sz="1400" dirty="0">
                <a:solidFill>
                  <a:srgbClr val="000000"/>
                </a:solidFill>
                <a:latin typeface="Menlo"/>
              </a:rPr>
              <a:t>:-</a:t>
            </a:r>
            <a:r>
              <a:rPr lang="en-US" altLang="zh-CN" sz="1400" dirty="0">
                <a:solidFill>
                  <a:srgbClr val="800000"/>
                </a:solidFill>
                <a:latin typeface="Menlo"/>
              </a:rPr>
              <a:t>1</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输出第一个到倒数第二个的所有</a:t>
            </a:r>
            <a:r>
              <a:rPr lang="zh-CN" altLang="en-US" sz="1400" dirty="0" smtClean="0">
                <a:solidFill>
                  <a:srgbClr val="AA5500"/>
                </a:solidFill>
                <a:latin typeface="Menlo"/>
              </a:rPr>
              <a:t>字符 </a:t>
            </a:r>
            <a:r>
              <a:rPr lang="zh-CN" altLang="zh-CN" sz="1400" b="1" dirty="0">
                <a:solidFill>
                  <a:srgbClr val="FFFF00"/>
                </a:solidFill>
                <a:latin typeface="Menlo"/>
              </a:rPr>
              <a:t>Runoo</a:t>
            </a:r>
            <a:r>
              <a:rPr lang="zh-CN" altLang="en-US" sz="1400" dirty="0"/>
              <a:t/>
            </a:r>
            <a:br>
              <a:rPr lang="zh-CN" altLang="en-US"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808000"/>
                </a:solidFill>
                <a:latin typeface="Menlo"/>
              </a:rPr>
              <a:t>[</a:t>
            </a:r>
            <a:r>
              <a:rPr lang="en-US" altLang="zh-CN" sz="1400" dirty="0">
                <a:solidFill>
                  <a:srgbClr val="800000"/>
                </a:solidFill>
                <a:latin typeface="Menlo"/>
              </a:rPr>
              <a:t>0</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输出字符串第一个</a:t>
            </a:r>
            <a:r>
              <a:rPr lang="zh-CN" altLang="en-US" sz="1400" dirty="0" smtClean="0">
                <a:solidFill>
                  <a:srgbClr val="AA5500"/>
                </a:solidFill>
                <a:latin typeface="Menlo"/>
              </a:rPr>
              <a:t>字符 </a:t>
            </a:r>
            <a:r>
              <a:rPr lang="zh-CN" altLang="zh-CN" sz="1400" b="1" dirty="0">
                <a:solidFill>
                  <a:srgbClr val="FFFF00"/>
                </a:solidFill>
                <a:latin typeface="Menlo"/>
              </a:rPr>
              <a:t>R</a:t>
            </a:r>
            <a:r>
              <a:rPr lang="zh-CN" altLang="en-US" sz="1400" dirty="0"/>
              <a:t/>
            </a:r>
            <a:br>
              <a:rPr lang="zh-CN" altLang="en-US"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808000"/>
                </a:solidFill>
                <a:latin typeface="Menlo"/>
              </a:rPr>
              <a:t>[</a:t>
            </a:r>
            <a:r>
              <a:rPr lang="en-US" altLang="zh-CN" sz="1400" dirty="0">
                <a:solidFill>
                  <a:srgbClr val="800000"/>
                </a:solidFill>
                <a:latin typeface="Menlo"/>
              </a:rPr>
              <a:t>2</a:t>
            </a:r>
            <a:r>
              <a:rPr lang="en-US" altLang="zh-CN" sz="1400" dirty="0">
                <a:solidFill>
                  <a:srgbClr val="000000"/>
                </a:solidFill>
                <a:latin typeface="Menlo"/>
              </a:rPr>
              <a:t>:</a:t>
            </a:r>
            <a:r>
              <a:rPr lang="en-US" altLang="zh-CN" sz="1400" dirty="0">
                <a:solidFill>
                  <a:srgbClr val="800000"/>
                </a:solidFill>
                <a:latin typeface="Menlo"/>
              </a:rPr>
              <a:t>5</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输出从第三个开始到第五个的</a:t>
            </a:r>
            <a:r>
              <a:rPr lang="zh-CN" altLang="en-US" sz="1400" dirty="0" smtClean="0">
                <a:solidFill>
                  <a:srgbClr val="AA5500"/>
                </a:solidFill>
                <a:latin typeface="Menlo"/>
              </a:rPr>
              <a:t>字符 </a:t>
            </a:r>
            <a:r>
              <a:rPr lang="zh-CN" altLang="zh-CN" sz="1400" b="1" dirty="0">
                <a:solidFill>
                  <a:srgbClr val="FFFF00"/>
                </a:solidFill>
                <a:latin typeface="Menlo"/>
              </a:rPr>
              <a:t>noo</a:t>
            </a:r>
            <a:r>
              <a:rPr lang="zh-CN" altLang="en-US" sz="1400" dirty="0"/>
              <a:t/>
            </a:r>
            <a:br>
              <a:rPr lang="zh-CN" altLang="en-US"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808000"/>
                </a:solidFill>
                <a:latin typeface="Menlo"/>
              </a:rPr>
              <a:t>[</a:t>
            </a:r>
            <a:r>
              <a:rPr lang="en-US" altLang="zh-CN" sz="1400" dirty="0">
                <a:solidFill>
                  <a:srgbClr val="800000"/>
                </a:solidFill>
                <a:latin typeface="Menlo"/>
              </a:rPr>
              <a:t>2</a:t>
            </a:r>
            <a:r>
              <a:rPr lang="en-US" altLang="zh-CN" sz="1400" dirty="0">
                <a:solidFill>
                  <a:srgbClr val="000000"/>
                </a:solidFill>
                <a:latin typeface="Menlo"/>
              </a:rPr>
              <a:t>:</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输出从第三个开始的后的所有</a:t>
            </a:r>
            <a:r>
              <a:rPr lang="zh-CN" altLang="en-US" sz="1400" dirty="0" smtClean="0">
                <a:solidFill>
                  <a:srgbClr val="AA5500"/>
                </a:solidFill>
                <a:latin typeface="Menlo"/>
              </a:rPr>
              <a:t>字符 </a:t>
            </a:r>
            <a:r>
              <a:rPr lang="zh-CN" altLang="zh-CN" sz="1400" b="1" dirty="0">
                <a:solidFill>
                  <a:srgbClr val="FFFF00"/>
                </a:solidFill>
                <a:latin typeface="Menlo"/>
              </a:rPr>
              <a:t>noob</a:t>
            </a:r>
            <a:r>
              <a:rPr lang="zh-CN" altLang="en-US" sz="1400" dirty="0"/>
              <a:t/>
            </a:r>
            <a:br>
              <a:rPr lang="zh-CN" altLang="en-US"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000000"/>
                </a:solidFill>
                <a:latin typeface="Menlo"/>
              </a:rPr>
              <a:t> * </a:t>
            </a:r>
            <a:r>
              <a:rPr lang="en-US" altLang="zh-CN" sz="1400" dirty="0">
                <a:solidFill>
                  <a:srgbClr val="800000"/>
                </a:solidFill>
                <a:latin typeface="Menlo"/>
              </a:rPr>
              <a:t>2</a:t>
            </a:r>
            <a:r>
              <a:rPr lang="en-US" altLang="zh-CN" sz="1400" dirty="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输出字符串两次，也可以写成 </a:t>
            </a:r>
            <a:r>
              <a:rPr lang="en-US" altLang="zh-CN" sz="1400" dirty="0">
                <a:solidFill>
                  <a:srgbClr val="AA5500"/>
                </a:solidFill>
                <a:latin typeface="Menlo"/>
              </a:rPr>
              <a:t>print (2 * </a:t>
            </a:r>
            <a:r>
              <a:rPr lang="en-US" altLang="zh-CN" sz="1400" dirty="0" err="1">
                <a:solidFill>
                  <a:srgbClr val="AA5500"/>
                </a:solidFill>
                <a:latin typeface="Menlo"/>
              </a:rPr>
              <a:t>str</a:t>
            </a:r>
            <a:r>
              <a:rPr lang="en-US" altLang="zh-CN" sz="1400" dirty="0" smtClean="0">
                <a:solidFill>
                  <a:srgbClr val="AA5500"/>
                </a:solidFill>
                <a:latin typeface="Menlo"/>
              </a:rPr>
              <a:t>) </a:t>
            </a:r>
            <a:r>
              <a:rPr lang="zh-CN" altLang="zh-CN" sz="1400" b="1" dirty="0">
                <a:solidFill>
                  <a:srgbClr val="FFFF00"/>
                </a:solidFill>
                <a:latin typeface="Menlo"/>
              </a:rPr>
              <a:t>RunoobRunoob</a:t>
            </a:r>
            <a:r>
              <a:rPr lang="en-US" altLang="zh-CN" sz="1400" dirty="0"/>
              <a:t/>
            </a:r>
            <a:br>
              <a:rPr lang="en-US" altLang="zh-CN" sz="1400" dirty="0"/>
            </a:br>
            <a:r>
              <a:rPr lang="en-US" altLang="zh-CN" sz="1400" b="1" dirty="0">
                <a:solidFill>
                  <a:srgbClr val="008000"/>
                </a:solidFill>
                <a:latin typeface="Menlo"/>
              </a:rPr>
              <a:t>print</a:t>
            </a:r>
            <a:r>
              <a:rPr lang="en-US" altLang="zh-CN" sz="1400" dirty="0">
                <a:solidFill>
                  <a:srgbClr val="000000"/>
                </a:solidFill>
                <a:latin typeface="Menlo"/>
              </a:rPr>
              <a:t> </a:t>
            </a:r>
            <a:r>
              <a:rPr lang="en-US" altLang="zh-CN" sz="1400" dirty="0">
                <a:solidFill>
                  <a:srgbClr val="808000"/>
                </a:solidFill>
                <a:latin typeface="Menlo"/>
              </a:rPr>
              <a:t>(</a:t>
            </a:r>
            <a:r>
              <a:rPr lang="en-US" altLang="zh-CN" sz="1400" dirty="0" err="1">
                <a:solidFill>
                  <a:srgbClr val="008080"/>
                </a:solidFill>
                <a:latin typeface="Menlo"/>
              </a:rPr>
              <a:t>str</a:t>
            </a:r>
            <a:r>
              <a:rPr lang="en-US" altLang="zh-CN" sz="1400" dirty="0">
                <a:solidFill>
                  <a:srgbClr val="000000"/>
                </a:solidFill>
                <a:latin typeface="Menlo"/>
              </a:rPr>
              <a:t> + </a:t>
            </a:r>
            <a:r>
              <a:rPr lang="en-US" altLang="zh-CN" sz="1400" dirty="0" smtClean="0">
                <a:solidFill>
                  <a:srgbClr val="AA1111"/>
                </a:solidFill>
                <a:latin typeface="Menlo"/>
              </a:rPr>
              <a:t>“TEST”</a:t>
            </a:r>
            <a:r>
              <a:rPr lang="en-US" altLang="zh-CN" sz="1400" dirty="0" smtClean="0">
                <a:solidFill>
                  <a:srgbClr val="808000"/>
                </a:solidFill>
                <a:latin typeface="Menlo"/>
              </a:rPr>
              <a:t>)</a:t>
            </a:r>
            <a:r>
              <a:rPr lang="en-US" altLang="zh-CN" sz="1400" dirty="0">
                <a:solidFill>
                  <a:srgbClr val="000000"/>
                </a:solidFill>
                <a:latin typeface="Menlo"/>
              </a:rPr>
              <a:t> </a:t>
            </a:r>
            <a:r>
              <a:rPr lang="en-US" altLang="zh-CN" sz="1400" dirty="0">
                <a:solidFill>
                  <a:srgbClr val="AA5500"/>
                </a:solidFill>
                <a:latin typeface="Menlo"/>
              </a:rPr>
              <a:t># </a:t>
            </a:r>
            <a:r>
              <a:rPr lang="zh-CN" altLang="en-US" sz="1400" dirty="0">
                <a:solidFill>
                  <a:srgbClr val="AA5500"/>
                </a:solidFill>
                <a:latin typeface="Menlo"/>
              </a:rPr>
              <a:t>连接</a:t>
            </a:r>
            <a:r>
              <a:rPr lang="zh-CN" altLang="en-US" sz="1400" dirty="0" smtClean="0">
                <a:solidFill>
                  <a:srgbClr val="AA5500"/>
                </a:solidFill>
                <a:latin typeface="Menlo"/>
              </a:rPr>
              <a:t>字符串 </a:t>
            </a:r>
            <a:r>
              <a:rPr lang="zh-CN" altLang="zh-CN" sz="1400" b="1" dirty="0">
                <a:solidFill>
                  <a:srgbClr val="FFFF00"/>
                </a:solidFill>
                <a:latin typeface="Menlo"/>
              </a:rPr>
              <a:t>RunoobTEST </a:t>
            </a:r>
            <a:endParaRPr lang="zh-CN" altLang="en-US" sz="1400" dirty="0"/>
          </a:p>
        </p:txBody>
      </p:sp>
      <p:sp>
        <p:nvSpPr>
          <p:cNvPr id="11" name="矩形 10"/>
          <p:cNvSpPr/>
          <p:nvPr/>
        </p:nvSpPr>
        <p:spPr>
          <a:xfrm>
            <a:off x="0" y="6604084"/>
            <a:ext cx="4977645" cy="253916"/>
          </a:xfrm>
          <a:prstGeom prst="rect">
            <a:avLst/>
          </a:prstGeom>
        </p:spPr>
        <p:txBody>
          <a:bodyPr wrap="none">
            <a:spAutoFit/>
          </a:bodyPr>
          <a:lstStyle/>
          <a:p>
            <a:r>
              <a:rPr lang="en-US" altLang="zh-CN" sz="1050" dirty="0" smtClean="0"/>
              <a:t>[1] Python3 </a:t>
            </a:r>
            <a:r>
              <a:rPr lang="zh-CN" altLang="en-US" sz="1050" dirty="0"/>
              <a:t>基本</a:t>
            </a:r>
            <a:r>
              <a:rPr lang="zh-CN" altLang="en-US" sz="1050" dirty="0" smtClean="0"/>
              <a:t>数据类型 </a:t>
            </a:r>
            <a:r>
              <a:rPr lang="zh-CN" altLang="en-US" sz="1050" dirty="0" smtClean="0">
                <a:hlinkClick r:id="rId3"/>
              </a:rPr>
              <a:t>https</a:t>
            </a:r>
            <a:r>
              <a:rPr lang="zh-CN" altLang="en-US" sz="1050" dirty="0">
                <a:hlinkClick r:id="rId3"/>
              </a:rPr>
              <a:t>://www.runoob.com/python3/python3-data-type.</a:t>
            </a:r>
            <a:r>
              <a:rPr lang="zh-CN" altLang="en-US" sz="1050" dirty="0" smtClean="0">
                <a:hlinkClick r:id="rId3"/>
              </a:rPr>
              <a:t>html</a:t>
            </a:r>
            <a:endParaRPr lang="en-US" altLang="zh-CN" sz="1050" dirty="0" smtClean="0"/>
          </a:p>
        </p:txBody>
      </p:sp>
    </p:spTree>
    <p:extLst>
      <p:ext uri="{BB962C8B-B14F-4D97-AF65-F5344CB8AC3E}">
        <p14:creationId xmlns:p14="http://schemas.microsoft.com/office/powerpoint/2010/main" val="289685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537"/>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列表</a:t>
            </a:r>
            <a:endParaRPr lang="zh-CN" altLang="en-US" sz="3200" dirty="0"/>
          </a:p>
        </p:txBody>
      </p:sp>
      <p:sp>
        <p:nvSpPr>
          <p:cNvPr id="3" name="内容占位符 2"/>
          <p:cNvSpPr>
            <a:spLocks noGrp="1"/>
          </p:cNvSpPr>
          <p:nvPr>
            <p:ph idx="1"/>
          </p:nvPr>
        </p:nvSpPr>
        <p:spPr>
          <a:xfrm>
            <a:off x="838199" y="752791"/>
            <a:ext cx="5950419" cy="5851293"/>
          </a:xfrm>
          <a:solidFill>
            <a:schemeClr val="accent1">
              <a:lumMod val="50000"/>
            </a:schemeClr>
          </a:solidFill>
        </p:spPr>
        <p:txBody>
          <a:bodyPr>
            <a:normAutofit/>
          </a:bodyPr>
          <a:lstStyle/>
          <a:p>
            <a:r>
              <a:rPr lang="zh-CN" altLang="en-US" sz="2000" dirty="0">
                <a:solidFill>
                  <a:schemeClr val="bg1"/>
                </a:solidFill>
              </a:rPr>
              <a:t>列表内可以混杂地容纳任意类型对象</a:t>
            </a:r>
            <a:r>
              <a:rPr lang="en-US" altLang="zh-CN" sz="2000" dirty="0">
                <a:solidFill>
                  <a:schemeClr val="bg1"/>
                </a:solidFill>
              </a:rPr>
              <a:t>(</a:t>
            </a:r>
            <a:r>
              <a:rPr lang="zh-CN" altLang="en-US" sz="2000" dirty="0">
                <a:solidFill>
                  <a:schemeClr val="bg1"/>
                </a:solidFill>
              </a:rPr>
              <a:t>包括另一个列表</a:t>
            </a:r>
            <a:r>
              <a:rPr lang="en-US" altLang="zh-CN" sz="2000" dirty="0" smtClean="0">
                <a:solidFill>
                  <a:schemeClr val="bg1"/>
                </a:solidFill>
              </a:rPr>
              <a:t>)</a:t>
            </a:r>
          </a:p>
          <a:p>
            <a:r>
              <a:rPr lang="zh-CN" altLang="en-US" sz="2000" dirty="0" smtClean="0">
                <a:solidFill>
                  <a:schemeClr val="bg1"/>
                </a:solidFill>
              </a:rPr>
              <a:t>列表内的元素是可变的</a:t>
            </a:r>
            <a:endParaRPr lang="en-US" altLang="zh-CN" sz="2000" dirty="0" smtClean="0">
              <a:solidFill>
                <a:schemeClr val="bg1"/>
              </a:solidFill>
            </a:endParaRPr>
          </a:p>
          <a:p>
            <a:r>
              <a:rPr lang="zh-CN" altLang="en-US" sz="2000" dirty="0">
                <a:solidFill>
                  <a:schemeClr val="bg1"/>
                </a:solidFill>
              </a:rPr>
              <a:t>列表、字符串都属于序列，列表的切片、加法、乘法操作方法与字符串相同</a:t>
            </a:r>
            <a:endParaRPr lang="en-US" altLang="zh-CN" sz="2400" b="1" dirty="0">
              <a:solidFill>
                <a:schemeClr val="bg1"/>
              </a:solidFill>
            </a:endParaRPr>
          </a:p>
          <a:p>
            <a:endParaRPr lang="en-US" altLang="zh-CN" sz="2400" b="1" dirty="0" smtClean="0">
              <a:solidFill>
                <a:schemeClr val="bg1"/>
              </a:solidFill>
            </a:endParaRPr>
          </a:p>
        </p:txBody>
      </p:sp>
      <p:pic>
        <p:nvPicPr>
          <p:cNvPr id="7" name="图片 6"/>
          <p:cNvPicPr>
            <a:picLocks noChangeAspect="1"/>
          </p:cNvPicPr>
          <p:nvPr/>
        </p:nvPicPr>
        <p:blipFill>
          <a:blip r:embed="rId2"/>
          <a:stretch>
            <a:fillRect/>
          </a:stretch>
        </p:blipFill>
        <p:spPr>
          <a:xfrm>
            <a:off x="1186490" y="3035117"/>
            <a:ext cx="2609850" cy="2886075"/>
          </a:xfrm>
          <a:prstGeom prst="rect">
            <a:avLst/>
          </a:prstGeom>
        </p:spPr>
      </p:pic>
      <p:pic>
        <p:nvPicPr>
          <p:cNvPr id="8" name="图片 7"/>
          <p:cNvPicPr>
            <a:picLocks noChangeAspect="1"/>
          </p:cNvPicPr>
          <p:nvPr/>
        </p:nvPicPr>
        <p:blipFill rotWithShape="1">
          <a:blip r:embed="rId3"/>
          <a:srcRect l="-1102" t="326" r="1102" b="2628"/>
          <a:stretch/>
        </p:blipFill>
        <p:spPr>
          <a:xfrm>
            <a:off x="3891188" y="3035117"/>
            <a:ext cx="2619375" cy="2874796"/>
          </a:xfrm>
          <a:prstGeom prst="rect">
            <a:avLst/>
          </a:prstGeom>
        </p:spPr>
      </p:pic>
      <p:sp>
        <p:nvSpPr>
          <p:cNvPr id="12" name="内容占位符 2"/>
          <p:cNvSpPr txBox="1">
            <a:spLocks/>
          </p:cNvSpPr>
          <p:nvPr/>
        </p:nvSpPr>
        <p:spPr>
          <a:xfrm>
            <a:off x="6978315" y="752791"/>
            <a:ext cx="4658627" cy="585129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olidFill>
                <a:schemeClr val="bg1"/>
              </a:solidFill>
            </a:endParaRPr>
          </a:p>
        </p:txBody>
      </p:sp>
      <p:pic>
        <p:nvPicPr>
          <p:cNvPr id="10" name="图片 9"/>
          <p:cNvPicPr>
            <a:picLocks noChangeAspect="1"/>
          </p:cNvPicPr>
          <p:nvPr/>
        </p:nvPicPr>
        <p:blipFill>
          <a:blip r:embed="rId4"/>
          <a:stretch>
            <a:fillRect/>
          </a:stretch>
        </p:blipFill>
        <p:spPr>
          <a:xfrm>
            <a:off x="7338241" y="908241"/>
            <a:ext cx="3749079" cy="5540393"/>
          </a:xfrm>
          <a:prstGeom prst="rect">
            <a:avLst/>
          </a:prstGeom>
        </p:spPr>
      </p:pic>
    </p:spTree>
    <p:extLst>
      <p:ext uri="{BB962C8B-B14F-4D97-AF65-F5344CB8AC3E}">
        <p14:creationId xmlns:p14="http://schemas.microsoft.com/office/powerpoint/2010/main" val="2288561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79254"/>
          </a:xfrm>
        </p:spPr>
        <p:txBody>
          <a:bodyPr>
            <a:norm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条件判断</a:t>
            </a:r>
            <a:r>
              <a:rPr lang="en-US" altLang="zh-CN" sz="3200" b="1" dirty="0" smtClean="0">
                <a:solidFill>
                  <a:srgbClr val="0070C0"/>
                </a:solidFill>
                <a:latin typeface="微软雅黑" panose="020B0503020204020204" pitchFamily="34" charset="-122"/>
                <a:ea typeface="微软雅黑" panose="020B0503020204020204" pitchFamily="34" charset="-122"/>
              </a:rPr>
              <a:t>IF</a:t>
            </a:r>
            <a:endParaRPr lang="zh-CN" altLang="en-US" sz="3200" dirty="0"/>
          </a:p>
        </p:txBody>
      </p:sp>
      <p:sp>
        <p:nvSpPr>
          <p:cNvPr id="3" name="内容占位符 2"/>
          <p:cNvSpPr>
            <a:spLocks noGrp="1"/>
          </p:cNvSpPr>
          <p:nvPr>
            <p:ph idx="1"/>
          </p:nvPr>
        </p:nvSpPr>
        <p:spPr>
          <a:xfrm>
            <a:off x="838200" y="944380"/>
            <a:ext cx="10515600" cy="5696264"/>
          </a:xfrm>
          <a:solidFill>
            <a:schemeClr val="accent1">
              <a:lumMod val="50000"/>
            </a:schemeClr>
          </a:solidFill>
        </p:spPr>
        <p:txBody>
          <a:bodyPr>
            <a:normAutofit/>
          </a:bodyPr>
          <a:lstStyle/>
          <a:p>
            <a:endParaRPr lang="en-US" altLang="zh-CN" sz="1000" dirty="0" smtClean="0">
              <a:solidFill>
                <a:schemeClr val="bg1"/>
              </a:solidFill>
            </a:endParaRPr>
          </a:p>
          <a:p>
            <a:r>
              <a:rPr lang="en-US" altLang="zh-CN" sz="2400" dirty="0">
                <a:solidFill>
                  <a:schemeClr val="bg1"/>
                </a:solidFill>
              </a:rPr>
              <a:t>if +</a:t>
            </a:r>
            <a:r>
              <a:rPr lang="zh-CN" altLang="en-US" sz="2400" dirty="0">
                <a:solidFill>
                  <a:schemeClr val="bg1"/>
                </a:solidFill>
              </a:rPr>
              <a:t>表达式后面要加</a:t>
            </a:r>
            <a:r>
              <a:rPr lang="zh-CN" altLang="en-US" sz="2400" dirty="0" smtClean="0">
                <a:solidFill>
                  <a:schemeClr val="bg1"/>
                </a:solidFill>
              </a:rPr>
              <a:t>‘</a:t>
            </a:r>
            <a:r>
              <a:rPr lang="en-US" altLang="zh-CN" sz="2400" dirty="0" smtClean="0">
                <a:solidFill>
                  <a:schemeClr val="bg1"/>
                </a:solidFill>
              </a:rPr>
              <a:t>:</a:t>
            </a:r>
            <a:r>
              <a:rPr lang="zh-CN" altLang="en-US" sz="2400" dirty="0" smtClean="0">
                <a:solidFill>
                  <a:schemeClr val="bg1"/>
                </a:solidFill>
              </a:rPr>
              <a:t>’</a:t>
            </a:r>
            <a:endParaRPr lang="en-US" altLang="zh-CN" sz="2400" dirty="0" smtClean="0">
              <a:solidFill>
                <a:schemeClr val="bg1"/>
              </a:solidFill>
            </a:endParaRPr>
          </a:p>
          <a:p>
            <a:r>
              <a:rPr lang="zh-CN" altLang="en-US" sz="2400" dirty="0">
                <a:solidFill>
                  <a:schemeClr val="bg1"/>
                </a:solidFill>
              </a:rPr>
              <a:t>根据缩进判断</a:t>
            </a:r>
            <a:r>
              <a:rPr lang="en-US" altLang="zh-CN" sz="2400" dirty="0">
                <a:solidFill>
                  <a:schemeClr val="bg1"/>
                </a:solidFill>
              </a:rPr>
              <a:t>if</a:t>
            </a:r>
            <a:r>
              <a:rPr lang="zh-CN" altLang="en-US" sz="2400" dirty="0" smtClean="0">
                <a:solidFill>
                  <a:schemeClr val="bg1"/>
                </a:solidFill>
              </a:rPr>
              <a:t>层次</a:t>
            </a:r>
            <a:endParaRPr lang="en-US" altLang="zh-CN" dirty="0" smtClean="0">
              <a:solidFill>
                <a:schemeClr val="bg1"/>
              </a:solidFill>
            </a:endParaRPr>
          </a:p>
          <a:p>
            <a:pPr lvl="1"/>
            <a:endParaRPr lang="en-US" altLang="zh-CN" dirty="0">
              <a:solidFill>
                <a:schemeClr val="bg1"/>
              </a:solidFill>
            </a:endParaRPr>
          </a:p>
          <a:p>
            <a:pPr lvl="1"/>
            <a:endParaRPr lang="en-US" altLang="zh-CN" dirty="0" smtClean="0">
              <a:solidFill>
                <a:schemeClr val="bg1"/>
              </a:solidFill>
            </a:endParaRPr>
          </a:p>
          <a:p>
            <a:pPr lvl="1"/>
            <a:endParaRPr lang="en-US" altLang="zh-CN" dirty="0" smtClean="0">
              <a:solidFill>
                <a:schemeClr val="bg1"/>
              </a:solidFill>
            </a:endParaRPr>
          </a:p>
          <a:p>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 r="-417"/>
          <a:stretch/>
        </p:blipFill>
        <p:spPr>
          <a:xfrm>
            <a:off x="1693134" y="2524139"/>
            <a:ext cx="8805731" cy="3666797"/>
          </a:xfrm>
          <a:prstGeom prst="rect">
            <a:avLst/>
          </a:prstGeom>
          <a:solidFill>
            <a:schemeClr val="bg1"/>
          </a:solidFill>
        </p:spPr>
      </p:pic>
      <p:sp>
        <p:nvSpPr>
          <p:cNvPr id="7" name="矩形 6"/>
          <p:cNvSpPr/>
          <p:nvPr/>
        </p:nvSpPr>
        <p:spPr>
          <a:xfrm>
            <a:off x="2374106" y="3522688"/>
            <a:ext cx="489015" cy="3147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FF0000"/>
                </a:solidFill>
              </a:rPr>
              <a:t>缩进</a:t>
            </a:r>
          </a:p>
        </p:txBody>
      </p:sp>
      <p:sp>
        <p:nvSpPr>
          <p:cNvPr id="8" name="矩形 7"/>
          <p:cNvSpPr/>
          <p:nvPr/>
        </p:nvSpPr>
        <p:spPr>
          <a:xfrm>
            <a:off x="2374106" y="2966383"/>
            <a:ext cx="1702594" cy="3147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smtClean="0">
                <a:solidFill>
                  <a:srgbClr val="FF0000"/>
                </a:solidFill>
              </a:rPr>
              <a:t>注释</a:t>
            </a:r>
            <a:endParaRPr lang="zh-CN" altLang="en-US" sz="1200" dirty="0">
              <a:solidFill>
                <a:srgbClr val="FF0000"/>
              </a:solidFill>
            </a:endParaRPr>
          </a:p>
        </p:txBody>
      </p:sp>
    </p:spTree>
    <p:extLst>
      <p:ext uri="{BB962C8B-B14F-4D97-AF65-F5344CB8AC3E}">
        <p14:creationId xmlns:p14="http://schemas.microsoft.com/office/powerpoint/2010/main" val="3688794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4180</TotalTime>
  <Words>677</Words>
  <Application>Microsoft Office PowerPoint</Application>
  <PresentationFormat>宽屏</PresentationFormat>
  <Paragraphs>178</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Menlo</vt:lpstr>
      <vt:lpstr>宋体</vt:lpstr>
      <vt:lpstr>微软雅黑</vt:lpstr>
      <vt:lpstr>Arial</vt:lpstr>
      <vt:lpstr>Calibri</vt:lpstr>
      <vt:lpstr>Calibri Light</vt:lpstr>
      <vt:lpstr>Consolas</vt:lpstr>
      <vt:lpstr>Office 主题</vt:lpstr>
      <vt:lpstr>Python基础</vt:lpstr>
      <vt:lpstr>入门-Print函数</vt:lpstr>
      <vt:lpstr>入门-变量</vt:lpstr>
      <vt:lpstr>变量类型</vt:lpstr>
      <vt:lpstr>数字</vt:lpstr>
      <vt:lpstr>逻辑运算</vt:lpstr>
      <vt:lpstr>字符串</vt:lpstr>
      <vt:lpstr>列表</vt:lpstr>
      <vt:lpstr>条件判断IF</vt:lpstr>
      <vt:lpstr>循环FOR</vt:lpstr>
      <vt:lpstr>循环WHILE</vt:lpstr>
      <vt:lpstr>函数</vt:lpstr>
      <vt:lpstr>程序结构</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开发环境搭建</dc:title>
  <dc:creator>oy tj</dc:creator>
  <cp:lastModifiedBy>oy tj</cp:lastModifiedBy>
  <cp:revision>88</cp:revision>
  <dcterms:created xsi:type="dcterms:W3CDTF">2021-02-06T01:22:41Z</dcterms:created>
  <dcterms:modified xsi:type="dcterms:W3CDTF">2021-09-22T09:22:01Z</dcterms:modified>
</cp:coreProperties>
</file>