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9" r:id="rId6"/>
    <p:sldId id="271" r:id="rId7"/>
    <p:sldId id="277" r:id="rId8"/>
    <p:sldId id="280" r:id="rId9"/>
    <p:sldId id="272" r:id="rId10"/>
    <p:sldId id="273" r:id="rId11"/>
    <p:sldId id="274" r:id="rId12"/>
    <p:sldId id="275" r:id="rId13"/>
    <p:sldId id="27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data-typ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69626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break </a:t>
            </a:r>
            <a:r>
              <a:rPr lang="zh-CN" altLang="en-US" sz="2400" dirty="0">
                <a:solidFill>
                  <a:schemeClr val="bg1"/>
                </a:solidFill>
              </a:rPr>
              <a:t>和 </a:t>
            </a:r>
            <a:r>
              <a:rPr lang="en-US" altLang="zh-CN" sz="2400" dirty="0" err="1">
                <a:solidFill>
                  <a:schemeClr val="bg1"/>
                </a:solidFill>
              </a:rPr>
              <a:t>coutinue</a:t>
            </a:r>
            <a:r>
              <a:rPr lang="zh-CN" altLang="en-US" sz="2400" dirty="0">
                <a:solidFill>
                  <a:schemeClr val="bg1"/>
                </a:solidFill>
              </a:rPr>
              <a:t>一样可用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可以加</a:t>
            </a:r>
            <a:r>
              <a:rPr lang="en-US" altLang="zh-CN" sz="2400" dirty="0">
                <a:solidFill>
                  <a:schemeClr val="bg1"/>
                </a:solidFill>
              </a:rPr>
              <a:t>else</a:t>
            </a:r>
            <a:r>
              <a:rPr lang="zh-CN" altLang="en-US" sz="2400" dirty="0">
                <a:solidFill>
                  <a:schemeClr val="bg1"/>
                </a:solidFill>
              </a:rPr>
              <a:t>，在</a:t>
            </a:r>
            <a:r>
              <a:rPr lang="zh-CN" altLang="en-US" sz="2400" dirty="0" smtClean="0">
                <a:solidFill>
                  <a:schemeClr val="bg1"/>
                </a:solidFill>
              </a:rPr>
              <a:t>循环执行完毕后，</a:t>
            </a:r>
            <a:r>
              <a:rPr lang="zh-CN" altLang="en-US" sz="2400" dirty="0">
                <a:solidFill>
                  <a:schemeClr val="bg1"/>
                </a:solidFill>
              </a:rPr>
              <a:t>会执行</a:t>
            </a:r>
            <a:r>
              <a:rPr lang="en-US" altLang="zh-CN" sz="2400" dirty="0">
                <a:solidFill>
                  <a:schemeClr val="bg1"/>
                </a:solidFill>
              </a:rPr>
              <a:t>else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/>
          <a:stretch/>
        </p:blipFill>
        <p:spPr>
          <a:xfrm>
            <a:off x="1094075" y="1957258"/>
            <a:ext cx="6015658" cy="305924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18" y="3352799"/>
            <a:ext cx="6362702" cy="29337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38200" y="5139252"/>
            <a:ext cx="3516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范例与练习：</a:t>
            </a:r>
            <a:r>
              <a:rPr lang="en-US" altLang="zh-CN" dirty="0">
                <a:solidFill>
                  <a:schemeClr val="bg1"/>
                </a:solidFill>
              </a:rPr>
              <a:t>https://github.com/oy-tj/RMEPCourseDemo/blob/master/02%20python%E5%9F%BA%E7%A1%80/Demo/ScoreBook.ipynb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42643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break </a:t>
            </a:r>
            <a:r>
              <a:rPr lang="zh-CN" altLang="en-US" sz="2400" dirty="0" smtClean="0">
                <a:solidFill>
                  <a:schemeClr val="bg1"/>
                </a:solidFill>
              </a:rPr>
              <a:t>和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coutinue</a:t>
            </a:r>
            <a:r>
              <a:rPr lang="zh-CN" altLang="en-US" sz="2400" dirty="0" smtClean="0">
                <a:solidFill>
                  <a:schemeClr val="bg1"/>
                </a:solidFill>
              </a:rPr>
              <a:t>一样可用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while </a:t>
            </a:r>
            <a:r>
              <a:rPr lang="en-US" altLang="zh-CN" sz="2400" dirty="0" smtClean="0">
                <a:solidFill>
                  <a:schemeClr val="bg1"/>
                </a:solidFill>
              </a:rPr>
              <a:t>True: </a:t>
            </a:r>
            <a:r>
              <a:rPr lang="zh-CN" altLang="en-US" sz="2400" dirty="0" smtClean="0">
                <a:solidFill>
                  <a:schemeClr val="bg1"/>
                </a:solidFill>
              </a:rPr>
              <a:t>可用于制造死循环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8" y="2717373"/>
            <a:ext cx="9672543" cy="31287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05806" y="3207683"/>
            <a:ext cx="2426494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FF0000"/>
                </a:solidFill>
              </a:rPr>
              <a:t>引用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79"/>
            <a:ext cx="10515600" cy="577121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定义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调用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参数按照定义的位置依次填写称作</a:t>
            </a:r>
            <a:r>
              <a:rPr lang="zh-CN" altLang="en-US" dirty="0" smtClean="0">
                <a:solidFill>
                  <a:schemeClr val="bg1"/>
                </a:solidFill>
              </a:rPr>
              <a:t>位置参数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可以使用关键字参数调整参数的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参数同样具有形参（列表等类型）与实参（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等类型）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允许多个返回值，多个返回值在</a:t>
            </a:r>
            <a:r>
              <a:rPr lang="en-US" altLang="zh-CN" dirty="0">
                <a:solidFill>
                  <a:schemeClr val="bg1"/>
                </a:solidFill>
              </a:rPr>
              <a:t>return</a:t>
            </a:r>
            <a:r>
              <a:rPr lang="zh-CN" altLang="en-US" dirty="0">
                <a:solidFill>
                  <a:schemeClr val="bg1"/>
                </a:solidFill>
              </a:rPr>
              <a:t>后用</a:t>
            </a:r>
            <a:r>
              <a:rPr lang="zh-CN" altLang="en-US" dirty="0" smtClean="0">
                <a:solidFill>
                  <a:schemeClr val="bg1"/>
                </a:solidFill>
              </a:rPr>
              <a:t>‘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’</a:t>
            </a:r>
            <a:r>
              <a:rPr lang="zh-CN" altLang="en-US" dirty="0">
                <a:solidFill>
                  <a:schemeClr val="bg1"/>
                </a:solidFill>
              </a:rPr>
              <a:t>隔开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40" y="1357468"/>
            <a:ext cx="7243929" cy="1040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1" y="3259749"/>
            <a:ext cx="7243928" cy="804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1" y="4564268"/>
            <a:ext cx="7243928" cy="8319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1610" y="5396244"/>
            <a:ext cx="271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更多的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知识可参考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https</a:t>
            </a:r>
            <a:r>
              <a:rPr lang="en-US" altLang="zh-CN" dirty="0">
                <a:solidFill>
                  <a:schemeClr val="bg1"/>
                </a:solidFill>
              </a:rPr>
              <a:t>://github.com/oy-tj/RMEPCourseDemo/tree/master/pythonBase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7028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6283"/>
            <a:ext cx="5017030" cy="590931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引用库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引用系统库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也可以引用自己写的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py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代码自上而下运行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遇到函数定义时不会运行函数体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函数只会在调用处被运行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自定义函数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使用函数外变量时要</a:t>
            </a:r>
            <a:r>
              <a:rPr lang="en-US" altLang="zh-CN" sz="2000" dirty="0" smtClean="0">
                <a:solidFill>
                  <a:schemeClr val="bg1"/>
                </a:solidFill>
              </a:rPr>
              <a:t>global</a:t>
            </a:r>
            <a:r>
              <a:rPr lang="zh-CN" altLang="en-US" sz="2000" dirty="0" smtClean="0">
                <a:solidFill>
                  <a:schemeClr val="bg1"/>
                </a:solidFill>
              </a:rPr>
              <a:t>声明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代码、变量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if __name__ == '__main__':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在其内的代码只会在这个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py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文件做主文件时才会运行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如果这个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py</a:t>
            </a:r>
            <a:r>
              <a:rPr lang="zh-CN" altLang="en-US" sz="2000" dirty="0" smtClean="0">
                <a:solidFill>
                  <a:schemeClr val="bg1"/>
                </a:solidFill>
              </a:rPr>
              <a:t>文件是被引用的，其中的代码不会被运行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5230" y="806283"/>
            <a:ext cx="5179332" cy="5909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keyboard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'Initialize'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'S2'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"out"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以两种方式遍历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staName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列表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printProgress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0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1005" y="794480"/>
            <a:ext cx="10202091" cy="5745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自动登分册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某班级学生名单存储在列表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中，制作一个自动登分册，登分册接受老师登记分数，并将登记的分数自动转换为优秀、及格、不及格三个等次，分数登记完毕后，自动打印所有同学的分数与等次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程序运行时要求老师逐个登记分数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登记的分数要转换为等次，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分优秀，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分及格，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分以下不及格。分数和等次分别存储在两个列表中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所有分数登记完毕后自动打印出所有同学的分数与等次</a:t>
            </a:r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56" y="4240114"/>
            <a:ext cx="2613144" cy="21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-Print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485457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输出函数</a:t>
            </a:r>
            <a:r>
              <a:rPr lang="en-US" altLang="zh-CN" dirty="0" smtClean="0">
                <a:solidFill>
                  <a:schemeClr val="bg1"/>
                </a:solidFill>
              </a:rPr>
              <a:t>print()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print</a:t>
            </a:r>
            <a:r>
              <a:rPr lang="zh-CN" altLang="en-US" dirty="0" smtClean="0">
                <a:solidFill>
                  <a:schemeClr val="bg1"/>
                </a:solidFill>
              </a:rPr>
              <a:t>可以带多个参数，这些参数会比逐一打印出来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字符串</a:t>
            </a:r>
            <a:r>
              <a:rPr lang="zh-CN" altLang="en-US" dirty="0">
                <a:solidFill>
                  <a:schemeClr val="bg1"/>
                </a:solidFill>
              </a:rPr>
              <a:t>可以用</a:t>
            </a:r>
            <a:r>
              <a:rPr lang="zh-CN" altLang="en-US" dirty="0" smtClean="0">
                <a:solidFill>
                  <a:schemeClr val="bg1"/>
                </a:solidFill>
              </a:rPr>
              <a:t>单引号</a:t>
            </a:r>
            <a:r>
              <a:rPr lang="en-US" altLang="zh-CN" dirty="0" smtClean="0">
                <a:solidFill>
                  <a:schemeClr val="bg1"/>
                </a:solidFill>
              </a:rPr>
              <a:t>’</a:t>
            </a:r>
            <a:r>
              <a:rPr lang="en-US" altLang="zh-CN" dirty="0" err="1" smtClean="0">
                <a:solidFill>
                  <a:schemeClr val="bg1"/>
                </a:solidFill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</a:rPr>
              <a:t>’</a:t>
            </a:r>
            <a:r>
              <a:rPr lang="zh-CN" altLang="en-US" dirty="0" smtClean="0">
                <a:solidFill>
                  <a:schemeClr val="bg1"/>
                </a:solidFill>
              </a:rPr>
              <a:t>或双引号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en-US" altLang="zh-CN" dirty="0" err="1" smtClean="0">
                <a:solidFill>
                  <a:schemeClr val="bg1"/>
                </a:solidFill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包括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转义字符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相同 </a:t>
            </a:r>
            <a:r>
              <a:rPr lang="en-US" altLang="zh-CN" dirty="0" smtClean="0">
                <a:solidFill>
                  <a:schemeClr val="bg1"/>
                </a:solidFill>
              </a:rPr>
              <a:t>\r \n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合理</a:t>
            </a:r>
            <a:r>
              <a:rPr lang="zh-CN" altLang="en-US" dirty="0">
                <a:solidFill>
                  <a:schemeClr val="bg1"/>
                </a:solidFill>
              </a:rPr>
              <a:t>使用单引号和双引号可以避免使用一些</a:t>
            </a:r>
            <a:r>
              <a:rPr lang="zh-CN" altLang="en-US" dirty="0" smtClean="0">
                <a:solidFill>
                  <a:schemeClr val="bg1"/>
                </a:solidFill>
              </a:rPr>
              <a:t>转义字符，例如 </a:t>
            </a:r>
            <a:r>
              <a:rPr lang="en-US" altLang="zh-CN" dirty="0" smtClean="0">
                <a:solidFill>
                  <a:schemeClr val="bg1"/>
                </a:solidFill>
              </a:rPr>
              <a:t>’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双引号</a:t>
            </a:r>
            <a:r>
              <a:rPr lang="en-US" altLang="zh-CN" dirty="0" smtClean="0">
                <a:solidFill>
                  <a:schemeClr val="bg1"/>
                </a:solidFill>
              </a:rPr>
              <a:t>” ’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print</a:t>
            </a:r>
            <a:r>
              <a:rPr lang="zh-CN" altLang="en-US" dirty="0" smtClean="0">
                <a:solidFill>
                  <a:schemeClr val="bg1"/>
                </a:solidFill>
              </a:rPr>
              <a:t>参数中的变量无论是字符串、数字、还是列表，都可以直接把值打印出来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07" y="2270400"/>
            <a:ext cx="7370924" cy="10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48545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变量弱类型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变量不用提前</a:t>
            </a:r>
            <a:r>
              <a:rPr lang="zh-CN" altLang="en-US" dirty="0" smtClean="0">
                <a:solidFill>
                  <a:schemeClr val="bg1"/>
                </a:solidFill>
              </a:rPr>
              <a:t>定义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格式化字符串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53"/>
          <a:stretch/>
        </p:blipFill>
        <p:spPr>
          <a:xfrm>
            <a:off x="4191441" y="1748864"/>
            <a:ext cx="6810994" cy="17438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4"/>
          <a:stretch/>
        </p:blipFill>
        <p:spPr>
          <a:xfrm>
            <a:off x="4191441" y="4006066"/>
            <a:ext cx="6833401" cy="1841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4557983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范例与练习：</a:t>
            </a:r>
            <a:r>
              <a:rPr lang="en-US" altLang="zh-CN" dirty="0">
                <a:solidFill>
                  <a:schemeClr val="bg1"/>
                </a:solidFill>
              </a:rPr>
              <a:t>https://github.com/oy-tj/RMEPCourseDemo/blob/master/02%20python%E5%9F%BA%E7%A1%80/Demo/ScoreBook.ipynb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224"/>
            <a:ext cx="10515600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变量类型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字符串 </a:t>
            </a:r>
            <a:r>
              <a:rPr lang="en-US" altLang="zh-CN" b="1" dirty="0" err="1" smtClean="0">
                <a:solidFill>
                  <a:schemeClr val="bg1"/>
                </a:solidFill>
              </a:rPr>
              <a:t>str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数字 </a:t>
            </a:r>
            <a:r>
              <a:rPr lang="en-US" altLang="zh-CN" b="1" dirty="0" err="1">
                <a:solidFill>
                  <a:schemeClr val="bg1"/>
                </a:solidFill>
              </a:rPr>
              <a:t>int</a:t>
            </a:r>
            <a:r>
              <a:rPr lang="en-US" altLang="zh-CN" b="1" dirty="0">
                <a:solidFill>
                  <a:schemeClr val="bg1"/>
                </a:solidFill>
              </a:rPr>
              <a:t> float </a:t>
            </a:r>
            <a:r>
              <a:rPr lang="en-US" altLang="zh-CN" b="1" dirty="0" smtClean="0">
                <a:solidFill>
                  <a:schemeClr val="bg1"/>
                </a:solidFill>
              </a:rPr>
              <a:t>bool </a:t>
            </a:r>
            <a:r>
              <a:rPr lang="en-US" altLang="zh-CN" b="1" dirty="0">
                <a:solidFill>
                  <a:schemeClr val="bg1"/>
                </a:solidFill>
              </a:rPr>
              <a:t>……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列表 </a:t>
            </a:r>
            <a:r>
              <a:rPr lang="en-US" altLang="zh-CN" b="1" dirty="0" smtClean="0">
                <a:solidFill>
                  <a:schemeClr val="bg1"/>
                </a:solidFill>
              </a:rPr>
              <a:t>list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元组 </a:t>
            </a:r>
            <a:r>
              <a:rPr lang="en-US" altLang="zh-CN" dirty="0">
                <a:solidFill>
                  <a:schemeClr val="bg1"/>
                </a:solidFill>
              </a:rPr>
              <a:t>tuple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字典 </a:t>
            </a:r>
            <a:r>
              <a:rPr lang="en-US" altLang="zh-CN" dirty="0" err="1" smtClean="0">
                <a:solidFill>
                  <a:schemeClr val="bg1"/>
                </a:solidFill>
              </a:rPr>
              <a:t>dict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… …</a:t>
            </a: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一个变量名的类型是可变</a:t>
            </a:r>
            <a:r>
              <a:rPr lang="zh-CN" altLang="en-US" sz="2800" dirty="0" smtClean="0">
                <a:solidFill>
                  <a:schemeClr val="bg1"/>
                </a:solidFill>
              </a:rPr>
              <a:t>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变量的命名规范与</a:t>
            </a:r>
            <a:r>
              <a:rPr lang="en-US" altLang="zh-CN" sz="2800" dirty="0" smtClean="0">
                <a:solidFill>
                  <a:schemeClr val="bg1"/>
                </a:solidFill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</a:rPr>
              <a:t>语言相同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51" y="2904556"/>
            <a:ext cx="7947055" cy="19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06" y="142715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224"/>
            <a:ext cx="5040086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数据类型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整数 </a:t>
            </a:r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1 3 5 2 0 -5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浮点 </a:t>
            </a:r>
            <a:r>
              <a:rPr lang="en-US" altLang="zh-CN" dirty="0" smtClean="0">
                <a:solidFill>
                  <a:schemeClr val="bg1"/>
                </a:solidFill>
              </a:rPr>
              <a:t>float </a:t>
            </a:r>
            <a:r>
              <a:rPr lang="en-US" altLang="zh-CN" dirty="0" smtClean="0">
                <a:solidFill>
                  <a:srgbClr val="FFFF00"/>
                </a:solidFill>
              </a:rPr>
              <a:t>1.3 2.5 3.0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布尔 </a:t>
            </a:r>
            <a:r>
              <a:rPr lang="en-US" altLang="zh-CN" dirty="0" smtClean="0">
                <a:solidFill>
                  <a:schemeClr val="bg1"/>
                </a:solidFill>
              </a:rPr>
              <a:t>bool </a:t>
            </a:r>
            <a:r>
              <a:rPr lang="en-US" altLang="zh-CN" dirty="0" smtClean="0">
                <a:solidFill>
                  <a:srgbClr val="FFFF00"/>
                </a:solidFill>
              </a:rPr>
              <a:t>True False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复数 </a:t>
            </a:r>
            <a:r>
              <a:rPr lang="en-US" altLang="zh-CN" dirty="0" smtClean="0">
                <a:solidFill>
                  <a:schemeClr val="bg1"/>
                </a:solidFill>
              </a:rPr>
              <a:t>complex </a:t>
            </a:r>
            <a:r>
              <a:rPr lang="en-US" altLang="zh-CN" dirty="0" smtClean="0">
                <a:solidFill>
                  <a:srgbClr val="FFFF00"/>
                </a:solidFill>
              </a:rPr>
              <a:t>4+3j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基本运算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+ - * /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99" y="3723322"/>
            <a:ext cx="1238250" cy="25812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165325" y="1184224"/>
            <a:ext cx="5040086" cy="5456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Math</a:t>
            </a:r>
            <a:r>
              <a:rPr lang="zh-CN" altLang="en-US" dirty="0" smtClean="0">
                <a:solidFill>
                  <a:schemeClr val="bg1"/>
                </a:solidFill>
              </a:rPr>
              <a:t>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计算顺序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乘法优先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368" y="1418272"/>
            <a:ext cx="2028825" cy="230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425" y="5288687"/>
            <a:ext cx="3533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与或非 </a:t>
            </a:r>
            <a:r>
              <a:rPr lang="en-US" altLang="zh-CN" dirty="0" smtClean="0">
                <a:solidFill>
                  <a:schemeClr val="bg1"/>
                </a:solidFill>
              </a:rPr>
              <a:t>and or not</a:t>
            </a: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1364" r="31378" b="54431"/>
          <a:stretch/>
        </p:blipFill>
        <p:spPr>
          <a:xfrm>
            <a:off x="1484025" y="1998383"/>
            <a:ext cx="6760785" cy="35976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6" t="49423" r="34282" b="2414"/>
          <a:stretch/>
        </p:blipFill>
        <p:spPr>
          <a:xfrm>
            <a:off x="8530870" y="1998383"/>
            <a:ext cx="2067176" cy="35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537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2792"/>
            <a:ext cx="10515600" cy="562875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中的字符串用单引号 </a:t>
            </a:r>
            <a:r>
              <a:rPr lang="en-US" altLang="zh-CN" sz="2400" dirty="0">
                <a:solidFill>
                  <a:schemeClr val="bg1"/>
                </a:solidFill>
              </a:rPr>
              <a:t>' </a:t>
            </a:r>
            <a:r>
              <a:rPr lang="zh-CN" altLang="en-US" sz="2400" dirty="0">
                <a:solidFill>
                  <a:schemeClr val="bg1"/>
                </a:solidFill>
              </a:rPr>
              <a:t>或双引号 </a:t>
            </a:r>
            <a:r>
              <a:rPr lang="en-US" altLang="zh-CN" sz="2400" dirty="0">
                <a:solidFill>
                  <a:schemeClr val="bg1"/>
                </a:solidFill>
              </a:rPr>
              <a:t>" </a:t>
            </a:r>
            <a:r>
              <a:rPr lang="zh-CN" altLang="en-US" sz="2400" dirty="0">
                <a:solidFill>
                  <a:schemeClr val="bg1"/>
                </a:solidFill>
              </a:rPr>
              <a:t>括起来，同时使用反斜杠 </a:t>
            </a:r>
            <a:r>
              <a:rPr lang="en-US" altLang="zh-CN" sz="2400" dirty="0">
                <a:solidFill>
                  <a:schemeClr val="bg1"/>
                </a:solidFill>
              </a:rPr>
              <a:t>\ </a:t>
            </a:r>
            <a:r>
              <a:rPr lang="zh-CN" altLang="en-US" sz="2400" dirty="0">
                <a:solidFill>
                  <a:schemeClr val="bg1"/>
                </a:solidFill>
              </a:rPr>
              <a:t>转义</a:t>
            </a:r>
            <a:r>
              <a:rPr lang="zh-CN" altLang="en-US" sz="2400" dirty="0" smtClean="0">
                <a:solidFill>
                  <a:schemeClr val="bg1"/>
                </a:solidFill>
              </a:rPr>
              <a:t>特殊字符</a:t>
            </a:r>
            <a:r>
              <a:rPr lang="en-US" altLang="zh-CN" sz="2400" baseline="30000" dirty="0" smtClean="0">
                <a:solidFill>
                  <a:schemeClr val="bg1"/>
                </a:solidFill>
              </a:rPr>
              <a:t>[1]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字符串是不可变类型，不能直接修改内部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元素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索引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1800" b="1" dirty="0">
              <a:solidFill>
                <a:schemeClr val="bg1"/>
              </a:solidFill>
            </a:endParaRPr>
          </a:p>
          <a:p>
            <a:endParaRPr lang="en-US" altLang="zh-CN" sz="1800" b="1" dirty="0" smtClean="0">
              <a:solidFill>
                <a:schemeClr val="bg1"/>
              </a:solidFill>
            </a:endParaRPr>
          </a:p>
          <a:p>
            <a:endParaRPr lang="en-US" altLang="zh-CN" sz="16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</a:rPr>
              <a:t>操作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11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050" b="1" dirty="0" smtClean="0">
                <a:solidFill>
                  <a:schemeClr val="bg1"/>
                </a:solidFill>
              </a:rPr>
              <a:t>以上图片与范例来自</a:t>
            </a:r>
            <a:r>
              <a:rPr lang="en-US" altLang="zh-CN" sz="1100" baseline="30000" dirty="0">
                <a:solidFill>
                  <a:schemeClr val="bg1"/>
                </a:solidFill>
              </a:rPr>
              <a:t>[1]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84" y="2003343"/>
            <a:ext cx="5153025" cy="1914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49184" y="4044150"/>
            <a:ext cx="731245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 smtClean="0">
                <a:solidFill>
                  <a:srgbClr val="AA1111"/>
                </a:solidFill>
                <a:latin typeface="Menlo"/>
              </a:rPr>
              <a:t>‘</a:t>
            </a:r>
            <a:r>
              <a:rPr lang="en-US" altLang="zh-CN" sz="1400" dirty="0" err="1" smtClean="0">
                <a:solidFill>
                  <a:srgbClr val="AA1111"/>
                </a:solidFill>
                <a:latin typeface="Menlo"/>
              </a:rPr>
              <a:t>Runoob</a:t>
            </a:r>
            <a:r>
              <a:rPr lang="en-US" altLang="zh-CN" sz="1400" dirty="0" smtClean="0">
                <a:solidFill>
                  <a:srgbClr val="AA1111"/>
                </a:solidFill>
                <a:latin typeface="Menlo"/>
              </a:rPr>
              <a:t>’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字符串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                             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:-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输出第一个到倒数第二个的所有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输出字符串第一个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输出从第三个开始到第五个的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noo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输出从第三个开始的后的所有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noob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* 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输出字符串两次，也可以写成 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print (2 * </a:t>
            </a:r>
            <a:r>
              <a:rPr lang="en-US" altLang="zh-CN" sz="1400" dirty="0" err="1">
                <a:solidFill>
                  <a:srgbClr val="AA5500"/>
                </a:solidFill>
                <a:latin typeface="Menlo"/>
              </a:rPr>
              <a:t>str</a:t>
            </a:r>
            <a:r>
              <a:rPr lang="en-US" altLang="zh-CN" sz="1400" dirty="0" smtClean="0">
                <a:solidFill>
                  <a:srgbClr val="AA5500"/>
                </a:solidFill>
                <a:latin typeface="Menlo"/>
              </a:rPr>
              <a:t>)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RunoobRunoob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+ </a:t>
            </a:r>
            <a:r>
              <a:rPr lang="en-US" altLang="zh-CN" sz="1400" dirty="0" smtClean="0">
                <a:solidFill>
                  <a:srgbClr val="AA1111"/>
                </a:solidFill>
                <a:latin typeface="Menlo"/>
              </a:rPr>
              <a:t>“TEST”</a:t>
            </a:r>
            <a:r>
              <a:rPr lang="en-US" altLang="zh-CN" sz="1400" dirty="0" smtClean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连接</a:t>
            </a:r>
            <a:r>
              <a:rPr lang="zh-CN" altLang="en-US" sz="1400" dirty="0" smtClean="0">
                <a:solidFill>
                  <a:srgbClr val="AA5500"/>
                </a:solidFill>
                <a:latin typeface="Menlo"/>
              </a:rPr>
              <a:t>字符串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RunoobTEST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0" y="6604084"/>
            <a:ext cx="49776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/>
              <a:t>[1] Python3 </a:t>
            </a:r>
            <a:r>
              <a:rPr lang="zh-CN" altLang="en-US" sz="1050" dirty="0"/>
              <a:t>基本</a:t>
            </a:r>
            <a:r>
              <a:rPr lang="zh-CN" altLang="en-US" sz="1050" dirty="0" smtClean="0"/>
              <a:t>数据类型 </a:t>
            </a:r>
            <a:r>
              <a:rPr lang="zh-CN" altLang="en-US" sz="1050" dirty="0" smtClean="0">
                <a:hlinkClick r:id="rId3"/>
              </a:rPr>
              <a:t>https</a:t>
            </a:r>
            <a:r>
              <a:rPr lang="zh-CN" altLang="en-US" sz="1050" dirty="0">
                <a:hlinkClick r:id="rId3"/>
              </a:rPr>
              <a:t>://www.runoob.com/python3/python3-data-type.</a:t>
            </a:r>
            <a:r>
              <a:rPr lang="zh-CN" altLang="en-US" sz="1050" dirty="0" smtClean="0">
                <a:hlinkClick r:id="rId3"/>
              </a:rPr>
              <a:t>html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28968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537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752791"/>
            <a:ext cx="5950419" cy="585129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列表内可以混杂地容纳任意类型对象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包括另一个列表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列表内的元素是可变的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列表、字符串都属于序列，列表的切片、加法、乘法操作方法与字符串相同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0" y="2679517"/>
            <a:ext cx="2609850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-1102" t="326" r="1102" b="2628"/>
          <a:stretch/>
        </p:blipFill>
        <p:spPr>
          <a:xfrm>
            <a:off x="3891188" y="2679517"/>
            <a:ext cx="2619375" cy="2874796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978315" y="752791"/>
            <a:ext cx="4658627" cy="58512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41" y="908241"/>
            <a:ext cx="3749079" cy="5540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8833" y="5680754"/>
            <a:ext cx="546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范例与练习：</a:t>
            </a:r>
            <a:r>
              <a:rPr lang="en-US" altLang="zh-CN" dirty="0">
                <a:solidFill>
                  <a:schemeClr val="bg1"/>
                </a:solidFill>
              </a:rPr>
              <a:t>https://github.com/oy-tj/RMEPCourseDemo/blob/master/02%20python%E5%9F%BA%E7%A1%80/Demo/ScoreBook.ipynb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69626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if +</a:t>
            </a:r>
            <a:r>
              <a:rPr lang="zh-CN" altLang="en-US" sz="2400" dirty="0">
                <a:solidFill>
                  <a:schemeClr val="bg1"/>
                </a:solidFill>
              </a:rPr>
              <a:t>表达式后面要加</a:t>
            </a:r>
            <a:r>
              <a:rPr lang="zh-CN" altLang="en-US" sz="2400" dirty="0" smtClean="0">
                <a:solidFill>
                  <a:schemeClr val="bg1"/>
                </a:solidFill>
              </a:rPr>
              <a:t>‘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’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根据缩进判断</a:t>
            </a:r>
            <a:r>
              <a:rPr lang="en-US" altLang="zh-CN" sz="2400" dirty="0">
                <a:solidFill>
                  <a:schemeClr val="bg1"/>
                </a:solidFill>
              </a:rPr>
              <a:t>if</a:t>
            </a:r>
            <a:r>
              <a:rPr lang="zh-CN" altLang="en-US" sz="2400" dirty="0" smtClean="0">
                <a:solidFill>
                  <a:schemeClr val="bg1"/>
                </a:solidFill>
              </a:rPr>
              <a:t>层次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17"/>
          <a:stretch/>
        </p:blipFill>
        <p:spPr>
          <a:xfrm>
            <a:off x="1693134" y="2524139"/>
            <a:ext cx="8805731" cy="36667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/>
          <p:cNvSpPr/>
          <p:nvPr/>
        </p:nvSpPr>
        <p:spPr>
          <a:xfrm>
            <a:off x="2374106" y="3522688"/>
            <a:ext cx="489015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缩进</a:t>
            </a:r>
          </a:p>
        </p:txBody>
      </p:sp>
      <p:sp>
        <p:nvSpPr>
          <p:cNvPr id="8" name="矩形 7"/>
          <p:cNvSpPr/>
          <p:nvPr/>
        </p:nvSpPr>
        <p:spPr>
          <a:xfrm>
            <a:off x="2374106" y="2966383"/>
            <a:ext cx="1702594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FF0000"/>
                </a:solidFill>
              </a:rPr>
              <a:t>注释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616</Words>
  <Application>Microsoft Office PowerPoint</Application>
  <PresentationFormat>宽屏</PresentationFormat>
  <Paragraphs>174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Menlo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Python基础</vt:lpstr>
      <vt:lpstr>入门-Print函数</vt:lpstr>
      <vt:lpstr>入门-变量</vt:lpstr>
      <vt:lpstr>变量类型</vt:lpstr>
      <vt:lpstr>数字</vt:lpstr>
      <vt:lpstr>逻辑运算</vt:lpstr>
      <vt:lpstr>字符串</vt:lpstr>
      <vt:lpstr>列表</vt:lpstr>
      <vt:lpstr>条件判断IF</vt:lpstr>
      <vt:lpstr>循环FOR</vt:lpstr>
      <vt:lpstr>循环WHILE</vt:lpstr>
      <vt:lpstr>函数</vt:lpstr>
      <vt:lpstr>程序结构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93</cp:revision>
  <dcterms:created xsi:type="dcterms:W3CDTF">2021-02-06T01:22:41Z</dcterms:created>
  <dcterms:modified xsi:type="dcterms:W3CDTF">2021-09-22T16:44:42Z</dcterms:modified>
</cp:coreProperties>
</file>