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81" r:id="rId4"/>
    <p:sldId id="284" r:id="rId5"/>
    <p:sldId id="27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4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RMEP</a:t>
            </a:r>
            <a:r>
              <a:rPr lang="zh-CN" altLang="en-US" dirty="0" smtClean="0">
                <a:solidFill>
                  <a:schemeClr val="bg1"/>
                </a:solidFill>
              </a:rPr>
              <a:t>运动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运动的级别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539522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88984"/>
              </p:ext>
            </p:extLst>
          </p:nvPr>
        </p:nvGraphicFramePr>
        <p:xfrm>
          <a:off x="1419497" y="1891503"/>
          <a:ext cx="9309463" cy="397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007"/>
                <a:gridCol w="1954135"/>
                <a:gridCol w="2132946"/>
                <a:gridCol w="2009482"/>
                <a:gridCol w="1861893"/>
              </a:tblGrid>
              <a:tr h="47862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电机转动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底盘运动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路径执行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路径规划</a:t>
                      </a:r>
                      <a:endParaRPr lang="zh-CN" altLang="en-US" dirty="0"/>
                    </a:p>
                  </a:txBody>
                  <a:tcPr/>
                </a:tc>
              </a:tr>
              <a:tr h="2006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描述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电机转动就会带来底盘的移动，但多个电机不会协同配合，机器人运动方向和速度不确定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通过底盘上多个电机的配合，确定底盘的移动方向和速度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通过多组底盘动作的结合，根据事先拟定的路径进行运动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根据用户需求自动计算出发位置与目标位置的间的路径</a:t>
                      </a:r>
                      <a:endParaRPr lang="zh-CN" altLang="en-US" sz="1800" dirty="0"/>
                    </a:p>
                  </a:txBody>
                  <a:tcPr/>
                </a:tc>
              </a:tr>
              <a:tr h="747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使用技术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电机的驱动、电机控制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运动学等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定位技术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路径规划算法、人工智能等</a:t>
                      </a:r>
                      <a:endParaRPr lang="zh-CN" altLang="en-US" sz="1800" dirty="0"/>
                    </a:p>
                  </a:txBody>
                  <a:tcPr/>
                </a:tc>
              </a:tr>
              <a:tr h="747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应用场景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做无规则运动的儿童玩具车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汽车、遥控车等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执行固定动作的工业机器人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自动驾驶、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智能物流机器人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6249182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个人见解，欢迎批评指正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9497" y="1367810"/>
            <a:ext cx="697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电机转动，机器人就能动起来，但动起来和运动是不一样的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麦轮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底盘运动简析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5772" y="1958521"/>
            <a:ext cx="2554514" cy="3468916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3" y="2174420"/>
            <a:ext cx="762000" cy="1143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28087" y="2174420"/>
            <a:ext cx="762000" cy="11430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61373" y="4020456"/>
            <a:ext cx="762000" cy="1143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87" y="4020456"/>
            <a:ext cx="762000" cy="1143000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 flipH="1" flipV="1">
            <a:off x="6604013" y="2400300"/>
            <a:ext cx="342900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5172537" y="4249056"/>
            <a:ext cx="342900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5488228" y="2400300"/>
            <a:ext cx="342900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6925145" y="4249055"/>
            <a:ext cx="342900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下箭头 41"/>
          <p:cNvSpPr/>
          <p:nvPr/>
        </p:nvSpPr>
        <p:spPr>
          <a:xfrm rot="10800000">
            <a:off x="5922743" y="2609850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10800000">
            <a:off x="6394460" y="2609850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10800000">
            <a:off x="5890993" y="4461964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0800000">
            <a:off x="6432560" y="4462418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8512629" y="1958521"/>
            <a:ext cx="2554514" cy="3468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230" y="2174420"/>
            <a:ext cx="762000" cy="1143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04944" y="2174420"/>
            <a:ext cx="762000" cy="11430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38230" y="4020456"/>
            <a:ext cx="762000" cy="11430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44" y="4020456"/>
            <a:ext cx="762000" cy="1143000"/>
          </a:xfrm>
          <a:prstGeom prst="rect">
            <a:avLst/>
          </a:prstGeom>
        </p:spPr>
      </p:pic>
      <p:sp>
        <p:nvSpPr>
          <p:cNvPr id="55" name="下箭头 54"/>
          <p:cNvSpPr/>
          <p:nvPr/>
        </p:nvSpPr>
        <p:spPr>
          <a:xfrm rot="10800000">
            <a:off x="9499600" y="2609850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9971317" y="2609850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下箭头 56"/>
          <p:cNvSpPr/>
          <p:nvPr/>
        </p:nvSpPr>
        <p:spPr>
          <a:xfrm>
            <a:off x="9467850" y="4461964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 rot="10800000">
            <a:off x="10009417" y="4462418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rot="5400000" flipH="1" flipV="1">
            <a:off x="9066894" y="2400300"/>
            <a:ext cx="342900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0800000" flipH="1" flipV="1">
            <a:off x="9066894" y="4576264"/>
            <a:ext cx="342900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10520140" y="4249055"/>
            <a:ext cx="342900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0800000" flipH="1" flipV="1">
            <a:off x="10505627" y="2724150"/>
            <a:ext cx="342900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内容占位符 2"/>
          <p:cNvSpPr txBox="1">
            <a:spLocks/>
          </p:cNvSpPr>
          <p:nvPr/>
        </p:nvSpPr>
        <p:spPr>
          <a:xfrm>
            <a:off x="1432378" y="1958521"/>
            <a:ext cx="2554514" cy="3468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77" name="下箭头 76"/>
          <p:cNvSpPr/>
          <p:nvPr/>
        </p:nvSpPr>
        <p:spPr>
          <a:xfrm rot="10800000">
            <a:off x="2419349" y="2609850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下箭头 77"/>
          <p:cNvSpPr/>
          <p:nvPr/>
        </p:nvSpPr>
        <p:spPr>
          <a:xfrm rot="10800000">
            <a:off x="2891064" y="2609850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6" y="2174420"/>
            <a:ext cx="762000" cy="1143000"/>
          </a:xfrm>
          <a:prstGeom prst="rect">
            <a:avLst/>
          </a:prstGeom>
        </p:spPr>
      </p:pic>
      <p:sp>
        <p:nvSpPr>
          <p:cNvPr id="79" name="下箭头 78"/>
          <p:cNvSpPr/>
          <p:nvPr/>
        </p:nvSpPr>
        <p:spPr>
          <a:xfrm rot="10800000">
            <a:off x="2380341" y="4461964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 rot="10800000">
            <a:off x="2891065" y="4461964"/>
            <a:ext cx="1651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28" y="2174420"/>
            <a:ext cx="762000" cy="11430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6" y="4020456"/>
            <a:ext cx="762000" cy="1143000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28" y="4020456"/>
            <a:ext cx="762000" cy="1143000"/>
          </a:xfrm>
          <a:prstGeom prst="rect">
            <a:avLst/>
          </a:prstGeom>
        </p:spPr>
      </p:pic>
      <p:cxnSp>
        <p:nvCxnSpPr>
          <p:cNvPr id="88" name="直接箭头连接符 87"/>
          <p:cNvCxnSpPr/>
          <p:nvPr/>
        </p:nvCxnSpPr>
        <p:spPr>
          <a:xfrm flipV="1">
            <a:off x="2002976" y="2343150"/>
            <a:ext cx="0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3444428" y="2343150"/>
            <a:ext cx="0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1996177" y="4191905"/>
            <a:ext cx="0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3444428" y="4220480"/>
            <a:ext cx="0" cy="400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040221" y="5497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普通轮底盘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5428199" y="55000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麦轮底盘前进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9009757" y="55000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麦轮底盘平移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21776" y="6417637"/>
            <a:ext cx="832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完整的运动学分析可参考：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://www.cnblogs.com/FangLai-you/p/10867791.html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7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底盘运动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674134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34034"/>
              </p:ext>
            </p:extLst>
          </p:nvPr>
        </p:nvGraphicFramePr>
        <p:xfrm>
          <a:off x="1401898" y="1398588"/>
          <a:ext cx="9388203" cy="496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04"/>
                <a:gridCol w="2641600"/>
                <a:gridCol w="2781300"/>
                <a:gridCol w="2781299"/>
              </a:tblGrid>
              <a:tr h="41989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电机转动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底盘运动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路径执行</a:t>
                      </a:r>
                      <a:endParaRPr lang="zh-CN" alt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设置麦轮转速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设置底盘速度，立即生效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控制底盘运动当指定位置，坐标轴原点为当前位置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drive_speed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x=0.0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y=0.0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z=0.0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timeout=None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drive_wheels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w1=0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w2=0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w3=0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w4=0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timeout=None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r>
                        <a:rPr lang="pl-PL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l-PL" altLang="zh-CN" sz="14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x=0, y=0, z=0, xy_speed=0.5, z_speed=30</a:t>
                      </a:r>
                      <a:r>
                        <a:rPr lang="pl-PL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877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:[-1000,1000]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，右前麦轮速度，以车头方向前进旋转为正方向，单位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:[-1000,1000]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，左前麦轮速度，以车头方向前进旋转为正方向，单位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:[-1000,1000]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，左后麦轮速度，以车头方向前进旋转为正方向，单位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w4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:[-1000,1000]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，右后麦轮速度，以车头方向前进旋转为正方向，单位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float:(0,inf)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，超过指定时间内未收到麦轮转速指令，主动控制机器人停止，单位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float:[-3.5,3.5]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轴向运动速度即前进速度，单位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m/s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float:[-3.5,3.5]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轴向运动速度即横移速度，单位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m/s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float:[-600,600]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轴向运动速度即旋转速度，单位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float:(0,inf)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，超过指定时间内未收到麦轮转速指令，主动控制机器人停止，单位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 [-5,5]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轴向运动距离，单位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 [-5,5]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轴向运动距离，单位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 [-1800,1800]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轴向旋转角度，单位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 [0.5,2]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轴向运动速度，单位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– float: [10,540]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轴向旋转速度，单位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01898" y="955490"/>
            <a:ext cx="697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底盘运动</a:t>
            </a:r>
            <a:r>
              <a:rPr lang="en-US" altLang="zh-CN" sz="2000" dirty="0" smtClean="0">
                <a:solidFill>
                  <a:schemeClr val="bg1"/>
                </a:solidFill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</a:rPr>
              <a:t>位于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robomaster.chassis</a:t>
            </a:r>
            <a:r>
              <a:rPr lang="zh-CN" altLang="en-US" sz="2000" dirty="0" smtClean="0">
                <a:solidFill>
                  <a:schemeClr val="bg1"/>
                </a:solidFill>
              </a:rPr>
              <a:t>类中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7028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6283"/>
            <a:ext cx="5017030" cy="590931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引用库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引用系统库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也可以引用自己写的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r>
              <a:rPr lang="en-US" altLang="zh-CN" sz="2000" dirty="0" err="1">
                <a:solidFill>
                  <a:schemeClr val="bg1"/>
                </a:solidFill>
              </a:rPr>
              <a:t>py</a:t>
            </a:r>
            <a:r>
              <a:rPr lang="zh-CN" altLang="en-US" sz="2000" dirty="0">
                <a:solidFill>
                  <a:schemeClr val="bg1"/>
                </a:solidFill>
              </a:rPr>
              <a:t>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代码自上而下运行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遇到函数定义时不会运行函数体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函数只会在调用处被运行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自定义函数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使用函数外变量时要</a:t>
            </a:r>
            <a:r>
              <a:rPr lang="en-US" altLang="zh-CN" sz="2000" dirty="0">
                <a:solidFill>
                  <a:schemeClr val="bg1"/>
                </a:solidFill>
              </a:rPr>
              <a:t>global</a:t>
            </a:r>
            <a:r>
              <a:rPr lang="zh-CN" altLang="en-US" sz="2000" dirty="0">
                <a:solidFill>
                  <a:schemeClr val="bg1"/>
                </a:solidFill>
              </a:rPr>
              <a:t>声明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代码、变量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if __name__ == '__main__':</a:t>
            </a: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在其内的代码只会在这个</a:t>
            </a:r>
            <a:r>
              <a:rPr lang="en-US" altLang="zh-CN" sz="2000" dirty="0" err="1">
                <a:solidFill>
                  <a:schemeClr val="bg1"/>
                </a:solidFill>
              </a:rPr>
              <a:t>py</a:t>
            </a:r>
            <a:r>
              <a:rPr lang="zh-CN" altLang="en-US" sz="2000" dirty="0">
                <a:solidFill>
                  <a:schemeClr val="bg1"/>
                </a:solidFill>
              </a:rPr>
              <a:t>文件做主文件时才会运行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如果这个</a:t>
            </a:r>
            <a:r>
              <a:rPr lang="en-US" altLang="zh-CN" sz="2000" dirty="0" err="1">
                <a:solidFill>
                  <a:schemeClr val="bg1"/>
                </a:solidFill>
              </a:rPr>
              <a:t>py</a:t>
            </a:r>
            <a:r>
              <a:rPr lang="zh-CN" altLang="en-US" sz="2000" dirty="0">
                <a:solidFill>
                  <a:schemeClr val="bg1"/>
                </a:solidFill>
              </a:rPr>
              <a:t>文件是被引用的，其中的代码不会被运行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5230" y="806283"/>
            <a:ext cx="5179332" cy="59093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time</a:t>
            </a: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keyboard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'Initialize'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'S1'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'S2'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"out"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以两种方式遍历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staName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列表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':'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printProgress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74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22" name="矩形 21"/>
          <p:cNvSpPr/>
          <p:nvPr/>
        </p:nvSpPr>
        <p:spPr>
          <a:xfrm>
            <a:off x="971005" y="794480"/>
            <a:ext cx="10202091" cy="5745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自动登分册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某班级学生名单存储在列表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中，制作一个自动登分册，登分册接受老师登记分数，并将登记的分数自动转换为优秀、及格、不及格三个等次，分数登记完毕后，自动打印所有同学的分数与等次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程序运行时要求老师逐个登记分数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登记的分数要转换为等次，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分优秀，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分及格，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分以下不及格。分数和等次分别存储在两个列表中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(3)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所有分数登记完毕后自动打印出所有同学的分数与等次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56" y="4240114"/>
            <a:ext cx="2613144" cy="21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424</Words>
  <Application>Microsoft Office PowerPoint</Application>
  <PresentationFormat>宽屏</PresentationFormat>
  <Paragraphs>103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RMEP运动</vt:lpstr>
      <vt:lpstr>运动的级别</vt:lpstr>
      <vt:lpstr>麦轮底盘运动简析</vt:lpstr>
      <vt:lpstr>底盘运动API</vt:lpstr>
      <vt:lpstr>程序结构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114</cp:revision>
  <dcterms:created xsi:type="dcterms:W3CDTF">2021-02-06T01:22:41Z</dcterms:created>
  <dcterms:modified xsi:type="dcterms:W3CDTF">2021-10-05T18:23:22Z</dcterms:modified>
</cp:coreProperties>
</file>