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7"/>
  </p:notesMasterIdLst>
  <p:handoutMasterIdLst>
    <p:handoutMasterId r:id="rId58"/>
  </p:handoutMasterIdLst>
  <p:sldIdLst>
    <p:sldId id="644" r:id="rId2"/>
    <p:sldId id="774" r:id="rId3"/>
    <p:sldId id="746" r:id="rId4"/>
    <p:sldId id="749" r:id="rId5"/>
    <p:sldId id="747" r:id="rId6"/>
    <p:sldId id="748" r:id="rId7"/>
    <p:sldId id="775" r:id="rId8"/>
    <p:sldId id="757" r:id="rId9"/>
    <p:sldId id="750" r:id="rId10"/>
    <p:sldId id="753" r:id="rId11"/>
    <p:sldId id="751" r:id="rId12"/>
    <p:sldId id="752" r:id="rId13"/>
    <p:sldId id="754" r:id="rId14"/>
    <p:sldId id="776" r:id="rId15"/>
    <p:sldId id="768" r:id="rId16"/>
    <p:sldId id="769" r:id="rId17"/>
    <p:sldId id="786" r:id="rId18"/>
    <p:sldId id="792" r:id="rId19"/>
    <p:sldId id="787" r:id="rId20"/>
    <p:sldId id="777" r:id="rId21"/>
    <p:sldId id="761" r:id="rId22"/>
    <p:sldId id="766" r:id="rId23"/>
    <p:sldId id="765" r:id="rId24"/>
    <p:sldId id="793" r:id="rId25"/>
    <p:sldId id="788" r:id="rId26"/>
    <p:sldId id="763" r:id="rId27"/>
    <p:sldId id="772" r:id="rId28"/>
    <p:sldId id="767" r:id="rId29"/>
    <p:sldId id="791" r:id="rId30"/>
    <p:sldId id="785" r:id="rId31"/>
    <p:sldId id="778" r:id="rId32"/>
    <p:sldId id="789" r:id="rId33"/>
    <p:sldId id="790" r:id="rId34"/>
    <p:sldId id="779" r:id="rId35"/>
    <p:sldId id="782" r:id="rId36"/>
    <p:sldId id="794" r:id="rId37"/>
    <p:sldId id="781" r:id="rId38"/>
    <p:sldId id="783" r:id="rId39"/>
    <p:sldId id="784" r:id="rId40"/>
    <p:sldId id="780" r:id="rId41"/>
    <p:sldId id="695" r:id="rId42"/>
    <p:sldId id="738" r:id="rId43"/>
    <p:sldId id="741" r:id="rId44"/>
    <p:sldId id="743" r:id="rId45"/>
    <p:sldId id="742" r:id="rId46"/>
    <p:sldId id="711" r:id="rId47"/>
    <p:sldId id="709" r:id="rId48"/>
    <p:sldId id="739" r:id="rId49"/>
    <p:sldId id="710" r:id="rId50"/>
    <p:sldId id="696" r:id="rId51"/>
    <p:sldId id="697" r:id="rId52"/>
    <p:sldId id="744" r:id="rId53"/>
    <p:sldId id="773" r:id="rId54"/>
    <p:sldId id="771" r:id="rId55"/>
    <p:sldId id="73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CCFF"/>
    <a:srgbClr val="008000"/>
    <a:srgbClr val="CCECFF"/>
    <a:srgbClr val="990000"/>
    <a:srgbClr val="FF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6" autoAdjust="0"/>
    <p:restoredTop sz="86499" autoAdjust="0"/>
  </p:normalViewPr>
  <p:slideViewPr>
    <p:cSldViewPr snapToObjects="1">
      <p:cViewPr varScale="1">
        <p:scale>
          <a:sx n="109" d="100"/>
          <a:sy n="109" d="100"/>
        </p:scale>
        <p:origin x="474" y="108"/>
      </p:cViewPr>
      <p:guideLst>
        <p:guide orient="horz" pos="427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3A32316-DBB5-4EBF-9B4F-73B259513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8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4AA28C8-2FEA-4D16-9647-A19E74BCB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5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54D8C-74E0-4B1D-A571-18914985994D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0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4DE384-1B4D-4C55-A308-E2A99338E26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FDCA68-1D2F-462B-B932-60B2C454311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DD7EC5-CF0A-44C7-BD1F-BF1A6A1D92F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2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DE14E4-9346-4D75-9850-F04146A34BF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E741B3-AC2A-4E4B-9530-A681C4C3DB7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0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B140-658F-41DA-97B9-1E584654A6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287CEA-6C3E-4144-BBAE-A8DD6329C279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300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287CEA-6C3E-4144-BBAE-A8DD6329C279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439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82C12-63FC-4DC1-ACD5-AA05EFC9253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153ABB-5A57-46CB-8EFF-97BBDD1E17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93C18-F6B6-48A5-A66B-5E1C6BED5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9EBA3-6C8F-46F1-8F56-FCC3A77A7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0A8C7-81A8-4417-84FE-F01F22EB1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6E0D0-66F9-4FA5-9BE8-C84D2F072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24DA1-2675-44FF-A06B-1C184C37D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A4B94-1691-4A48-916A-57B51FE3C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EE86D-34DF-4897-A520-040120E8B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1984-AEE3-4F59-B7A7-719A315A6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0A5D1-9702-4966-9560-7B7B7D69E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1B7C-B084-49A4-8AAC-43F28DE0F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0A87-699B-457B-92A5-74DDF668F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B7B95D49-962D-419B-9C7B-006641FA0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venus.eas.asu.edu/WSRepository/Services/WFService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81000" y="3054350"/>
            <a:ext cx="83820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63538" indent="-363538" algn="ctr" defTabSz="966788" eaLnBrk="0" hangingPunct="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Unit 2-3</a:t>
            </a:r>
            <a:b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Workflow </a:t>
            </a:r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Composition</a:t>
            </a:r>
          </a:p>
          <a:p>
            <a:pPr marL="363538" indent="-363538" algn="ctr" defTabSz="966788" eaLnBrk="0" hangingPunct="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nd Case Studies</a:t>
            </a: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138" y="5715000"/>
            <a:ext cx="23653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/>
              <a:t>Dr. Yinong Chen</a:t>
            </a:r>
          </a:p>
          <a:p>
            <a:pPr algn="ctr" defTabSz="966788"/>
            <a:endParaRPr lang="en-US" sz="24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9229" y="481515"/>
            <a:ext cx="5440041" cy="356685"/>
            <a:chOff x="152400" y="333838"/>
            <a:chExt cx="5440041" cy="356685"/>
          </a:xfrm>
        </p:grpSpPr>
        <p:pic>
          <p:nvPicPr>
            <p:cNvPr id="12" name="Picture 11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099858" y="90487"/>
            <a:ext cx="304414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2100" i="1" dirty="0">
                <a:solidFill>
                  <a:srgbClr val="280099"/>
                </a:solidFill>
              </a:rPr>
              <a:t>CSE </a:t>
            </a:r>
            <a:r>
              <a:rPr lang="en-US" altLang="en-US" sz="2100" i="1" dirty="0" smtClean="0">
                <a:solidFill>
                  <a:srgbClr val="280099"/>
                </a:solidFill>
              </a:rPr>
              <a:t>446 / 598</a:t>
            </a:r>
            <a:r>
              <a:rPr lang="en-US" altLang="en-US" sz="2100" i="1" dirty="0">
                <a:solidFill>
                  <a:srgbClr val="280099"/>
                </a:solidFill>
              </a:rPr>
              <a:t/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>
                <a:solidFill>
                  <a:srgbClr val="280099"/>
                </a:solidFill>
              </a:rPr>
              <a:t>Software Integration and Engineering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Code in the Code Activity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772400" cy="6019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namespace </a:t>
            </a:r>
            <a:r>
              <a:rPr lang="en-US" sz="1800" dirty="0" err="1" smtClean="0">
                <a:latin typeface="Arial" charset="0"/>
                <a:cs typeface="Arial" charset="0"/>
              </a:rPr>
              <a:t>WorkflowConsoleAppSemester</a:t>
            </a:r>
            <a:r>
              <a:rPr lang="en-US" sz="1800" dirty="0" smtClean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public sealed class </a:t>
            </a:r>
            <a:r>
              <a:rPr lang="en-US" sz="1800" dirty="0" err="1" smtClean="0">
                <a:latin typeface="Arial" charset="0"/>
                <a:cs typeface="Arial" charset="0"/>
              </a:rPr>
              <a:t>CodeActivityGetName</a:t>
            </a:r>
            <a:r>
              <a:rPr lang="en-US" sz="1800" dirty="0" smtClean="0">
                <a:latin typeface="Arial" charset="0"/>
                <a:cs typeface="Arial" charset="0"/>
              </a:rPr>
              <a:t> : </a:t>
            </a:r>
            <a:r>
              <a:rPr lang="en-US" sz="1800" dirty="0" err="1" smtClean="0">
                <a:latin typeface="Arial" charset="0"/>
                <a:cs typeface="Arial" charset="0"/>
              </a:rPr>
              <a:t>CodeActivity</a:t>
            </a:r>
            <a:r>
              <a:rPr lang="en-US" sz="1800" dirty="0" smtClean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// Define an activity input argument of type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public </a:t>
            </a:r>
            <a:r>
              <a:rPr lang="en-US" sz="18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InArgument</a:t>
            </a:r>
            <a:r>
              <a:rPr lang="en-US" sz="18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&lt;string&gt; </a:t>
            </a:r>
            <a:r>
              <a:rPr lang="en-US" sz="18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defaultName</a:t>
            </a:r>
            <a:r>
              <a:rPr lang="en-US" sz="18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 { get; set;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// Define an activity output argument of type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public </a:t>
            </a:r>
            <a:r>
              <a:rPr lang="en-US" sz="18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OutArgument</a:t>
            </a:r>
            <a:r>
              <a:rPr lang="en-US" sz="18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&lt;string&gt; </a:t>
            </a:r>
            <a:r>
              <a:rPr lang="en-US" sz="18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enteredName</a:t>
            </a:r>
            <a:r>
              <a:rPr lang="en-US" sz="18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 { get; set;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// If your activity returns a value, derive from </a:t>
            </a:r>
            <a:r>
              <a:rPr lang="en-US" sz="1800" dirty="0" err="1" smtClean="0">
                <a:latin typeface="Arial" charset="0"/>
                <a:cs typeface="Arial" charset="0"/>
              </a:rPr>
              <a:t>CodeActivity</a:t>
            </a:r>
            <a:r>
              <a:rPr lang="en-US" sz="1800" dirty="0" smtClean="0">
                <a:latin typeface="Arial" charset="0"/>
                <a:cs typeface="Arial" charset="0"/>
              </a:rPr>
              <a:t>&lt;</a:t>
            </a:r>
            <a:r>
              <a:rPr lang="en-US" sz="1800" dirty="0" err="1" smtClean="0">
                <a:latin typeface="Arial" charset="0"/>
                <a:cs typeface="Arial" charset="0"/>
              </a:rPr>
              <a:t>TResult</a:t>
            </a:r>
            <a:r>
              <a:rPr lang="en-US" sz="1800" dirty="0" smtClean="0">
                <a:latin typeface="Arial" charset="0"/>
                <a:cs typeface="Arial" charset="0"/>
              </a:rPr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// and return the value from the Execute method.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protected override void Execute(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CodeActivityContext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context)</a:t>
            </a:r>
            <a:r>
              <a:rPr lang="en-US" sz="1800" dirty="0" smtClean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// Obtain the runtime value of the Text input argument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Console.WriteLine(“Please enter your name");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string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yourName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Console.ReadLine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if 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yourName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== "")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string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dName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context.GetValue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this.defaultName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yourName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dName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string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helloName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= " Hello " +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yourName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context.SetValue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this.enteredName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helloName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}     }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8CB17-33D5-492C-9393-8CB3C74D23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ight Arrow 1"/>
          <p:cNvSpPr/>
          <p:nvPr/>
        </p:nvSpPr>
        <p:spPr bwMode="auto">
          <a:xfrm>
            <a:off x="533400" y="1752600"/>
            <a:ext cx="10668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input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3400" y="2362200"/>
            <a:ext cx="10668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put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33400" y="3810000"/>
            <a:ext cx="1219200" cy="990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Custom code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85" y="6095904"/>
            <a:ext cx="7195815" cy="685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02" y="875986"/>
            <a:ext cx="2314898" cy="22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" y="990600"/>
            <a:ext cx="1790950" cy="5277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3124201"/>
            <a:ext cx="5166555" cy="28956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533400"/>
          </a:xfrm>
        </p:spPr>
        <p:txBody>
          <a:bodyPr/>
          <a:lstStyle/>
          <a:p>
            <a:r>
              <a:rPr lang="en-US" smtClean="0"/>
              <a:t>Adding </a:t>
            </a:r>
            <a:r>
              <a:rPr lang="en-US" smtClean="0">
                <a:solidFill>
                  <a:srgbClr val="0000FF"/>
                </a:solidFill>
              </a:rPr>
              <a:t>CodeActivity </a:t>
            </a:r>
            <a:r>
              <a:rPr lang="en-US" smtClean="0"/>
              <a:t>into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7BF97-6BD1-4380-9DCC-F0424022D1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15366" name="Straight Arrow Connector 6"/>
          <p:cNvCxnSpPr>
            <a:cxnSpLocks noChangeShapeType="1"/>
            <a:stCxn id="15371" idx="4"/>
          </p:cNvCxnSpPr>
          <p:nvPr/>
        </p:nvCxnSpPr>
        <p:spPr bwMode="auto">
          <a:xfrm flipV="1">
            <a:off x="1288353" y="2057400"/>
            <a:ext cx="2902647" cy="379224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ular Callout 10"/>
          <p:cNvSpPr/>
          <p:nvPr/>
        </p:nvSpPr>
        <p:spPr bwMode="auto">
          <a:xfrm>
            <a:off x="1577248" y="2280565"/>
            <a:ext cx="1384300" cy="457200"/>
          </a:xfrm>
          <a:prstGeom prst="wedgeRectCallout">
            <a:avLst>
              <a:gd name="adj1" fmla="val 133116"/>
              <a:gd name="adj2" fmla="val -10498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r>
              <a:rPr lang="en-US" sz="1100" dirty="0"/>
              <a:t>Added code activity is reusable</a:t>
            </a:r>
          </a:p>
        </p:txBody>
      </p:sp>
      <p:sp>
        <p:nvSpPr>
          <p:cNvPr id="15371" name="Rectangular Callout 11"/>
          <p:cNvSpPr>
            <a:spLocks noChangeArrowheads="1"/>
          </p:cNvSpPr>
          <p:nvPr/>
        </p:nvSpPr>
        <p:spPr bwMode="auto">
          <a:xfrm>
            <a:off x="1574394" y="2281986"/>
            <a:ext cx="1383980" cy="461214"/>
          </a:xfrm>
          <a:prstGeom prst="wedgeRectCallout">
            <a:avLst>
              <a:gd name="adj1" fmla="val -70668"/>
              <a:gd name="adj2" fmla="val 723536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100" dirty="0"/>
              <a:t>Added code </a:t>
            </a:r>
            <a:r>
              <a:rPr lang="en-US" sz="1100" dirty="0" smtClean="0"/>
              <a:t>activity is reusable</a:t>
            </a:r>
            <a:endParaRPr lang="en-US" sz="1100" dirty="0"/>
          </a:p>
        </p:txBody>
      </p:sp>
      <p:sp>
        <p:nvSpPr>
          <p:cNvPr id="15372" name="Rectangular Callout 12"/>
          <p:cNvSpPr>
            <a:spLocks noChangeArrowheads="1"/>
          </p:cNvSpPr>
          <p:nvPr/>
        </p:nvSpPr>
        <p:spPr bwMode="auto">
          <a:xfrm>
            <a:off x="1849239" y="5105400"/>
            <a:ext cx="1383980" cy="287715"/>
          </a:xfrm>
          <a:prstGeom prst="wedgeRectCallout">
            <a:avLst>
              <a:gd name="adj1" fmla="val -19159"/>
              <a:gd name="adj2" fmla="val 346041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100" dirty="0"/>
              <a:t>Variable created</a:t>
            </a:r>
          </a:p>
        </p:txBody>
      </p:sp>
      <p:sp>
        <p:nvSpPr>
          <p:cNvPr id="15373" name="Rectangular Callout 13"/>
          <p:cNvSpPr>
            <a:spLocks noChangeArrowheads="1"/>
          </p:cNvSpPr>
          <p:nvPr/>
        </p:nvSpPr>
        <p:spPr bwMode="auto">
          <a:xfrm>
            <a:off x="7607620" y="3733800"/>
            <a:ext cx="1383980" cy="510165"/>
          </a:xfrm>
          <a:prstGeom prst="wedgeRectCallout">
            <a:avLst>
              <a:gd name="adj1" fmla="val 26583"/>
              <a:gd name="adj2" fmla="val -17285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100"/>
              <a:t>Set value to activity arguments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37" y="794464"/>
            <a:ext cx="2569863" cy="232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for </a:t>
            </a:r>
            <a:r>
              <a:rPr lang="en-US" smtClean="0">
                <a:solidFill>
                  <a:srgbClr val="0000FF"/>
                </a:solidFill>
              </a:rPr>
              <a:t>CodeActivity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4913313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public </a:t>
            </a:r>
            <a:r>
              <a:rPr lang="en-US" dirty="0" err="1" smtClean="0">
                <a:solidFill>
                  <a:srgbClr val="990000"/>
                </a:solidFill>
              </a:rPr>
              <a:t>InArgument</a:t>
            </a:r>
            <a:r>
              <a:rPr lang="en-US" dirty="0" smtClean="0">
                <a:solidFill>
                  <a:srgbClr val="990000"/>
                </a:solidFill>
              </a:rPr>
              <a:t>&lt;string&gt; </a:t>
            </a:r>
            <a:r>
              <a:rPr lang="en-US" dirty="0" err="1" smtClean="0">
                <a:solidFill>
                  <a:srgbClr val="990000"/>
                </a:solidFill>
              </a:rPr>
              <a:t>defaultName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90000"/>
                </a:solidFill>
              </a:rPr>
              <a:t>    { get; set; }</a:t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en-US" dirty="0" smtClean="0"/>
              <a:t>// which takes input from the workflow. In this </a:t>
            </a:r>
            <a:br>
              <a:rPr lang="en-US" dirty="0" smtClean="0"/>
            </a:br>
            <a:r>
              <a:rPr lang="en-US" dirty="0" smtClean="0"/>
              <a:t>// example, we could pass a string “John Doe” to the </a:t>
            </a:r>
            <a:br>
              <a:rPr lang="en-US" dirty="0" smtClean="0"/>
            </a:br>
            <a:r>
              <a:rPr lang="en-US" dirty="0" smtClean="0"/>
              <a:t>// code activity.</a:t>
            </a:r>
          </a:p>
          <a:p>
            <a:r>
              <a:rPr lang="en-US" dirty="0" smtClean="0">
                <a:solidFill>
                  <a:srgbClr val="990000"/>
                </a:solidFill>
              </a:rPr>
              <a:t>public </a:t>
            </a:r>
            <a:r>
              <a:rPr lang="en-US" dirty="0" err="1" smtClean="0">
                <a:solidFill>
                  <a:srgbClr val="990000"/>
                </a:solidFill>
              </a:rPr>
              <a:t>OutArgument</a:t>
            </a:r>
            <a:r>
              <a:rPr lang="en-US" dirty="0" smtClean="0">
                <a:solidFill>
                  <a:srgbClr val="990000"/>
                </a:solidFill>
              </a:rPr>
              <a:t>&lt;string&gt; </a:t>
            </a:r>
            <a:r>
              <a:rPr lang="en-US" dirty="0" err="1" smtClean="0">
                <a:solidFill>
                  <a:srgbClr val="990000"/>
                </a:solidFill>
              </a:rPr>
              <a:t>enteredName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990000"/>
                </a:solidFill>
              </a:rPr>
              <a:t>{ get; set; } </a:t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en-US" dirty="0" smtClean="0"/>
              <a:t>// which returns a value to the calling workflow.</a:t>
            </a:r>
          </a:p>
          <a:p>
            <a:r>
              <a:rPr lang="en-US" dirty="0" smtClean="0">
                <a:solidFill>
                  <a:srgbClr val="990000"/>
                </a:solidFill>
              </a:rPr>
              <a:t>protected override void Execute(</a:t>
            </a:r>
            <a:r>
              <a:rPr lang="en-US" dirty="0" err="1" smtClean="0">
                <a:solidFill>
                  <a:srgbClr val="990000"/>
                </a:solidFill>
              </a:rPr>
              <a:t>CodeActivityContext</a:t>
            </a:r>
            <a:r>
              <a:rPr lang="en-US" dirty="0" smtClean="0">
                <a:solidFill>
                  <a:srgbClr val="990000"/>
                </a:solidFill>
              </a:rPr>
              <a:t> context) { </a:t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// we add C# code that we want to execute here.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}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AD9B8-E06A-443D-B734-25B9EDEEE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381000" y="1219200"/>
            <a:ext cx="10668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input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1000" y="3505200"/>
            <a:ext cx="10668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put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228600" y="4800600"/>
            <a:ext cx="1219200" cy="990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Custom code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36F89-3BED-4E27-B78B-3042D67F0B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05164"/>
            <a:ext cx="6581775" cy="36195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5295900" y="1752600"/>
            <a:ext cx="533400" cy="685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57600"/>
            <a:ext cx="8848725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4036" name="Content Placeholder 4"/>
          <p:cNvSpPr>
            <a:spLocks noGrp="1"/>
          </p:cNvSpPr>
          <p:nvPr>
            <p:ph idx="1"/>
          </p:nvPr>
        </p:nvSpPr>
        <p:spPr>
          <a:xfrm>
            <a:off x="685800" y="1143000"/>
            <a:ext cx="8382000" cy="5410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Adding a Flowchart component into a Workflow</a:t>
            </a:r>
          </a:p>
          <a:p>
            <a:pPr eaLnBrk="1" hangingPunct="1"/>
            <a:r>
              <a:rPr lang="en-US" sz="3200" b="1" dirty="0" smtClean="0">
                <a:solidFill>
                  <a:srgbClr val="0000FF"/>
                </a:solidFill>
              </a:rPr>
              <a:t>Adding Other Components into a Workflow</a:t>
            </a:r>
          </a:p>
          <a:p>
            <a:pPr lvl="1"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Adding 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CodeActivity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into a Workflow</a:t>
            </a:r>
          </a:p>
          <a:p>
            <a:pPr lvl="1" eaLnBrk="1" hangingPunct="1"/>
            <a:r>
              <a:rPr lang="en-US" sz="2400" b="1" dirty="0" smtClean="0">
                <a:solidFill>
                  <a:srgbClr val="0000FF"/>
                </a:solidFill>
              </a:rPr>
              <a:t>Adding an External Web Service into a Workflow</a:t>
            </a:r>
          </a:p>
          <a:p>
            <a:pPr eaLnBrk="1" hangingPunct="1"/>
            <a:r>
              <a:rPr lang="en-US" sz="3200" dirty="0" smtClean="0"/>
              <a:t>Creating Workflow Services</a:t>
            </a:r>
          </a:p>
          <a:p>
            <a:pPr lvl="1" eaLnBrk="1" hangingPunct="1"/>
            <a:r>
              <a:rPr lang="en-US" sz="2400" dirty="0" smtClean="0"/>
              <a:t>Contract-First Approach, resulting a service.svc file</a:t>
            </a:r>
          </a:p>
          <a:p>
            <a:pPr lvl="1" eaLnBrk="1" hangingPunct="1"/>
            <a:r>
              <a:rPr lang="en-US" sz="2400" dirty="0" smtClean="0"/>
              <a:t>Workflow-First Approach , resulting a </a:t>
            </a:r>
            <a:r>
              <a:rPr lang="en-US" sz="2400" dirty="0" err="1" smtClean="0"/>
              <a:t>service.xamlx</a:t>
            </a:r>
            <a:r>
              <a:rPr lang="en-US" sz="2400" dirty="0" smtClean="0"/>
              <a:t> file</a:t>
            </a:r>
          </a:p>
          <a:p>
            <a:pPr eaLnBrk="1" hangingPunct="1"/>
            <a:r>
              <a:rPr lang="en-US" sz="3200" dirty="0" smtClean="0"/>
              <a:t>Case Studies: </a:t>
            </a:r>
          </a:p>
          <a:p>
            <a:pPr lvl="1" eaLnBrk="1" hangingPunct="1"/>
            <a:r>
              <a:rPr lang="en-US" sz="2400" dirty="0" smtClean="0"/>
              <a:t>Image Verifier in Workflow</a:t>
            </a:r>
          </a:p>
          <a:p>
            <a:pPr lvl="1" eaLnBrk="1" hangingPunct="1"/>
            <a:r>
              <a:rPr lang="en-US" sz="2400" dirty="0" smtClean="0"/>
              <a:t>Mortgage Application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" y="904775"/>
            <a:ext cx="5876925" cy="4800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64" y="1242399"/>
            <a:ext cx="2972236" cy="3924848"/>
          </a:xfrm>
          <a:prstGeom prst="rect">
            <a:avLst/>
          </a:prstGeom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447800" y="37867"/>
            <a:ext cx="7620000" cy="623888"/>
          </a:xfrm>
        </p:spPr>
        <p:txBody>
          <a:bodyPr/>
          <a:lstStyle/>
          <a:p>
            <a:r>
              <a:rPr lang="en-US" dirty="0" smtClean="0"/>
              <a:t>Add and Call a Remote </a:t>
            </a:r>
            <a:r>
              <a:rPr lang="en-US" dirty="0" smtClean="0">
                <a:solidFill>
                  <a:srgbClr val="990000"/>
                </a:solidFill>
              </a:rPr>
              <a:t>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12FCE-3564-451A-A1D0-992C6AB4DF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Left Arrow 4"/>
          <p:cNvSpPr>
            <a:spLocks noChangeArrowheads="1"/>
          </p:cNvSpPr>
          <p:nvPr/>
        </p:nvSpPr>
        <p:spPr bwMode="auto">
          <a:xfrm>
            <a:off x="7354888" y="4419600"/>
            <a:ext cx="265112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7086600" y="4648200"/>
            <a:ext cx="265113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4762500" y="5310673"/>
            <a:ext cx="265113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0" y="914400"/>
            <a:ext cx="1905000" cy="304800"/>
          </a:xfrm>
          <a:prstGeom prst="ellipse">
            <a:avLst/>
          </a:prstGeom>
          <a:noFill/>
          <a:ln w="952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124200" y="2514600"/>
            <a:ext cx="3200400" cy="1981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124200" y="2743200"/>
            <a:ext cx="3200400" cy="1981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4067743" cy="1333686"/>
          </a:xfrm>
          <a:prstGeom prst="rect">
            <a:avLst/>
          </a:prstGeom>
        </p:spPr>
      </p:pic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019800" y="1187244"/>
            <a:ext cx="850808" cy="304800"/>
          </a:xfrm>
          <a:prstGeom prst="ellipse">
            <a:avLst/>
          </a:prstGeom>
          <a:noFill/>
          <a:ln w="952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48369" y="579931"/>
            <a:ext cx="48185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http://neptune.fulton.ad.asu.edu/WSRepository/Services/EncryptionWcf/Service.svc</a:t>
            </a:r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228600" y="1876926"/>
            <a:ext cx="4191000" cy="333645"/>
          </a:xfrm>
          <a:prstGeom prst="ellipse">
            <a:avLst/>
          </a:prstGeom>
          <a:noFill/>
          <a:ln w="952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>
            <a:off x="4822371" y="1886039"/>
            <a:ext cx="265112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6" grpId="0" animBg="1"/>
      <p:bldP spid="16" grpId="1" animBg="1"/>
      <p:bldP spid="2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49"/>
            <a:ext cx="2962275" cy="671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1876687" cy="3896269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F5B4A-6E57-4774-83BF-18825A93C85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20485" name="Straight Arrow Connector 5"/>
          <p:cNvCxnSpPr>
            <a:cxnSpLocks noChangeShapeType="1"/>
          </p:cNvCxnSpPr>
          <p:nvPr/>
        </p:nvCxnSpPr>
        <p:spPr bwMode="auto">
          <a:xfrm flipV="1">
            <a:off x="1828800" y="457200"/>
            <a:ext cx="3810000" cy="4191000"/>
          </a:xfrm>
          <a:prstGeom prst="straightConnector1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Straight Arrow Connector 7"/>
          <p:cNvCxnSpPr>
            <a:cxnSpLocks noChangeShapeType="1"/>
          </p:cNvCxnSpPr>
          <p:nvPr/>
        </p:nvCxnSpPr>
        <p:spPr bwMode="auto">
          <a:xfrm flipV="1">
            <a:off x="1290063" y="3479911"/>
            <a:ext cx="4120137" cy="642851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Rounded Rectangular Callout 9"/>
          <p:cNvSpPr>
            <a:spLocks noChangeArrowheads="1"/>
          </p:cNvSpPr>
          <p:nvPr/>
        </p:nvSpPr>
        <p:spPr bwMode="auto">
          <a:xfrm>
            <a:off x="1510260" y="5379973"/>
            <a:ext cx="2590800" cy="1295400"/>
          </a:xfrm>
          <a:prstGeom prst="wedgeRoundRectCallout">
            <a:avLst>
              <a:gd name="adj1" fmla="val 43614"/>
              <a:gd name="adj2" fmla="val -892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You can use a remote Web service just like a local </a:t>
            </a:r>
            <a:r>
              <a:rPr lang="en-US" dirty="0" smtClean="0"/>
              <a:t> code activity</a:t>
            </a:r>
            <a:r>
              <a:rPr lang="en-US" dirty="0"/>
              <a:t>, by dragging and </a:t>
            </a:r>
            <a:r>
              <a:rPr lang="en-US" dirty="0" smtClean="0"/>
              <a:t>dropping!</a:t>
            </a:r>
            <a:endParaRPr lang="en-US" dirty="0"/>
          </a:p>
        </p:txBody>
      </p:sp>
      <p:cxnSp>
        <p:nvCxnSpPr>
          <p:cNvPr id="17" name="Straight Arrow Connector 7"/>
          <p:cNvCxnSpPr>
            <a:cxnSpLocks noChangeShapeType="1"/>
          </p:cNvCxnSpPr>
          <p:nvPr/>
        </p:nvCxnSpPr>
        <p:spPr bwMode="auto">
          <a:xfrm>
            <a:off x="1290063" y="3922823"/>
            <a:ext cx="4120137" cy="1478145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Left Arrow 1"/>
          <p:cNvSpPr/>
          <p:nvPr/>
        </p:nvSpPr>
        <p:spPr bwMode="auto">
          <a:xfrm>
            <a:off x="8458200" y="2286000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8229600" y="3150102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8229600" y="4191000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Left Arrow 12"/>
          <p:cNvSpPr/>
          <p:nvPr/>
        </p:nvSpPr>
        <p:spPr bwMode="auto">
          <a:xfrm>
            <a:off x="8229600" y="5105400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8229600" y="6248400"/>
            <a:ext cx="609600" cy="4572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6200"/>
            <a:ext cx="2962275" cy="671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454" y="152400"/>
            <a:ext cx="6347346" cy="623888"/>
          </a:xfrm>
        </p:spPr>
        <p:txBody>
          <a:bodyPr/>
          <a:lstStyle/>
          <a:p>
            <a:pPr algn="ctr"/>
            <a:r>
              <a:rPr lang="en-US" dirty="0" smtClean="0"/>
              <a:t>Defining Arguments for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622147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Up Arrow 12"/>
          <p:cNvSpPr/>
          <p:nvPr/>
        </p:nvSpPr>
        <p:spPr bwMode="auto">
          <a:xfrm>
            <a:off x="3886200" y="5105400"/>
            <a:ext cx="533400" cy="381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Straight Arrow Connector 7"/>
          <p:cNvCxnSpPr>
            <a:cxnSpLocks noChangeShapeType="1"/>
          </p:cNvCxnSpPr>
          <p:nvPr/>
        </p:nvCxnSpPr>
        <p:spPr bwMode="auto">
          <a:xfrm>
            <a:off x="1219200" y="2590800"/>
            <a:ext cx="1676400" cy="990600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7"/>
          <p:cNvCxnSpPr>
            <a:cxnSpLocks noChangeShapeType="1"/>
          </p:cNvCxnSpPr>
          <p:nvPr/>
        </p:nvCxnSpPr>
        <p:spPr bwMode="auto">
          <a:xfrm flipV="1">
            <a:off x="2362200" y="3962400"/>
            <a:ext cx="522027" cy="495300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7"/>
          <p:cNvCxnSpPr>
            <a:cxnSpLocks noChangeShapeType="1"/>
          </p:cNvCxnSpPr>
          <p:nvPr/>
        </p:nvCxnSpPr>
        <p:spPr bwMode="auto">
          <a:xfrm flipV="1">
            <a:off x="2276560" y="4343400"/>
            <a:ext cx="607667" cy="2019300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4419600" y="3352800"/>
            <a:ext cx="1106424" cy="113614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the Arguments to the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69028"/>
            <a:ext cx="9067800" cy="508039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09600" y="2667000"/>
            <a:ext cx="1600200" cy="1143000"/>
          </a:xfrm>
          <a:prstGeom prst="wedgeRoundRectCallout">
            <a:avLst>
              <a:gd name="adj1" fmla="val 106121"/>
              <a:gd name="adj2" fmla="val -1324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1. Right click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open Properties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295900" y="3810000"/>
            <a:ext cx="381000" cy="3810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 flipH="1">
            <a:off x="8077200" y="5029200"/>
            <a:ext cx="457200" cy="3810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0" name="Right Arrow 9"/>
          <p:cNvSpPr/>
          <p:nvPr/>
        </p:nvSpPr>
        <p:spPr bwMode="auto">
          <a:xfrm flipH="1">
            <a:off x="8077200" y="5512440"/>
            <a:ext cx="457200" cy="3810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83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830" y="990600"/>
            <a:ext cx="826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input number is encrypted and the decrypted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463479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ychen10\AppData\Local\Microsoft\Windows\Temporary Internet Files\Content.IE5\3Q6K222H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4984750"/>
            <a:ext cx="15208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Callout 6"/>
          <p:cNvSpPr/>
          <p:nvPr/>
        </p:nvSpPr>
        <p:spPr bwMode="auto">
          <a:xfrm>
            <a:off x="221985" y="4984750"/>
            <a:ext cx="3054615" cy="1644650"/>
          </a:xfrm>
          <a:prstGeom prst="cloudCallout">
            <a:avLst>
              <a:gd name="adj1" fmla="val 67214"/>
              <a:gd name="adj2" fmla="val -39225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we call a RESTful service?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5858612" y="5289452"/>
            <a:ext cx="2971799" cy="1295400"/>
          </a:xfrm>
          <a:prstGeom prst="cloudCallout">
            <a:avLst>
              <a:gd name="adj1" fmla="val -85685"/>
              <a:gd name="adj2" fmla="val -5804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CodeActivity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2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4036" name="Content Placeholder 4"/>
          <p:cNvSpPr>
            <a:spLocks noGrp="1"/>
          </p:cNvSpPr>
          <p:nvPr>
            <p:ph idx="1"/>
          </p:nvPr>
        </p:nvSpPr>
        <p:spPr>
          <a:xfrm>
            <a:off x="798512" y="1219200"/>
            <a:ext cx="8040688" cy="54102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</a:rPr>
              <a:t>Creating a Workflow Console Application</a:t>
            </a:r>
          </a:p>
          <a:p>
            <a:pPr lvl="1" eaLnBrk="1" hangingPunct="1"/>
            <a:r>
              <a:rPr lang="en-US" sz="2400" dirty="0">
                <a:solidFill>
                  <a:srgbClr val="0000FF"/>
                </a:solidFill>
              </a:rPr>
              <a:t>Adding a </a:t>
            </a:r>
            <a:r>
              <a:rPr lang="en-US" sz="2400" dirty="0" smtClean="0">
                <a:solidFill>
                  <a:srgbClr val="0000FF"/>
                </a:solidFill>
              </a:rPr>
              <a:t>Flowchart Component into </a:t>
            </a:r>
            <a:r>
              <a:rPr lang="en-US" sz="2400" dirty="0">
                <a:solidFill>
                  <a:srgbClr val="0000FF"/>
                </a:solidFill>
              </a:rPr>
              <a:t>a Workflow</a:t>
            </a:r>
          </a:p>
          <a:p>
            <a:pPr eaLnBrk="1" hangingPunct="1"/>
            <a:r>
              <a:rPr lang="en-US" sz="3200" dirty="0" smtClean="0"/>
              <a:t>Adding Other Components into a Workflow</a:t>
            </a:r>
          </a:p>
          <a:p>
            <a:pPr lvl="1" eaLnBrk="1" hangingPunct="1"/>
            <a:r>
              <a:rPr lang="en-US" sz="2400" dirty="0"/>
              <a:t>Adding a </a:t>
            </a:r>
            <a:r>
              <a:rPr lang="en-US" sz="2400" dirty="0" err="1"/>
              <a:t>CodeActivity</a:t>
            </a:r>
            <a:r>
              <a:rPr lang="en-US" sz="2400" dirty="0"/>
              <a:t> into a Workflow</a:t>
            </a:r>
          </a:p>
          <a:p>
            <a:pPr lvl="1" eaLnBrk="1" hangingPunct="1"/>
            <a:r>
              <a:rPr lang="en-US" sz="2400" dirty="0"/>
              <a:t>Adding an External </a:t>
            </a:r>
            <a:r>
              <a:rPr lang="en-US" sz="2400" dirty="0">
                <a:solidFill>
                  <a:srgbClr val="0000FF"/>
                </a:solidFill>
              </a:rPr>
              <a:t>Web Service </a:t>
            </a:r>
            <a:r>
              <a:rPr lang="en-US" sz="2400" dirty="0"/>
              <a:t>into a Workflow</a:t>
            </a:r>
          </a:p>
          <a:p>
            <a:pPr eaLnBrk="1" hangingPunct="1"/>
            <a:r>
              <a:rPr lang="en-US" sz="3200" dirty="0" smtClean="0"/>
              <a:t>Creating Workflow Services</a:t>
            </a:r>
          </a:p>
          <a:p>
            <a:pPr lvl="1" eaLnBrk="1" hangingPunct="1"/>
            <a:r>
              <a:rPr lang="en-US" sz="2400" dirty="0" smtClean="0"/>
              <a:t>Contract-First Approach, resulting a service.svc file</a:t>
            </a:r>
          </a:p>
          <a:p>
            <a:pPr lvl="1" eaLnBrk="1" hangingPunct="1"/>
            <a:r>
              <a:rPr lang="en-US" sz="2400" dirty="0" smtClean="0"/>
              <a:t>Workflow-First Approach, resulting a </a:t>
            </a:r>
            <a:r>
              <a:rPr lang="en-US" sz="2400" dirty="0" err="1" smtClean="0"/>
              <a:t>service.xamlx</a:t>
            </a:r>
            <a:r>
              <a:rPr lang="en-US" sz="2400" dirty="0" smtClean="0"/>
              <a:t> file</a:t>
            </a:r>
          </a:p>
          <a:p>
            <a:pPr eaLnBrk="1" hangingPunct="1"/>
            <a:r>
              <a:rPr lang="en-US" sz="3200" dirty="0" smtClean="0"/>
              <a:t>Case Studies: </a:t>
            </a:r>
          </a:p>
          <a:p>
            <a:pPr lvl="1" eaLnBrk="1" hangingPunct="1"/>
            <a:r>
              <a:rPr lang="en-US" sz="2400" dirty="0" smtClean="0"/>
              <a:t>Image Verifier in Workflow</a:t>
            </a:r>
          </a:p>
          <a:p>
            <a:pPr lvl="1" eaLnBrk="1" hangingPunct="1"/>
            <a:r>
              <a:rPr lang="en-US" sz="2400" dirty="0" smtClean="0"/>
              <a:t>Mortgage Application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4036" name="Content Placeholder 4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5410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Adding a Flowchart component into a Workflow</a:t>
            </a:r>
          </a:p>
          <a:p>
            <a:pPr eaLnBrk="1" hangingPunct="1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Adding Other Components into a Workflow</a:t>
            </a:r>
          </a:p>
          <a:p>
            <a:pPr lvl="1"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Adding 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CodeActivity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into a Workflow</a:t>
            </a:r>
          </a:p>
          <a:p>
            <a:pPr lvl="1"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Adding an External Web Service into a Workflow</a:t>
            </a:r>
          </a:p>
          <a:p>
            <a:pPr eaLnBrk="1" hangingPunct="1"/>
            <a:r>
              <a:rPr lang="en-US" sz="3200" dirty="0" smtClean="0"/>
              <a:t>Creating Workflow-based Web Services</a:t>
            </a:r>
          </a:p>
          <a:p>
            <a:pPr lvl="1" eaLnBrk="1" hangingPunct="1"/>
            <a:r>
              <a:rPr lang="en-US" sz="2400" b="1" dirty="0" smtClean="0">
                <a:solidFill>
                  <a:srgbClr val="0000FF"/>
                </a:solidFill>
              </a:rPr>
              <a:t>Contract-First Approach, resulting a service</a:t>
            </a:r>
            <a:r>
              <a:rPr lang="en-US" sz="2400" b="1" dirty="0" smtClean="0">
                <a:solidFill>
                  <a:srgbClr val="C00000"/>
                </a:solidFill>
              </a:rPr>
              <a:t>.svc</a:t>
            </a:r>
            <a:r>
              <a:rPr lang="en-US" sz="2400" b="1" dirty="0" smtClean="0">
                <a:solidFill>
                  <a:srgbClr val="0000FF"/>
                </a:solidFill>
              </a:rPr>
              <a:t> file</a:t>
            </a:r>
          </a:p>
          <a:p>
            <a:pPr lvl="1" eaLnBrk="1" hangingPunct="1"/>
            <a:r>
              <a:rPr lang="en-US" sz="2400" b="1" dirty="0" smtClean="0">
                <a:solidFill>
                  <a:srgbClr val="0000FF"/>
                </a:solidFill>
              </a:rPr>
              <a:t>Workflow-First Approach , resulting a </a:t>
            </a:r>
            <a:r>
              <a:rPr lang="en-US" sz="2400" b="1" dirty="0" err="1" smtClean="0">
                <a:solidFill>
                  <a:srgbClr val="0000FF"/>
                </a:solidFill>
              </a:rPr>
              <a:t>service</a:t>
            </a:r>
            <a:r>
              <a:rPr lang="en-US" sz="2400" b="1" dirty="0" err="1" smtClean="0">
                <a:solidFill>
                  <a:srgbClr val="C00000"/>
                </a:solidFill>
              </a:rPr>
              <a:t>.xamlx</a:t>
            </a:r>
            <a:r>
              <a:rPr lang="en-US" sz="2400" b="1" dirty="0" smtClean="0">
                <a:solidFill>
                  <a:srgbClr val="0000FF"/>
                </a:solidFill>
              </a:rPr>
              <a:t> file</a:t>
            </a:r>
          </a:p>
          <a:p>
            <a:pPr eaLnBrk="1" hangingPunct="1"/>
            <a:r>
              <a:rPr lang="en-US" sz="3200" dirty="0" smtClean="0"/>
              <a:t>Case Studies: </a:t>
            </a:r>
          </a:p>
          <a:p>
            <a:pPr lvl="1" eaLnBrk="1" hangingPunct="1"/>
            <a:r>
              <a:rPr lang="en-US" sz="2400" dirty="0" smtClean="0"/>
              <a:t>Image Verifier in Workflow</a:t>
            </a:r>
          </a:p>
          <a:p>
            <a:pPr lvl="1" eaLnBrk="1" hangingPunct="1"/>
            <a:r>
              <a:rPr lang="en-US" sz="2400" dirty="0" smtClean="0"/>
              <a:t>Mortgage Application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Applications and </a:t>
            </a:r>
            <a:r>
              <a:rPr lang="en-US" dirty="0" smtClean="0">
                <a:solidFill>
                  <a:srgbClr val="C00000"/>
                </a:solidFill>
              </a:rPr>
              <a:t>Services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5257800"/>
          </a:xfrm>
        </p:spPr>
        <p:txBody>
          <a:bodyPr/>
          <a:lstStyle/>
          <a:p>
            <a:r>
              <a:rPr lang="en-US" dirty="0" smtClean="0"/>
              <a:t>Workflow supports architecture-driven approach of software development. It can be used for developing applications as well as services. </a:t>
            </a:r>
          </a:p>
          <a:p>
            <a:r>
              <a:rPr lang="en-US" dirty="0" smtClean="0"/>
              <a:t>WF is designed for working with WCF to</a:t>
            </a:r>
          </a:p>
          <a:p>
            <a:pPr lvl="1"/>
            <a:r>
              <a:rPr lang="en-US" dirty="0" smtClean="0"/>
              <a:t>Consume WCF services, as we just discussed</a:t>
            </a:r>
          </a:p>
          <a:p>
            <a:pPr lvl="1"/>
            <a:r>
              <a:rPr lang="en-US" dirty="0" smtClean="0"/>
              <a:t>Implement WCF services</a:t>
            </a:r>
          </a:p>
          <a:p>
            <a:r>
              <a:rPr lang="en-US" dirty="0" smtClean="0"/>
              <a:t>There are two approaches in applying workflow in a WCF </a:t>
            </a:r>
            <a:r>
              <a:rPr lang="en-US" dirty="0" smtClean="0">
                <a:solidFill>
                  <a:srgbClr val="C00000"/>
                </a:solidFill>
              </a:rPr>
              <a:t>service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Contract-first </a:t>
            </a:r>
          </a:p>
          <a:p>
            <a:pPr lvl="1"/>
            <a:r>
              <a:rPr lang="en-US" dirty="0" smtClean="0"/>
              <a:t>Workflow-first.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BC0E7-DAE7-4793-883B-55DBC3A884E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Approaches of Workflow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17512" y="1066800"/>
            <a:ext cx="8726488" cy="52578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Contract-First Service </a:t>
            </a:r>
            <a:r>
              <a:rPr lang="en-US" dirty="0" smtClean="0"/>
              <a:t>Development:</a:t>
            </a:r>
          </a:p>
          <a:p>
            <a:pPr lvl="1"/>
            <a:r>
              <a:rPr lang="en-US" sz="2400" dirty="0" smtClean="0"/>
              <a:t>Use the “</a:t>
            </a:r>
            <a:r>
              <a:rPr lang="en-US" sz="2400" dirty="0" smtClean="0">
                <a:solidFill>
                  <a:srgbClr val="0000FF"/>
                </a:solidFill>
              </a:rPr>
              <a:t>WCF Service Application</a:t>
            </a:r>
            <a:r>
              <a:rPr lang="en-US" sz="2400" dirty="0" smtClean="0"/>
              <a:t>” template to start an ordinary WCF service project. </a:t>
            </a:r>
          </a:p>
          <a:p>
            <a:pPr lvl="1"/>
            <a:r>
              <a:rPr lang="en-US" sz="2400" dirty="0" smtClean="0"/>
              <a:t>The service will be exposed as a </a:t>
            </a:r>
            <a:r>
              <a:rPr lang="en-US" sz="2400" dirty="0" smtClean="0">
                <a:solidFill>
                  <a:srgbClr val="C00000"/>
                </a:solidFill>
              </a:rPr>
              <a:t>.svc </a:t>
            </a:r>
            <a:r>
              <a:rPr lang="en-US" sz="2400" dirty="0" smtClean="0"/>
              <a:t>service</a:t>
            </a:r>
          </a:p>
          <a:p>
            <a:pPr lvl="1"/>
            <a:r>
              <a:rPr lang="en-US" sz="2400" dirty="0" smtClean="0"/>
              <a:t>Add a workflow activity in the project to perform the high-level code organization work. </a:t>
            </a:r>
          </a:p>
          <a:p>
            <a:pPr lvl="1"/>
            <a:r>
              <a:rPr lang="en-US" sz="2400" dirty="0" smtClean="0"/>
              <a:t>Create a </a:t>
            </a:r>
            <a:r>
              <a:rPr lang="en-US" sz="2400" dirty="0" smtClean="0">
                <a:solidFill>
                  <a:srgbClr val="0000FF"/>
                </a:solidFill>
              </a:rPr>
              <a:t>synchronous</a:t>
            </a:r>
            <a:r>
              <a:rPr lang="en-US" sz="2400" dirty="0" smtClean="0"/>
              <a:t> service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Workflow-First Service </a:t>
            </a:r>
            <a:r>
              <a:rPr lang="en-US" dirty="0" smtClean="0"/>
              <a:t>Development:</a:t>
            </a:r>
          </a:p>
          <a:p>
            <a:pPr lvl="1"/>
            <a:r>
              <a:rPr lang="en-US" dirty="0" smtClean="0"/>
              <a:t> </a:t>
            </a:r>
            <a:r>
              <a:rPr lang="en-US" sz="2400" dirty="0" smtClean="0"/>
              <a:t>Use a specifically designed template:</a:t>
            </a:r>
            <a:br>
              <a:rPr lang="en-US" sz="2400" dirty="0" smtClean="0"/>
            </a:br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0000FF"/>
                </a:solidFill>
              </a:rPr>
              <a:t>WCF Workflow Service Application</a:t>
            </a:r>
            <a:r>
              <a:rPr lang="en-US" sz="2400" dirty="0" smtClean="0"/>
              <a:t>” to create a new type of WCF service, with extension 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xamlx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The service interfaces are created in workflow development. </a:t>
            </a:r>
          </a:p>
          <a:p>
            <a:pPr lvl="1"/>
            <a:r>
              <a:rPr lang="en-US" sz="2400" dirty="0" smtClean="0"/>
              <a:t>Create a </a:t>
            </a:r>
            <a:r>
              <a:rPr lang="en-US" sz="2400" dirty="0">
                <a:solidFill>
                  <a:srgbClr val="0000FF"/>
                </a:solidFill>
              </a:rPr>
              <a:t>synchronous</a:t>
            </a:r>
            <a:r>
              <a:rPr lang="en-US" sz="2400" dirty="0"/>
              <a:t> </a:t>
            </a:r>
            <a:r>
              <a:rPr lang="en-US" sz="2400" dirty="0" smtClean="0"/>
              <a:t>service</a:t>
            </a:r>
            <a:r>
              <a:rPr lang="en-US" sz="2400" dirty="0"/>
              <a:t> </a:t>
            </a:r>
            <a:r>
              <a:rPr lang="en-US" sz="2400" dirty="0" smtClean="0"/>
              <a:t>or an </a:t>
            </a:r>
            <a:r>
              <a:rPr lang="en-US" sz="2400" dirty="0" smtClean="0">
                <a:solidFill>
                  <a:srgbClr val="0000FF"/>
                </a:solidFill>
              </a:rPr>
              <a:t>asynchronous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DC37C-351E-4437-9D78-13F9E6AAD1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5181600" y="2392099"/>
            <a:ext cx="1828800" cy="479867"/>
          </a:xfrm>
          <a:prstGeom prst="ellipse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30500" y="5379333"/>
            <a:ext cx="1100006" cy="529542"/>
          </a:xfrm>
          <a:prstGeom prst="ellipse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Contract-First </a:t>
            </a:r>
            <a:r>
              <a:rPr lang="en-US" dirty="0" smtClean="0"/>
              <a:t>Service Development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Start a new project and choose the WCF template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WCF Service Application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Right-click project file and choose “Add” and then </a:t>
            </a:r>
            <a:br>
              <a:rPr lang="en-US" dirty="0" smtClean="0"/>
            </a:br>
            <a:r>
              <a:rPr lang="en-US" dirty="0" smtClean="0"/>
              <a:t>“New Item…”;</a:t>
            </a:r>
          </a:p>
          <a:p>
            <a:r>
              <a:rPr lang="en-US" dirty="0" smtClean="0"/>
              <a:t>Choose the </a:t>
            </a:r>
            <a:r>
              <a:rPr lang="en-US" dirty="0" smtClean="0">
                <a:solidFill>
                  <a:srgbClr val="0000FF"/>
                </a:solidFill>
              </a:rPr>
              <a:t>Workflow</a:t>
            </a:r>
            <a:r>
              <a:rPr lang="en-US" dirty="0" smtClean="0"/>
              <a:t> template and then choose the “</a:t>
            </a:r>
            <a:r>
              <a:rPr lang="en-US" dirty="0" smtClean="0">
                <a:solidFill>
                  <a:srgbClr val="0000FF"/>
                </a:solidFill>
              </a:rPr>
              <a:t>Activity</a:t>
            </a:r>
            <a:r>
              <a:rPr lang="en-US" dirty="0" smtClean="0"/>
              <a:t>” item; Name the item “</a:t>
            </a:r>
            <a:r>
              <a:rPr lang="en-US" dirty="0" err="1" smtClean="0"/>
              <a:t>myServiceActivity.xaml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Follow the same steps to define </a:t>
            </a:r>
            <a:r>
              <a:rPr lang="en-US" dirty="0" err="1" smtClean="0"/>
              <a:t>IService.cs</a:t>
            </a:r>
            <a:r>
              <a:rPr lang="en-US" dirty="0" smtClean="0"/>
              <a:t> interface file;</a:t>
            </a:r>
          </a:p>
          <a:p>
            <a:r>
              <a:rPr lang="en-US" dirty="0" smtClean="0"/>
              <a:t>In your </a:t>
            </a:r>
            <a:r>
              <a:rPr lang="en-US" dirty="0" err="1" smtClean="0"/>
              <a:t>Service.svc.cs</a:t>
            </a:r>
            <a:r>
              <a:rPr lang="en-US" dirty="0" smtClean="0"/>
              <a:t> file, you add the directive: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using </a:t>
            </a:r>
            <a:r>
              <a:rPr lang="en-US" dirty="0" err="1" smtClean="0">
                <a:solidFill>
                  <a:srgbClr val="0000FF"/>
                </a:solidFill>
              </a:rPr>
              <a:t>System.Activities</a:t>
            </a:r>
            <a:r>
              <a:rPr lang="en-US" dirty="0" smtClean="0"/>
              <a:t>; and then, you can simply call the activity in the service operation: </a:t>
            </a:r>
            <a:r>
              <a:rPr lang="en-US" dirty="0" err="1" smtClean="0">
                <a:solidFill>
                  <a:srgbClr val="0000FF"/>
                </a:solidFill>
              </a:rPr>
              <a:t>WorkflowInvoker.Invoke</a:t>
            </a:r>
            <a:r>
              <a:rPr lang="en-US" dirty="0" smtClean="0">
                <a:solidFill>
                  <a:srgbClr val="0000FF"/>
                </a:solidFill>
              </a:rPr>
              <a:t>(new </a:t>
            </a:r>
            <a:r>
              <a:rPr lang="en-US" dirty="0" err="1" smtClean="0">
                <a:solidFill>
                  <a:srgbClr val="0000FF"/>
                </a:solidFill>
              </a:rPr>
              <a:t>myServiceActivity</a:t>
            </a:r>
            <a:r>
              <a:rPr lang="en-US" dirty="0" smtClean="0">
                <a:solidFill>
                  <a:srgbClr val="0000FF"/>
                </a:solidFill>
              </a:rPr>
              <a:t>());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C0312-E8B7-4BFB-A3D6-408F6F8926F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" y="685800"/>
            <a:ext cx="7486650" cy="447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96" y="2209800"/>
            <a:ext cx="7486650" cy="4219575"/>
          </a:xfrm>
          <a:prstGeom prst="rect">
            <a:avLst/>
          </a:prstGeom>
        </p:spPr>
      </p:pic>
      <p:sp>
        <p:nvSpPr>
          <p:cNvPr id="12" name="Left Arrow 7"/>
          <p:cNvSpPr>
            <a:spLocks noChangeArrowheads="1"/>
          </p:cNvSpPr>
          <p:nvPr/>
        </p:nvSpPr>
        <p:spPr bwMode="auto">
          <a:xfrm>
            <a:off x="4965032" y="1647007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Left Arrow 7"/>
          <p:cNvSpPr>
            <a:spLocks noChangeArrowheads="1"/>
          </p:cNvSpPr>
          <p:nvPr/>
        </p:nvSpPr>
        <p:spPr bwMode="auto">
          <a:xfrm>
            <a:off x="5418321" y="2819400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0" y="66675"/>
            <a:ext cx="2152650" cy="2981325"/>
          </a:xfrm>
          <a:prstGeom prst="rect">
            <a:avLst/>
          </a:prstGeom>
        </p:spPr>
      </p:pic>
      <p:sp>
        <p:nvSpPr>
          <p:cNvPr id="15" name="Left Arrow 7"/>
          <p:cNvSpPr>
            <a:spLocks noChangeArrowheads="1"/>
          </p:cNvSpPr>
          <p:nvPr/>
        </p:nvSpPr>
        <p:spPr bwMode="auto">
          <a:xfrm flipH="1">
            <a:off x="7013006" y="2229778"/>
            <a:ext cx="378393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9" name="Left Arrow 7"/>
          <p:cNvSpPr>
            <a:spLocks noChangeArrowheads="1"/>
          </p:cNvSpPr>
          <p:nvPr/>
        </p:nvSpPr>
        <p:spPr bwMode="auto">
          <a:xfrm flipH="1">
            <a:off x="51335" y="2924175"/>
            <a:ext cx="378393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" name="Left Arrow 7"/>
          <p:cNvSpPr>
            <a:spLocks noChangeArrowheads="1"/>
          </p:cNvSpPr>
          <p:nvPr/>
        </p:nvSpPr>
        <p:spPr bwMode="auto">
          <a:xfrm flipH="1">
            <a:off x="1713496" y="4556752"/>
            <a:ext cx="378393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96" y="3566148"/>
            <a:ext cx="8667750" cy="3381375"/>
          </a:xfrm>
          <a:prstGeom prst="rect">
            <a:avLst/>
          </a:prstGeom>
        </p:spPr>
      </p:pic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995809" y="6411854"/>
            <a:ext cx="3566791" cy="206091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0" name="Elbow Connector 9"/>
          <p:cNvCxnSpPr>
            <a:cxnSpLocks noChangeShapeType="1"/>
            <a:stCxn id="9" idx="3"/>
          </p:cNvCxnSpPr>
          <p:nvPr/>
        </p:nvCxnSpPr>
        <p:spPr bwMode="auto">
          <a:xfrm flipV="1">
            <a:off x="5562600" y="6000550"/>
            <a:ext cx="1905000" cy="51435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99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eft Arrow 7"/>
          <p:cNvSpPr>
            <a:spLocks noChangeArrowheads="1"/>
          </p:cNvSpPr>
          <p:nvPr/>
        </p:nvSpPr>
        <p:spPr bwMode="auto">
          <a:xfrm>
            <a:off x="8670857" y="6153149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600200" y="2195512"/>
            <a:ext cx="990600" cy="2952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9042"/>
            <a:ext cx="7620000" cy="56572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Contract-First </a:t>
            </a:r>
            <a:r>
              <a:rPr lang="en-US" dirty="0" smtClean="0"/>
              <a:t>Service Development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463489" y="4171132"/>
            <a:ext cx="3051611" cy="7386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Finally, we can follow the previous example to write the workflow code for “</a:t>
            </a:r>
            <a:r>
              <a:rPr lang="en-US" sz="1400" dirty="0" err="1"/>
              <a:t>myServiceActivity.xaml</a:t>
            </a:r>
            <a:r>
              <a:rPr lang="en-US" sz="1400" dirty="0"/>
              <a:t>”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 flipV="1">
            <a:off x="5792203" y="4718677"/>
            <a:ext cx="1709085" cy="12379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ounded Rectangular Callout 26"/>
          <p:cNvSpPr/>
          <p:nvPr/>
        </p:nvSpPr>
        <p:spPr bwMode="auto">
          <a:xfrm>
            <a:off x="5375250" y="574768"/>
            <a:ext cx="2222091" cy="1112245"/>
          </a:xfrm>
          <a:prstGeom prst="wedgeRoundRectCallout">
            <a:avLst>
              <a:gd name="adj1" fmla="val 32710"/>
              <a:gd name="adj2" fmla="val 668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You can convert it into a RESTful service by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following the steps we discussed.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9" grpId="0" animBg="1"/>
      <p:bldP spid="20" grpId="0" animBg="1"/>
      <p:bldP spid="9" grpId="0" animBg="1"/>
      <p:bldP spid="9" grpId="1" animBg="1"/>
      <p:bldP spid="17" grpId="0" animBg="1"/>
      <p:bldP spid="21" grpId="0" animBg="1"/>
      <p:bldP spid="21" grpId="1" animBg="1"/>
      <p:bldP spid="23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Approaches of Workflow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17512" y="1066800"/>
            <a:ext cx="8726488" cy="5257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Contract-First Service Development: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Use the “WCF Service Application” template to start an ordinary WCF service project.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service will be exposed as a .svc service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 a workflow activity in the project to perform the high-level code organization work.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Create a synchronous service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Workflow-First Service </a:t>
            </a:r>
            <a:r>
              <a:rPr lang="en-US" dirty="0" smtClean="0"/>
              <a:t>Development:</a:t>
            </a:r>
          </a:p>
          <a:p>
            <a:pPr lvl="1"/>
            <a:r>
              <a:rPr lang="en-US" sz="2400" dirty="0" smtClean="0"/>
              <a:t>Use a specifically designed template:</a:t>
            </a:r>
            <a:br>
              <a:rPr lang="en-US" sz="2400" dirty="0" smtClean="0"/>
            </a:br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0000FF"/>
                </a:solidFill>
              </a:rPr>
              <a:t>WCF Workflow Service Application</a:t>
            </a:r>
            <a:r>
              <a:rPr lang="en-US" sz="2400" dirty="0" smtClean="0"/>
              <a:t>” to create a new type of WCF service, with extension 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xamlx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The service interfaces are created in workflow development. </a:t>
            </a:r>
          </a:p>
          <a:p>
            <a:pPr lvl="1"/>
            <a:r>
              <a:rPr lang="en-US" sz="2400" dirty="0" smtClean="0"/>
              <a:t>Create a </a:t>
            </a:r>
            <a:r>
              <a:rPr lang="en-US" sz="2400" dirty="0">
                <a:solidFill>
                  <a:srgbClr val="0000FF"/>
                </a:solidFill>
              </a:rPr>
              <a:t>synchronous</a:t>
            </a:r>
            <a:r>
              <a:rPr lang="en-US" sz="2400" dirty="0"/>
              <a:t> </a:t>
            </a:r>
            <a:r>
              <a:rPr lang="en-US" sz="2400" dirty="0" smtClean="0"/>
              <a:t>service</a:t>
            </a:r>
            <a:r>
              <a:rPr lang="en-US" sz="2400" dirty="0"/>
              <a:t> </a:t>
            </a:r>
            <a:r>
              <a:rPr lang="en-US" sz="2400" dirty="0" smtClean="0"/>
              <a:t>or an </a:t>
            </a:r>
            <a:r>
              <a:rPr lang="en-US" sz="2400" dirty="0" smtClean="0">
                <a:solidFill>
                  <a:srgbClr val="0000FF"/>
                </a:solidFill>
              </a:rPr>
              <a:t>asynchronous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DC37C-351E-4437-9D78-13F9E6AAD1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800600" y="5299758"/>
            <a:ext cx="1100006" cy="529542"/>
          </a:xfrm>
          <a:prstGeom prst="ellipse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3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" y="1600200"/>
            <a:ext cx="8978011" cy="495300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Workflow-First</a:t>
            </a:r>
            <a:r>
              <a:rPr lang="en-US" dirty="0" smtClean="0"/>
              <a:t> Service Development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69288" cy="1295400"/>
          </a:xfrm>
        </p:spPr>
        <p:txBody>
          <a:bodyPr/>
          <a:lstStyle/>
          <a:p>
            <a:r>
              <a:rPr lang="en-US" sz="2400" dirty="0" smtClean="0"/>
              <a:t>Start a new project, select Workflow template, and select the “WCF Workflow Service Application”.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D5F0A-003B-44C3-B230-97FA5DCCE5D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6630" name="Left Arrow 4"/>
          <p:cNvSpPr>
            <a:spLocks noChangeArrowheads="1"/>
          </p:cNvSpPr>
          <p:nvPr/>
        </p:nvSpPr>
        <p:spPr bwMode="auto">
          <a:xfrm>
            <a:off x="1308065" y="4343400"/>
            <a:ext cx="3048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6631" name="Left Arrow 6"/>
          <p:cNvSpPr>
            <a:spLocks noChangeArrowheads="1"/>
          </p:cNvSpPr>
          <p:nvPr/>
        </p:nvSpPr>
        <p:spPr bwMode="auto">
          <a:xfrm>
            <a:off x="6162575" y="3601916"/>
            <a:ext cx="3048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8991600" cy="5029200"/>
          </a:xfrm>
          <a:prstGeom prst="rect">
            <a:avLst/>
          </a:prstGeom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324600" cy="623888"/>
          </a:xfrm>
        </p:spPr>
        <p:txBody>
          <a:bodyPr/>
          <a:lstStyle/>
          <a:p>
            <a:r>
              <a:rPr lang="en-US" smtClean="0"/>
              <a:t>Workflow-First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D5215-81F2-4E0A-923B-51AE4A1D6D9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7653" name="Rounded Rectangular Callout 4"/>
          <p:cNvSpPr>
            <a:spLocks noChangeArrowheads="1"/>
          </p:cNvSpPr>
          <p:nvPr/>
        </p:nvSpPr>
        <p:spPr bwMode="auto">
          <a:xfrm>
            <a:off x="4648200" y="1752600"/>
            <a:ext cx="2209800" cy="990600"/>
          </a:xfrm>
          <a:prstGeom prst="wedgeRoundRectCallout">
            <a:avLst>
              <a:gd name="adj1" fmla="val -69311"/>
              <a:gd name="adj2" fmla="val 716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Receive </a:t>
            </a:r>
            <a:r>
              <a:rPr lang="en-US" dirty="0" smtClean="0"/>
              <a:t>activity to listen to the service call;</a:t>
            </a:r>
            <a:endParaRPr lang="en-US" dirty="0"/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7239000" y="2667000"/>
            <a:ext cx="1219200" cy="229643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" name="Rounded Rectangular Callout 4"/>
          <p:cNvSpPr>
            <a:spLocks noChangeArrowheads="1"/>
          </p:cNvSpPr>
          <p:nvPr/>
        </p:nvSpPr>
        <p:spPr bwMode="auto">
          <a:xfrm>
            <a:off x="4660142" y="3048000"/>
            <a:ext cx="2209800" cy="990600"/>
          </a:xfrm>
          <a:prstGeom prst="wedgeRoundRectCallout">
            <a:avLst>
              <a:gd name="adj1" fmla="val -66063"/>
              <a:gd name="adj2" fmla="val 5945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Send </a:t>
            </a:r>
            <a:r>
              <a:rPr lang="en-US" dirty="0" smtClean="0"/>
              <a:t>activity to send data back to client;</a:t>
            </a:r>
            <a:endParaRPr lang="en-US" dirty="0"/>
          </a:p>
        </p:txBody>
      </p:sp>
      <p:sp>
        <p:nvSpPr>
          <p:cNvPr id="8" name="Rounded Rectangular Callout 4"/>
          <p:cNvSpPr>
            <a:spLocks noChangeArrowheads="1"/>
          </p:cNvSpPr>
          <p:nvPr/>
        </p:nvSpPr>
        <p:spPr bwMode="auto">
          <a:xfrm>
            <a:off x="1181100" y="808679"/>
            <a:ext cx="2514600" cy="1295400"/>
          </a:xfrm>
          <a:prstGeom prst="wedgeRoundRectCallout">
            <a:avLst>
              <a:gd name="adj1" fmla="val -44128"/>
              <a:gd name="adj2" fmla="val 1672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 smtClean="0"/>
              <a:t>These activities can be used for synchronous and asynchronous communications</a:t>
            </a:r>
            <a:endParaRPr lang="en-US" dirty="0"/>
          </a:p>
        </p:txBody>
      </p:sp>
      <p:sp>
        <p:nvSpPr>
          <p:cNvPr id="9" name="Rounded Rectangular Callout 4"/>
          <p:cNvSpPr>
            <a:spLocks noChangeArrowheads="1"/>
          </p:cNvSpPr>
          <p:nvPr/>
        </p:nvSpPr>
        <p:spPr bwMode="auto">
          <a:xfrm>
            <a:off x="1181100" y="808679"/>
            <a:ext cx="2514600" cy="1295400"/>
          </a:xfrm>
          <a:prstGeom prst="wedgeRoundRectCallout">
            <a:avLst>
              <a:gd name="adj1" fmla="val -46021"/>
              <a:gd name="adj2" fmla="val 1126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 smtClean="0"/>
              <a:t>These activities can be used for synchronous and asynchronous communications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 bwMode="auto">
          <a:xfrm>
            <a:off x="1414347" y="2896643"/>
            <a:ext cx="228600" cy="760957"/>
          </a:xfrm>
          <a:prstGeom prst="rightBrace">
            <a:avLst>
              <a:gd name="adj1" fmla="val 8333"/>
              <a:gd name="adj2" fmla="val 5146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261" y="2800067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build different types of interfaces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7" grpId="0" animBg="1"/>
      <p:bldP spid="8" grpId="0" animBg="1"/>
      <p:bldP spid="9" grpId="0" animBg="1"/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Roadmap of the Lecture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82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Adding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Other Components into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 Workflow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Workflow Services</a:t>
            </a:r>
          </a:p>
          <a:p>
            <a:pPr eaLnBrk="1" hangingPunct="1">
              <a:defRPr/>
            </a:pPr>
            <a:r>
              <a:rPr lang="en-US" sz="3200" b="1" dirty="0" smtClean="0">
                <a:solidFill>
                  <a:srgbClr val="0000FF"/>
                </a:solidFill>
              </a:rPr>
              <a:t>Case Studies of </a:t>
            </a:r>
            <a:r>
              <a:rPr lang="en-US" sz="3200" b="1" dirty="0">
                <a:solidFill>
                  <a:srgbClr val="0000FF"/>
                </a:solidFill>
              </a:rPr>
              <a:t>Persistence </a:t>
            </a:r>
            <a:r>
              <a:rPr lang="en-US" sz="3200" b="1" dirty="0" smtClean="0">
                <a:solidFill>
                  <a:srgbClr val="0000FF"/>
                </a:solidFill>
              </a:rPr>
              <a:t>Service: </a:t>
            </a:r>
            <a:endParaRPr lang="en-US" sz="3200" b="1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sz="3200" b="1" dirty="0" smtClean="0">
                <a:solidFill>
                  <a:srgbClr val="0000FF"/>
                </a:solidFill>
              </a:rPr>
              <a:t>Image Verifier in Workflow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Text Section 7.4.5 with full detail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Service in ASU Service Repository</a:t>
            </a:r>
          </a:p>
          <a:p>
            <a:pPr lvl="1" eaLnBrk="1" hangingPunct="1">
              <a:defRPr/>
            </a:pPr>
            <a:r>
              <a:rPr lang="en-US" sz="3200" dirty="0" smtClean="0"/>
              <a:t>Mortgage </a:t>
            </a:r>
            <a:r>
              <a:rPr lang="en-US" sz="3200" dirty="0"/>
              <a:t>Application </a:t>
            </a:r>
            <a:r>
              <a:rPr lang="en-US" sz="3200" dirty="0" smtClean="0"/>
              <a:t>Integration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dirty="0" smtClean="0"/>
              <a:t>Using Workflow-First approach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dirty="0" smtClean="0"/>
              <a:t>Code downloadable at:</a:t>
            </a:r>
            <a:br>
              <a:rPr lang="en-US" sz="2400" dirty="0" smtClean="0"/>
            </a:br>
            <a:r>
              <a:rPr lang="en-US" sz="2400" u="sng" dirty="0" smtClean="0"/>
              <a:t>http://msdn.microsoft.com/en-us/magazine/ff646977.aspx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Persistence </a:t>
            </a:r>
            <a:r>
              <a:rPr lang="en-US" dirty="0" smtClean="0"/>
              <a:t>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421688" cy="5334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persistence </a:t>
            </a:r>
            <a:r>
              <a:rPr lang="en-US" dirty="0" smtClean="0"/>
              <a:t>service requires more than one access.</a:t>
            </a:r>
          </a:p>
          <a:p>
            <a:r>
              <a:rPr lang="en-US" dirty="0" smtClean="0"/>
              <a:t>It is similar to asynchronous service, where two calls are required, but it is different in the ways </a:t>
            </a:r>
            <a:r>
              <a:rPr lang="en-US" dirty="0"/>
              <a:t>that a </a:t>
            </a:r>
            <a:r>
              <a:rPr lang="en-US" dirty="0" smtClean="0"/>
              <a:t>persistence service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allow the second call to come after a long time, and thus it must save the partially finished service in a data store;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equires a correlation ID to relate all the calls to each other; </a:t>
            </a:r>
          </a:p>
          <a:p>
            <a:pPr lvl="1"/>
            <a:r>
              <a:rPr lang="en-US" dirty="0" smtClean="0"/>
              <a:t>can accept independent inputs </a:t>
            </a:r>
            <a:r>
              <a:rPr lang="en-US" dirty="0"/>
              <a:t>from </a:t>
            </a:r>
            <a:r>
              <a:rPr lang="en-US" dirty="0" smtClean="0"/>
              <a:t>all the calls.</a:t>
            </a:r>
          </a:p>
          <a:p>
            <a:r>
              <a:rPr lang="en-US" dirty="0" smtClean="0"/>
              <a:t>Use Image Verifier as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" y="1721349"/>
            <a:ext cx="8993185" cy="4374651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 smtClean="0"/>
              <a:t>Creating a Workflow Console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1CA6D-C19D-4C70-9AD3-49465896C83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219200" y="1066800"/>
            <a:ext cx="5489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/>
              <a:t>In Visual </a:t>
            </a:r>
            <a:r>
              <a:rPr lang="en-US" sz="2800" dirty="0" smtClean="0"/>
              <a:t>Studio, </a:t>
            </a:r>
            <a:r>
              <a:rPr lang="en-US" sz="2800" dirty="0"/>
              <a:t>S</a:t>
            </a:r>
            <a:r>
              <a:rPr lang="en-US" sz="2800" dirty="0" smtClean="0"/>
              <a:t>tart </a:t>
            </a:r>
            <a:r>
              <a:rPr lang="en-US" sz="2800" dirty="0"/>
              <a:t>a New Project</a:t>
            </a:r>
          </a:p>
        </p:txBody>
      </p:sp>
      <p:sp>
        <p:nvSpPr>
          <p:cNvPr id="6150" name="Left Arrow 7"/>
          <p:cNvSpPr>
            <a:spLocks noChangeArrowheads="1"/>
          </p:cNvSpPr>
          <p:nvPr/>
        </p:nvSpPr>
        <p:spPr bwMode="auto">
          <a:xfrm>
            <a:off x="7162800" y="45720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51" name="Left Arrow 9"/>
          <p:cNvSpPr>
            <a:spLocks noChangeArrowheads="1"/>
          </p:cNvSpPr>
          <p:nvPr/>
        </p:nvSpPr>
        <p:spPr bwMode="auto">
          <a:xfrm>
            <a:off x="1790700" y="57150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623888"/>
          </a:xfrm>
        </p:spPr>
        <p:txBody>
          <a:bodyPr/>
          <a:lstStyle/>
          <a:p>
            <a:r>
              <a:rPr lang="en-US" sz="2800" dirty="0" smtClean="0"/>
              <a:t>Creating a Persistence Service With Correlation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181600" y="914400"/>
            <a:ext cx="3124200" cy="5638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55167" y="1251466"/>
            <a:ext cx="2777067" cy="5149334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Sequence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State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62600" y="1937266"/>
            <a:ext cx="2343150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ReceiveRequest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(Length,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62600" y="2546866"/>
            <a:ext cx="2343150" cy="952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request: Generate a random image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62600" y="3613666"/>
            <a:ext cx="2343150" cy="4572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Return a</a:t>
            </a:r>
            <a:r>
              <a:rPr lang="en-US" sz="2000" dirty="0" smtClean="0"/>
              <a:t>n 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mage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562600" y="4147066"/>
            <a:ext cx="2343150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ts val="1800"/>
              </a:lnSpc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Receive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600" dirty="0" err="1" smtClean="0"/>
              <a:t>inVeriferString</a:t>
            </a:r>
            <a:r>
              <a:rPr lang="en-US" sz="1600" dirty="0"/>
              <a:t>, </a:t>
            </a:r>
            <a:r>
              <a:rPr lang="en-US" sz="1600" dirty="0" err="1"/>
              <a:t>UserID</a:t>
            </a:r>
            <a:r>
              <a:rPr lang="en-US" sz="1600" dirty="0"/>
              <a:t>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62600" y="4756666"/>
            <a:ext cx="2343150" cy="6447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request: Verify the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62600" y="5518666"/>
            <a:ext cx="2343150" cy="4572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Return message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1844" y="6183868"/>
            <a:ext cx="14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WF Runtime</a:t>
            </a:r>
            <a:endParaRPr lang="en-US" b="1" dirty="0"/>
          </a:p>
        </p:txBody>
      </p:sp>
      <p:sp>
        <p:nvSpPr>
          <p:cNvPr id="15" name="Down Arrow 14"/>
          <p:cNvSpPr/>
          <p:nvPr/>
        </p:nvSpPr>
        <p:spPr bwMode="auto">
          <a:xfrm>
            <a:off x="6626912" y="6052066"/>
            <a:ext cx="307288" cy="2286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57200" y="3575566"/>
            <a:ext cx="1295400" cy="4953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048000" y="3308866"/>
            <a:ext cx="1600200" cy="10668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</a:rPr>
              <a:t>Service Interface</a:t>
            </a:r>
          </a:p>
        </p:txBody>
      </p:sp>
      <p:sp>
        <p:nvSpPr>
          <p:cNvPr id="18" name="Flowchart: Decision 17"/>
          <p:cNvSpPr/>
          <p:nvPr/>
        </p:nvSpPr>
        <p:spPr bwMode="auto">
          <a:xfrm>
            <a:off x="2667000" y="3613666"/>
            <a:ext cx="381000" cy="381000"/>
          </a:xfrm>
          <a:prstGeom prst="flowChartDecision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591294" y="3522204"/>
            <a:ext cx="1175657" cy="191413"/>
          </a:xfrm>
          <a:custGeom>
            <a:avLst/>
            <a:gdLst>
              <a:gd name="connsiteX0" fmla="*/ 0 w 1175657"/>
              <a:gd name="connsiteY0" fmla="*/ 120161 h 191413"/>
              <a:gd name="connsiteX1" fmla="*/ 534389 w 1175657"/>
              <a:gd name="connsiteY1" fmla="*/ 1407 h 191413"/>
              <a:gd name="connsiteX2" fmla="*/ 1175657 w 1175657"/>
              <a:gd name="connsiteY2" fmla="*/ 191413 h 19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91413">
                <a:moveTo>
                  <a:pt x="0" y="120161"/>
                </a:moveTo>
                <a:cubicBezTo>
                  <a:pt x="169223" y="54846"/>
                  <a:pt x="338446" y="-10468"/>
                  <a:pt x="534389" y="1407"/>
                </a:cubicBezTo>
                <a:cubicBezTo>
                  <a:pt x="730332" y="13282"/>
                  <a:pt x="952994" y="102347"/>
                  <a:pt x="1175657" y="191413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 flipV="1">
            <a:off x="1600200" y="3918466"/>
            <a:ext cx="1175657" cy="191413"/>
          </a:xfrm>
          <a:custGeom>
            <a:avLst/>
            <a:gdLst>
              <a:gd name="connsiteX0" fmla="*/ 0 w 1175657"/>
              <a:gd name="connsiteY0" fmla="*/ 120161 h 191413"/>
              <a:gd name="connsiteX1" fmla="*/ 534389 w 1175657"/>
              <a:gd name="connsiteY1" fmla="*/ 1407 h 191413"/>
              <a:gd name="connsiteX2" fmla="*/ 1175657 w 1175657"/>
              <a:gd name="connsiteY2" fmla="*/ 191413 h 19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91413">
                <a:moveTo>
                  <a:pt x="0" y="120161"/>
                </a:moveTo>
                <a:cubicBezTo>
                  <a:pt x="169223" y="54846"/>
                  <a:pt x="338446" y="-10468"/>
                  <a:pt x="534389" y="1407"/>
                </a:cubicBezTo>
                <a:cubicBezTo>
                  <a:pt x="730332" y="13282"/>
                  <a:pt x="952994" y="102347"/>
                  <a:pt x="1175657" y="191413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Curved Connector 26"/>
          <p:cNvCxnSpPr>
            <a:endCxn id="7" idx="1"/>
          </p:cNvCxnSpPr>
          <p:nvPr/>
        </p:nvCxnSpPr>
        <p:spPr bwMode="auto">
          <a:xfrm rot="5400000" flipH="1" flipV="1">
            <a:off x="4419600" y="2432566"/>
            <a:ext cx="1371600" cy="91440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>
            <a:stCxn id="9" idx="1"/>
          </p:cNvCxnSpPr>
          <p:nvPr/>
        </p:nvCxnSpPr>
        <p:spPr bwMode="auto">
          <a:xfrm rot="10800000">
            <a:off x="4648200" y="3713618"/>
            <a:ext cx="914400" cy="128649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>
            <a:off x="4648696" y="4065032"/>
            <a:ext cx="914400" cy="266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>
            <a:stCxn id="13" idx="1"/>
          </p:cNvCxnSpPr>
          <p:nvPr/>
        </p:nvCxnSpPr>
        <p:spPr bwMode="auto">
          <a:xfrm rot="10800000">
            <a:off x="4648202" y="4280418"/>
            <a:ext cx="914399" cy="146684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12914" y="312013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request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71600" y="414706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request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 bwMode="auto">
          <a:xfrm>
            <a:off x="7576457" y="2300453"/>
            <a:ext cx="898196" cy="2268187"/>
          </a:xfrm>
          <a:custGeom>
            <a:avLst/>
            <a:gdLst>
              <a:gd name="connsiteX0" fmla="*/ 0 w 898196"/>
              <a:gd name="connsiteY0" fmla="*/ 0 h 2268187"/>
              <a:gd name="connsiteX1" fmla="*/ 831273 w 898196"/>
              <a:gd name="connsiteY1" fmla="*/ 641268 h 2268187"/>
              <a:gd name="connsiteX2" fmla="*/ 783772 w 898196"/>
              <a:gd name="connsiteY2" fmla="*/ 1686296 h 2268187"/>
              <a:gd name="connsiteX3" fmla="*/ 273133 w 898196"/>
              <a:gd name="connsiteY3" fmla="*/ 2268187 h 226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196" h="2268187">
                <a:moveTo>
                  <a:pt x="0" y="0"/>
                </a:moveTo>
                <a:cubicBezTo>
                  <a:pt x="350322" y="180109"/>
                  <a:pt x="700644" y="360219"/>
                  <a:pt x="831273" y="641268"/>
                </a:cubicBezTo>
                <a:cubicBezTo>
                  <a:pt x="961902" y="922317"/>
                  <a:pt x="876795" y="1415143"/>
                  <a:pt x="783772" y="1686296"/>
                </a:cubicBezTo>
                <a:cubicBezTo>
                  <a:pt x="690749" y="1957449"/>
                  <a:pt x="481941" y="2112818"/>
                  <a:pt x="273133" y="226818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5400000">
            <a:off x="8050396" y="318327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1102471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client of an Image </a:t>
            </a:r>
            <a:r>
              <a:rPr lang="en-US" sz="2000" dirty="0"/>
              <a:t>V</a:t>
            </a:r>
            <a:r>
              <a:rPr lang="en-US" sz="2000" dirty="0" smtClean="0"/>
              <a:t>erifier service must use two invocations to the service: 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send string length, 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send user-entered string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5160208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two invocations must be correlated by the service.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142" y="268905"/>
            <a:ext cx="8087458" cy="1026495"/>
          </a:xfrm>
        </p:spPr>
        <p:txBody>
          <a:bodyPr/>
          <a:lstStyle/>
          <a:p>
            <a:pPr algn="ctr"/>
            <a:r>
              <a:rPr lang="en-US" dirty="0" smtClean="0"/>
              <a:t>Workflow of Image Verifier Service as a </a:t>
            </a:r>
            <a:br>
              <a:rPr lang="en-US" dirty="0" smtClean="0"/>
            </a:br>
            <a:r>
              <a:rPr lang="en-US" sz="2800" dirty="0" smtClean="0"/>
              <a:t>Finite State Machine, with a variable “completed”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0010" y="1559895"/>
            <a:ext cx="8212844" cy="476470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3479" y="2743200"/>
            <a:ext cx="7523215" cy="6589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1800"/>
              </a:lnSpc>
            </a:pPr>
            <a:r>
              <a:rPr lang="en-US" dirty="0" smtClean="0"/>
              <a:t>		Invoke </a:t>
            </a:r>
            <a:r>
              <a:rPr lang="en-US" dirty="0" err="1" smtClean="0"/>
              <a:t>GetVerifierString</a:t>
            </a:r>
            <a:r>
              <a:rPr lang="en-US" dirty="0" smtClean="0"/>
              <a:t>(</a:t>
            </a:r>
            <a:r>
              <a:rPr lang="en-US" dirty="0" err="1" smtClean="0"/>
              <a:t>myLeng</a:t>
            </a:r>
            <a:r>
              <a:rPr lang="en-US" dirty="0" smtClean="0"/>
              <a:t>); // call a web service</a:t>
            </a:r>
          </a:p>
          <a:p>
            <a:pPr eaLnBrk="0" hangingPunct="0">
              <a:lnSpc>
                <a:spcPts val="18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SendResponse</a:t>
            </a:r>
            <a:r>
              <a:rPr lang="en-US" dirty="0" smtClean="0"/>
              <a:t> a </a:t>
            </a:r>
            <a:r>
              <a:rPr lang="en-US" dirty="0"/>
              <a:t>random string;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789570" y="2438400"/>
            <a:ext cx="2" cy="313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843479" y="3628780"/>
            <a:ext cx="7523215" cy="7137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dirty="0" smtClean="0"/>
              <a:t>		Invoke </a:t>
            </a:r>
            <a:r>
              <a:rPr lang="en-US" dirty="0" err="1" smtClean="0"/>
              <a:t>GetImage</a:t>
            </a:r>
            <a:r>
              <a:rPr lang="en-US" dirty="0" smtClean="0"/>
              <a:t>(</a:t>
            </a:r>
            <a:r>
              <a:rPr lang="en-US" dirty="0" err="1" smtClean="0"/>
              <a:t>myString</a:t>
            </a:r>
            <a:r>
              <a:rPr lang="en-US" dirty="0"/>
              <a:t>); // call a web </a:t>
            </a:r>
            <a:r>
              <a:rPr lang="en-US" dirty="0" smtClean="0"/>
              <a:t>service</a:t>
            </a:r>
          </a:p>
          <a:p>
            <a:pPr eaLnBrk="0" hangingPunct="0"/>
            <a:r>
              <a:rPr lang="en-US" dirty="0"/>
              <a:t>	</a:t>
            </a:r>
            <a:r>
              <a:rPr lang="en-US" dirty="0" smtClean="0"/>
              <a:t>	Send image to client;</a:t>
            </a:r>
            <a:r>
              <a:rPr lang="en-US" dirty="0"/>
              <a:t> </a:t>
            </a:r>
            <a:r>
              <a:rPr lang="en-US" dirty="0" smtClean="0"/>
              <a:t>State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completed</a:t>
            </a:r>
            <a:r>
              <a:rPr lang="en-US" dirty="0"/>
              <a:t> = false;</a:t>
            </a: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 bwMode="auto">
          <a:xfrm>
            <a:off x="4605087" y="3402130"/>
            <a:ext cx="0" cy="226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736664" y="2438400"/>
            <a:ext cx="0" cy="3134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endCxn id="20" idx="0"/>
          </p:cNvCxnSpPr>
          <p:nvPr/>
        </p:nvCxnSpPr>
        <p:spPr bwMode="auto">
          <a:xfrm rot="5400000">
            <a:off x="2161339" y="5870940"/>
            <a:ext cx="250775" cy="2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2067298" y="4585728"/>
            <a:ext cx="438854" cy="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843479" y="4806450"/>
            <a:ext cx="2883899" cy="94040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ReceiveRequest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algn="ctr">
              <a:spcBef>
                <a:spcPts val="0"/>
              </a:spcBef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OperationName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Reboot;</a:t>
            </a:r>
          </a:p>
          <a:p>
            <a:pPr algn="ctr">
              <a:spcBef>
                <a:spcPts val="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State: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completed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true;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5984341" y="5872239"/>
            <a:ext cx="250779" cy="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5889004" y="4585728"/>
            <a:ext cx="438854" cy="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3852765" y="4806450"/>
            <a:ext cx="4513929" cy="94040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Arial" pitchFamily="34" charset="0"/>
                <a:cs typeface="Arial" pitchFamily="34" charset="0"/>
              </a:rPr>
              <a:t>Receive(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inVerifierString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userID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algn="ctr">
              <a:spcBef>
                <a:spcPts val="0"/>
              </a:spcBef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OperationName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CheckResult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Myresult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inVerifierString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VerifierString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160041" y="5997626"/>
            <a:ext cx="250774" cy="2507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544" y="5684159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ep3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29388" y="5684159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ep2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6544" y="2500299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ep1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86"/>
          <p:cNvGrpSpPr/>
          <p:nvPr/>
        </p:nvGrpSpPr>
        <p:grpSpPr>
          <a:xfrm>
            <a:off x="8554774" y="4931837"/>
            <a:ext cx="376161" cy="752318"/>
            <a:chOff x="4108700" y="776616"/>
            <a:chExt cx="230430" cy="46085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4108700" y="776616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108700" y="930235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108700" y="1083854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grpSp>
        <p:nvGrpSpPr>
          <p:cNvPr id="25" name="Group 91"/>
          <p:cNvGrpSpPr/>
          <p:nvPr/>
        </p:nvGrpSpPr>
        <p:grpSpPr>
          <a:xfrm>
            <a:off x="341931" y="1747977"/>
            <a:ext cx="376161" cy="752318"/>
            <a:chOff x="4108700" y="776616"/>
            <a:chExt cx="230430" cy="46085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4108700" y="776616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108700" y="930235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108700" y="1083854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grpSp>
        <p:nvGrpSpPr>
          <p:cNvPr id="26" name="Group 87"/>
          <p:cNvGrpSpPr/>
          <p:nvPr/>
        </p:nvGrpSpPr>
        <p:grpSpPr>
          <a:xfrm>
            <a:off x="341931" y="4931837"/>
            <a:ext cx="376161" cy="752318"/>
            <a:chOff x="4108700" y="776616"/>
            <a:chExt cx="230430" cy="46085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108700" y="776616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108700" y="930235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8700" y="1083854"/>
              <a:ext cx="230430" cy="153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sp>
        <p:nvSpPr>
          <p:cNvPr id="27" name="Freeform 26"/>
          <p:cNvSpPr/>
          <p:nvPr/>
        </p:nvSpPr>
        <p:spPr bwMode="auto">
          <a:xfrm>
            <a:off x="6095501" y="4528883"/>
            <a:ext cx="2377897" cy="1486102"/>
          </a:xfrm>
          <a:custGeom>
            <a:avLst/>
            <a:gdLst>
              <a:gd name="connsiteX0" fmla="*/ 10633 w 1456661"/>
              <a:gd name="connsiteY0" fmla="*/ 967563 h 967563"/>
              <a:gd name="connsiteX1" fmla="*/ 1456661 w 1456661"/>
              <a:gd name="connsiteY1" fmla="*/ 967563 h 967563"/>
              <a:gd name="connsiteX2" fmla="*/ 1456661 w 1456661"/>
              <a:gd name="connsiteY2" fmla="*/ 0 h 967563"/>
              <a:gd name="connsiteX3" fmla="*/ 0 w 1456661"/>
              <a:gd name="connsiteY3" fmla="*/ 0 h 9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661" h="967563">
                <a:moveTo>
                  <a:pt x="10633" y="967563"/>
                </a:moveTo>
                <a:lnTo>
                  <a:pt x="1456661" y="967563"/>
                </a:lnTo>
                <a:lnTo>
                  <a:pt x="1456661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88524" y="43280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Parallel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3477" y="1747977"/>
            <a:ext cx="4012383" cy="75361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ReceiveRequest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myLength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userID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OpeartionName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GetImage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43941" y="1747977"/>
            <a:ext cx="3322754" cy="75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Initialization: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completed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true;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724281" y="6034054"/>
            <a:ext cx="1939604" cy="707974"/>
          </a:xfrm>
          <a:prstGeom prst="wedgeRoundRectCallout">
            <a:avLst>
              <a:gd name="adj1" fmla="val -52453"/>
              <a:gd name="adj2" fmla="val -948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 case the user does not call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back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789272"/>
            <a:ext cx="7391400" cy="6037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23888"/>
          </a:xfrm>
        </p:spPr>
        <p:txBody>
          <a:bodyPr/>
          <a:lstStyle/>
          <a:p>
            <a:pPr algn="r"/>
            <a:r>
              <a:rPr lang="en-US" sz="2800" dirty="0" smtClean="0"/>
              <a:t>Converting SVC Image Service to Persistence Service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86400" y="3421815"/>
            <a:ext cx="3505200" cy="715990"/>
          </a:xfrm>
          <a:prstGeom prst="wedgeRoundRectCallout">
            <a:avLst>
              <a:gd name="adj1" fmla="val -57708"/>
              <a:gd name="adj2" fmla="val -12105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services has two independent synchronous endpoints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8880" y="3962400"/>
            <a:ext cx="3886200" cy="715990"/>
          </a:xfrm>
          <a:prstGeom prst="wedgeRoundRectCallout">
            <a:avLst>
              <a:gd name="adj1" fmla="val 44276"/>
              <a:gd name="adj2" fmla="val -1413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will create a new persistence service with three correlated endpoints.</a:t>
            </a:r>
          </a:p>
        </p:txBody>
      </p:sp>
    </p:spTree>
    <p:extLst>
      <p:ext uri="{BB962C8B-B14F-4D97-AF65-F5344CB8AC3E}">
        <p14:creationId xmlns:p14="http://schemas.microsoft.com/office/powerpoint/2010/main" val="27910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28" y="936226"/>
            <a:ext cx="7207250" cy="5887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914400"/>
          </a:xfrm>
        </p:spPr>
        <p:txBody>
          <a:bodyPr/>
          <a:lstStyle/>
          <a:p>
            <a:pPr algn="ctr"/>
            <a:r>
              <a:rPr lang="en-US" dirty="0" smtClean="0"/>
              <a:t>A New Two-Call Service </a:t>
            </a:r>
            <a:br>
              <a:rPr lang="en-US" dirty="0" smtClean="0"/>
            </a:br>
            <a:r>
              <a:rPr lang="en-US" dirty="0" smtClean="0"/>
              <a:t>that you can Add to other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91000" y="3124200"/>
            <a:ext cx="3124200" cy="381000"/>
          </a:xfrm>
          <a:prstGeom prst="wedgeRoundRectCallout">
            <a:avLst>
              <a:gd name="adj1" fmla="val -110021"/>
              <a:gd name="adj2" fmla="val -5946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Endpoint 1: Start a new request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30422" y="4005194"/>
            <a:ext cx="4038600" cy="914400"/>
          </a:xfrm>
          <a:prstGeom prst="wedgeRoundRectCallout">
            <a:avLst>
              <a:gd name="adj1" fmla="val -88553"/>
              <a:gd name="adj2" fmla="val -12333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Endpoint 3: Reset the service in case the previous caller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does not make the second call. Hide this from normal users.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514600" y="5806807"/>
            <a:ext cx="2614061" cy="993393"/>
          </a:xfrm>
          <a:prstGeom prst="wedgeRoundRectCallout">
            <a:avLst>
              <a:gd name="adj1" fmla="val -61208"/>
              <a:gd name="adj2" fmla="val -27116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Endpoint 2: Compare the user-entered string with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generated string.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220200" cy="484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60" y="1768581"/>
            <a:ext cx="3137439" cy="45424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20000" cy="1066800"/>
          </a:xfrm>
        </p:spPr>
        <p:txBody>
          <a:bodyPr/>
          <a:lstStyle/>
          <a:p>
            <a:pPr algn="ctr"/>
            <a:r>
              <a:rPr lang="en-US" sz="2800" dirty="0" smtClean="0"/>
              <a:t>Workflow of Image Verifier Service</a:t>
            </a:r>
            <a:br>
              <a:rPr lang="en-US" sz="2800" dirty="0" smtClean="0"/>
            </a:br>
            <a:r>
              <a:rPr lang="en-US" sz="2800" dirty="0" smtClean="0"/>
              <a:t>After .svc image service is added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364105" y="4002110"/>
            <a:ext cx="1683895" cy="341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752600" y="3627620"/>
            <a:ext cx="1295400" cy="94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915025" y="3696924"/>
            <a:ext cx="1981200" cy="685800"/>
          </a:xfrm>
          <a:prstGeom prst="wedgeRoundRectCallout">
            <a:avLst>
              <a:gd name="adj1" fmla="val -110906"/>
              <a:gd name="adj2" fmla="val -24255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Receive string length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915025" y="4670473"/>
            <a:ext cx="1970101" cy="685800"/>
          </a:xfrm>
          <a:prstGeom prst="wedgeRoundRectCallout">
            <a:avLst>
              <a:gd name="adj1" fmla="val -84718"/>
              <a:gd name="adj2" fmla="val -8168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 image to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6336214"/>
            <a:ext cx="5229225" cy="47625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5934591" y="5532725"/>
            <a:ext cx="1970101" cy="639861"/>
          </a:xfrm>
          <a:prstGeom prst="wedgeRoundRectCallout">
            <a:avLst>
              <a:gd name="adj1" fmla="val -75245"/>
              <a:gd name="adj2" fmla="val 14818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Waiting for 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entered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Part of the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0"/>
            <a:ext cx="9020868" cy="615144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6423284" y="776288"/>
            <a:ext cx="2644516" cy="417490"/>
          </a:xfrm>
          <a:prstGeom prst="wedgeRoundRectCallout">
            <a:avLst>
              <a:gd name="adj1" fmla="val -33578"/>
              <a:gd name="adj2" fmla="val 55440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sends back 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string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10066" y="5791200"/>
            <a:ext cx="4157133" cy="990600"/>
          </a:xfrm>
          <a:prstGeom prst="wedgeRoundRectCallout">
            <a:avLst>
              <a:gd name="adj1" fmla="val -8001"/>
              <a:gd name="adj2" fmla="val -9074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My server does not support persistence calls. Call it to terminate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previous half call, </a:t>
            </a:r>
            <a:r>
              <a:rPr lang="en-US" dirty="0" smtClean="0"/>
              <a:t>assuming it never makes the 2</a:t>
            </a:r>
            <a:r>
              <a:rPr lang="en-US" baseline="30000" dirty="0" smtClean="0"/>
              <a:t>nd</a:t>
            </a:r>
            <a:r>
              <a:rPr lang="en-US" dirty="0" smtClean="0"/>
              <a:t> call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" y="987933"/>
            <a:ext cx="3124200" cy="417490"/>
          </a:xfrm>
          <a:prstGeom prst="wedgeRoundRectCallout">
            <a:avLst>
              <a:gd name="adj1" fmla="val -31410"/>
              <a:gd name="adj2" fmla="val 12852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Why do we need this endpoint?</a:t>
            </a:r>
          </a:p>
        </p:txBody>
      </p:sp>
    </p:spTree>
    <p:extLst>
      <p:ext uri="{BB962C8B-B14F-4D97-AF65-F5344CB8AC3E}">
        <p14:creationId xmlns:p14="http://schemas.microsoft.com/office/powerpoint/2010/main" val="9476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910" y="124785"/>
            <a:ext cx="7620000" cy="623888"/>
          </a:xfrm>
        </p:spPr>
        <p:txBody>
          <a:bodyPr/>
          <a:lstStyle/>
          <a:p>
            <a:r>
              <a:rPr lang="en-US" dirty="0" err="1" smtClean="0"/>
              <a:t>ReceiveAndSendReply</a:t>
            </a:r>
            <a:r>
              <a:rPr lang="en-US" dirty="0" smtClean="0"/>
              <a:t> Composite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024" y="876283"/>
            <a:ext cx="7907346" cy="4608513"/>
          </a:xfrm>
        </p:spPr>
        <p:txBody>
          <a:bodyPr/>
          <a:lstStyle/>
          <a:p>
            <a:r>
              <a:rPr lang="en-US" sz="2000" dirty="0" smtClean="0"/>
              <a:t>It consists of Sequence, Receive and </a:t>
            </a:r>
            <a:r>
              <a:rPr lang="en-US" sz="2000" dirty="0" err="1" smtClean="0"/>
              <a:t>SendReplyToReceive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24" y="1295400"/>
            <a:ext cx="7543800" cy="54418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200400" y="2667000"/>
            <a:ext cx="1295400" cy="3003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200400" y="3581400"/>
            <a:ext cx="1371600" cy="2089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200400" y="5029200"/>
            <a:ext cx="1371600" cy="641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640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/>
              <a:t>“View parameter…” and  “View message…”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" y="1776543"/>
            <a:ext cx="5105400" cy="3991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39012"/>
            <a:ext cx="375337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68974"/>
            <a:ext cx="8991600" cy="3279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ariables </a:t>
            </a:r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for the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8325" y="3352800"/>
            <a:ext cx="609600" cy="4572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143000" y="4876800"/>
            <a:ext cx="5334000" cy="1371600"/>
          </a:xfrm>
          <a:prstGeom prst="wedgeRoundRectCallout">
            <a:avLst>
              <a:gd name="adj1" fmla="val -58226"/>
              <a:gd name="adj2" fmla="val -13725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400" dirty="0"/>
              <a:t>used by all three receive activities as a parameter for identifying the </a:t>
            </a:r>
            <a:r>
              <a:rPr lang="en-US" sz="2400" dirty="0" smtClean="0"/>
              <a:t>correlation among all visits from </a:t>
            </a:r>
            <a:r>
              <a:rPr lang="en-US" sz="2400" dirty="0"/>
              <a:t>the same </a:t>
            </a:r>
            <a:r>
              <a:rPr lang="en-US" sz="2400" dirty="0" smtClean="0"/>
              <a:t>user.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8325" y="1969625"/>
            <a:ext cx="609600" cy="4572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295400" y="1170838"/>
            <a:ext cx="1828800" cy="1027387"/>
          </a:xfrm>
          <a:prstGeom prst="wedgeRoundRectCallout">
            <a:avLst>
              <a:gd name="adj1" fmla="val -83565"/>
              <a:gd name="adj2" fmla="val 4585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Two calls must be associated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through a handle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Definition of C</a:t>
            </a:r>
            <a:r>
              <a:rPr lang="en-US" dirty="0" smtClean="0"/>
              <a:t>orrelation </a:t>
            </a:r>
            <a:r>
              <a:rPr lang="en-US" dirty="0"/>
              <a:t>V</a:t>
            </a:r>
            <a:r>
              <a:rPr lang="en-US" dirty="0" smtClean="0"/>
              <a:t>ariable </a:t>
            </a:r>
            <a:r>
              <a:rPr lang="en-US" dirty="0" smtClean="0">
                <a:solidFill>
                  <a:srgbClr val="0000FF"/>
                </a:solidFill>
              </a:rPr>
              <a:t>Handle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E0D0-66F9-4FA5-9BE8-C84D2F07221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43000"/>
            <a:ext cx="9055503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>
            <a:off x="3668872" y="2438400"/>
            <a:ext cx="67452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Explosion 1 7"/>
          <p:cNvSpPr/>
          <p:nvPr/>
        </p:nvSpPr>
        <p:spPr bwMode="auto">
          <a:xfrm>
            <a:off x="2971800" y="5074590"/>
            <a:ext cx="4343400" cy="1764360"/>
          </a:xfrm>
          <a:prstGeom prst="irregularSeal1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More detail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in text section 7.4.5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459069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http://neptune.fulton.ad.asu.edu/WSRepository/Services/WFImage/WFservice/service1.xamlx</a:t>
            </a:r>
            <a:br>
              <a:rPr lang="en-US" sz="1600" dirty="0"/>
            </a:br>
            <a:r>
              <a:rPr lang="en-US" sz="1600" dirty="0"/>
              <a:t>http://neptune.fulton.ad.asu.edu/WSRepository/Services/WFImage/WFService/Service1.xamlx?wsdl</a:t>
            </a:r>
          </a:p>
        </p:txBody>
      </p:sp>
    </p:spTree>
    <p:extLst>
      <p:ext uri="{BB962C8B-B14F-4D97-AF65-F5344CB8AC3E}">
        <p14:creationId xmlns:p14="http://schemas.microsoft.com/office/powerpoint/2010/main" val="33826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230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Console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13611-89F6-4501-9C03-C526DAA20E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173" name="Left Arrow 4"/>
          <p:cNvSpPr>
            <a:spLocks noChangeArrowheads="1"/>
          </p:cNvSpPr>
          <p:nvPr/>
        </p:nvSpPr>
        <p:spPr bwMode="auto">
          <a:xfrm>
            <a:off x="2895600" y="3505200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95600" y="5867400"/>
            <a:ext cx="2362200" cy="304800"/>
          </a:xfrm>
          <a:prstGeom prst="ellipse">
            <a:avLst/>
          </a:prstGeom>
          <a:noFill/>
          <a:ln w="19050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828020" y="5410200"/>
            <a:ext cx="1295400" cy="228600"/>
          </a:xfrm>
          <a:prstGeom prst="ellipse">
            <a:avLst/>
          </a:prstGeom>
          <a:noFill/>
          <a:ln w="19050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" name="Straight Arrow Connector 2"/>
          <p:cNvCxnSpPr>
            <a:cxnSpLocks noChangeShapeType="1"/>
            <a:stCxn id="8" idx="6"/>
            <a:endCxn id="9" idx="2"/>
          </p:cNvCxnSpPr>
          <p:nvPr/>
        </p:nvCxnSpPr>
        <p:spPr bwMode="auto">
          <a:xfrm flipV="1">
            <a:off x="5257800" y="5524500"/>
            <a:ext cx="1570220" cy="495300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Left Arrow 4"/>
          <p:cNvSpPr>
            <a:spLocks noChangeArrowheads="1"/>
          </p:cNvSpPr>
          <p:nvPr/>
        </p:nvSpPr>
        <p:spPr bwMode="auto">
          <a:xfrm>
            <a:off x="8240713" y="5105400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178" name="TextBox 1"/>
          <p:cNvSpPr txBox="1">
            <a:spLocks noChangeArrowheads="1"/>
          </p:cNvSpPr>
          <p:nvPr/>
        </p:nvSpPr>
        <p:spPr bwMode="auto">
          <a:xfrm>
            <a:off x="1219200" y="1143000"/>
            <a:ext cx="7021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In Workflow Console Application template, </a:t>
            </a:r>
          </a:p>
          <a:p>
            <a:pPr eaLnBrk="1" hangingPunct="1"/>
            <a:r>
              <a:rPr lang="en-US" sz="2400"/>
              <a:t>The Main() method in Program.cs is the entry point</a:t>
            </a:r>
          </a:p>
          <a:p>
            <a:pPr eaLnBrk="1" hangingPunct="1"/>
            <a:r>
              <a:rPr lang="en-US" sz="2400"/>
              <a:t>The workflowInvoker invokes the Workflow1.xaml file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96000" y="5943600"/>
            <a:ext cx="2895600" cy="914400"/>
          </a:xfrm>
          <a:prstGeom prst="wedgeRoundRectCallout">
            <a:avLst>
              <a:gd name="adj1" fmla="val -8946"/>
              <a:gd name="adj2" fmla="val -8276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 workflow is considered a thread and started by the Main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8" grpId="0" animBg="1"/>
      <p:bldP spid="8" grpId="1" animBg="1"/>
      <p:bldP spid="9" grpId="0" animBg="1"/>
      <p:bldP spid="9" grpId="1" animBg="1"/>
      <p:bldP spid="10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Roadmap of the Lecture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82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Adding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Other Components into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 Workflow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Workflow Services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Case Studies of Persistence Service: </a:t>
            </a:r>
          </a:p>
          <a:p>
            <a:pPr lvl="1" eaLnBrk="1" hangingPunct="1"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Image Verifier in Workflow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Text Section 7.4 with full detail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Service in ASU Service Repository</a:t>
            </a:r>
          </a:p>
          <a:p>
            <a:pPr lvl="1" eaLnBrk="1" hangingPunct="1">
              <a:defRPr/>
            </a:pPr>
            <a:r>
              <a:rPr lang="en-US" sz="3200" b="1" dirty="0" smtClean="0">
                <a:solidFill>
                  <a:srgbClr val="0000FF"/>
                </a:solidFill>
              </a:rPr>
              <a:t>Mortgage </a:t>
            </a:r>
            <a:r>
              <a:rPr lang="en-US" sz="3200" b="1" dirty="0">
                <a:solidFill>
                  <a:srgbClr val="0000FF"/>
                </a:solidFill>
              </a:rPr>
              <a:t>Application </a:t>
            </a:r>
            <a:r>
              <a:rPr lang="en-US" sz="3200" b="1" dirty="0" smtClean="0">
                <a:solidFill>
                  <a:srgbClr val="0000FF"/>
                </a:solidFill>
              </a:rPr>
              <a:t>Integration</a:t>
            </a:r>
            <a:endParaRPr lang="en-US" sz="3200" dirty="0" smtClean="0"/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Using Workflow-First approach</a:t>
            </a:r>
          </a:p>
          <a:p>
            <a:pPr marL="1028700" lvl="1" eaLnBrk="1" hangingPunct="1">
              <a:buClr>
                <a:srgbClr val="0070C0"/>
              </a:buClr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Code downloadable at:</a:t>
            </a:r>
            <a:br>
              <a:rPr lang="en-US" sz="2400" b="1" dirty="0" smtClean="0">
                <a:solidFill>
                  <a:srgbClr val="0000FF"/>
                </a:solidFill>
              </a:rPr>
            </a:br>
            <a:r>
              <a:rPr lang="en-US" sz="2400" u="sng" dirty="0" smtClean="0"/>
              <a:t>http://msdn.microsoft.com/en-us/magazine/ff646977.aspx</a:t>
            </a:r>
          </a:p>
        </p:txBody>
      </p:sp>
    </p:spTree>
    <p:extLst>
      <p:ext uri="{BB962C8B-B14F-4D97-AF65-F5344CB8AC3E}">
        <p14:creationId xmlns:p14="http://schemas.microsoft.com/office/powerpoint/2010/main" val="771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Requirement (Scenarios)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486400"/>
          </a:xfrm>
        </p:spPr>
        <p:txBody>
          <a:bodyPr/>
          <a:lstStyle/>
          <a:p>
            <a:r>
              <a:rPr lang="en-US" dirty="0" err="1" smtClean="0"/>
              <a:t>Contoso</a:t>
            </a:r>
            <a:r>
              <a:rPr lang="en-US" dirty="0" smtClean="0"/>
              <a:t> Housing is a real estate company that sells houses. </a:t>
            </a:r>
          </a:p>
          <a:p>
            <a:r>
              <a:rPr lang="en-US" dirty="0" smtClean="0"/>
              <a:t>To provide better customer service and an end-to-end buying experience, </a:t>
            </a:r>
            <a:r>
              <a:rPr lang="en-US" dirty="0" err="1" smtClean="0"/>
              <a:t>Contoso</a:t>
            </a:r>
            <a:r>
              <a:rPr lang="en-US" dirty="0" smtClean="0"/>
              <a:t> partners with three mortgage companies that assist potential customers with their mortgage needs. </a:t>
            </a:r>
          </a:p>
          <a:p>
            <a:r>
              <a:rPr lang="en-US" dirty="0" smtClean="0"/>
              <a:t>Each mortgage company offers different interest rates. </a:t>
            </a:r>
          </a:p>
          <a:p>
            <a:r>
              <a:rPr lang="en-US" dirty="0" err="1" smtClean="0"/>
              <a:t>Contoso</a:t>
            </a:r>
            <a:r>
              <a:rPr lang="en-US" dirty="0" smtClean="0"/>
              <a:t> prioritizes mortgage vendors by their interest rates to ensure that customers get the best deal (using the assumption that a better rate makes the house more likely to sell)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9C67D-3CBB-44F7-9358-007FC952F51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772400" cy="623888"/>
          </a:xfrm>
        </p:spPr>
        <p:txBody>
          <a:bodyPr/>
          <a:lstStyle/>
          <a:p>
            <a:r>
              <a:rPr lang="en-US" sz="2800" smtClean="0"/>
              <a:t>Overview of the Application and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20083-DF20-4B66-A3F8-40D7A91AF73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524000"/>
            <a:ext cx="90249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1219200" y="1905000"/>
            <a:ext cx="1524000" cy="647700"/>
          </a:xfrm>
          <a:prstGeom prst="wedgeRoundRectCallout">
            <a:avLst>
              <a:gd name="adj1" fmla="val 116912"/>
              <a:gd name="adj2" fmla="val -2438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What are the ABCs ?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219200" y="1905000"/>
            <a:ext cx="1538288" cy="647700"/>
          </a:xfrm>
          <a:prstGeom prst="wedgeRoundRectCallout">
            <a:avLst>
              <a:gd name="adj1" fmla="val 160023"/>
              <a:gd name="adj2" fmla="val 10184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What are the ABCs ?</a:t>
            </a:r>
          </a:p>
        </p:txBody>
      </p:sp>
      <p:pic>
        <p:nvPicPr>
          <p:cNvPr id="27653" name="Picture 5" descr="C:\Users\ychen10\AppData\Local\Microsoft\Windows\Temporary Internet Files\Content.IE5\3Q6K222H\MC9004419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0325"/>
            <a:ext cx="15208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01775" y="794198"/>
            <a:ext cx="6157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http</a:t>
            </a:r>
            <a:r>
              <a:rPr lang="en-US" sz="1600" dirty="0"/>
              <a:t>://msdn.microsoft.com/en-us/magazine/ff646977.aspx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7950200" cy="623888"/>
          </a:xfrm>
        </p:spPr>
        <p:txBody>
          <a:bodyPr/>
          <a:lstStyle/>
          <a:p>
            <a:r>
              <a:rPr lang="en-US" smtClean="0"/>
              <a:t>Case Study: Mortgage Application (Client)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21492-8F89-43AC-BC88-A9F46C9DEA7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61626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66688" y="6107668"/>
            <a:ext cx="5605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://msdn.microsoft.com/en-us/magazine/ff646977.aspx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28600" y="1905000"/>
            <a:ext cx="965200" cy="3048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915988"/>
            <a:ext cx="2581275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52" name="Straight Arrow Connector 7"/>
          <p:cNvCxnSpPr>
            <a:cxnSpLocks noChangeShapeType="1"/>
          </p:cNvCxnSpPr>
          <p:nvPr/>
        </p:nvCxnSpPr>
        <p:spPr bwMode="auto">
          <a:xfrm flipH="1" flipV="1">
            <a:off x="6172200" y="3810000"/>
            <a:ext cx="1143000" cy="45720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60960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001000" cy="623888"/>
          </a:xfrm>
        </p:spPr>
        <p:txBody>
          <a:bodyPr/>
          <a:lstStyle/>
          <a:p>
            <a:r>
              <a:rPr lang="en-US" smtClean="0"/>
              <a:t>Case Study: Mortgage Application (Client)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4FCC9-EFBF-4D5B-A64E-83747019ED6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2773" name="Oval 2"/>
          <p:cNvSpPr>
            <a:spLocks noChangeArrowheads="1"/>
          </p:cNvSpPr>
          <p:nvPr/>
        </p:nvSpPr>
        <p:spPr bwMode="auto">
          <a:xfrm>
            <a:off x="1219200" y="1031875"/>
            <a:ext cx="1619250" cy="3810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915988"/>
            <a:ext cx="2581275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5" name="Straight Arrow Connector 7"/>
          <p:cNvCxnSpPr>
            <a:cxnSpLocks noChangeShapeType="1"/>
          </p:cNvCxnSpPr>
          <p:nvPr/>
        </p:nvCxnSpPr>
        <p:spPr bwMode="auto">
          <a:xfrm flipH="1" flipV="1">
            <a:off x="6096000" y="3695700"/>
            <a:ext cx="1176338" cy="34290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3429000" y="1524000"/>
            <a:ext cx="2524125" cy="457200"/>
          </a:xfrm>
          <a:prstGeom prst="wedgeRoundRectCallout">
            <a:avLst>
              <a:gd name="adj1" fmla="val -42944"/>
              <a:gd name="adj2" fmla="val 13003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Where do I get the ID?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429000" y="1222375"/>
            <a:ext cx="2524125" cy="758825"/>
          </a:xfrm>
          <a:prstGeom prst="wedgeRoundRectCallout">
            <a:avLst>
              <a:gd name="adj1" fmla="val -42475"/>
              <a:gd name="adj2" fmla="val 971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 smtClean="0"/>
              <a:t>You can </a:t>
            </a:r>
            <a:r>
              <a:rPr lang="en-US" dirty="0"/>
              <a:t>combine the image verifier </a:t>
            </a:r>
            <a:r>
              <a:rPr lang="en-US" dirty="0" smtClean="0"/>
              <a:t>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638492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Case Study: Mortgage Application (Client)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1D4E1-284B-4F29-9DBA-88D70D13875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3797" name="Oval 2"/>
          <p:cNvSpPr>
            <a:spLocks noChangeArrowheads="1"/>
          </p:cNvSpPr>
          <p:nvPr/>
        </p:nvSpPr>
        <p:spPr bwMode="auto">
          <a:xfrm>
            <a:off x="2819400" y="2286000"/>
            <a:ext cx="18288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915988"/>
            <a:ext cx="2581275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799" name="Straight Arrow Connector 9"/>
          <p:cNvCxnSpPr>
            <a:cxnSpLocks noChangeShapeType="1"/>
          </p:cNvCxnSpPr>
          <p:nvPr/>
        </p:nvCxnSpPr>
        <p:spPr bwMode="auto">
          <a:xfrm flipH="1" flipV="1">
            <a:off x="6019800" y="3124200"/>
            <a:ext cx="1295400" cy="91440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5" descr="C:\Users\ychen10\AppData\Local\Microsoft\Windows\Temporary Internet Files\Content.IE5\3Q6K222H\MC9004419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4800600"/>
            <a:ext cx="15208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6183" y="4724400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is a persistence service?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C8950-B66D-410E-85F6-994F5E46FF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5486400" y="0"/>
            <a:ext cx="3429000" cy="623888"/>
          </a:xfrm>
        </p:spPr>
        <p:txBody>
          <a:bodyPr/>
          <a:lstStyle/>
          <a:p>
            <a:r>
              <a:rPr lang="en-US" smtClean="0"/>
              <a:t>Workflow Service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150"/>
            <a:ext cx="487997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38200"/>
            <a:ext cx="3048000" cy="584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2" name="Straight Arrow Connector 7"/>
          <p:cNvCxnSpPr>
            <a:cxnSpLocks noChangeShapeType="1"/>
          </p:cNvCxnSpPr>
          <p:nvPr/>
        </p:nvCxnSpPr>
        <p:spPr bwMode="auto">
          <a:xfrm flipH="1" flipV="1">
            <a:off x="5184775" y="2590800"/>
            <a:ext cx="1301750" cy="8477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1"/>
          <p:cNvSpPr txBox="1">
            <a:spLocks noChangeArrowheads="1"/>
          </p:cNvSpPr>
          <p:nvPr/>
        </p:nvSpPr>
        <p:spPr bwMode="auto">
          <a:xfrm>
            <a:off x="76200" y="1066800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Conceptual Diagram</a:t>
            </a:r>
          </a:p>
        </p:txBody>
      </p:sp>
      <p:sp>
        <p:nvSpPr>
          <p:cNvPr id="34824" name="Oval 1"/>
          <p:cNvSpPr>
            <a:spLocks noChangeArrowheads="1"/>
          </p:cNvSpPr>
          <p:nvPr/>
        </p:nvSpPr>
        <p:spPr bwMode="auto">
          <a:xfrm>
            <a:off x="6486525" y="3248025"/>
            <a:ext cx="2581275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8B118-C9ED-4AF7-9048-512D5C92676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6003925" cy="678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12825"/>
            <a:ext cx="3048000" cy="584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5" name="Straight Arrow Connector 8"/>
          <p:cNvCxnSpPr>
            <a:cxnSpLocks noChangeShapeType="1"/>
          </p:cNvCxnSpPr>
          <p:nvPr/>
        </p:nvCxnSpPr>
        <p:spPr bwMode="auto">
          <a:xfrm flipH="1" flipV="1">
            <a:off x="5257800" y="2765425"/>
            <a:ext cx="1301750" cy="8477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Title 1"/>
          <p:cNvSpPr>
            <a:spLocks noGrp="1"/>
          </p:cNvSpPr>
          <p:nvPr>
            <p:ph type="title"/>
          </p:nvPr>
        </p:nvSpPr>
        <p:spPr>
          <a:xfrm>
            <a:off x="4724400" y="130175"/>
            <a:ext cx="4343400" cy="860425"/>
          </a:xfrm>
        </p:spPr>
        <p:txBody>
          <a:bodyPr/>
          <a:lstStyle/>
          <a:p>
            <a:r>
              <a:rPr lang="en-US" sz="2800" smtClean="0"/>
              <a:t>The Mortgage Approval Process as a Flowchart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76200" y="152400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Workflow Diagram</a:t>
            </a: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562725" y="3429000"/>
            <a:ext cx="2581275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r>
              <a:rPr lang="en-US" smtClean="0"/>
              <a:t>Define the Properties of </a:t>
            </a:r>
            <a:r>
              <a:rPr lang="en-US" smtClean="0">
                <a:solidFill>
                  <a:srgbClr val="990000"/>
                </a:solidFill>
              </a:rPr>
              <a:t>Receive</a:t>
            </a:r>
            <a:r>
              <a:rPr lang="en-US" smtClean="0"/>
              <a:t>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8ED2-7970-433C-81B0-E663CE6F4B1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990600"/>
            <a:ext cx="3683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1143000"/>
            <a:ext cx="451643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ounded Rectangular Callout 4"/>
          <p:cNvSpPr>
            <a:spLocks noChangeArrowheads="1"/>
          </p:cNvSpPr>
          <p:nvPr/>
        </p:nvSpPr>
        <p:spPr bwMode="auto">
          <a:xfrm>
            <a:off x="685800" y="3429000"/>
            <a:ext cx="2286000" cy="1295400"/>
          </a:xfrm>
          <a:prstGeom prst="wedgeRoundRectCallout">
            <a:avLst>
              <a:gd name="adj1" fmla="val 112190"/>
              <a:gd name="adj2" fmla="val -2505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Define the WCF Endpoint: </a:t>
            </a:r>
            <a:br>
              <a:rPr lang="en-US"/>
            </a:br>
            <a:r>
              <a:rPr lang="en-US"/>
              <a:t>Operation Contract: </a:t>
            </a:r>
            <a:r>
              <a:rPr lang="en-US">
                <a:solidFill>
                  <a:srgbClr val="990000"/>
                </a:solidFill>
              </a:rPr>
              <a:t>Parameters in &amp; out</a:t>
            </a:r>
          </a:p>
        </p:txBody>
      </p:sp>
      <p:sp>
        <p:nvSpPr>
          <p:cNvPr id="36871" name="Rounded Rectangular Callout 7"/>
          <p:cNvSpPr>
            <a:spLocks noChangeArrowheads="1"/>
          </p:cNvSpPr>
          <p:nvPr/>
        </p:nvSpPr>
        <p:spPr bwMode="auto">
          <a:xfrm>
            <a:off x="685800" y="4943475"/>
            <a:ext cx="2286000" cy="1228725"/>
          </a:xfrm>
          <a:prstGeom prst="wedgeRoundRectCallout">
            <a:avLst>
              <a:gd name="adj1" fmla="val 113120"/>
              <a:gd name="adj2" fmla="val -9791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Define the WCF Endpoint: </a:t>
            </a:r>
            <a:br>
              <a:rPr lang="en-US"/>
            </a:br>
            <a:r>
              <a:rPr lang="en-US"/>
              <a:t>Operation Contract: </a:t>
            </a:r>
            <a:r>
              <a:rPr lang="en-US">
                <a:solidFill>
                  <a:srgbClr val="990000"/>
                </a:solidFill>
              </a:rPr>
              <a:t>Operation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Input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C0746-2499-457C-908B-E62D5A324EE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3058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51" y="623888"/>
            <a:ext cx="8140914" cy="6234112"/>
          </a:xfrm>
          <a:prstGeom prst="rect">
            <a:avLst/>
          </a:prstGeom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35771" y="0"/>
            <a:ext cx="7620000" cy="623888"/>
          </a:xfrm>
        </p:spPr>
        <p:txBody>
          <a:bodyPr/>
          <a:lstStyle/>
          <a:p>
            <a:r>
              <a:rPr lang="en-US" dirty="0" smtClean="0"/>
              <a:t>Graphic Development of </a:t>
            </a:r>
            <a:r>
              <a:rPr lang="en-US" dirty="0" err="1" smtClean="0"/>
              <a:t>Workflow.xaml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D86EB-F72D-4730-A9B0-1635428107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8199" name="Straight Arrow Connector 6"/>
          <p:cNvCxnSpPr>
            <a:cxnSpLocks noChangeShapeType="1"/>
          </p:cNvCxnSpPr>
          <p:nvPr/>
        </p:nvCxnSpPr>
        <p:spPr bwMode="auto">
          <a:xfrm flipV="1">
            <a:off x="1601448" y="1285489"/>
            <a:ext cx="1141355" cy="14711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Straight Arrow Connector 7"/>
          <p:cNvCxnSpPr>
            <a:cxnSpLocks noChangeShapeType="1"/>
          </p:cNvCxnSpPr>
          <p:nvPr/>
        </p:nvCxnSpPr>
        <p:spPr bwMode="auto">
          <a:xfrm flipV="1">
            <a:off x="1584705" y="4945638"/>
            <a:ext cx="1113240" cy="6372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Arrow Connector 8"/>
          <p:cNvCxnSpPr>
            <a:cxnSpLocks noChangeShapeType="1"/>
          </p:cNvCxnSpPr>
          <p:nvPr/>
        </p:nvCxnSpPr>
        <p:spPr bwMode="auto">
          <a:xfrm>
            <a:off x="1235771" y="1795580"/>
            <a:ext cx="1556636" cy="13740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Straight Arrow Connector 9"/>
          <p:cNvCxnSpPr>
            <a:cxnSpLocks noChangeShapeType="1"/>
          </p:cNvCxnSpPr>
          <p:nvPr/>
        </p:nvCxnSpPr>
        <p:spPr bwMode="auto">
          <a:xfrm>
            <a:off x="1596723" y="2779864"/>
            <a:ext cx="1224111" cy="14209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746251" y="5486562"/>
            <a:ext cx="1580357" cy="888479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V="1">
            <a:off x="2013332" y="1870640"/>
            <a:ext cx="2796040" cy="48171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2495192" y="1425466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308257" y="2106427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417431" y="2696616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903581" y="3354710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142658" y="5081351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6</a:t>
            </a:r>
          </a:p>
        </p:txBody>
      </p:sp>
      <p:cxnSp>
        <p:nvCxnSpPr>
          <p:cNvPr id="25" name="Straight Arrow Connector 6"/>
          <p:cNvCxnSpPr>
            <a:cxnSpLocks noChangeShapeType="1"/>
          </p:cNvCxnSpPr>
          <p:nvPr/>
        </p:nvCxnSpPr>
        <p:spPr bwMode="auto">
          <a:xfrm flipV="1">
            <a:off x="1601448" y="2375599"/>
            <a:ext cx="3255509" cy="31870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4343145" y="2752845"/>
            <a:ext cx="305197" cy="305197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cxnSp>
        <p:nvCxnSpPr>
          <p:cNvPr id="33" name="Straight Arrow Connector 9"/>
          <p:cNvCxnSpPr>
            <a:cxnSpLocks noChangeShapeType="1"/>
          </p:cNvCxnSpPr>
          <p:nvPr/>
        </p:nvCxnSpPr>
        <p:spPr bwMode="auto">
          <a:xfrm>
            <a:off x="1622934" y="3659907"/>
            <a:ext cx="1788251" cy="2087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2977182" y="5349938"/>
            <a:ext cx="305197" cy="30519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8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" grpId="0" animBg="1"/>
      <p:bldP spid="13" grpId="0" animBg="1"/>
      <p:bldP spid="15" grpId="0" animBg="1"/>
      <p:bldP spid="16" grpId="0" animBg="1"/>
      <p:bldP spid="17" grpId="0" animBg="1"/>
      <p:bldP spid="14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609725" y="152400"/>
            <a:ext cx="7458075" cy="623888"/>
          </a:xfrm>
        </p:spPr>
        <p:txBody>
          <a:bodyPr/>
          <a:lstStyle/>
          <a:p>
            <a:r>
              <a:rPr lang="en-US" smtClean="0"/>
              <a:t>Adding the “Initial Screening”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B20B6-FD0F-4784-BCA5-434C7533ADB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20913"/>
            <a:ext cx="902335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95400"/>
            <a:ext cx="1933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 bwMode="auto">
          <a:xfrm rot="2041823">
            <a:off x="1679575" y="1708150"/>
            <a:ext cx="307975" cy="346075"/>
          </a:xfrm>
          <a:prstGeom prst="rightArrow">
            <a:avLst>
              <a:gd name="adj1" fmla="val 44489"/>
              <a:gd name="adj2" fmla="val 5310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7669D-C430-4FB3-8436-C6F26759F66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39939" name="Picture 6" descr="Figure 6 Each Outbound Arrow in the FlowSwitch Represents a Case in the Swit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90588"/>
            <a:ext cx="6248400" cy="59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776288"/>
          </a:xfrm>
        </p:spPr>
        <p:txBody>
          <a:bodyPr/>
          <a:lstStyle/>
          <a:p>
            <a:r>
              <a:rPr lang="en-US" sz="2800" smtClean="0"/>
              <a:t>Each Outbound Arrow in the Switch Represents a Case in the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620000" cy="6238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304800"/>
            <a:ext cx="717550" cy="457200"/>
          </a:xfrm>
        </p:spPr>
        <p:txBody>
          <a:bodyPr/>
          <a:lstStyle/>
          <a:p>
            <a:pPr>
              <a:defRPr/>
            </a:pPr>
            <a:fld id="{015574BA-FE8A-4240-8262-684F6F13789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739775" y="0"/>
            <a:ext cx="8328025" cy="6848475"/>
            <a:chOff x="1143000" y="457200"/>
            <a:chExt cx="7772178" cy="6391275"/>
          </a:xfrm>
        </p:grpSpPr>
        <p:pic>
          <p:nvPicPr>
            <p:cNvPr id="4096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650" y="1447800"/>
              <a:ext cx="3257550" cy="441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685800"/>
              <a:ext cx="4343400" cy="616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353" y="457200"/>
              <a:ext cx="77438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5" name="TextBox 1"/>
          <p:cNvSpPr txBox="1">
            <a:spLocks noChangeArrowheads="1"/>
          </p:cNvSpPr>
          <p:nvPr/>
        </p:nvSpPr>
        <p:spPr bwMode="auto">
          <a:xfrm rot="-5400000">
            <a:off x="-1489075" y="3063875"/>
            <a:ext cx="34353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FF"/>
                </a:solidFill>
              </a:rPr>
              <a:t>Ask Vendor CodeActivity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" y="1371599"/>
            <a:ext cx="9067800" cy="4608083"/>
          </a:xfrm>
          <a:prstGeom prst="rect">
            <a:avLst/>
          </a:prstGeom>
        </p:spPr>
      </p:pic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Deployed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B8528-9E89-434F-B17E-4EE082EBDC9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219200" y="776288"/>
            <a:ext cx="750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smtClean="0"/>
              <a:t>neptune.fulton.ad.asu.edu/WSRepository/Services/WFService/MortgageService/Service1.xamlx</a:t>
            </a:r>
            <a:endParaRPr lang="en-US" sz="1400" dirty="0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8127732" y="2743200"/>
            <a:ext cx="9906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1991" name="TextBox 7"/>
          <p:cNvSpPr txBox="1">
            <a:spLocks noChangeArrowheads="1"/>
          </p:cNvSpPr>
          <p:nvPr/>
        </p:nvSpPr>
        <p:spPr bwMode="auto">
          <a:xfrm>
            <a:off x="2002631" y="6250255"/>
            <a:ext cx="5595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Note that a workflow service generates a </a:t>
            </a:r>
            <a:r>
              <a:rPr lang="en-US" dirty="0">
                <a:solidFill>
                  <a:srgbClr val="FF0000"/>
                </a:solidFill>
              </a:rPr>
              <a:t>WSDL</a:t>
            </a:r>
            <a:r>
              <a:rPr lang="en-US" dirty="0"/>
              <a:t> interface!</a:t>
            </a:r>
          </a:p>
        </p:txBody>
      </p:sp>
      <p:cxnSp>
        <p:nvCxnSpPr>
          <p:cNvPr id="41992" name="Straight Arrow Connector 9"/>
          <p:cNvCxnSpPr>
            <a:cxnSpLocks noChangeShapeType="1"/>
            <a:endCxn id="41990" idx="4"/>
          </p:cNvCxnSpPr>
          <p:nvPr/>
        </p:nvCxnSpPr>
        <p:spPr bwMode="auto">
          <a:xfrm flipV="1">
            <a:off x="6222733" y="3048000"/>
            <a:ext cx="2400299" cy="321921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Oval 10"/>
          <p:cNvSpPr>
            <a:spLocks noChangeArrowheads="1"/>
          </p:cNvSpPr>
          <p:nvPr/>
        </p:nvSpPr>
        <p:spPr bwMode="auto">
          <a:xfrm>
            <a:off x="4953000" y="1365181"/>
            <a:ext cx="4572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Mortgage Example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26488" cy="5562600"/>
          </a:xfrm>
        </p:spPr>
        <p:txBody>
          <a:bodyPr/>
          <a:lstStyle/>
          <a:p>
            <a:r>
              <a:rPr lang="en-US" dirty="0" smtClean="0"/>
              <a:t>The code can be downloaded at</a:t>
            </a:r>
            <a:br>
              <a:rPr lang="en-US" dirty="0" smtClean="0"/>
            </a:br>
            <a:r>
              <a:rPr lang="en-US" sz="2400" dirty="0" smtClean="0"/>
              <a:t>http://msdn.microsoft.com/en-us/magazine/ff646977.aspx</a:t>
            </a:r>
          </a:p>
          <a:p>
            <a:r>
              <a:rPr lang="en-US" dirty="0" smtClean="0"/>
              <a:t>The code is deployed at:</a:t>
            </a:r>
            <a:br>
              <a:rPr lang="en-US" dirty="0" smtClean="0"/>
            </a:br>
            <a:r>
              <a:rPr lang="en-US" dirty="0" smtClean="0"/>
              <a:t>The client application (</a:t>
            </a:r>
            <a:r>
              <a:rPr lang="en-US" dirty="0" err="1" smtClean="0"/>
              <a:t>TryIt</a:t>
            </a:r>
            <a:r>
              <a:rPr lang="en-US" dirty="0" smtClean="0"/>
              <a:t> Page): </a:t>
            </a:r>
            <a:r>
              <a:rPr lang="en-US" sz="2400" dirty="0">
                <a:hlinkClick r:id="rId2"/>
              </a:rPr>
              <a:t>neptune.fulton.ad.asu.edu/WSRepository/Services/</a:t>
            </a:r>
            <a:r>
              <a:rPr lang="en-US" sz="2400" dirty="0" err="1">
                <a:hlinkClick r:id="rId2"/>
              </a:rPr>
              <a:t>WFService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Services: </a:t>
            </a:r>
            <a:r>
              <a:rPr lang="en-US" sz="1600" dirty="0"/>
              <a:t>neptune.fulton.ad.asu.edu/WSRepository/Services/</a:t>
            </a:r>
            <a:r>
              <a:rPr lang="en-US" sz="1600" dirty="0" err="1"/>
              <a:t>WFService</a:t>
            </a:r>
            <a:r>
              <a:rPr lang="en-US" sz="1600" dirty="0"/>
              <a:t>/</a:t>
            </a:r>
            <a:r>
              <a:rPr lang="en-US" sz="1600" dirty="0" err="1"/>
              <a:t>MortgageService</a:t>
            </a:r>
            <a:r>
              <a:rPr lang="en-US" sz="1600" dirty="0"/>
              <a:t>/Service1</a:t>
            </a:r>
            <a:r>
              <a:rPr lang="en-US" sz="1600" dirty="0" smtClean="0">
                <a:solidFill>
                  <a:srgbClr val="FF0000"/>
                </a:solidFill>
              </a:rPr>
              <a:t>.xamlx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neptune.fulton.ad.asu.edu/WSRepository/Services/</a:t>
            </a:r>
            <a:r>
              <a:rPr lang="en-US" sz="1600" dirty="0" err="1"/>
              <a:t>WFService</a:t>
            </a:r>
            <a:r>
              <a:rPr lang="en-US" sz="1600" dirty="0"/>
              <a:t>/</a:t>
            </a:r>
            <a:r>
              <a:rPr lang="en-US" sz="1600" dirty="0" err="1"/>
              <a:t>VendorService</a:t>
            </a:r>
            <a:r>
              <a:rPr lang="en-US" sz="1600" dirty="0"/>
              <a:t>/Vendor1.svc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neptune.fulton.ad.asu.edu/WSRepository/Services/</a:t>
            </a:r>
            <a:r>
              <a:rPr lang="en-US" sz="1600" dirty="0" err="1"/>
              <a:t>WFService</a:t>
            </a:r>
            <a:r>
              <a:rPr lang="en-US" sz="1600" dirty="0"/>
              <a:t>/</a:t>
            </a:r>
            <a:r>
              <a:rPr lang="en-US" sz="1600" dirty="0" err="1"/>
              <a:t>VendorService</a:t>
            </a:r>
            <a:r>
              <a:rPr lang="en-US" sz="1600" dirty="0"/>
              <a:t>/Vendor2.svc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neptune.fulton.ad.asu.edu/WSRepository/Services/</a:t>
            </a:r>
            <a:r>
              <a:rPr lang="en-US" sz="1600" dirty="0" err="1"/>
              <a:t>WFService</a:t>
            </a:r>
            <a:r>
              <a:rPr lang="en-US" sz="1600" dirty="0"/>
              <a:t>/</a:t>
            </a:r>
            <a:r>
              <a:rPr lang="en-US" sz="1600" dirty="0" err="1"/>
              <a:t>VendorService</a:t>
            </a:r>
            <a:r>
              <a:rPr lang="en-US" sz="1600" dirty="0"/>
              <a:t>/Vendor3.svc</a:t>
            </a:r>
            <a:endParaRPr lang="en-US" sz="1800" dirty="0" smtClean="0"/>
          </a:p>
          <a:p>
            <a:r>
              <a:rPr lang="en-US" dirty="0" smtClean="0"/>
              <a:t>Only the basic functions, including the ASP </a:t>
            </a:r>
            <a:r>
              <a:rPr lang="en-US" dirty="0" err="1" smtClean="0"/>
              <a:t>.Net</a:t>
            </a:r>
            <a:r>
              <a:rPr lang="en-US" dirty="0" smtClean="0"/>
              <a:t> Client App, the workflow-based mortgage service, and the three vendor services are deployed. The CRM and the database services are deployed.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7EF1F-B72C-4A82-8FCD-4A0CB016AA2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798512" y="1066800"/>
            <a:ext cx="8269288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Workflow applications and services can take different components</a:t>
            </a:r>
          </a:p>
          <a:p>
            <a:pPr lvl="1" eaLnBrk="1" hangingPunct="1"/>
            <a:r>
              <a:rPr lang="en-US" sz="2400" dirty="0" smtClean="0"/>
              <a:t>Flowchart </a:t>
            </a:r>
            <a:r>
              <a:rPr lang="en-US" sz="2400" dirty="0"/>
              <a:t>component into a Workflow</a:t>
            </a:r>
          </a:p>
          <a:p>
            <a:pPr lvl="1" eaLnBrk="1" hangingPunct="1"/>
            <a:r>
              <a:rPr lang="en-US" sz="2400" dirty="0" smtClean="0"/>
              <a:t>Custom activities (</a:t>
            </a:r>
            <a:r>
              <a:rPr lang="en-US" sz="2400" dirty="0" err="1" smtClean="0"/>
              <a:t>CodeActivity</a:t>
            </a:r>
            <a:r>
              <a:rPr lang="en-US" sz="2400" dirty="0" smtClean="0"/>
              <a:t>) in C# and VB</a:t>
            </a:r>
            <a:endParaRPr lang="en-US" sz="2400" dirty="0"/>
          </a:p>
          <a:p>
            <a:pPr lvl="1" eaLnBrk="1" hangingPunct="1"/>
            <a:r>
              <a:rPr lang="en-US" sz="2400" dirty="0" smtClean="0"/>
              <a:t>External </a:t>
            </a:r>
            <a:r>
              <a:rPr lang="en-US" sz="2400" dirty="0"/>
              <a:t>Web </a:t>
            </a:r>
            <a:r>
              <a:rPr lang="en-US" sz="2400" dirty="0" smtClean="0"/>
              <a:t>Service</a:t>
            </a:r>
            <a:endParaRPr lang="en-US" sz="2400" dirty="0"/>
          </a:p>
          <a:p>
            <a:pPr eaLnBrk="1" hangingPunct="1"/>
            <a:r>
              <a:rPr lang="en-US" dirty="0" smtClean="0"/>
              <a:t>Creating Workflow Services</a:t>
            </a:r>
          </a:p>
          <a:p>
            <a:pPr lvl="1" eaLnBrk="1" hangingPunct="1"/>
            <a:r>
              <a:rPr lang="en-US" sz="2400" dirty="0" smtClean="0"/>
              <a:t>Contract-First Approach, resulting a service.svc file</a:t>
            </a:r>
          </a:p>
          <a:p>
            <a:pPr lvl="1" eaLnBrk="1" hangingPunct="1"/>
            <a:r>
              <a:rPr lang="en-US" sz="2400" dirty="0" smtClean="0"/>
              <a:t>Workflow-First Approach, resulting a </a:t>
            </a:r>
            <a:r>
              <a:rPr lang="en-US" sz="2400" dirty="0" err="1" smtClean="0"/>
              <a:t>service.xamlx</a:t>
            </a:r>
            <a:r>
              <a:rPr lang="en-US" sz="2400" dirty="0" smtClean="0"/>
              <a:t> file</a:t>
            </a:r>
          </a:p>
          <a:p>
            <a:pPr eaLnBrk="1" hangingPunct="1"/>
            <a:r>
              <a:rPr lang="en-US" dirty="0" smtClean="0"/>
              <a:t>Workflow Case Studies with  asynchronous </a:t>
            </a:r>
            <a:r>
              <a:rPr lang="en-US" dirty="0"/>
              <a:t>service with two correlated invocations</a:t>
            </a:r>
            <a:endParaRPr lang="en-US" dirty="0" smtClean="0"/>
          </a:p>
          <a:p>
            <a:pPr lvl="1" eaLnBrk="1" hangingPunct="1"/>
            <a:r>
              <a:rPr lang="en-US" sz="2400" dirty="0" smtClean="0"/>
              <a:t>Image Verifier in Workflow, persistence service</a:t>
            </a:r>
          </a:p>
          <a:p>
            <a:pPr lvl="1" eaLnBrk="1" hangingPunct="1"/>
            <a:r>
              <a:rPr lang="en-US" sz="2400" dirty="0" smtClean="0"/>
              <a:t>Mortgage Application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4" y="2445940"/>
            <a:ext cx="4553586" cy="3200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07" y="1628523"/>
            <a:ext cx="2667372" cy="2800741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Flowchart is an Instant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A3C7C-D41C-4FB0-B33B-4EA6AE856A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3285807" y="2590800"/>
            <a:ext cx="1304607" cy="114300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5007" y="1066800"/>
            <a:ext cx="3657600" cy="35052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328654" y="3688558"/>
            <a:ext cx="2286000" cy="671512"/>
          </a:xfrm>
          <a:prstGeom prst="ellipse">
            <a:avLst/>
          </a:prstGeom>
          <a:noFill/>
          <a:ln w="19050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2101659" y="4990987"/>
            <a:ext cx="2368551" cy="1771650"/>
          </a:xfrm>
          <a:prstGeom prst="wedgeRoundRectCallout">
            <a:avLst>
              <a:gd name="adj1" fmla="val -34672"/>
              <a:gd name="adj2" fmla="val -768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Flowchart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instant component in a workflow! </a:t>
            </a:r>
            <a:r>
              <a:rPr lang="en-US" dirty="0" smtClean="0"/>
              <a:t>The custom component does not appear in toolbox</a:t>
            </a:r>
            <a:endParaRPr lang="en-US" dirty="0"/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181407" y="5858608"/>
            <a:ext cx="2438400" cy="999392"/>
          </a:xfrm>
          <a:prstGeom prst="wedgeRoundRectCallout">
            <a:avLst>
              <a:gd name="adj1" fmla="val -46381"/>
              <a:gd name="adj2" fmla="val -9145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/>
              <a:t> is a construct only. It has a fixed structure.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" y="4435031"/>
            <a:ext cx="1714128" cy="12855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434975" y="1828800"/>
            <a:ext cx="1012385" cy="2606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1567564" y="4191000"/>
            <a:ext cx="534095" cy="1336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2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41094-967B-4460-8489-24B59C6925D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4036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410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Creating a Workflow Console Application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Adding a Flowchart component into a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Workflow</a:t>
            </a:r>
          </a:p>
          <a:p>
            <a:pPr eaLnBrk="1" hangingPunct="1"/>
            <a:r>
              <a:rPr lang="en-US" sz="3200" b="1" dirty="0" smtClean="0">
                <a:solidFill>
                  <a:srgbClr val="0000FF"/>
                </a:solidFill>
              </a:rPr>
              <a:t>Adding Other Components into a Workflow</a:t>
            </a:r>
          </a:p>
          <a:p>
            <a:pPr lvl="1" eaLnBrk="1" hangingPunct="1"/>
            <a:r>
              <a:rPr lang="en-US" sz="2400" b="1" dirty="0" smtClean="0">
                <a:solidFill>
                  <a:srgbClr val="0000FF"/>
                </a:solidFill>
              </a:rPr>
              <a:t>Adding a </a:t>
            </a:r>
            <a:r>
              <a:rPr lang="en-US" sz="2400" b="1" dirty="0" err="1" smtClean="0">
                <a:solidFill>
                  <a:srgbClr val="0000FF"/>
                </a:solidFill>
              </a:rPr>
              <a:t>CodeActivity</a:t>
            </a:r>
            <a:r>
              <a:rPr lang="en-US" sz="2400" b="1" dirty="0" smtClean="0">
                <a:solidFill>
                  <a:srgbClr val="0000FF"/>
                </a:solidFill>
              </a:rPr>
              <a:t> into a Workflow</a:t>
            </a:r>
          </a:p>
          <a:p>
            <a:pPr lvl="1" eaLnBrk="1" hangingPunct="1"/>
            <a:r>
              <a:rPr lang="en-US" sz="2400" dirty="0" smtClean="0"/>
              <a:t>Adding an External Web Service into a Workflow</a:t>
            </a:r>
          </a:p>
          <a:p>
            <a:pPr eaLnBrk="1" hangingPunct="1"/>
            <a:r>
              <a:rPr lang="en-US" sz="3200" dirty="0" smtClean="0"/>
              <a:t>Creating Workflow Services</a:t>
            </a:r>
          </a:p>
          <a:p>
            <a:pPr lvl="1" eaLnBrk="1" hangingPunct="1"/>
            <a:r>
              <a:rPr lang="en-US" sz="2400" dirty="0" smtClean="0"/>
              <a:t>Contract-First Approach, resulting a service.svc file</a:t>
            </a:r>
          </a:p>
          <a:p>
            <a:pPr lvl="1" eaLnBrk="1" hangingPunct="1"/>
            <a:r>
              <a:rPr lang="en-US" sz="2400" dirty="0" smtClean="0"/>
              <a:t>Workflow-First Approach , resulting a </a:t>
            </a:r>
            <a:r>
              <a:rPr lang="en-US" sz="2400" dirty="0" err="1" smtClean="0"/>
              <a:t>service.xamlx</a:t>
            </a:r>
            <a:r>
              <a:rPr lang="en-US" sz="2400" dirty="0" smtClean="0"/>
              <a:t> file</a:t>
            </a:r>
          </a:p>
          <a:p>
            <a:pPr eaLnBrk="1" hangingPunct="1"/>
            <a:r>
              <a:rPr lang="en-US" sz="3200" dirty="0" smtClean="0"/>
              <a:t>Case Studies: </a:t>
            </a:r>
          </a:p>
          <a:p>
            <a:pPr lvl="1" eaLnBrk="1" hangingPunct="1"/>
            <a:r>
              <a:rPr lang="en-US" sz="2400" dirty="0" smtClean="0"/>
              <a:t>Image Verifier in Workflow</a:t>
            </a:r>
          </a:p>
          <a:p>
            <a:pPr lvl="1" eaLnBrk="1" hangingPunct="1"/>
            <a:r>
              <a:rPr lang="en-US" sz="2400" dirty="0" smtClean="0"/>
              <a:t>Mortgage Application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Code Activities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334000"/>
          </a:xfrm>
        </p:spPr>
        <p:txBody>
          <a:bodyPr/>
          <a:lstStyle/>
          <a:p>
            <a:r>
              <a:rPr lang="en-US" dirty="0" smtClean="0"/>
              <a:t>Using pre-built components to compose applications are convenient and fast;</a:t>
            </a:r>
          </a:p>
          <a:p>
            <a:r>
              <a:rPr lang="en-US" dirty="0" smtClean="0"/>
              <a:t>We often cannot find the components we need: We need the capacity of building our own components.</a:t>
            </a:r>
          </a:p>
          <a:p>
            <a:r>
              <a:rPr lang="en-US" dirty="0" smtClean="0"/>
              <a:t>A Flowchart creates an instant component in the workflow</a:t>
            </a:r>
            <a:r>
              <a:rPr lang="en-US" dirty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 creates a module, but it is not reusable.</a:t>
            </a:r>
            <a:endParaRPr lang="en-US" dirty="0" smtClean="0"/>
          </a:p>
          <a:p>
            <a:r>
              <a:rPr lang="en-US" dirty="0" smtClean="0"/>
              <a:t>Furthermore, a flowchart is mainly for composition. It does not do basic computing well.</a:t>
            </a:r>
          </a:p>
          <a:p>
            <a:r>
              <a:rPr lang="en-US" dirty="0" smtClean="0"/>
              <a:t>We need the capacity of adding code (e.g., C#) activity: </a:t>
            </a:r>
            <a:r>
              <a:rPr lang="en-US" b="1" dirty="0" smtClean="0">
                <a:solidFill>
                  <a:srgbClr val="0000FF"/>
                </a:solidFill>
              </a:rPr>
              <a:t>CodeActivity.</a:t>
            </a:r>
          </a:p>
          <a:p>
            <a:r>
              <a:rPr lang="en-US" dirty="0" smtClean="0"/>
              <a:t>WF makes this capacity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7D082-C992-4471-A9E5-82876922AB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49" y="1923340"/>
            <a:ext cx="2937451" cy="4858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84438"/>
            <a:ext cx="5715000" cy="4221162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dirty="0" err="1" smtClean="0">
                <a:solidFill>
                  <a:srgbClr val="0000FF"/>
                </a:solidFill>
              </a:rPr>
              <a:t>CodeActivity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into Workflow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6200" y="1267702"/>
            <a:ext cx="8689975" cy="1094498"/>
          </a:xfrm>
        </p:spPr>
        <p:txBody>
          <a:bodyPr/>
          <a:lstStyle/>
          <a:p>
            <a:r>
              <a:rPr lang="en-US" sz="2400" dirty="0" smtClean="0"/>
              <a:t>From VS we use Add New Item, </a:t>
            </a:r>
            <a:br>
              <a:rPr lang="en-US" sz="2400" dirty="0" smtClean="0"/>
            </a:br>
            <a:r>
              <a:rPr lang="en-US" sz="2400" dirty="0" smtClean="0"/>
              <a:t>and then it goes into the toolbox.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4C273-59D4-4161-B23F-8916D7A60F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3318" name="Rounded Rectangular Callout 10"/>
          <p:cNvSpPr>
            <a:spLocks noChangeArrowheads="1"/>
          </p:cNvSpPr>
          <p:nvPr/>
        </p:nvSpPr>
        <p:spPr bwMode="auto">
          <a:xfrm>
            <a:off x="7485062" y="1267702"/>
            <a:ext cx="1582738" cy="655638"/>
          </a:xfrm>
          <a:prstGeom prst="wedgeRoundRectCallout">
            <a:avLst>
              <a:gd name="adj1" fmla="val -61124"/>
              <a:gd name="adj2" fmla="val 179320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Type C# code in this file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-1824" y="2437263"/>
            <a:ext cx="992424" cy="2667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43000" y="6438900"/>
            <a:ext cx="1524000" cy="2667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13" idx="7"/>
          </p:cNvCxnSpPr>
          <p:nvPr/>
        </p:nvCxnSpPr>
        <p:spPr bwMode="auto">
          <a:xfrm flipV="1">
            <a:off x="2443815" y="2819400"/>
            <a:ext cx="3880785" cy="3658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8077200" y="2819400"/>
            <a:ext cx="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6" name="Left Arrow 5"/>
          <p:cNvSpPr/>
          <p:nvPr/>
        </p:nvSpPr>
        <p:spPr bwMode="auto">
          <a:xfrm>
            <a:off x="3272849" y="3505200"/>
            <a:ext cx="228600" cy="381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321706" y="4713288"/>
            <a:ext cx="837109" cy="2667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  <p:bldP spid="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18119</TotalTime>
  <Words>1957</Words>
  <Application>Microsoft Office PowerPoint</Application>
  <PresentationFormat>On-screen Show (4:3)</PresentationFormat>
  <Paragraphs>389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Tahoma</vt:lpstr>
      <vt:lpstr>Times New Roman</vt:lpstr>
      <vt:lpstr>Wingdings</vt:lpstr>
      <vt:lpstr>Blends</vt:lpstr>
      <vt:lpstr>PowerPoint Presentation</vt:lpstr>
      <vt:lpstr>Outline of the Lecture</vt:lpstr>
      <vt:lpstr>Creating a Workflow Console Application</vt:lpstr>
      <vt:lpstr>Workflow Console Application</vt:lpstr>
      <vt:lpstr>Graphic Development of Workflow.xaml</vt:lpstr>
      <vt:lpstr>A Flowchart is an Instant Component</vt:lpstr>
      <vt:lpstr>Outline of the Lecture</vt:lpstr>
      <vt:lpstr>Custom Code Activities</vt:lpstr>
      <vt:lpstr>Adding a CodeActivity into Workflow</vt:lpstr>
      <vt:lpstr>Template Code in the Code Activity</vt:lpstr>
      <vt:lpstr>Adding CodeActivity into Workflow</vt:lpstr>
      <vt:lpstr>Template for CodeActivity</vt:lpstr>
      <vt:lpstr>Test the Code</vt:lpstr>
      <vt:lpstr>Outline of the Lecture</vt:lpstr>
      <vt:lpstr>Add and Call a Remote Web Service</vt:lpstr>
      <vt:lpstr>Add Services</vt:lpstr>
      <vt:lpstr>Defining Arguments for Services</vt:lpstr>
      <vt:lpstr>Associate the Arguments to the Service</vt:lpstr>
      <vt:lpstr>Test the Code</vt:lpstr>
      <vt:lpstr>Outline of the Lecture</vt:lpstr>
      <vt:lpstr>Workflow Applications and Services</vt:lpstr>
      <vt:lpstr>Two Approaches of Workflow Services</vt:lpstr>
      <vt:lpstr>Contract-First Service Development</vt:lpstr>
      <vt:lpstr>Contract-First Service Development</vt:lpstr>
      <vt:lpstr>Two Approaches of Workflow Services</vt:lpstr>
      <vt:lpstr>Workflow-First Service Development</vt:lpstr>
      <vt:lpstr>Workflow-First Template</vt:lpstr>
      <vt:lpstr>Roadmap of the Lecture</vt:lpstr>
      <vt:lpstr>What is a Persistence Service?</vt:lpstr>
      <vt:lpstr>Creating a Persistence Service With Correlation</vt:lpstr>
      <vt:lpstr>Workflow of Image Verifier Service as a  Finite State Machine, with a variable “completed”</vt:lpstr>
      <vt:lpstr>Converting SVC Image Service to Persistence Service</vt:lpstr>
      <vt:lpstr>A New Two-Call Service  that you can Add to other applications</vt:lpstr>
      <vt:lpstr>Workflow of Image Verifier Service After .svc image service is added</vt:lpstr>
      <vt:lpstr>The Main Part of the Workflow</vt:lpstr>
      <vt:lpstr>ReceiveAndSendReply Composite Activity</vt:lpstr>
      <vt:lpstr>“View parameter…” and  “View message…” </vt:lpstr>
      <vt:lpstr>Variables Defined for the Workflow</vt:lpstr>
      <vt:lpstr>Definition of Correlation Variable Handle</vt:lpstr>
      <vt:lpstr>Roadmap of the Lecture</vt:lpstr>
      <vt:lpstr>Application Requirement (Scenarios)</vt:lpstr>
      <vt:lpstr>Overview of the Application and Service</vt:lpstr>
      <vt:lpstr>Case Study: Mortgage Application (Client)</vt:lpstr>
      <vt:lpstr>Case Study: Mortgage Application (Client)</vt:lpstr>
      <vt:lpstr>Case Study: Mortgage Application (Client)</vt:lpstr>
      <vt:lpstr>Workflow Service</vt:lpstr>
      <vt:lpstr>The Mortgage Approval Process as a Flowchart</vt:lpstr>
      <vt:lpstr>Define the Properties of Receive Activity</vt:lpstr>
      <vt:lpstr>Configuring Input Parameters</vt:lpstr>
      <vt:lpstr>Adding the “Initial Screening” Flowchart</vt:lpstr>
      <vt:lpstr>Each Outbound Arrow in the Switch Represents a Case in the Switch</vt:lpstr>
      <vt:lpstr>PowerPoint Presentation</vt:lpstr>
      <vt:lpstr>Service Deployed at</vt:lpstr>
      <vt:lpstr>Testing the Mortgage Example</vt:lpstr>
      <vt:lpstr>Summary of the Lecture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1252</cp:revision>
  <dcterms:created xsi:type="dcterms:W3CDTF">2005-09-17T18:09:54Z</dcterms:created>
  <dcterms:modified xsi:type="dcterms:W3CDTF">2019-02-05T20:31:53Z</dcterms:modified>
</cp:coreProperties>
</file>