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5"/>
  </p:notesMasterIdLst>
  <p:handoutMasterIdLst>
    <p:handoutMasterId r:id="rId36"/>
  </p:handoutMasterIdLst>
  <p:sldIdLst>
    <p:sldId id="258" r:id="rId2"/>
    <p:sldId id="302" r:id="rId3"/>
    <p:sldId id="369" r:id="rId4"/>
    <p:sldId id="370" r:id="rId5"/>
    <p:sldId id="371" r:id="rId6"/>
    <p:sldId id="324" r:id="rId7"/>
    <p:sldId id="373" r:id="rId8"/>
    <p:sldId id="308" r:id="rId9"/>
    <p:sldId id="322" r:id="rId10"/>
    <p:sldId id="325" r:id="rId11"/>
    <p:sldId id="340" r:id="rId12"/>
    <p:sldId id="377" r:id="rId13"/>
    <p:sldId id="376" r:id="rId14"/>
    <p:sldId id="368" r:id="rId15"/>
    <p:sldId id="374" r:id="rId16"/>
    <p:sldId id="375" r:id="rId17"/>
    <p:sldId id="366" r:id="rId18"/>
    <p:sldId id="372" r:id="rId19"/>
    <p:sldId id="367" r:id="rId20"/>
    <p:sldId id="352" r:id="rId21"/>
    <p:sldId id="353" r:id="rId22"/>
    <p:sldId id="354" r:id="rId23"/>
    <p:sldId id="362" r:id="rId24"/>
    <p:sldId id="356" r:id="rId25"/>
    <p:sldId id="357" r:id="rId26"/>
    <p:sldId id="328" r:id="rId27"/>
    <p:sldId id="329" r:id="rId28"/>
    <p:sldId id="333" r:id="rId29"/>
    <p:sldId id="334" r:id="rId30"/>
    <p:sldId id="335" r:id="rId31"/>
    <p:sldId id="336" r:id="rId32"/>
    <p:sldId id="337" r:id="rId33"/>
    <p:sldId id="338" r:id="rId34"/>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CC"/>
    <a:srgbClr val="CC3300"/>
    <a:srgbClr val="FF9900"/>
    <a:srgbClr val="FFFFFF"/>
    <a:srgbClr val="00CC99"/>
    <a:srgbClr val="00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124" autoAdjust="0"/>
  </p:normalViewPr>
  <p:slideViewPr>
    <p:cSldViewPr>
      <p:cViewPr varScale="1">
        <p:scale>
          <a:sx n="98" d="100"/>
          <a:sy n="98" d="100"/>
        </p:scale>
        <p:origin x="72" y="186"/>
      </p:cViewPr>
      <p:guideLst>
        <p:guide orient="horz" pos="2160"/>
        <p:guide pos="283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cs typeface="+mn-cs"/>
              </a:defRPr>
            </a:lvl1pPr>
          </a:lstStyle>
          <a:p>
            <a:pPr>
              <a:defRPr/>
            </a:pPr>
            <a:fld id="{26FAC8A3-2D35-4A21-9115-A640DFAD3046}" type="slidenum">
              <a:rPr lang="en-US"/>
              <a:pPr>
                <a:defRPr/>
              </a:pPr>
              <a:t>‹#›</a:t>
            </a:fld>
            <a:endParaRPr lang="en-US"/>
          </a:p>
        </p:txBody>
      </p:sp>
    </p:spTree>
    <p:extLst>
      <p:ext uri="{BB962C8B-B14F-4D97-AF65-F5344CB8AC3E}">
        <p14:creationId xmlns:p14="http://schemas.microsoft.com/office/powerpoint/2010/main" val="15062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cs typeface="+mn-cs"/>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cs typeface="+mn-cs"/>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cs typeface="+mn-cs"/>
              </a:defRPr>
            </a:lvl1pPr>
          </a:lstStyle>
          <a:p>
            <a:pPr>
              <a:defRPr/>
            </a:pPr>
            <a:fld id="{EC4C4D7B-3C3E-41C2-B594-E2628417E901}" type="slidenum">
              <a:rPr lang="en-US"/>
              <a:pPr>
                <a:defRPr/>
              </a:pPr>
              <a:t>‹#›</a:t>
            </a:fld>
            <a:endParaRPr lang="en-US"/>
          </a:p>
        </p:txBody>
      </p:sp>
    </p:spTree>
    <p:extLst>
      <p:ext uri="{BB962C8B-B14F-4D97-AF65-F5344CB8AC3E}">
        <p14:creationId xmlns:p14="http://schemas.microsoft.com/office/powerpoint/2010/main" val="439474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5CCB12DA-F156-434D-9626-670949D17C8A}" type="slidenum">
              <a:rPr lang="en-US" smtClean="0"/>
              <a:pPr>
                <a:defRPr/>
              </a:pPr>
              <a:t>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4257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F126E2E5-ADF5-4C9D-A37C-9EBCF72EAAF2}" type="slidenum">
              <a:rPr lang="en-US" smtClean="0"/>
              <a:pPr>
                <a:defRPr/>
              </a:pPr>
              <a:t>11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9302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AADFB34A-899A-4658-AA84-98A82F44B4A9}" type="slidenum">
              <a:rPr lang="en-US" b="0" smtClean="0">
                <a:latin typeface="Times New Roman" pitchFamily="18" charset="0"/>
              </a:rPr>
              <a:pPr eaLnBrk="1" hangingPunct="1"/>
              <a:t>13</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8841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F126E2E5-ADF5-4C9D-A37C-9EBCF72EAAF2}" type="slidenum">
              <a:rPr lang="en-US" smtClean="0"/>
              <a:pPr>
                <a:defRPr/>
              </a:pPr>
              <a:t>14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1320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F126E2E5-ADF5-4C9D-A37C-9EBCF72EAAF2}" type="slidenum">
              <a:rPr lang="en-US" smtClean="0"/>
              <a:pPr>
                <a:defRPr/>
              </a:pPr>
              <a:t>15</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05668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F126E2E5-ADF5-4C9D-A37C-9EBCF72EAAF2}" type="slidenum">
              <a:rPr lang="en-US" smtClean="0"/>
              <a:pPr>
                <a:defRPr/>
              </a:pPr>
              <a:t>17</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93026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9AF8EF8A-0D9A-4B6B-967D-2BB966554021}" type="slidenum">
              <a:rPr lang="en-US" b="0" smtClean="0">
                <a:latin typeface="Times New Roman" pitchFamily="18" charset="0"/>
              </a:rPr>
              <a:pPr eaLnBrk="1" hangingPunct="1"/>
              <a:t>18</a:t>
            </a:fld>
            <a:endParaRPr lang="en-US" b="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7236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70DAFC6A-2B95-48D7-9582-4A90F4C16F3E}" type="slidenum">
              <a:rPr lang="en-US" b="0" smtClean="0">
                <a:latin typeface="Times New Roman" pitchFamily="18" charset="0"/>
              </a:rPr>
              <a:pPr eaLnBrk="1" hangingPunct="1"/>
              <a:t>20</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41616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45C45250-6200-4AF8-9231-5FB2C5B24DC1}" type="slidenum">
              <a:rPr lang="en-US" b="0" smtClean="0">
                <a:latin typeface="Times New Roman" pitchFamily="18" charset="0"/>
              </a:rPr>
              <a:pPr eaLnBrk="1" hangingPunct="1"/>
              <a:t>21</a:t>
            </a:fld>
            <a:endParaRPr lang="en-US" b="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2920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85FF46E1-1090-4820-A83F-C8EE35725244}" type="slidenum">
              <a:rPr lang="en-US" b="0" smtClean="0">
                <a:latin typeface="Times New Roman" pitchFamily="18" charset="0"/>
              </a:rPr>
              <a:pPr eaLnBrk="1" hangingPunct="1"/>
              <a:t>22</a:t>
            </a:fld>
            <a:endParaRPr lang="en-US" b="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15630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2021B31-3EAC-4FBB-9755-170F33871D08}" type="slidenum">
              <a:rPr lang="en-US" b="0" smtClean="0">
                <a:latin typeface="Times New Roman" pitchFamily="18" charset="0"/>
              </a:rPr>
              <a:pPr eaLnBrk="1" hangingPunct="1"/>
              <a:t>23</a:t>
            </a:fld>
            <a:endParaRPr lang="en-US"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22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40BFC0C0-5DB1-4705-82FE-918180C6007C}" type="slidenum">
              <a:rPr lang="en-US" smtClean="0"/>
              <a:pPr>
                <a:defRPr/>
              </a:pPr>
              <a:t>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60640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1D703C79-2D84-47B5-8DA6-99E8EE586280}" type="slidenum">
              <a:rPr lang="en-US" b="0" smtClean="0">
                <a:latin typeface="Times New Roman" pitchFamily="18" charset="0"/>
              </a:rPr>
              <a:pPr eaLnBrk="1" hangingPunct="1"/>
              <a:t>24</a:t>
            </a:fld>
            <a:endParaRPr lang="en-US" b="0"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12958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7E76554-4A1E-4948-9358-DD1D64861DFE}" type="slidenum">
              <a:rPr lang="en-US" smtClean="0"/>
              <a:pPr>
                <a:defRPr/>
              </a:pPr>
              <a:t>25</a:t>
            </a:fld>
            <a:endParaRPr lang="en-US"/>
          </a:p>
        </p:txBody>
      </p:sp>
    </p:spTree>
    <p:extLst>
      <p:ext uri="{BB962C8B-B14F-4D97-AF65-F5344CB8AC3E}">
        <p14:creationId xmlns:p14="http://schemas.microsoft.com/office/powerpoint/2010/main" val="393454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D037C2A-9D63-4B47-8FEB-BD00F627A763}" type="slidenum">
              <a:rPr lang="en-US" smtClean="0"/>
              <a:pPr>
                <a:defRPr/>
              </a:pPr>
              <a:t>26</a:t>
            </a:fld>
            <a:endParaRPr lang="en-US"/>
          </a:p>
        </p:txBody>
      </p:sp>
    </p:spTree>
    <p:extLst>
      <p:ext uri="{BB962C8B-B14F-4D97-AF65-F5344CB8AC3E}">
        <p14:creationId xmlns:p14="http://schemas.microsoft.com/office/powerpoint/2010/main" val="726114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FB3BB35-9DF5-49B5-961B-ACC3BE6CE2A4}" type="slidenum">
              <a:rPr lang="en-US" smtClean="0"/>
              <a:pPr>
                <a:defRPr/>
              </a:pPr>
              <a:t>27</a:t>
            </a:fld>
            <a:endParaRPr lang="en-US"/>
          </a:p>
        </p:txBody>
      </p:sp>
    </p:spTree>
    <p:extLst>
      <p:ext uri="{BB962C8B-B14F-4D97-AF65-F5344CB8AC3E}">
        <p14:creationId xmlns:p14="http://schemas.microsoft.com/office/powerpoint/2010/main" val="59547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B53C46D-0687-46F8-A296-6521603BDDB0}" type="slidenum">
              <a:rPr lang="en-US" smtClean="0"/>
              <a:pPr>
                <a:defRPr/>
              </a:pPr>
              <a:t>28</a:t>
            </a:fld>
            <a:endParaRPr lang="en-US"/>
          </a:p>
        </p:txBody>
      </p:sp>
    </p:spTree>
    <p:extLst>
      <p:ext uri="{BB962C8B-B14F-4D97-AF65-F5344CB8AC3E}">
        <p14:creationId xmlns:p14="http://schemas.microsoft.com/office/powerpoint/2010/main" val="2450003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F9C8B3D-B0EB-46F4-9511-AAA6A2CF0F9D}" type="slidenum">
              <a:rPr lang="en-US" smtClean="0"/>
              <a:pPr>
                <a:defRPr/>
              </a:pPr>
              <a:t>29</a:t>
            </a:fld>
            <a:endParaRPr lang="en-US"/>
          </a:p>
        </p:txBody>
      </p:sp>
    </p:spTree>
    <p:extLst>
      <p:ext uri="{BB962C8B-B14F-4D97-AF65-F5344CB8AC3E}">
        <p14:creationId xmlns:p14="http://schemas.microsoft.com/office/powerpoint/2010/main" val="4222227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957DD0E-E79B-46C1-8190-0936381A629E}" type="slidenum">
              <a:rPr lang="en-US" smtClean="0"/>
              <a:pPr>
                <a:defRPr/>
              </a:pPr>
              <a:t>30</a:t>
            </a:fld>
            <a:endParaRPr lang="en-US"/>
          </a:p>
        </p:txBody>
      </p:sp>
    </p:spTree>
    <p:extLst>
      <p:ext uri="{BB962C8B-B14F-4D97-AF65-F5344CB8AC3E}">
        <p14:creationId xmlns:p14="http://schemas.microsoft.com/office/powerpoint/2010/main" val="1451985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564D7E6-0A93-4E8B-BA13-0B141F5782EF}" type="slidenum">
              <a:rPr lang="en-US" smtClean="0"/>
              <a:pPr>
                <a:defRPr/>
              </a:pPr>
              <a:t>31</a:t>
            </a:fld>
            <a:endParaRPr lang="en-US"/>
          </a:p>
        </p:txBody>
      </p:sp>
    </p:spTree>
    <p:extLst>
      <p:ext uri="{BB962C8B-B14F-4D97-AF65-F5344CB8AC3E}">
        <p14:creationId xmlns:p14="http://schemas.microsoft.com/office/powerpoint/2010/main" val="410434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4017B33-8DF6-4A86-855D-320EB9F10193}" type="slidenum">
              <a:rPr lang="en-US" smtClean="0"/>
              <a:pPr>
                <a:defRPr/>
              </a:pPr>
              <a:t>32</a:t>
            </a:fld>
            <a:endParaRPr lang="en-US"/>
          </a:p>
        </p:txBody>
      </p:sp>
    </p:spTree>
    <p:extLst>
      <p:ext uri="{BB962C8B-B14F-4D97-AF65-F5344CB8AC3E}">
        <p14:creationId xmlns:p14="http://schemas.microsoft.com/office/powerpoint/2010/main" val="1431869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B14F78A-0E1B-464E-952B-AD560327A38E}" type="slidenum">
              <a:rPr lang="en-US" smtClean="0"/>
              <a:pPr>
                <a:defRPr/>
              </a:pPr>
              <a:t>33</a:t>
            </a:fld>
            <a:endParaRPr lang="en-US"/>
          </a:p>
        </p:txBody>
      </p:sp>
    </p:spTree>
    <p:extLst>
      <p:ext uri="{BB962C8B-B14F-4D97-AF65-F5344CB8AC3E}">
        <p14:creationId xmlns:p14="http://schemas.microsoft.com/office/powerpoint/2010/main" val="415546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E7F3B2AE-5904-4D11-85EB-DDD798024AF3}" type="slidenum">
              <a:rPr lang="en-US" b="0" smtClean="0">
                <a:latin typeface="Times New Roman" pitchFamily="18" charset="0"/>
              </a:rPr>
              <a:pPr eaLnBrk="1" hangingPunct="1"/>
              <a:t>3</a:t>
            </a:fld>
            <a:endParaRPr lang="en-US" b="0"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1239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347AF4C-DD93-4665-B8F6-C177EF1D2C67}" type="slidenum">
              <a:rPr lang="en-US" b="0" smtClean="0">
                <a:latin typeface="Times New Roman" pitchFamily="18" charset="0"/>
              </a:rPr>
              <a:pPr eaLnBrk="1" hangingPunct="1"/>
              <a:t>4</a:t>
            </a:fld>
            <a:endParaRPr lang="en-US" b="0"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4349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eaLnBrk="0" hangingPunct="0">
              <a:defRPr b="1">
                <a:solidFill>
                  <a:schemeClr val="tx1"/>
                </a:solidFill>
                <a:latin typeface="Arial" pitchFamily="34" charset="0"/>
              </a:defRPr>
            </a:lvl1pPr>
            <a:lvl2pPr marL="742883" indent="-285725" defTabSz="966702" eaLnBrk="0" hangingPunct="0">
              <a:defRPr b="1">
                <a:solidFill>
                  <a:schemeClr val="tx1"/>
                </a:solidFill>
                <a:latin typeface="Arial" pitchFamily="34" charset="0"/>
              </a:defRPr>
            </a:lvl2pPr>
            <a:lvl3pPr marL="1142898" indent="-228580" defTabSz="966702" eaLnBrk="0" hangingPunct="0">
              <a:defRPr b="1">
                <a:solidFill>
                  <a:schemeClr val="tx1"/>
                </a:solidFill>
                <a:latin typeface="Arial" pitchFamily="34" charset="0"/>
              </a:defRPr>
            </a:lvl3pPr>
            <a:lvl4pPr marL="1600057" indent="-228580" defTabSz="966702" eaLnBrk="0" hangingPunct="0">
              <a:defRPr b="1">
                <a:solidFill>
                  <a:schemeClr val="tx1"/>
                </a:solidFill>
                <a:latin typeface="Arial" pitchFamily="34" charset="0"/>
              </a:defRPr>
            </a:lvl4pPr>
            <a:lvl5pPr marL="2057217" indent="-228580" defTabSz="966702" eaLnBrk="0" hangingPunct="0">
              <a:defRPr b="1">
                <a:solidFill>
                  <a:schemeClr val="tx1"/>
                </a:solidFill>
                <a:latin typeface="Arial" pitchFamily="34" charset="0"/>
              </a:defRPr>
            </a:lvl5pPr>
            <a:lvl6pPr marL="2514376" indent="-228580" defTabSz="966702" eaLnBrk="0" fontAlgn="base" hangingPunct="0">
              <a:spcBef>
                <a:spcPct val="0"/>
              </a:spcBef>
              <a:spcAft>
                <a:spcPct val="0"/>
              </a:spcAft>
              <a:defRPr b="1">
                <a:solidFill>
                  <a:schemeClr val="tx1"/>
                </a:solidFill>
                <a:latin typeface="Arial" pitchFamily="34" charset="0"/>
              </a:defRPr>
            </a:lvl6pPr>
            <a:lvl7pPr marL="2971536" indent="-228580" defTabSz="966702" eaLnBrk="0" fontAlgn="base" hangingPunct="0">
              <a:spcBef>
                <a:spcPct val="0"/>
              </a:spcBef>
              <a:spcAft>
                <a:spcPct val="0"/>
              </a:spcAft>
              <a:defRPr b="1">
                <a:solidFill>
                  <a:schemeClr val="tx1"/>
                </a:solidFill>
                <a:latin typeface="Arial" pitchFamily="34" charset="0"/>
              </a:defRPr>
            </a:lvl7pPr>
            <a:lvl8pPr marL="3428694" indent="-228580" defTabSz="966702" eaLnBrk="0" fontAlgn="base" hangingPunct="0">
              <a:spcBef>
                <a:spcPct val="0"/>
              </a:spcBef>
              <a:spcAft>
                <a:spcPct val="0"/>
              </a:spcAft>
              <a:defRPr b="1">
                <a:solidFill>
                  <a:schemeClr val="tx1"/>
                </a:solidFill>
                <a:latin typeface="Arial" pitchFamily="34" charset="0"/>
              </a:defRPr>
            </a:lvl8pPr>
            <a:lvl9pPr marL="3885854" indent="-228580" defTabSz="966702" eaLnBrk="0" fontAlgn="base" hangingPunct="0">
              <a:spcBef>
                <a:spcPct val="0"/>
              </a:spcBef>
              <a:spcAft>
                <a:spcPct val="0"/>
              </a:spcAft>
              <a:defRPr b="1">
                <a:solidFill>
                  <a:schemeClr val="tx1"/>
                </a:solidFill>
                <a:latin typeface="Arial" pitchFamily="34" charset="0"/>
              </a:defRPr>
            </a:lvl9pPr>
          </a:lstStyle>
          <a:p>
            <a:pPr eaLnBrk="1" hangingPunct="1"/>
            <a:fld id="{15D6C5DC-3C6B-4E0B-99AD-27025095333E}" type="slidenum">
              <a:rPr lang="en-US" b="0" smtClean="0">
                <a:latin typeface="Times New Roman" pitchFamily="18" charset="0"/>
              </a:rPr>
              <a:pPr eaLnBrk="1" hangingPunct="1"/>
              <a:t>5</a:t>
            </a:fld>
            <a:endParaRPr lang="en-US" b="0" smtClean="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8049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6628" name="Slide Number Placeholder 3"/>
          <p:cNvSpPr>
            <a:spLocks noGrp="1"/>
          </p:cNvSpPr>
          <p:nvPr>
            <p:ph type="sldNum" sz="quarter" idx="5"/>
          </p:nvPr>
        </p:nvSpPr>
        <p:spPr/>
        <p:txBody>
          <a:bodyPr/>
          <a:lstStyle/>
          <a:p>
            <a:pPr>
              <a:defRPr/>
            </a:pPr>
            <a:fld id="{D9AE6C09-71B8-4E8E-A5B8-FA5832DE0F0E}" type="slidenum">
              <a:rPr lang="en-US" smtClean="0"/>
              <a:pPr>
                <a:defRPr/>
              </a:pPr>
              <a:t>6</a:t>
            </a:fld>
            <a:endParaRPr lang="en-US" smtClean="0"/>
          </a:p>
        </p:txBody>
      </p:sp>
    </p:spTree>
    <p:extLst>
      <p:ext uri="{BB962C8B-B14F-4D97-AF65-F5344CB8AC3E}">
        <p14:creationId xmlns:p14="http://schemas.microsoft.com/office/powerpoint/2010/main" val="1989041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74C88AD1-4D19-4EB4-A6B1-831C601565D5}" type="slidenum">
              <a:rPr lang="en-US" smtClean="0"/>
              <a:pPr>
                <a:defRPr/>
              </a:pPr>
              <a:t>8</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70041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17B7C9DB-1B97-4493-9B6C-762C3CB0ABDB}" type="slidenum">
              <a:rPr lang="en-US" smtClean="0"/>
              <a:pPr>
                <a:defRPr/>
              </a:pPr>
              <a:t>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1536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6F57763D-7AF5-40A4-803E-95759A31417B}" type="slidenum">
              <a:rPr lang="en-US" smtClean="0"/>
              <a:pPr>
                <a:defRPr/>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9390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kumimoji="1" lang="en-US" sz="2400" b="0">
                <a:latin typeface="Times New Roman" pitchFamily="18" charset="0"/>
              </a:endParaRPr>
            </a:p>
          </p:txBody>
        </p:sp>
      </p:grpSp>
      <p:grpSp>
        <p:nvGrpSpPr>
          <p:cNvPr id="7" name="Group 5"/>
          <p:cNvGrpSpPr>
            <a:grpSpLocks/>
          </p:cNvGrpSpPr>
          <p:nvPr/>
        </p:nvGrpSpPr>
        <p:grpSpPr bwMode="auto">
          <a:xfrm>
            <a:off x="4572000" y="3886200"/>
            <a:ext cx="3937000" cy="319088"/>
            <a:chOff x="2288" y="3080"/>
            <a:chExt cx="3072" cy="201"/>
          </a:xfrm>
        </p:grpSpPr>
        <p:sp>
          <p:nvSpPr>
            <p:cNvPr id="8" name="AutoShape 6"/>
            <p:cNvSpPr>
              <a:spLocks noChangeArrowheads="1"/>
            </p:cNvSpPr>
            <p:nvPr/>
          </p:nvSpPr>
          <p:spPr bwMode="auto">
            <a:xfrm flipH="1">
              <a:off x="2288" y="3080"/>
              <a:ext cx="2913"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6808" name="Rectangle 8"/>
          <p:cNvSpPr>
            <a:spLocks noGrp="1" noChangeArrowheads="1"/>
          </p:cNvSpPr>
          <p:nvPr>
            <p:ph type="subTitle" idx="1"/>
          </p:nvPr>
        </p:nvSpPr>
        <p:spPr>
          <a:xfrm>
            <a:off x="4572000" y="426720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pPr>
              <a:defRPr/>
            </a:pPr>
            <a:fld id="{1FEA8946-C2F5-4B2F-9854-38103F67F6A2}" type="datetime3">
              <a:rPr lang="en-US"/>
              <a:pPr>
                <a:defRPr/>
              </a:pPr>
              <a:t>8 January 2019</a:t>
            </a:fld>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Computer Science and Engineering Summer Camp, ASU.</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z="2600"/>
            </a:lvl1pPr>
          </a:lstStyle>
          <a:p>
            <a:pPr>
              <a:defRPr/>
            </a:pPr>
            <a:endParaRPr lang="en-US"/>
          </a:p>
        </p:txBody>
      </p:sp>
    </p:spTree>
    <p:extLst>
      <p:ext uri="{BB962C8B-B14F-4D97-AF65-F5344CB8AC3E}">
        <p14:creationId xmlns:p14="http://schemas.microsoft.com/office/powerpoint/2010/main" val="211318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AC8255E5-31EF-4EDD-8555-BA5C3B032B5F}" type="datetime3">
              <a:rPr lang="en-US"/>
              <a:pPr>
                <a:defRPr/>
              </a:pPr>
              <a:t>8 January 2019</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B772A86-035F-4CFB-816C-9AA8D0C10B2A}" type="slidenum">
              <a:rPr lang="en-US"/>
              <a:pPr>
                <a:defRPr/>
              </a:pPr>
              <a:t>‹#›</a:t>
            </a:fld>
            <a:endParaRPr lang="en-US"/>
          </a:p>
        </p:txBody>
      </p:sp>
    </p:spTree>
    <p:extLst>
      <p:ext uri="{BB962C8B-B14F-4D97-AF65-F5344CB8AC3E}">
        <p14:creationId xmlns:p14="http://schemas.microsoft.com/office/powerpoint/2010/main" val="283127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762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2E8D0B28-DAE6-4E5B-B1AE-3B537D55EB39}" type="datetime3">
              <a:rPr lang="en-US"/>
              <a:pPr>
                <a:defRPr/>
              </a:pPr>
              <a:t>8 January 2019</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EEC9AF2-39FB-41DC-8EB9-5A882A7A5A7D}" type="slidenum">
              <a:rPr lang="en-US"/>
              <a:pPr>
                <a:defRPr/>
              </a:pPr>
              <a:t>‹#›</a:t>
            </a:fld>
            <a:endParaRPr lang="en-US"/>
          </a:p>
        </p:txBody>
      </p:sp>
    </p:spTree>
    <p:extLst>
      <p:ext uri="{BB962C8B-B14F-4D97-AF65-F5344CB8AC3E}">
        <p14:creationId xmlns:p14="http://schemas.microsoft.com/office/powerpoint/2010/main" val="11463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4E1E74DE-CE3F-4C30-9C3B-611B970CEEE9}" type="datetime3">
              <a:rPr lang="en-US"/>
              <a:pPr>
                <a:defRPr/>
              </a:pPr>
              <a:t>8 January 2019</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E900D63-67DB-4586-8A42-BF72B144B247}" type="slidenum">
              <a:rPr lang="en-US"/>
              <a:pPr>
                <a:defRPr/>
              </a:pPr>
              <a:t>‹#›</a:t>
            </a:fld>
            <a:endParaRPr lang="en-US"/>
          </a:p>
        </p:txBody>
      </p:sp>
    </p:spTree>
    <p:extLst>
      <p:ext uri="{BB962C8B-B14F-4D97-AF65-F5344CB8AC3E}">
        <p14:creationId xmlns:p14="http://schemas.microsoft.com/office/powerpoint/2010/main" val="19271134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34DA6EF8-FEDF-4CDA-9313-AF3527C3576F}" type="datetime3">
              <a:rPr lang="en-US"/>
              <a:pPr>
                <a:defRPr/>
              </a:pPr>
              <a:t>8 January 2019</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4CE21AD-192B-4161-8F7C-7BAA5D00E6D0}" type="slidenum">
              <a:rPr lang="en-US"/>
              <a:pPr>
                <a:defRPr/>
              </a:pPr>
              <a:t>‹#›</a:t>
            </a:fld>
            <a:endParaRPr lang="en-US"/>
          </a:p>
        </p:txBody>
      </p:sp>
    </p:spTree>
    <p:extLst>
      <p:ext uri="{BB962C8B-B14F-4D97-AF65-F5344CB8AC3E}">
        <p14:creationId xmlns:p14="http://schemas.microsoft.com/office/powerpoint/2010/main" val="289161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914400"/>
            <a:ext cx="37703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914400"/>
            <a:ext cx="3770312"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DF716D32-B9BF-4070-9843-A0ADDF36E74C}" type="datetime3">
              <a:rPr lang="en-US"/>
              <a:pPr>
                <a:defRPr/>
              </a:pPr>
              <a:t>8 January 2019</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66B90B2-BFFF-4D0C-9289-369D468411A0}" type="slidenum">
              <a:rPr lang="en-US"/>
              <a:pPr>
                <a:defRPr/>
              </a:pPr>
              <a:t>‹#›</a:t>
            </a:fld>
            <a:endParaRPr lang="en-US"/>
          </a:p>
        </p:txBody>
      </p:sp>
    </p:spTree>
    <p:extLst>
      <p:ext uri="{BB962C8B-B14F-4D97-AF65-F5344CB8AC3E}">
        <p14:creationId xmlns:p14="http://schemas.microsoft.com/office/powerpoint/2010/main" val="314294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4AE5D7C8-4D5A-4EE3-A752-1F3DD566EDC5}" type="datetime3">
              <a:rPr lang="en-US"/>
              <a:pPr>
                <a:defRPr/>
              </a:pPr>
              <a:t>8 January 2019</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B4597037-5172-4B15-8442-F749ED5C37D4}" type="slidenum">
              <a:rPr lang="en-US"/>
              <a:pPr>
                <a:defRPr/>
              </a:pPr>
              <a:t>‹#›</a:t>
            </a:fld>
            <a:endParaRPr lang="en-US"/>
          </a:p>
        </p:txBody>
      </p:sp>
    </p:spTree>
    <p:extLst>
      <p:ext uri="{BB962C8B-B14F-4D97-AF65-F5344CB8AC3E}">
        <p14:creationId xmlns:p14="http://schemas.microsoft.com/office/powerpoint/2010/main" val="42492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1CFBC5A4-4777-4843-8EC6-12A55E3F6910}" type="datetime3">
              <a:rPr lang="en-US"/>
              <a:pPr>
                <a:defRPr/>
              </a:pPr>
              <a:t>8 January 2019</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EDD6EAFC-1F36-426D-9546-DD879876A6A4}" type="slidenum">
              <a:rPr lang="en-US"/>
              <a:pPr>
                <a:defRPr/>
              </a:pPr>
              <a:t>‹#›</a:t>
            </a:fld>
            <a:endParaRPr lang="en-US"/>
          </a:p>
        </p:txBody>
      </p:sp>
    </p:spTree>
    <p:extLst>
      <p:ext uri="{BB962C8B-B14F-4D97-AF65-F5344CB8AC3E}">
        <p14:creationId xmlns:p14="http://schemas.microsoft.com/office/powerpoint/2010/main" val="17346222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BAD53D3-0FB8-48BD-99BA-66BC507B625B}" type="datetime3">
              <a:rPr lang="en-US"/>
              <a:pPr>
                <a:defRPr/>
              </a:pPr>
              <a:t>8 January 2019</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954165-4235-40E8-BBBE-0C2709BFA2AD}" type="slidenum">
              <a:rPr lang="en-US"/>
              <a:pPr>
                <a:defRPr/>
              </a:pPr>
              <a:t>‹#›</a:t>
            </a:fld>
            <a:endParaRPr lang="en-US"/>
          </a:p>
        </p:txBody>
      </p:sp>
    </p:spTree>
    <p:extLst>
      <p:ext uri="{BB962C8B-B14F-4D97-AF65-F5344CB8AC3E}">
        <p14:creationId xmlns:p14="http://schemas.microsoft.com/office/powerpoint/2010/main" val="378307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586F02A-A84A-4FBE-88F7-87DF52CED520}" type="datetime3">
              <a:rPr lang="en-US"/>
              <a:pPr>
                <a:defRPr/>
              </a:pPr>
              <a:t>8 January 2019</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D260F4-1416-4F23-BF85-BA87F7F0C961}" type="slidenum">
              <a:rPr lang="en-US"/>
              <a:pPr>
                <a:defRPr/>
              </a:pPr>
              <a:t>‹#›</a:t>
            </a:fld>
            <a:endParaRPr lang="en-US"/>
          </a:p>
        </p:txBody>
      </p:sp>
    </p:spTree>
    <p:extLst>
      <p:ext uri="{BB962C8B-B14F-4D97-AF65-F5344CB8AC3E}">
        <p14:creationId xmlns:p14="http://schemas.microsoft.com/office/powerpoint/2010/main" val="141748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EFB3C1FB-2CBA-4E59-8FE8-7F8239BA3120}" type="datetime3">
              <a:rPr lang="en-US"/>
              <a:pPr>
                <a:defRPr/>
              </a:pPr>
              <a:t>8 January 2019</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7E57D4C-823F-4507-8212-88A70994D900}" type="slidenum">
              <a:rPr lang="en-US"/>
              <a:pPr>
                <a:defRPr/>
              </a:pPr>
              <a:t>‹#›</a:t>
            </a:fld>
            <a:endParaRPr lang="en-US"/>
          </a:p>
        </p:txBody>
      </p:sp>
    </p:spTree>
    <p:extLst>
      <p:ext uri="{BB962C8B-B14F-4D97-AF65-F5344CB8AC3E}">
        <p14:creationId xmlns:p14="http://schemas.microsoft.com/office/powerpoint/2010/main" val="229617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1"/>
          <p:cNvGrpSpPr/>
          <p:nvPr userDrawn="1"/>
        </p:nvGrpSpPr>
        <p:grpSpPr>
          <a:xfrm>
            <a:off x="457200" y="6477002"/>
            <a:ext cx="2971800" cy="379104"/>
            <a:chOff x="457200" y="6477000"/>
            <a:chExt cx="3098800" cy="317500"/>
          </a:xfrm>
          <a:solidFill>
            <a:schemeClr val="accent6"/>
          </a:solidFill>
        </p:grpSpPr>
        <p:sp>
          <p:nvSpPr>
            <p:cNvPr id="75792" name="AutoShape 16"/>
            <p:cNvSpPr>
              <a:spLocks noChangeArrowheads="1"/>
            </p:cNvSpPr>
            <p:nvPr/>
          </p:nvSpPr>
          <p:spPr bwMode="auto">
            <a:xfrm>
              <a:off x="3397250" y="6477000"/>
              <a:ext cx="158750" cy="317500"/>
            </a:xfrm>
            <a:prstGeom prst="flowChartDelay">
              <a:avLst/>
            </a:prstGeom>
            <a:grpFill/>
            <a:ln w="9525">
              <a:noFill/>
              <a:miter lim="800000"/>
              <a:headEnd/>
              <a:tailEnd/>
            </a:ln>
            <a:effectLst/>
          </p:spPr>
          <p:txBody>
            <a:bodyPr wrap="none" anchor="ctr"/>
            <a:lstStyle/>
            <a:p>
              <a:pPr>
                <a:defRPr/>
              </a:pPr>
              <a:endParaRPr lang="en-US">
                <a:cs typeface="+mn-cs"/>
              </a:endParaRPr>
            </a:p>
          </p:txBody>
        </p:sp>
        <p:sp>
          <p:nvSpPr>
            <p:cNvPr id="75791" name="AutoShape 15"/>
            <p:cNvSpPr>
              <a:spLocks noChangeArrowheads="1"/>
            </p:cNvSpPr>
            <p:nvPr/>
          </p:nvSpPr>
          <p:spPr bwMode="auto">
            <a:xfrm flipH="1">
              <a:off x="457200" y="6477000"/>
              <a:ext cx="2940050" cy="317500"/>
            </a:xfrm>
            <a:prstGeom prst="roundRect">
              <a:avLst>
                <a:gd name="adj" fmla="val 0"/>
              </a:avLst>
            </a:prstGeom>
            <a:grpFill/>
            <a:ln w="9525">
              <a:noFill/>
              <a:round/>
              <a:headEnd/>
              <a:tailEnd/>
            </a:ln>
            <a:effectLst/>
          </p:spPr>
          <p:txBody>
            <a:bodyPr wrap="none" anchor="ctr"/>
            <a:lstStyle/>
            <a:p>
              <a:pPr algn="ctr">
                <a:defRPr/>
              </a:pPr>
              <a:r>
                <a:rPr lang="en-US" sz="1600" b="0" dirty="0" smtClean="0">
                  <a:solidFill>
                    <a:schemeClr val="bg1"/>
                  </a:solidFill>
                  <a:cs typeface="+mn-cs"/>
                </a:rPr>
                <a:t>CSE446/598 </a:t>
              </a:r>
              <a:r>
                <a:rPr lang="en-US" sz="1600" b="0" dirty="0">
                  <a:solidFill>
                    <a:schemeClr val="bg1"/>
                  </a:solidFill>
                  <a:cs typeface="+mn-cs"/>
                </a:rPr>
                <a:t>Dr. Yinong Chen</a:t>
              </a:r>
            </a:p>
          </p:txBody>
        </p:sp>
      </p:grpSp>
      <p:grpSp>
        <p:nvGrpSpPr>
          <p:cNvPr id="1027" name="Group 3"/>
          <p:cNvGrpSpPr>
            <a:grpSpLocks/>
          </p:cNvGrpSpPr>
          <p:nvPr/>
        </p:nvGrpSpPr>
        <p:grpSpPr bwMode="auto">
          <a:xfrm>
            <a:off x="0" y="0"/>
            <a:ext cx="2057400" cy="6858000"/>
            <a:chOff x="0" y="0"/>
            <a:chExt cx="2016" cy="4320"/>
          </a:xfrm>
        </p:grpSpPr>
        <p:sp>
          <p:nvSpPr>
            <p:cNvPr id="1033" name="Rectangle 4"/>
            <p:cNvSpPr>
              <a:spLocks noChangeArrowheads="1"/>
            </p:cNvSpPr>
            <p:nvPr userDrawn="1"/>
          </p:nvSpPr>
          <p:spPr bwMode="auto">
            <a:xfrm>
              <a:off x="0" y="0"/>
              <a:ext cx="481"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sp>
        <p:nvSpPr>
          <p:cNvPr id="1028" name="AutoShape 9"/>
          <p:cNvSpPr>
            <a:spLocks noGrp="1" noChangeArrowheads="1"/>
          </p:cNvSpPr>
          <p:nvPr>
            <p:ph type="title"/>
          </p:nvPr>
        </p:nvSpPr>
        <p:spPr bwMode="auto">
          <a:xfrm>
            <a:off x="2057400" y="76200"/>
            <a:ext cx="7086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838200" y="914400"/>
            <a:ext cx="7693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5787" name="Rectangle 11"/>
          <p:cNvSpPr>
            <a:spLocks noGrp="1" noChangeArrowheads="1"/>
          </p:cNvSpPr>
          <p:nvPr>
            <p:ph type="dt" sz="half" idx="2"/>
          </p:nvPr>
        </p:nvSpPr>
        <p:spPr bwMode="auto">
          <a:xfrm>
            <a:off x="6705600" y="6400800"/>
            <a:ext cx="21304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Arial" pitchFamily="34" charset="0"/>
                <a:cs typeface="+mn-cs"/>
              </a:defRPr>
            </a:lvl1pPr>
          </a:lstStyle>
          <a:p>
            <a:pPr>
              <a:defRPr/>
            </a:pPr>
            <a:fld id="{5B4FDF9D-F425-4677-A2DE-EE3312D2F221}" type="datetime3">
              <a:rPr lang="en-US"/>
              <a:pPr>
                <a:defRPr/>
              </a:pPr>
              <a:t>8 January 2019</a:t>
            </a:fld>
            <a:endParaRPr lang="en-US"/>
          </a:p>
        </p:txBody>
      </p:sp>
      <p:sp>
        <p:nvSpPr>
          <p:cNvPr id="75788" name="Rectangle 12"/>
          <p:cNvSpPr>
            <a:spLocks noGrp="1" noChangeArrowheads="1"/>
          </p:cNvSpPr>
          <p:nvPr>
            <p:ph type="ftr" sz="quarter" idx="3"/>
          </p:nvPr>
        </p:nvSpPr>
        <p:spPr bwMode="auto">
          <a:xfrm>
            <a:off x="3581400" y="6383338"/>
            <a:ext cx="2133600"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Arial" pitchFamily="34" charset="0"/>
                <a:cs typeface="+mn-cs"/>
              </a:defRPr>
            </a:lvl1pPr>
          </a:lstStyle>
          <a:p>
            <a:pPr>
              <a:defRPr/>
            </a:pPr>
            <a:endParaRPr lang="en-US" dirty="0"/>
          </a:p>
        </p:txBody>
      </p:sp>
      <p:sp>
        <p:nvSpPr>
          <p:cNvPr id="75789" name="Rectangle 13"/>
          <p:cNvSpPr>
            <a:spLocks noGrp="1" noChangeArrowheads="1"/>
          </p:cNvSpPr>
          <p:nvPr>
            <p:ph type="sldNum" sz="quarter" idx="4"/>
          </p:nvPr>
        </p:nvSpPr>
        <p:spPr bwMode="auto">
          <a:xfrm>
            <a:off x="0" y="63246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a:solidFill>
                  <a:schemeClr val="bg1"/>
                </a:solidFill>
                <a:latin typeface="Arial" pitchFamily="34" charset="0"/>
                <a:cs typeface="+mn-cs"/>
              </a:defRPr>
            </a:lvl1pPr>
          </a:lstStyle>
          <a:p>
            <a:pPr>
              <a:defRPr/>
            </a:pPr>
            <a:fld id="{7FEED14E-BFB7-47F6-97A8-7CC78B7D08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8"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par>
                          <p:cTn id="10" fill="hold" nodeType="afterGroup">
                            <p:stCondLst>
                              <p:cond delay="500"/>
                            </p:stCondLst>
                            <p:childTnLst>
                              <p:par>
                                <p:cTn id="11" presetID="12" presetClass="exit" presetSubtype="4" fill="hold" nodeType="afterEffect">
                                  <p:stCondLst>
                                    <p:cond delay="3000"/>
                                  </p:stCondLst>
                                  <p:childTnLst>
                                    <p:animEffect transition="out" filter="slide(fromBottom)">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Times New Roman" pitchFamily="18" charset="0"/>
        </a:defRPr>
      </a:lvl2pPr>
      <a:lvl3pPr algn="l" rtl="0" eaLnBrk="0" fontAlgn="base" hangingPunct="0">
        <a:lnSpc>
          <a:spcPct val="90000"/>
        </a:lnSpc>
        <a:spcBef>
          <a:spcPct val="0"/>
        </a:spcBef>
        <a:spcAft>
          <a:spcPct val="0"/>
        </a:spcAft>
        <a:defRPr sz="3600" b="1">
          <a:solidFill>
            <a:schemeClr val="tx2"/>
          </a:solidFill>
          <a:latin typeface="Times New Roman" pitchFamily="18" charset="0"/>
        </a:defRPr>
      </a:lvl3pPr>
      <a:lvl4pPr algn="l" rtl="0" eaLnBrk="0" fontAlgn="base" hangingPunct="0">
        <a:lnSpc>
          <a:spcPct val="90000"/>
        </a:lnSpc>
        <a:spcBef>
          <a:spcPct val="0"/>
        </a:spcBef>
        <a:spcAft>
          <a:spcPct val="0"/>
        </a:spcAft>
        <a:defRPr sz="3600" b="1">
          <a:solidFill>
            <a:schemeClr val="tx2"/>
          </a:solidFill>
          <a:latin typeface="Times New Roman" pitchFamily="18" charset="0"/>
        </a:defRPr>
      </a:lvl4pPr>
      <a:lvl5pPr algn="l"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l" rtl="0" fontAlgn="base">
        <a:lnSpc>
          <a:spcPct val="90000"/>
        </a:lnSpc>
        <a:spcBef>
          <a:spcPct val="0"/>
        </a:spcBef>
        <a:spcAft>
          <a:spcPct val="0"/>
        </a:spcAft>
        <a:defRPr sz="3600" b="1">
          <a:solidFill>
            <a:schemeClr val="tx2"/>
          </a:solidFill>
          <a:latin typeface="Times New Roman" pitchFamily="18" charset="0"/>
        </a:defRPr>
      </a:lvl6pPr>
      <a:lvl7pPr marL="914400" algn="l" rtl="0" fontAlgn="base">
        <a:lnSpc>
          <a:spcPct val="90000"/>
        </a:lnSpc>
        <a:spcBef>
          <a:spcPct val="0"/>
        </a:spcBef>
        <a:spcAft>
          <a:spcPct val="0"/>
        </a:spcAft>
        <a:defRPr sz="3600" b="1">
          <a:solidFill>
            <a:schemeClr val="tx2"/>
          </a:solidFill>
          <a:latin typeface="Times New Roman" pitchFamily="18" charset="0"/>
        </a:defRPr>
      </a:lvl7pPr>
      <a:lvl8pPr marL="1371600" algn="l" rtl="0" fontAlgn="base">
        <a:lnSpc>
          <a:spcPct val="90000"/>
        </a:lnSpc>
        <a:spcBef>
          <a:spcPct val="0"/>
        </a:spcBef>
        <a:spcAft>
          <a:spcPct val="0"/>
        </a:spcAft>
        <a:defRPr sz="3600" b="1">
          <a:solidFill>
            <a:schemeClr val="tx2"/>
          </a:solidFill>
          <a:latin typeface="Times New Roman" pitchFamily="18" charset="0"/>
        </a:defRPr>
      </a:lvl8pPr>
      <a:lvl9pPr marL="1828800" algn="l" rtl="0" fontAlgn="base">
        <a:lnSpc>
          <a:spcPct val="90000"/>
        </a:lnSpc>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685800" y="609600"/>
            <a:ext cx="7772400" cy="2971800"/>
          </a:xfrm>
        </p:spPr>
        <p:txBody>
          <a:bodyPr/>
          <a:lstStyle/>
          <a:p>
            <a:pPr eaLnBrk="1" hangingPunct="1">
              <a:lnSpc>
                <a:spcPct val="130000"/>
              </a:lnSpc>
            </a:pPr>
            <a:r>
              <a:rPr lang="en-US" sz="3200" dirty="0" smtClean="0">
                <a:solidFill>
                  <a:schemeClr val="tx2"/>
                </a:solidFill>
              </a:rPr>
              <a:t>CSE 446 / 598</a:t>
            </a:r>
            <a:br>
              <a:rPr lang="en-US" sz="3200" dirty="0" smtClean="0">
                <a:solidFill>
                  <a:schemeClr val="tx2"/>
                </a:solidFill>
              </a:rPr>
            </a:br>
            <a:r>
              <a:rPr lang="en-US" sz="3200" dirty="0" smtClean="0">
                <a:solidFill>
                  <a:schemeClr val="tx2"/>
                </a:solidFill>
              </a:rPr>
              <a:t>Software Integration and Engineering</a:t>
            </a:r>
            <a:br>
              <a:rPr lang="en-US" sz="3200" dirty="0" smtClean="0">
                <a:solidFill>
                  <a:schemeClr val="tx2"/>
                </a:solidFill>
              </a:rPr>
            </a:br>
            <a:r>
              <a:rPr lang="en-US" sz="3200" dirty="0" smtClean="0">
                <a:solidFill>
                  <a:schemeClr val="tx2"/>
                </a:solidFill>
              </a:rPr>
              <a:t>Day One Itinerary</a:t>
            </a:r>
            <a:br>
              <a:rPr lang="en-US" sz="3200" dirty="0" smtClean="0">
                <a:solidFill>
                  <a:schemeClr val="tx2"/>
                </a:solidFill>
              </a:rPr>
            </a:br>
            <a:r>
              <a:rPr lang="en-US" sz="3200" dirty="0" smtClean="0">
                <a:solidFill>
                  <a:schemeClr val="tx2"/>
                </a:solidFill>
              </a:rPr>
              <a:t>About the Course </a:t>
            </a:r>
          </a:p>
        </p:txBody>
      </p:sp>
      <p:sp>
        <p:nvSpPr>
          <p:cNvPr id="3075" name="Rectangle 3"/>
          <p:cNvSpPr>
            <a:spLocks noGrp="1" noChangeArrowheads="1"/>
          </p:cNvSpPr>
          <p:nvPr>
            <p:ph type="subTitle" idx="1"/>
          </p:nvPr>
        </p:nvSpPr>
        <p:spPr>
          <a:xfrm>
            <a:off x="2446421" y="4471485"/>
            <a:ext cx="5257800" cy="1752600"/>
          </a:xfrm>
        </p:spPr>
        <p:txBody>
          <a:bodyPr/>
          <a:lstStyle/>
          <a:p>
            <a:pPr algn="r" eaLnBrk="1" hangingPunct="1"/>
            <a:r>
              <a:rPr lang="en-US" sz="3200" dirty="0" smtClean="0">
                <a:solidFill>
                  <a:srgbClr val="003399"/>
                </a:solidFill>
              </a:rPr>
              <a:t>Dr. Yinong Chen</a:t>
            </a:r>
          </a:p>
          <a:p>
            <a:pPr algn="r" eaLnBrk="1" hangingPunct="1"/>
            <a:r>
              <a:rPr lang="en-US" sz="2000" dirty="0" smtClean="0"/>
              <a:t>https://myasucourses.asu.edu/</a:t>
            </a:r>
          </a:p>
          <a:p>
            <a:pPr algn="r" eaLnBrk="1" hangingPunct="1"/>
            <a:endParaRPr lang="en-US" sz="3200" dirty="0" smtClean="0">
              <a:solidFill>
                <a:srgbClr val="003399"/>
              </a:solidFill>
            </a:endParaRPr>
          </a:p>
        </p:txBody>
      </p:sp>
      <p:pic>
        <p:nvPicPr>
          <p:cNvPr id="3076" name="Picture 10" descr="MCj009731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057400"/>
            <a:ext cx="1533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2232096" y="5867400"/>
            <a:ext cx="5440041" cy="356685"/>
            <a:chOff x="152400" y="333838"/>
            <a:chExt cx="5440041" cy="356685"/>
          </a:xfrm>
        </p:grpSpPr>
        <p:pic>
          <p:nvPicPr>
            <p:cNvPr id="7" name="Picture 6" descr="Arizona State University - Ira A. Fulton Schools of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7622"/>
              <a:ext cx="21431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hool of Computing, Informatics, and Decision Systems Engineer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33838"/>
              <a:ext cx="3001641" cy="35668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2"/>
          <p:cNvSpPr>
            <a:spLocks noGrp="1"/>
          </p:cNvSpPr>
          <p:nvPr>
            <p:ph type="dt" sz="quarter" idx="10"/>
          </p:nvPr>
        </p:nvSpPr>
        <p:spPr/>
        <p:txBody>
          <a:bodyPr/>
          <a:lstStyle/>
          <a:p>
            <a:pPr>
              <a:defRPr/>
            </a:pPr>
            <a:fld id="{1A5293FD-8D49-4BDE-84B1-FF8F09634DCB}" type="datetime3">
              <a:rPr lang="en-US" smtClean="0"/>
              <a:pPr>
                <a:defRPr/>
              </a:pPr>
              <a:t>8 January 2019</a:t>
            </a:fld>
            <a:endParaRPr lang="en-US" smtClean="0"/>
          </a:p>
        </p:txBody>
      </p:sp>
      <p:sp>
        <p:nvSpPr>
          <p:cNvPr id="11267" name="Slide Number Placeholder 4"/>
          <p:cNvSpPr>
            <a:spLocks noGrp="1"/>
          </p:cNvSpPr>
          <p:nvPr>
            <p:ph type="sldNum" sz="quarter" idx="12"/>
          </p:nvPr>
        </p:nvSpPr>
        <p:spPr/>
        <p:txBody>
          <a:bodyPr/>
          <a:lstStyle/>
          <a:p>
            <a:pPr>
              <a:defRPr/>
            </a:pPr>
            <a:fld id="{03A009E8-B717-4D77-883C-FE43B7E2F9D6}" type="slidenum">
              <a:rPr lang="en-US" smtClean="0"/>
              <a:pPr>
                <a:defRPr/>
              </a:pPr>
              <a:t>10</a:t>
            </a:fld>
            <a:endParaRPr lang="en-US" smtClean="0"/>
          </a:p>
        </p:txBody>
      </p:sp>
      <p:sp>
        <p:nvSpPr>
          <p:cNvPr id="11268"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1269" name="Rectangle 3"/>
          <p:cNvSpPr>
            <a:spLocks noChangeArrowheads="1"/>
          </p:cNvSpPr>
          <p:nvPr/>
        </p:nvSpPr>
        <p:spPr bwMode="auto">
          <a:xfrm>
            <a:off x="533400" y="1443038"/>
            <a:ext cx="7924800" cy="12954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3.	</a:t>
            </a:r>
            <a:r>
              <a:rPr lang="en-US" sz="3200" dirty="0"/>
              <a:t> </a:t>
            </a:r>
            <a:r>
              <a:rPr lang="en-US" sz="3200" dirty="0">
                <a:latin typeface="+mj-lt"/>
              </a:rPr>
              <a:t>To understand and apply </a:t>
            </a:r>
            <a:r>
              <a:rPr lang="en-US" sz="3200" dirty="0">
                <a:solidFill>
                  <a:srgbClr val="C00000"/>
                </a:solidFill>
                <a:latin typeface="+mj-lt"/>
              </a:rPr>
              <a:t>data</a:t>
            </a:r>
            <a:r>
              <a:rPr lang="en-US" sz="3200" dirty="0">
                <a:latin typeface="+mj-lt"/>
              </a:rPr>
              <a:t> and information </a:t>
            </a:r>
            <a:r>
              <a:rPr lang="en-US" sz="3200" dirty="0">
                <a:solidFill>
                  <a:srgbClr val="C00000"/>
                </a:solidFill>
                <a:latin typeface="+mj-lt"/>
              </a:rPr>
              <a:t>integration</a:t>
            </a:r>
            <a:r>
              <a:rPr lang="en-US" sz="3200" dirty="0">
                <a:latin typeface="+mj-lt"/>
              </a:rPr>
              <a:t> in software development</a:t>
            </a:r>
            <a:endParaRPr lang="en-US" sz="3000" dirty="0">
              <a:latin typeface="+mj-lt"/>
              <a:cs typeface="Times New Roman" pitchFamily="18" charset="0"/>
            </a:endParaRPr>
          </a:p>
        </p:txBody>
      </p:sp>
      <p:sp>
        <p:nvSpPr>
          <p:cNvPr id="11270" name="Rectangle 5"/>
          <p:cNvSpPr>
            <a:spLocks noChangeArrowheads="1"/>
          </p:cNvSpPr>
          <p:nvPr/>
        </p:nvSpPr>
        <p:spPr bwMode="auto">
          <a:xfrm>
            <a:off x="1066800" y="3163888"/>
            <a:ext cx="77724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dirty="0">
                <a:latin typeface="Times New Roman" pitchFamily="18" charset="0"/>
                <a:cs typeface="Times New Roman" pitchFamily="18" charset="0"/>
              </a:rPr>
              <a:t>Students can compose software systems using different </a:t>
            </a:r>
            <a:r>
              <a:rPr lang="en-US" sz="2800" b="0" dirty="0">
                <a:solidFill>
                  <a:srgbClr val="C00000"/>
                </a:solidFill>
                <a:latin typeface="Times New Roman" pitchFamily="18" charset="0"/>
                <a:cs typeface="Times New Roman" pitchFamily="18" charset="0"/>
              </a:rPr>
              <a:t>data resources </a:t>
            </a:r>
            <a:r>
              <a:rPr lang="en-US" sz="2800" b="0" dirty="0">
                <a:latin typeface="Times New Roman" pitchFamily="18" charset="0"/>
                <a:cs typeface="Times New Roman" pitchFamily="18" charset="0"/>
              </a:rPr>
              <a:t>in different data formats.</a:t>
            </a:r>
          </a:p>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dirty="0">
                <a:latin typeface="Times New Roman" pitchFamily="18" charset="0"/>
                <a:cs typeface="Times New Roman" pitchFamily="18" charset="0"/>
              </a:rPr>
              <a:t>Students can integrate </a:t>
            </a:r>
            <a:r>
              <a:rPr lang="en-US" sz="2800" b="0" dirty="0">
                <a:solidFill>
                  <a:srgbClr val="C00000"/>
                </a:solidFill>
                <a:latin typeface="Times New Roman" pitchFamily="18" charset="0"/>
                <a:cs typeface="Times New Roman" pitchFamily="18" charset="0"/>
              </a:rPr>
              <a:t>application</a:t>
            </a:r>
            <a:r>
              <a:rPr lang="en-US" sz="2800" b="0" dirty="0">
                <a:latin typeface="Times New Roman" pitchFamily="18" charset="0"/>
                <a:cs typeface="Times New Roman" pitchFamily="18" charset="0"/>
              </a:rPr>
              <a:t> logic with different </a:t>
            </a:r>
            <a:r>
              <a:rPr lang="en-US" sz="2800" b="0" dirty="0">
                <a:solidFill>
                  <a:srgbClr val="C00000"/>
                </a:solidFill>
                <a:latin typeface="Times New Roman" pitchFamily="18" charset="0"/>
                <a:cs typeface="Times New Roman" pitchFamily="18" charset="0"/>
              </a:rPr>
              <a:t>databases</a:t>
            </a:r>
            <a:r>
              <a:rPr lang="en-US" sz="2800" b="0" dirty="0">
                <a:latin typeface="Times New Roman" pitchFamily="18" charset="0"/>
                <a:cs typeface="Times New Roman" pitchFamily="18" charset="0"/>
              </a:rPr>
              <a:t>.</a:t>
            </a:r>
          </a:p>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dirty="0">
                <a:latin typeface="Times New Roman" pitchFamily="18" charset="0"/>
                <a:cs typeface="Times New Roman" pitchFamily="18" charset="0"/>
              </a:rPr>
              <a:t>Students can apply the entire software </a:t>
            </a:r>
            <a:r>
              <a:rPr lang="en-US" sz="2800" b="0" dirty="0">
                <a:solidFill>
                  <a:srgbClr val="C00000"/>
                </a:solidFill>
                <a:latin typeface="Times New Roman" pitchFamily="18" charset="0"/>
                <a:cs typeface="Times New Roman" pitchFamily="18" charset="0"/>
              </a:rPr>
              <a:t>life cycle </a:t>
            </a:r>
            <a:r>
              <a:rPr lang="en-US" sz="2800" b="0" dirty="0">
                <a:latin typeface="Times New Roman" pitchFamily="18" charset="0"/>
                <a:cs typeface="Times New Roman" pitchFamily="18" charset="0"/>
              </a:rPr>
              <a:t>to develop </a:t>
            </a:r>
            <a:r>
              <a:rPr lang="en-US" sz="2800" b="0" dirty="0">
                <a:solidFill>
                  <a:srgbClr val="C00000"/>
                </a:solidFill>
                <a:latin typeface="Times New Roman" pitchFamily="18" charset="0"/>
                <a:cs typeface="Times New Roman" pitchFamily="18" charset="0"/>
              </a:rPr>
              <a:t>working software </a:t>
            </a:r>
            <a:r>
              <a:rPr lang="en-US" sz="2800" b="0" dirty="0" smtClean="0">
                <a:solidFill>
                  <a:srgbClr val="C00000"/>
                </a:solidFill>
                <a:latin typeface="Times New Roman" pitchFamily="18" charset="0"/>
                <a:cs typeface="Times New Roman" pitchFamily="18" charset="0"/>
              </a:rPr>
              <a:t>systems.</a:t>
            </a:r>
            <a:endParaRPr lang="en-US" sz="2800" b="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66176" y="1066800"/>
            <a:ext cx="8436185" cy="4910946"/>
          </a:xfrm>
          <a:prstGeom prst="rect">
            <a:avLst/>
          </a:prstGeom>
        </p:spPr>
      </p:pic>
      <p:sp>
        <p:nvSpPr>
          <p:cNvPr id="13315" name="Slide Number Placeholder 5"/>
          <p:cNvSpPr>
            <a:spLocks noGrp="1"/>
          </p:cNvSpPr>
          <p:nvPr>
            <p:ph type="sldNum" sz="quarter" idx="12"/>
          </p:nvPr>
        </p:nvSpPr>
        <p:spPr/>
        <p:txBody>
          <a:bodyPr/>
          <a:lstStyle/>
          <a:p>
            <a:pPr>
              <a:defRPr/>
            </a:pPr>
            <a:fld id="{198A156D-465F-4949-8D51-08C9707712F8}" type="slidenum">
              <a:rPr lang="en-US" smtClean="0"/>
              <a:pPr>
                <a:defRPr/>
              </a:pPr>
              <a:t>11</a:t>
            </a:fld>
            <a:endParaRPr lang="en-US" smtClean="0"/>
          </a:p>
        </p:txBody>
      </p:sp>
      <p:sp>
        <p:nvSpPr>
          <p:cNvPr id="12291" name="AutoShape 2"/>
          <p:cNvSpPr>
            <a:spLocks noGrp="1" noChangeArrowheads="1"/>
          </p:cNvSpPr>
          <p:nvPr>
            <p:ph type="title"/>
          </p:nvPr>
        </p:nvSpPr>
        <p:spPr>
          <a:xfrm>
            <a:off x="467961" y="145706"/>
            <a:ext cx="8534400" cy="609600"/>
          </a:xfrm>
        </p:spPr>
        <p:txBody>
          <a:bodyPr/>
          <a:lstStyle/>
          <a:p>
            <a:pPr eaLnBrk="1" hangingPunct="1"/>
            <a:r>
              <a:rPr lang="en-US" dirty="0" smtClean="0"/>
              <a:t>Canvas: Syllabus and Course Summary</a:t>
            </a:r>
          </a:p>
        </p:txBody>
      </p:sp>
      <p:sp>
        <p:nvSpPr>
          <p:cNvPr id="13314" name="Date Placeholder 3"/>
          <p:cNvSpPr>
            <a:spLocks noGrp="1"/>
          </p:cNvSpPr>
          <p:nvPr>
            <p:ph type="dt" sz="quarter" idx="10"/>
          </p:nvPr>
        </p:nvSpPr>
        <p:spPr/>
        <p:txBody>
          <a:bodyPr/>
          <a:lstStyle/>
          <a:p>
            <a:pPr>
              <a:defRPr/>
            </a:pPr>
            <a:fld id="{386A066C-06C4-4F28-8091-C4AC78D5AFF5}" type="datetime3">
              <a:rPr lang="en-US" smtClean="0"/>
              <a:pPr>
                <a:defRPr/>
              </a:pPr>
              <a:t>8 January 2019</a:t>
            </a:fld>
            <a:endParaRPr lang="en-US" dirty="0" smtClean="0"/>
          </a:p>
        </p:txBody>
      </p:sp>
      <p:sp>
        <p:nvSpPr>
          <p:cNvPr id="9" name="Left Arrow 8"/>
          <p:cNvSpPr/>
          <p:nvPr/>
        </p:nvSpPr>
        <p:spPr bwMode="auto">
          <a:xfrm>
            <a:off x="5410200" y="2362200"/>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8" name="Left Arrow 7"/>
          <p:cNvSpPr/>
          <p:nvPr/>
        </p:nvSpPr>
        <p:spPr bwMode="auto">
          <a:xfrm rot="18892339">
            <a:off x="6387912" y="3245082"/>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pic>
        <p:nvPicPr>
          <p:cNvPr id="11" name="Picture 10"/>
          <p:cNvPicPr>
            <a:picLocks noChangeAspect="1"/>
          </p:cNvPicPr>
          <p:nvPr/>
        </p:nvPicPr>
        <p:blipFill>
          <a:blip r:embed="rId4"/>
          <a:stretch>
            <a:fillRect/>
          </a:stretch>
        </p:blipFill>
        <p:spPr>
          <a:xfrm>
            <a:off x="542769" y="1192883"/>
            <a:ext cx="1885229" cy="3329234"/>
          </a:xfrm>
          <a:prstGeom prst="rect">
            <a:avLst/>
          </a:prstGeom>
        </p:spPr>
      </p:pic>
      <p:sp>
        <p:nvSpPr>
          <p:cNvPr id="4" name="Right Arrow 3"/>
          <p:cNvSpPr/>
          <p:nvPr/>
        </p:nvSpPr>
        <p:spPr bwMode="auto">
          <a:xfrm>
            <a:off x="282575" y="2173094"/>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609600"/>
          </a:xfrm>
        </p:spPr>
        <p:txBody>
          <a:bodyPr/>
          <a:lstStyle/>
          <a:p>
            <a:r>
              <a:rPr lang="en-US" dirty="0"/>
              <a:t>Canvas: Modules and </a:t>
            </a:r>
            <a:r>
              <a:rPr lang="en-US" dirty="0" smtClean="0"/>
              <a:t>Course Information</a:t>
            </a:r>
            <a:endParaRPr lang="en-US" dirty="0"/>
          </a:p>
        </p:txBody>
      </p:sp>
      <p:sp>
        <p:nvSpPr>
          <p:cNvPr id="4" name="Date Placeholder 3"/>
          <p:cNvSpPr>
            <a:spLocks noGrp="1"/>
          </p:cNvSpPr>
          <p:nvPr>
            <p:ph type="dt" sz="half" idx="10"/>
          </p:nvPr>
        </p:nvSpPr>
        <p:spPr/>
        <p:txBody>
          <a:bodyPr/>
          <a:lstStyle/>
          <a:p>
            <a:pPr>
              <a:defRPr/>
            </a:pPr>
            <a:fld id="{4E1E74DE-CE3F-4C30-9C3B-611B970CEEE9}"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CE900D63-67DB-4586-8A42-BF72B144B247}" type="slidenum">
              <a:rPr lang="en-US" smtClean="0"/>
              <a:pPr>
                <a:defRPr/>
              </a:pPr>
              <a:t>12</a:t>
            </a:fld>
            <a:endParaRPr lang="en-US"/>
          </a:p>
        </p:txBody>
      </p:sp>
      <p:sp>
        <p:nvSpPr>
          <p:cNvPr id="7" name="Right Arrow 6"/>
          <p:cNvSpPr/>
          <p:nvPr/>
        </p:nvSpPr>
        <p:spPr bwMode="auto">
          <a:xfrm>
            <a:off x="580890" y="2481263"/>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8" name="Picture 7"/>
          <p:cNvPicPr>
            <a:picLocks noChangeAspect="1"/>
          </p:cNvPicPr>
          <p:nvPr/>
        </p:nvPicPr>
        <p:blipFill>
          <a:blip r:embed="rId2"/>
          <a:stretch>
            <a:fillRect/>
          </a:stretch>
        </p:blipFill>
        <p:spPr>
          <a:xfrm>
            <a:off x="940287" y="1219200"/>
            <a:ext cx="1647825" cy="2981325"/>
          </a:xfrm>
          <a:prstGeom prst="rect">
            <a:avLst/>
          </a:prstGeom>
        </p:spPr>
      </p:pic>
      <p:pic>
        <p:nvPicPr>
          <p:cNvPr id="9" name="Picture 8"/>
          <p:cNvPicPr>
            <a:picLocks noChangeAspect="1"/>
          </p:cNvPicPr>
          <p:nvPr/>
        </p:nvPicPr>
        <p:blipFill>
          <a:blip r:embed="rId3"/>
          <a:stretch>
            <a:fillRect/>
          </a:stretch>
        </p:blipFill>
        <p:spPr>
          <a:xfrm>
            <a:off x="2642709" y="1200150"/>
            <a:ext cx="5419725" cy="5124450"/>
          </a:xfrm>
          <a:prstGeom prst="rect">
            <a:avLst/>
          </a:prstGeom>
        </p:spPr>
      </p:pic>
      <p:sp>
        <p:nvSpPr>
          <p:cNvPr id="10" name="Left Arrow 9"/>
          <p:cNvSpPr/>
          <p:nvPr/>
        </p:nvSpPr>
        <p:spPr bwMode="auto">
          <a:xfrm>
            <a:off x="5486400" y="3456357"/>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37267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76018" y="838200"/>
            <a:ext cx="7543800" cy="5615673"/>
          </a:xfrm>
          <a:prstGeom prst="rect">
            <a:avLst/>
          </a:prstGeom>
        </p:spPr>
      </p:pic>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7E5F03A-1CFE-4C8A-9245-3A90FE19412E}" type="datetime3">
              <a:rPr lang="en-US" b="0" smtClean="0"/>
              <a:pPr eaLnBrk="1" hangingPunct="1"/>
              <a:t>8 January 2019</a:t>
            </a:fld>
            <a:endParaRPr lang="en-US" b="0" smtClean="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101D7EA7-A2A1-40EA-93A7-983BC6608A46}" type="slidenum">
              <a:rPr lang="en-US" smtClean="0">
                <a:solidFill>
                  <a:schemeClr val="bg1"/>
                </a:solidFill>
              </a:rPr>
              <a:pPr eaLnBrk="1" hangingPunct="1"/>
              <a:t>13</a:t>
            </a:fld>
            <a:endParaRPr lang="en-US" smtClean="0">
              <a:solidFill>
                <a:schemeClr val="bg1"/>
              </a:solidFill>
            </a:endParaRPr>
          </a:p>
        </p:txBody>
      </p:sp>
      <p:sp>
        <p:nvSpPr>
          <p:cNvPr id="14340" name="AutoShape 2"/>
          <p:cNvSpPr>
            <a:spLocks noGrp="1" noChangeArrowheads="1"/>
          </p:cNvSpPr>
          <p:nvPr>
            <p:ph type="title"/>
          </p:nvPr>
        </p:nvSpPr>
        <p:spPr>
          <a:xfrm>
            <a:off x="384175" y="152400"/>
            <a:ext cx="8759825" cy="609600"/>
          </a:xfrm>
        </p:spPr>
        <p:txBody>
          <a:bodyPr/>
          <a:lstStyle/>
          <a:p>
            <a:pPr eaLnBrk="1" hangingPunct="1"/>
            <a:r>
              <a:rPr lang="en-US" dirty="0" smtClean="0"/>
              <a:t>Canvas </a:t>
            </a:r>
            <a:r>
              <a:rPr lang="en-US" dirty="0"/>
              <a:t>Course </a:t>
            </a:r>
            <a:r>
              <a:rPr lang="en-US" dirty="0" smtClean="0"/>
              <a:t>Modules: Staff Information</a:t>
            </a:r>
          </a:p>
        </p:txBody>
      </p:sp>
      <p:sp>
        <p:nvSpPr>
          <p:cNvPr id="15" name="Left Arrow 14"/>
          <p:cNvSpPr/>
          <p:nvPr/>
        </p:nvSpPr>
        <p:spPr bwMode="auto">
          <a:xfrm flipH="1">
            <a:off x="1060450" y="871188"/>
            <a:ext cx="45720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12" name="Rounded Rectangular Callout 11"/>
          <p:cNvSpPr/>
          <p:nvPr/>
        </p:nvSpPr>
        <p:spPr bwMode="auto">
          <a:xfrm>
            <a:off x="4068762" y="5562600"/>
            <a:ext cx="1981200" cy="838200"/>
          </a:xfrm>
          <a:prstGeom prst="wedgeRoundRectCallout">
            <a:avLst>
              <a:gd name="adj1" fmla="val -90074"/>
              <a:gd name="adj2" fmla="val 2855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Name,</a:t>
            </a:r>
            <a:r>
              <a:rPr kumimoji="0" lang="en-US" sz="1400" b="0" i="0" u="none" strike="noStrike" cap="none" normalizeH="0" dirty="0" smtClean="0">
                <a:ln>
                  <a:noFill/>
                </a:ln>
                <a:solidFill>
                  <a:schemeClr val="tx1"/>
                </a:solidFill>
                <a:effectLst/>
                <a:latin typeface="Arial" pitchFamily="34" charset="0"/>
              </a:rPr>
              <a:t> </a:t>
            </a:r>
            <a:r>
              <a:rPr kumimoji="0" lang="en-US" sz="1400" b="0" i="0" u="none" strike="noStrike" cap="none" normalizeH="0" baseline="0" dirty="0" smtClean="0">
                <a:ln>
                  <a:noFill/>
                </a:ln>
                <a:solidFill>
                  <a:schemeClr val="tx1"/>
                </a:solidFill>
                <a:effectLst/>
                <a:latin typeface="Arial" pitchFamily="34" charset="0"/>
              </a:rPr>
              <a:t>contact, and office hours will be announced</a:t>
            </a:r>
          </a:p>
        </p:txBody>
      </p:sp>
      <p:sp>
        <p:nvSpPr>
          <p:cNvPr id="13" name="Left Arrow 12"/>
          <p:cNvSpPr/>
          <p:nvPr/>
        </p:nvSpPr>
        <p:spPr bwMode="auto">
          <a:xfrm>
            <a:off x="6367350" y="4191000"/>
            <a:ext cx="497305" cy="4572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a:stretch>
            <a:fillRect/>
          </a:stretch>
        </p:blipFill>
        <p:spPr>
          <a:xfrm>
            <a:off x="206374" y="1818576"/>
            <a:ext cx="1311276" cy="2372424"/>
          </a:xfrm>
          <a:prstGeom prst="rect">
            <a:avLst/>
          </a:prstGeom>
        </p:spPr>
      </p:pic>
    </p:spTree>
    <p:extLst>
      <p:ext uri="{BB962C8B-B14F-4D97-AF65-F5344CB8AC3E}">
        <p14:creationId xmlns:p14="http://schemas.microsoft.com/office/powerpoint/2010/main" val="1842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2000"/>
                            </p:stCondLst>
                            <p:childTnLst>
                              <p:par>
                                <p:cTn id="14" presetID="2" presetClass="entr" presetSubtype="2" fill="hold" grpId="0" nodeType="afterEffect">
                                  <p:stCondLst>
                                    <p:cond delay="10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91180" y="736551"/>
            <a:ext cx="4187825" cy="6076999"/>
          </a:xfrm>
          <a:prstGeom prst="rect">
            <a:avLst/>
          </a:prstGeom>
        </p:spPr>
      </p:pic>
      <p:sp>
        <p:nvSpPr>
          <p:cNvPr id="13315" name="Slide Number Placeholder 5"/>
          <p:cNvSpPr>
            <a:spLocks noGrp="1"/>
          </p:cNvSpPr>
          <p:nvPr>
            <p:ph type="sldNum" sz="quarter" idx="12"/>
          </p:nvPr>
        </p:nvSpPr>
        <p:spPr/>
        <p:txBody>
          <a:bodyPr/>
          <a:lstStyle/>
          <a:p>
            <a:pPr>
              <a:defRPr/>
            </a:pPr>
            <a:fld id="{198A156D-465F-4949-8D51-08C9707712F8}" type="slidenum">
              <a:rPr lang="en-US" smtClean="0"/>
              <a:pPr>
                <a:defRPr/>
              </a:pPr>
              <a:t>14</a:t>
            </a:fld>
            <a:endParaRPr lang="en-US" smtClean="0"/>
          </a:p>
        </p:txBody>
      </p:sp>
      <p:sp>
        <p:nvSpPr>
          <p:cNvPr id="12291" name="AutoShape 2"/>
          <p:cNvSpPr>
            <a:spLocks noGrp="1" noChangeArrowheads="1"/>
          </p:cNvSpPr>
          <p:nvPr>
            <p:ph type="title"/>
          </p:nvPr>
        </p:nvSpPr>
        <p:spPr>
          <a:xfrm>
            <a:off x="316041" y="54871"/>
            <a:ext cx="8534400" cy="609600"/>
          </a:xfrm>
        </p:spPr>
        <p:txBody>
          <a:bodyPr/>
          <a:lstStyle/>
          <a:p>
            <a:pPr eaLnBrk="1" hangingPunct="1"/>
            <a:r>
              <a:rPr lang="en-US" dirty="0"/>
              <a:t>Canvas: </a:t>
            </a:r>
            <a:r>
              <a:rPr lang="en-US" dirty="0" smtClean="0"/>
              <a:t>Modules and Lecture Slides</a:t>
            </a:r>
          </a:p>
        </p:txBody>
      </p:sp>
      <p:sp>
        <p:nvSpPr>
          <p:cNvPr id="13314" name="Date Placeholder 3"/>
          <p:cNvSpPr>
            <a:spLocks noGrp="1"/>
          </p:cNvSpPr>
          <p:nvPr>
            <p:ph type="dt" sz="quarter" idx="10"/>
          </p:nvPr>
        </p:nvSpPr>
        <p:spPr/>
        <p:txBody>
          <a:bodyPr/>
          <a:lstStyle/>
          <a:p>
            <a:pPr>
              <a:defRPr/>
            </a:pPr>
            <a:fld id="{386A066C-06C4-4F28-8091-C4AC78D5AFF5}" type="datetime3">
              <a:rPr lang="en-US" smtClean="0"/>
              <a:pPr>
                <a:defRPr/>
              </a:pPr>
              <a:t>8 January 2019</a:t>
            </a:fld>
            <a:endParaRPr lang="en-US" dirty="0" smtClean="0"/>
          </a:p>
        </p:txBody>
      </p:sp>
      <p:sp>
        <p:nvSpPr>
          <p:cNvPr id="7" name="Left Arrow 6"/>
          <p:cNvSpPr/>
          <p:nvPr/>
        </p:nvSpPr>
        <p:spPr bwMode="auto">
          <a:xfrm>
            <a:off x="5562600" y="1366746"/>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8" name="Left Arrow 7"/>
          <p:cNvSpPr/>
          <p:nvPr/>
        </p:nvSpPr>
        <p:spPr bwMode="auto">
          <a:xfrm rot="18892339">
            <a:off x="6601866" y="5632219"/>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10" name="Right Arrow 9"/>
          <p:cNvSpPr/>
          <p:nvPr/>
        </p:nvSpPr>
        <p:spPr bwMode="auto">
          <a:xfrm>
            <a:off x="701223" y="2236624"/>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a:stretch>
            <a:fillRect/>
          </a:stretch>
        </p:blipFill>
        <p:spPr>
          <a:xfrm>
            <a:off x="1060620" y="974561"/>
            <a:ext cx="1647825" cy="2981325"/>
          </a:xfrm>
          <a:prstGeom prst="rect">
            <a:avLst/>
          </a:prstGeom>
        </p:spPr>
      </p:pic>
    </p:spTree>
    <p:extLst>
      <p:ext uri="{BB962C8B-B14F-4D97-AF65-F5344CB8AC3E}">
        <p14:creationId xmlns:p14="http://schemas.microsoft.com/office/powerpoint/2010/main" val="426559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68759" y="669336"/>
            <a:ext cx="4440066" cy="6188664"/>
          </a:xfrm>
          <a:prstGeom prst="rect">
            <a:avLst/>
          </a:prstGeom>
        </p:spPr>
      </p:pic>
      <p:sp>
        <p:nvSpPr>
          <p:cNvPr id="13315" name="Slide Number Placeholder 5"/>
          <p:cNvSpPr>
            <a:spLocks noGrp="1"/>
          </p:cNvSpPr>
          <p:nvPr>
            <p:ph type="sldNum" sz="quarter" idx="12"/>
          </p:nvPr>
        </p:nvSpPr>
        <p:spPr/>
        <p:txBody>
          <a:bodyPr/>
          <a:lstStyle/>
          <a:p>
            <a:pPr>
              <a:defRPr/>
            </a:pPr>
            <a:fld id="{198A156D-465F-4949-8D51-08C9707712F8}" type="slidenum">
              <a:rPr lang="en-US" smtClean="0"/>
              <a:pPr>
                <a:defRPr/>
              </a:pPr>
              <a:t>15</a:t>
            </a:fld>
            <a:endParaRPr lang="en-US" smtClean="0"/>
          </a:p>
        </p:txBody>
      </p:sp>
      <p:sp>
        <p:nvSpPr>
          <p:cNvPr id="12291" name="AutoShape 2"/>
          <p:cNvSpPr>
            <a:spLocks noGrp="1" noChangeArrowheads="1"/>
          </p:cNvSpPr>
          <p:nvPr>
            <p:ph type="title"/>
          </p:nvPr>
        </p:nvSpPr>
        <p:spPr>
          <a:xfrm>
            <a:off x="304800" y="63855"/>
            <a:ext cx="8534400" cy="609600"/>
          </a:xfrm>
        </p:spPr>
        <p:txBody>
          <a:bodyPr/>
          <a:lstStyle/>
          <a:p>
            <a:pPr eaLnBrk="1" hangingPunct="1"/>
            <a:r>
              <a:rPr lang="en-US" dirty="0"/>
              <a:t>Canvas: </a:t>
            </a:r>
            <a:r>
              <a:rPr lang="en-US" dirty="0" smtClean="0"/>
              <a:t>Modules and Lecture Slides</a:t>
            </a:r>
          </a:p>
        </p:txBody>
      </p:sp>
      <p:sp>
        <p:nvSpPr>
          <p:cNvPr id="13314" name="Date Placeholder 3"/>
          <p:cNvSpPr>
            <a:spLocks noGrp="1"/>
          </p:cNvSpPr>
          <p:nvPr>
            <p:ph type="dt" sz="quarter" idx="10"/>
          </p:nvPr>
        </p:nvSpPr>
        <p:spPr/>
        <p:txBody>
          <a:bodyPr/>
          <a:lstStyle/>
          <a:p>
            <a:pPr>
              <a:defRPr/>
            </a:pPr>
            <a:fld id="{386A066C-06C4-4F28-8091-C4AC78D5AFF5}" type="datetime3">
              <a:rPr lang="en-US" smtClean="0"/>
              <a:pPr>
                <a:defRPr/>
              </a:pPr>
              <a:t>8 January 2019</a:t>
            </a:fld>
            <a:endParaRPr lang="en-US" dirty="0" smtClean="0"/>
          </a:p>
        </p:txBody>
      </p:sp>
      <p:sp>
        <p:nvSpPr>
          <p:cNvPr id="7" name="Left Arrow 6"/>
          <p:cNvSpPr/>
          <p:nvPr/>
        </p:nvSpPr>
        <p:spPr bwMode="auto">
          <a:xfrm>
            <a:off x="5955957" y="627732"/>
            <a:ext cx="762000" cy="495300"/>
          </a:xfrm>
          <a:prstGeom prst="lef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8" name="Left Arrow 7"/>
          <p:cNvSpPr/>
          <p:nvPr/>
        </p:nvSpPr>
        <p:spPr bwMode="auto">
          <a:xfrm rot="18892339">
            <a:off x="5397312" y="6153150"/>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10" name="Right Arrow 9"/>
          <p:cNvSpPr/>
          <p:nvPr/>
        </p:nvSpPr>
        <p:spPr bwMode="auto">
          <a:xfrm>
            <a:off x="434501" y="2203392"/>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12" name="Left Arrow 11"/>
          <p:cNvSpPr/>
          <p:nvPr/>
        </p:nvSpPr>
        <p:spPr bwMode="auto">
          <a:xfrm>
            <a:off x="4510881" y="1936692"/>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13" name="Left Arrow 12"/>
          <p:cNvSpPr/>
          <p:nvPr/>
        </p:nvSpPr>
        <p:spPr bwMode="auto">
          <a:xfrm>
            <a:off x="4572000" y="2616084"/>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pic>
        <p:nvPicPr>
          <p:cNvPr id="2" name="Picture 1"/>
          <p:cNvPicPr>
            <a:picLocks noChangeAspect="1"/>
          </p:cNvPicPr>
          <p:nvPr/>
        </p:nvPicPr>
        <p:blipFill>
          <a:blip r:embed="rId4"/>
          <a:stretch>
            <a:fillRect/>
          </a:stretch>
        </p:blipFill>
        <p:spPr>
          <a:xfrm>
            <a:off x="867107" y="941329"/>
            <a:ext cx="1647825" cy="2981325"/>
          </a:xfrm>
          <a:prstGeom prst="rect">
            <a:avLst/>
          </a:prstGeom>
        </p:spPr>
      </p:pic>
    </p:spTree>
    <p:extLst>
      <p:ext uri="{BB962C8B-B14F-4D97-AF65-F5344CB8AC3E}">
        <p14:creationId xmlns:p14="http://schemas.microsoft.com/office/powerpoint/2010/main" val="734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41" y="139313"/>
            <a:ext cx="8634884" cy="609600"/>
          </a:xfrm>
        </p:spPr>
        <p:txBody>
          <a:bodyPr/>
          <a:lstStyle/>
          <a:p>
            <a:r>
              <a:rPr lang="en-US" dirty="0" smtClean="0"/>
              <a:t>Canvas: Upcoming Tests and Submissions</a:t>
            </a:r>
            <a:endParaRPr lang="en-US" dirty="0"/>
          </a:p>
        </p:txBody>
      </p:sp>
      <p:sp>
        <p:nvSpPr>
          <p:cNvPr id="4" name="Date Placeholder 3"/>
          <p:cNvSpPr>
            <a:spLocks noGrp="1"/>
          </p:cNvSpPr>
          <p:nvPr>
            <p:ph type="dt" sz="half" idx="10"/>
          </p:nvPr>
        </p:nvSpPr>
        <p:spPr/>
        <p:txBody>
          <a:bodyPr/>
          <a:lstStyle/>
          <a:p>
            <a:pPr>
              <a:defRPr/>
            </a:pPr>
            <a:fld id="{4E1E74DE-CE3F-4C30-9C3B-611B970CEEE9}"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CE900D63-67DB-4586-8A42-BF72B144B247}" type="slidenum">
              <a:rPr lang="en-US" smtClean="0"/>
              <a:pPr>
                <a:defRPr/>
              </a:pPr>
              <a:t>16</a:t>
            </a:fld>
            <a:endParaRPr lang="en-US"/>
          </a:p>
        </p:txBody>
      </p:sp>
      <p:pic>
        <p:nvPicPr>
          <p:cNvPr id="6" name="Picture 5"/>
          <p:cNvPicPr>
            <a:picLocks noChangeAspect="1"/>
          </p:cNvPicPr>
          <p:nvPr/>
        </p:nvPicPr>
        <p:blipFill>
          <a:blip r:embed="rId2"/>
          <a:stretch>
            <a:fillRect/>
          </a:stretch>
        </p:blipFill>
        <p:spPr>
          <a:xfrm>
            <a:off x="2245232" y="1371600"/>
            <a:ext cx="6365368" cy="4724400"/>
          </a:xfrm>
          <a:prstGeom prst="rect">
            <a:avLst/>
          </a:prstGeom>
        </p:spPr>
      </p:pic>
      <p:sp>
        <p:nvSpPr>
          <p:cNvPr id="9" name="Left Arrow 8"/>
          <p:cNvSpPr/>
          <p:nvPr/>
        </p:nvSpPr>
        <p:spPr bwMode="auto">
          <a:xfrm>
            <a:off x="5377849" y="1676400"/>
            <a:ext cx="762000"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10" name="Left Arrow 9"/>
          <p:cNvSpPr/>
          <p:nvPr/>
        </p:nvSpPr>
        <p:spPr bwMode="auto">
          <a:xfrm>
            <a:off x="8333041" y="2399326"/>
            <a:ext cx="502984"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11" name="Left Arrow 10"/>
          <p:cNvSpPr/>
          <p:nvPr/>
        </p:nvSpPr>
        <p:spPr bwMode="auto">
          <a:xfrm>
            <a:off x="8325517" y="4382098"/>
            <a:ext cx="502984" cy="4953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p:txBody>
      </p:sp>
      <p:sp>
        <p:nvSpPr>
          <p:cNvPr id="8" name="Right Arrow 7"/>
          <p:cNvSpPr/>
          <p:nvPr/>
        </p:nvSpPr>
        <p:spPr bwMode="auto">
          <a:xfrm>
            <a:off x="157314" y="2971800"/>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3" name="Picture 2"/>
          <p:cNvPicPr>
            <a:picLocks noChangeAspect="1"/>
          </p:cNvPicPr>
          <p:nvPr/>
        </p:nvPicPr>
        <p:blipFill>
          <a:blip r:embed="rId3"/>
          <a:stretch>
            <a:fillRect/>
          </a:stretch>
        </p:blipFill>
        <p:spPr>
          <a:xfrm>
            <a:off x="535139" y="1472327"/>
            <a:ext cx="1750861" cy="2718673"/>
          </a:xfrm>
          <a:prstGeom prst="rect">
            <a:avLst/>
          </a:prstGeom>
        </p:spPr>
      </p:pic>
    </p:spTree>
    <p:extLst>
      <p:ext uri="{BB962C8B-B14F-4D97-AF65-F5344CB8AC3E}">
        <p14:creationId xmlns:p14="http://schemas.microsoft.com/office/powerpoint/2010/main" val="7910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8686" y="1676400"/>
            <a:ext cx="8610600" cy="3657600"/>
          </a:xfrm>
          <a:prstGeom prst="rect">
            <a:avLst/>
          </a:prstGeom>
        </p:spPr>
      </p:pic>
      <p:sp>
        <p:nvSpPr>
          <p:cNvPr id="13315" name="Slide Number Placeholder 5"/>
          <p:cNvSpPr>
            <a:spLocks noGrp="1"/>
          </p:cNvSpPr>
          <p:nvPr>
            <p:ph type="sldNum" sz="quarter" idx="12"/>
          </p:nvPr>
        </p:nvSpPr>
        <p:spPr/>
        <p:txBody>
          <a:bodyPr/>
          <a:lstStyle/>
          <a:p>
            <a:pPr>
              <a:defRPr/>
            </a:pPr>
            <a:fld id="{198A156D-465F-4949-8D51-08C9707712F8}" type="slidenum">
              <a:rPr lang="en-US" smtClean="0"/>
              <a:pPr>
                <a:defRPr/>
              </a:pPr>
              <a:t>17</a:t>
            </a:fld>
            <a:endParaRPr lang="en-US" smtClean="0"/>
          </a:p>
        </p:txBody>
      </p:sp>
      <p:sp>
        <p:nvSpPr>
          <p:cNvPr id="12291" name="AutoShape 2"/>
          <p:cNvSpPr>
            <a:spLocks noGrp="1" noChangeArrowheads="1"/>
          </p:cNvSpPr>
          <p:nvPr>
            <p:ph type="title"/>
          </p:nvPr>
        </p:nvSpPr>
        <p:spPr>
          <a:xfrm>
            <a:off x="301625" y="76200"/>
            <a:ext cx="8534400" cy="609600"/>
          </a:xfrm>
        </p:spPr>
        <p:txBody>
          <a:bodyPr/>
          <a:lstStyle/>
          <a:p>
            <a:pPr eaLnBrk="1" hangingPunct="1"/>
            <a:r>
              <a:rPr lang="en-US" dirty="0"/>
              <a:t>Canvas: </a:t>
            </a:r>
            <a:r>
              <a:rPr lang="en-US" dirty="0" smtClean="0"/>
              <a:t>Discussion Board</a:t>
            </a:r>
          </a:p>
        </p:txBody>
      </p:sp>
      <p:sp>
        <p:nvSpPr>
          <p:cNvPr id="13314" name="Date Placeholder 3"/>
          <p:cNvSpPr>
            <a:spLocks noGrp="1"/>
          </p:cNvSpPr>
          <p:nvPr>
            <p:ph type="dt" sz="quarter" idx="10"/>
          </p:nvPr>
        </p:nvSpPr>
        <p:spPr/>
        <p:txBody>
          <a:bodyPr/>
          <a:lstStyle/>
          <a:p>
            <a:pPr>
              <a:defRPr/>
            </a:pPr>
            <a:fld id="{386A066C-06C4-4F28-8091-C4AC78D5AFF5}" type="datetime3">
              <a:rPr lang="en-US" smtClean="0"/>
              <a:pPr>
                <a:defRPr/>
              </a:pPr>
              <a:t>8 January 2019</a:t>
            </a:fld>
            <a:endParaRPr lang="en-US" dirty="0" smtClean="0"/>
          </a:p>
        </p:txBody>
      </p:sp>
      <p:sp>
        <p:nvSpPr>
          <p:cNvPr id="8" name="Right Arrow 7"/>
          <p:cNvSpPr/>
          <p:nvPr/>
        </p:nvSpPr>
        <p:spPr bwMode="auto">
          <a:xfrm>
            <a:off x="251594" y="3810000"/>
            <a:ext cx="304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a:stretch>
            <a:fillRect/>
          </a:stretch>
        </p:blipFill>
        <p:spPr>
          <a:xfrm>
            <a:off x="604102" y="1695218"/>
            <a:ext cx="1885950" cy="2962275"/>
          </a:xfrm>
          <a:prstGeom prst="rect">
            <a:avLst/>
          </a:prstGeom>
        </p:spPr>
      </p:pic>
    </p:spTree>
    <p:extLst>
      <p:ext uri="{BB962C8B-B14F-4D97-AF65-F5344CB8AC3E}">
        <p14:creationId xmlns:p14="http://schemas.microsoft.com/office/powerpoint/2010/main" val="295541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xfrm>
            <a:off x="0" y="63690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69EC15-A4A2-4475-97EE-2E0365A0DE06}" type="slidenum">
              <a:rPr lang="en-US" smtClean="0">
                <a:solidFill>
                  <a:schemeClr val="bg1"/>
                </a:solidFill>
              </a:rPr>
              <a:pPr eaLnBrk="1" hangingPunct="1"/>
              <a:t>18</a:t>
            </a:fld>
            <a:endParaRPr lang="en-US" dirty="0" smtClean="0">
              <a:solidFill>
                <a:schemeClr val="bg1"/>
              </a:solidFill>
            </a:endParaRPr>
          </a:p>
        </p:txBody>
      </p:sp>
      <p:sp>
        <p:nvSpPr>
          <p:cNvPr id="17411" name="AutoShape 2"/>
          <p:cNvSpPr>
            <a:spLocks noGrp="1" noChangeArrowheads="1"/>
          </p:cNvSpPr>
          <p:nvPr>
            <p:ph type="title"/>
          </p:nvPr>
        </p:nvSpPr>
        <p:spPr>
          <a:xfrm>
            <a:off x="2209800" y="0"/>
            <a:ext cx="4953000" cy="685800"/>
          </a:xfrm>
        </p:spPr>
        <p:txBody>
          <a:bodyPr/>
          <a:lstStyle/>
          <a:p>
            <a:pPr eaLnBrk="1" hangingPunct="1"/>
            <a:r>
              <a:rPr lang="en-US" sz="3200" dirty="0" smtClean="0"/>
              <a:t>Weight and Grading Scale</a:t>
            </a:r>
          </a:p>
        </p:txBody>
      </p:sp>
      <p:graphicFrame>
        <p:nvGraphicFramePr>
          <p:cNvPr id="81" name="Table 80"/>
          <p:cNvGraphicFramePr>
            <a:graphicFrameLocks noGrp="1"/>
          </p:cNvGraphicFramePr>
          <p:nvPr>
            <p:extLst>
              <p:ext uri="{D42A27DB-BD31-4B8C-83A1-F6EECF244321}">
                <p14:modId xmlns:p14="http://schemas.microsoft.com/office/powerpoint/2010/main" val="260648874"/>
              </p:ext>
            </p:extLst>
          </p:nvPr>
        </p:nvGraphicFramePr>
        <p:xfrm>
          <a:off x="609600" y="2228334"/>
          <a:ext cx="4267200" cy="32004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533400">
                <a:tc>
                  <a:txBody>
                    <a:bodyPr/>
                    <a:lstStyle/>
                    <a:p>
                      <a:r>
                        <a:rPr lang="en-US" sz="2400" dirty="0" smtClean="0">
                          <a:latin typeface="Times New Roman" pitchFamily="18" charset="0"/>
                          <a:cs typeface="Times New Roman" pitchFamily="18" charset="0"/>
                        </a:rPr>
                        <a:t>Graded Activity</a:t>
                      </a:r>
                      <a:endParaRPr lang="en-US" sz="2400" dirty="0"/>
                    </a:p>
                  </a:txBody>
                  <a:tcPr/>
                </a:tc>
                <a:tc>
                  <a:txBody>
                    <a:bodyPr/>
                    <a:lstStyle/>
                    <a:p>
                      <a:r>
                        <a:rPr lang="en-US" sz="2400" dirty="0" smtClean="0">
                          <a:latin typeface="Times New Roman" pitchFamily="18" charset="0"/>
                          <a:cs typeface="Times New Roman" pitchFamily="18" charset="0"/>
                        </a:rPr>
                        <a:t>Weight</a:t>
                      </a:r>
                      <a:endParaRPr lang="en-US" sz="2400" dirty="0"/>
                    </a:p>
                  </a:txBody>
                  <a:tcPr/>
                </a:tc>
                <a:extLst>
                  <a:ext uri="{0D108BD9-81ED-4DB2-BD59-A6C34878D82A}">
                    <a16:rowId xmlns:a16="http://schemas.microsoft.com/office/drawing/2014/main" val="10000"/>
                  </a:ext>
                </a:extLst>
              </a:tr>
              <a:tr h="533400">
                <a:tc>
                  <a:txBody>
                    <a:bodyPr/>
                    <a:lstStyle/>
                    <a:p>
                      <a:r>
                        <a:rPr lang="en-US" sz="2400" b="0" dirty="0" smtClean="0">
                          <a:latin typeface="Times New Roman" pitchFamily="18" charset="0"/>
                          <a:cs typeface="Times New Roman" pitchFamily="18" charset="0"/>
                        </a:rPr>
                        <a:t>Projects/Assignments</a:t>
                      </a:r>
                      <a:endParaRPr lang="en-US" sz="2400" dirty="0"/>
                    </a:p>
                  </a:txBody>
                  <a:tcPr/>
                </a:tc>
                <a:tc>
                  <a:txBody>
                    <a:bodyPr/>
                    <a:lstStyle/>
                    <a:p>
                      <a:r>
                        <a:rPr lang="en-US" sz="2400" dirty="0" smtClean="0"/>
                        <a:t>30%</a:t>
                      </a:r>
                      <a:endParaRPr lang="en-US" sz="2400" dirty="0"/>
                    </a:p>
                  </a:txBody>
                  <a:tcPr/>
                </a:tc>
                <a:extLst>
                  <a:ext uri="{0D108BD9-81ED-4DB2-BD59-A6C34878D82A}">
                    <a16:rowId xmlns:a16="http://schemas.microsoft.com/office/drawing/2014/main" val="10001"/>
                  </a:ext>
                </a:extLst>
              </a:tr>
              <a:tr h="533400">
                <a:tc>
                  <a:txBody>
                    <a:bodyPr/>
                    <a:lstStyle/>
                    <a:p>
                      <a:r>
                        <a:rPr lang="en-US" sz="2000" dirty="0" smtClean="0"/>
                        <a:t>Weekly Quizzes</a:t>
                      </a:r>
                      <a:r>
                        <a:rPr lang="en-US" sz="2400" dirty="0" smtClean="0">
                          <a:solidFill>
                            <a:srgbClr val="FF0000"/>
                          </a:solidFill>
                        </a:rPr>
                        <a:t>*</a:t>
                      </a:r>
                      <a:endParaRPr lang="en-US" sz="2400" dirty="0">
                        <a:solidFill>
                          <a:srgbClr val="FF0000"/>
                        </a:solidFill>
                      </a:endParaRPr>
                    </a:p>
                  </a:txBody>
                  <a:tcPr/>
                </a:tc>
                <a:tc>
                  <a:txBody>
                    <a:bodyPr/>
                    <a:lstStyle/>
                    <a:p>
                      <a:r>
                        <a:rPr lang="en-US" sz="2400" dirty="0" smtClean="0"/>
                        <a:t>11%</a:t>
                      </a:r>
                      <a:endParaRPr lang="en-US" sz="2400" dirty="0"/>
                    </a:p>
                  </a:txBody>
                  <a:tcPr/>
                </a:tc>
                <a:extLst>
                  <a:ext uri="{0D108BD9-81ED-4DB2-BD59-A6C34878D82A}">
                    <a16:rowId xmlns:a16="http://schemas.microsoft.com/office/drawing/2014/main"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rPr>
                        <a:t>Unit Tests 1, 2, 3, 4</a:t>
                      </a:r>
                      <a:r>
                        <a:rPr lang="en-US" sz="2000" b="0" kern="1200" dirty="0" smtClean="0">
                          <a:solidFill>
                            <a:schemeClr val="dk1"/>
                          </a:solidFill>
                          <a:latin typeface="Times New Roman" pitchFamily="18" charset="0"/>
                          <a:ea typeface="+mn-ea"/>
                          <a:cs typeface="+mn-cs"/>
                        </a:rPr>
                        <a:t>, 5</a:t>
                      </a:r>
                      <a:r>
                        <a:rPr lang="en-US" sz="2400" b="0" i="1" kern="1200" dirty="0" smtClean="0">
                          <a:solidFill>
                            <a:srgbClr val="FF0000"/>
                          </a:solidFill>
                          <a:latin typeface="Times New Roman" pitchFamily="18" charset="0"/>
                          <a:ea typeface="+mn-ea"/>
                          <a:cs typeface="+mn-cs"/>
                        </a:rPr>
                        <a:t>^</a:t>
                      </a:r>
                      <a:endParaRPr lang="en-US" sz="2400" b="0" i="1" dirty="0" smtClean="0">
                        <a:solidFill>
                          <a:srgbClr val="FF0000"/>
                        </a:solidFill>
                        <a:latin typeface="Times New Roman" pitchFamily="18" charset="0"/>
                      </a:endParaRPr>
                    </a:p>
                  </a:txBody>
                  <a:tcPr/>
                </a:tc>
                <a:tc>
                  <a:txBody>
                    <a:bodyPr/>
                    <a:lstStyle/>
                    <a:p>
                      <a:r>
                        <a:rPr lang="en-US" sz="2400" dirty="0" smtClean="0"/>
                        <a:t>12%</a:t>
                      </a:r>
                      <a:endParaRPr lang="en-US" sz="2400" dirty="0"/>
                    </a:p>
                  </a:txBody>
                  <a:tcPr/>
                </a:tc>
                <a:extLst>
                  <a:ext uri="{0D108BD9-81ED-4DB2-BD59-A6C34878D82A}">
                    <a16:rowId xmlns:a16="http://schemas.microsoft.com/office/drawing/2014/main"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Mid-Term Exam</a:t>
                      </a:r>
                    </a:p>
                  </a:txBody>
                  <a:tcPr/>
                </a:tc>
                <a:tc>
                  <a:txBody>
                    <a:bodyPr/>
                    <a:lstStyle/>
                    <a:p>
                      <a:r>
                        <a:rPr lang="en-US" sz="2400" dirty="0" smtClean="0"/>
                        <a:t>22% </a:t>
                      </a:r>
                      <a:endParaRPr lang="en-US" sz="2400" dirty="0"/>
                    </a:p>
                  </a:txBody>
                  <a:tcPr/>
                </a:tc>
                <a:extLst>
                  <a:ext uri="{0D108BD9-81ED-4DB2-BD59-A6C34878D82A}">
                    <a16:rowId xmlns:a16="http://schemas.microsoft.com/office/drawing/2014/main" val="10004"/>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Final Exam</a:t>
                      </a:r>
                    </a:p>
                  </a:txBody>
                  <a:tcPr/>
                </a:tc>
                <a:tc>
                  <a:txBody>
                    <a:bodyPr/>
                    <a:lstStyle/>
                    <a:p>
                      <a:r>
                        <a:rPr lang="en-US" sz="2400" dirty="0" smtClean="0"/>
                        <a:t>25%</a:t>
                      </a:r>
                      <a:endParaRPr lang="en-US" sz="2400" dirty="0"/>
                    </a:p>
                  </a:txBody>
                  <a:tcPr/>
                </a:tc>
                <a:extLst>
                  <a:ext uri="{0D108BD9-81ED-4DB2-BD59-A6C34878D82A}">
                    <a16:rowId xmlns:a16="http://schemas.microsoft.com/office/drawing/2014/main" val="10005"/>
                  </a:ext>
                </a:extLst>
              </a:tr>
            </a:tbl>
          </a:graphicData>
        </a:graphic>
      </p:graphicFrame>
      <p:graphicFrame>
        <p:nvGraphicFramePr>
          <p:cNvPr id="44" name="Table 43"/>
          <p:cNvGraphicFramePr>
            <a:graphicFrameLocks noGrp="1"/>
          </p:cNvGraphicFramePr>
          <p:nvPr>
            <p:extLst/>
          </p:nvPr>
        </p:nvGraphicFramePr>
        <p:xfrm>
          <a:off x="5410200" y="762000"/>
          <a:ext cx="3429000" cy="4937628"/>
        </p:xfrm>
        <a:graphic>
          <a:graphicData uri="http://schemas.openxmlformats.org/drawingml/2006/table">
            <a:tbl>
              <a:tblPr/>
              <a:tblGrid>
                <a:gridCol w="1981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Times New Roman" pitchFamily="18" charset="0"/>
                          <a:cs typeface="Times New Roman" pitchFamily="18" charset="0"/>
                        </a:rPr>
                        <a:t>Percentage</a:t>
                      </a:r>
                      <a:endParaRPr kumimoji="0" lang="en-US" sz="2400" b="1" i="0" u="none" strike="noStrike" cap="none" normalizeH="0" baseline="0" dirty="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Times New Roman" pitchFamily="18" charset="0"/>
                          <a:cs typeface="Times New Roman" pitchFamily="18" charset="0"/>
                        </a:rPr>
                        <a:t>Symbol Grade</a:t>
                      </a:r>
                      <a:endParaRPr kumimoji="0" lang="en-US" sz="2400" b="1" i="0" u="none" strike="noStrike" cap="none" normalizeH="0" baseline="0" dirty="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96.5-100%</a:t>
                      </a:r>
                      <a:endParaRPr kumimoji="0" lang="en-US" sz="2400" b="0" i="0" u="none" strike="noStrike" cap="none" normalizeH="0" baseline="0" dirty="0" smtClean="0">
                        <a:ln>
                          <a:noFill/>
                        </a:ln>
                        <a:solidFill>
                          <a:srgbClr val="003366"/>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92.5-96.4%</a:t>
                      </a:r>
                      <a:br>
                        <a:rPr kumimoji="0" lang="en-US" sz="2400" b="0" i="0" u="none" strike="noStrike" cap="none" normalizeH="0" baseline="0" dirty="0" smtClean="0">
                          <a:ln>
                            <a:noFill/>
                          </a:ln>
                          <a:solidFill>
                            <a:srgbClr val="003366"/>
                          </a:solidFill>
                          <a:effectLst/>
                          <a:latin typeface="Times New Roman" pitchFamily="18" charset="0"/>
                        </a:rPr>
                      </a:br>
                      <a:r>
                        <a:rPr kumimoji="0" lang="en-US" sz="2400" b="0" i="0" u="none" strike="noStrike" cap="none" normalizeH="0" baseline="0" dirty="0" smtClean="0">
                          <a:ln>
                            <a:noFill/>
                          </a:ln>
                          <a:solidFill>
                            <a:srgbClr val="003366"/>
                          </a:solidFill>
                          <a:effectLst/>
                          <a:latin typeface="Times New Roman" pitchFamily="18" charset="0"/>
                        </a:rPr>
                        <a:t>89.5-92.4%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1"/>
                  </a:ext>
                </a:extLst>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86.5-89.4%</a:t>
                      </a:r>
                      <a:endParaRPr kumimoji="0" lang="en-US" sz="2400" b="0" i="0" u="none" strike="noStrike" cap="none" normalizeH="0" baseline="0" dirty="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82.5-86.4%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79.5-82.4%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10002"/>
                  </a:ext>
                </a:extLst>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75.5-79.4%</a:t>
                      </a:r>
                      <a:endParaRPr kumimoji="0" lang="en-US" sz="2400" b="0" i="0" u="none" strike="noStrike" cap="none" normalizeH="0" baseline="0" dirty="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69.5-75.4%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3"/>
                  </a:ext>
                </a:extLst>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59.5-69.4%</a:t>
                      </a:r>
                      <a:endParaRPr kumimoji="0" lang="en-US" sz="2400" b="0" i="0" u="none" strike="noStrike" cap="none" normalizeH="0" baseline="0" dirty="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rPr>
                        <a:t>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10004"/>
                  </a:ext>
                </a:extLst>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Below 60%</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5"/>
                  </a:ext>
                </a:extLst>
              </a:tr>
            </a:tbl>
          </a:graphicData>
        </a:graphic>
      </p:graphicFrame>
      <p:sp>
        <p:nvSpPr>
          <p:cNvPr id="3" name="Rounded Rectangular Callout 2"/>
          <p:cNvSpPr/>
          <p:nvPr/>
        </p:nvSpPr>
        <p:spPr bwMode="auto">
          <a:xfrm>
            <a:off x="2133600" y="685800"/>
            <a:ext cx="3200400" cy="1313934"/>
          </a:xfrm>
          <a:prstGeom prst="wedgeRoundRectCallout">
            <a:avLst>
              <a:gd name="adj1" fmla="val -11347"/>
              <a:gd name="adj2" fmla="val 14735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smtClean="0"/>
              <a:t>Quizzes and unit tests will be given online for all students. You can take them in the lecture week.</a:t>
            </a:r>
            <a:endParaRPr kumimoji="0" lang="en-US" sz="1800" b="0" i="0" u="none" strike="noStrike" cap="none" normalizeH="0" baseline="0" dirty="0" smtClean="0">
              <a:ln>
                <a:noFill/>
              </a:ln>
              <a:solidFill>
                <a:schemeClr val="tx1"/>
              </a:solidFill>
              <a:effectLst/>
            </a:endParaRPr>
          </a:p>
        </p:txBody>
      </p:sp>
      <p:sp>
        <p:nvSpPr>
          <p:cNvPr id="4" name="Rounded Rectangle 3"/>
          <p:cNvSpPr/>
          <p:nvPr/>
        </p:nvSpPr>
        <p:spPr bwMode="auto">
          <a:xfrm>
            <a:off x="635000" y="3295134"/>
            <a:ext cx="2870200" cy="104826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9" name="TextBox 8"/>
          <p:cNvSpPr txBox="1"/>
          <p:nvPr/>
        </p:nvSpPr>
        <p:spPr>
          <a:xfrm>
            <a:off x="381000" y="5791200"/>
            <a:ext cx="7021666" cy="707886"/>
          </a:xfrm>
          <a:prstGeom prst="rect">
            <a:avLst/>
          </a:prstGeom>
          <a:noFill/>
        </p:spPr>
        <p:txBody>
          <a:bodyPr wrap="none" rtlCol="0">
            <a:spAutoFit/>
          </a:bodyPr>
          <a:lstStyle/>
          <a:p>
            <a:r>
              <a:rPr lang="en-US" sz="2000" b="0" dirty="0" smtClean="0">
                <a:solidFill>
                  <a:srgbClr val="003399"/>
                </a:solidFill>
                <a:latin typeface="+mj-lt"/>
              </a:rPr>
              <a:t>* </a:t>
            </a:r>
            <a:r>
              <a:rPr lang="en-US" sz="2000" b="0" dirty="0" smtClean="0">
                <a:solidFill>
                  <a:srgbClr val="003399"/>
                </a:solidFill>
              </a:rPr>
              <a:t>The lowest </a:t>
            </a:r>
            <a:r>
              <a:rPr lang="en-US" sz="2000" b="0" dirty="0" smtClean="0">
                <a:solidFill>
                  <a:srgbClr val="990000"/>
                </a:solidFill>
              </a:rPr>
              <a:t>two</a:t>
            </a:r>
            <a:r>
              <a:rPr lang="en-US" sz="2000" b="0" dirty="0" smtClean="0">
                <a:solidFill>
                  <a:srgbClr val="003399"/>
                </a:solidFill>
              </a:rPr>
              <a:t> will be dropped</a:t>
            </a:r>
            <a:r>
              <a:rPr lang="en-US" sz="2000" b="0" dirty="0">
                <a:solidFill>
                  <a:srgbClr val="003399"/>
                </a:solidFill>
              </a:rPr>
              <a:t>, no make </a:t>
            </a:r>
            <a:r>
              <a:rPr lang="en-US" sz="2000" b="0" dirty="0" smtClean="0">
                <a:solidFill>
                  <a:srgbClr val="003399"/>
                </a:solidFill>
              </a:rPr>
              <a:t>up and </a:t>
            </a:r>
            <a:r>
              <a:rPr lang="en-US" sz="2000" b="0" dirty="0">
                <a:solidFill>
                  <a:srgbClr val="003399"/>
                </a:solidFill>
              </a:rPr>
              <a:t>no reset </a:t>
            </a:r>
            <a:endParaRPr lang="en-US" sz="2000" b="0" dirty="0" smtClean="0">
              <a:solidFill>
                <a:srgbClr val="003399"/>
              </a:solidFill>
            </a:endParaRPr>
          </a:p>
          <a:p>
            <a:r>
              <a:rPr lang="en-US" sz="2000" b="0" dirty="0">
                <a:solidFill>
                  <a:srgbClr val="003399"/>
                </a:solidFill>
              </a:rPr>
              <a:t>^</a:t>
            </a:r>
            <a:r>
              <a:rPr lang="en-US" sz="2000" b="0" dirty="0" smtClean="0">
                <a:solidFill>
                  <a:srgbClr val="003399"/>
                </a:solidFill>
              </a:rPr>
              <a:t> </a:t>
            </a:r>
            <a:r>
              <a:rPr lang="en-US" sz="2000" b="0" dirty="0">
                <a:solidFill>
                  <a:srgbClr val="003399"/>
                </a:solidFill>
              </a:rPr>
              <a:t>The lowest </a:t>
            </a:r>
            <a:r>
              <a:rPr lang="en-US" sz="2000" b="0" dirty="0" smtClean="0">
                <a:solidFill>
                  <a:srgbClr val="990000"/>
                </a:solidFill>
              </a:rPr>
              <a:t>one</a:t>
            </a:r>
            <a:r>
              <a:rPr lang="en-US" sz="2000" b="0" dirty="0" smtClean="0">
                <a:solidFill>
                  <a:srgbClr val="003399"/>
                </a:solidFill>
              </a:rPr>
              <a:t> will </a:t>
            </a:r>
            <a:r>
              <a:rPr lang="en-US" sz="2000" b="0" dirty="0">
                <a:solidFill>
                  <a:srgbClr val="003399"/>
                </a:solidFill>
              </a:rPr>
              <a:t>be </a:t>
            </a:r>
            <a:r>
              <a:rPr lang="en-US" sz="2000" b="0" dirty="0" smtClean="0">
                <a:solidFill>
                  <a:srgbClr val="003399"/>
                </a:solidFill>
              </a:rPr>
              <a:t>dropped, no make up and </a:t>
            </a:r>
            <a:r>
              <a:rPr lang="en-US" sz="2000" b="0" dirty="0">
                <a:solidFill>
                  <a:srgbClr val="003399"/>
                </a:solidFill>
              </a:rPr>
              <a:t>no </a:t>
            </a:r>
            <a:r>
              <a:rPr lang="en-US" sz="2000" b="0" dirty="0" smtClean="0">
                <a:solidFill>
                  <a:srgbClr val="003399"/>
                </a:solidFill>
              </a:rPr>
              <a:t>reset.</a:t>
            </a:r>
            <a:endParaRPr lang="en-US" sz="2000" b="0" dirty="0">
              <a:solidFill>
                <a:srgbClr val="003399"/>
              </a:solidFill>
            </a:endParaRPr>
          </a:p>
        </p:txBody>
      </p:sp>
    </p:spTree>
    <p:extLst>
      <p:ext uri="{BB962C8B-B14F-4D97-AF65-F5344CB8AC3E}">
        <p14:creationId xmlns:p14="http://schemas.microsoft.com/office/powerpoint/2010/main" val="19813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4"/>
                                        </p:tgtEl>
                                        <p:attrNameLst>
                                          <p:attrName>r</p:attrName>
                                        </p:attrNameLst>
                                      </p:cBhvr>
                                    </p:animRot>
                                  </p:childTnLst>
                                </p:cTn>
                              </p:par>
                            </p:childTnLst>
                          </p:cTn>
                        </p:par>
                        <p:par>
                          <p:cTn id="13" fill="hold">
                            <p:stCondLst>
                              <p:cond delay="30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8305800" cy="609600"/>
          </a:xfrm>
        </p:spPr>
        <p:txBody>
          <a:bodyPr/>
          <a:lstStyle/>
          <a:p>
            <a:r>
              <a:rPr lang="en-US" dirty="0" smtClean="0"/>
              <a:t>Read FAQ document in Course Web</a:t>
            </a:r>
            <a:endParaRPr lang="en-US" dirty="0"/>
          </a:p>
        </p:txBody>
      </p:sp>
      <p:sp>
        <p:nvSpPr>
          <p:cNvPr id="3" name="Date Placeholder 2"/>
          <p:cNvSpPr>
            <a:spLocks noGrp="1"/>
          </p:cNvSpPr>
          <p:nvPr>
            <p:ph type="dt" sz="half" idx="10"/>
          </p:nvPr>
        </p:nvSpPr>
        <p:spPr/>
        <p:txBody>
          <a:bodyPr/>
          <a:lstStyle/>
          <a:p>
            <a:pPr>
              <a:defRPr/>
            </a:pPr>
            <a:fld id="{1CFBC5A4-4777-4843-8EC6-12A55E3F6910}" type="datetime3">
              <a:rPr lang="en-US" smtClean="0"/>
              <a:pPr>
                <a:defRPr/>
              </a:pPr>
              <a:t>8 January 2019</a:t>
            </a:fld>
            <a:endParaRPr lang="en-US"/>
          </a:p>
        </p:txBody>
      </p:sp>
      <p:sp>
        <p:nvSpPr>
          <p:cNvPr id="4" name="Slide Number Placeholder 3"/>
          <p:cNvSpPr>
            <a:spLocks noGrp="1"/>
          </p:cNvSpPr>
          <p:nvPr>
            <p:ph type="sldNum" sz="quarter" idx="12"/>
          </p:nvPr>
        </p:nvSpPr>
        <p:spPr/>
        <p:txBody>
          <a:bodyPr/>
          <a:lstStyle/>
          <a:p>
            <a:pPr>
              <a:defRPr/>
            </a:pPr>
            <a:fld id="{EDD6EAFC-1F36-426D-9546-DD879876A6A4}" type="slidenum">
              <a:rPr lang="en-US" smtClean="0"/>
              <a:pPr>
                <a:defRPr/>
              </a:pPr>
              <a:t>19</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8" y="600932"/>
            <a:ext cx="5506329"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eft Arrow 4"/>
          <p:cNvSpPr/>
          <p:nvPr/>
        </p:nvSpPr>
        <p:spPr bwMode="auto">
          <a:xfrm>
            <a:off x="5943600" y="600932"/>
            <a:ext cx="1524000" cy="838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pic>
        <p:nvPicPr>
          <p:cNvPr id="6" name="Picture 5"/>
          <p:cNvPicPr>
            <a:picLocks noChangeAspect="1"/>
          </p:cNvPicPr>
          <p:nvPr/>
        </p:nvPicPr>
        <p:blipFill>
          <a:blip r:embed="rId3"/>
          <a:stretch>
            <a:fillRect/>
          </a:stretch>
        </p:blipFill>
        <p:spPr>
          <a:xfrm>
            <a:off x="656214" y="1571624"/>
            <a:ext cx="8179811" cy="5185975"/>
          </a:xfrm>
          <a:prstGeom prst="rect">
            <a:avLst/>
          </a:prstGeom>
        </p:spPr>
      </p:pic>
    </p:spTree>
    <p:extLst>
      <p:ext uri="{BB962C8B-B14F-4D97-AF65-F5344CB8AC3E}">
        <p14:creationId xmlns:p14="http://schemas.microsoft.com/office/powerpoint/2010/main" val="85680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p:txBody>
          <a:bodyPr/>
          <a:lstStyle/>
          <a:p>
            <a:pPr>
              <a:defRPr/>
            </a:pPr>
            <a:fld id="{A5E39B7D-FE48-497F-B743-E4D449A3E91C}" type="datetime3">
              <a:rPr lang="en-US" smtClean="0"/>
              <a:pPr>
                <a:defRPr/>
              </a:pPr>
              <a:t>8 January 2019</a:t>
            </a:fld>
            <a:endParaRPr lang="en-US" smtClean="0"/>
          </a:p>
        </p:txBody>
      </p:sp>
      <p:sp>
        <p:nvSpPr>
          <p:cNvPr id="4099" name="Slide Number Placeholder 4"/>
          <p:cNvSpPr>
            <a:spLocks noGrp="1"/>
          </p:cNvSpPr>
          <p:nvPr>
            <p:ph type="sldNum" sz="quarter" idx="12"/>
          </p:nvPr>
        </p:nvSpPr>
        <p:spPr/>
        <p:txBody>
          <a:bodyPr/>
          <a:lstStyle/>
          <a:p>
            <a:pPr>
              <a:defRPr/>
            </a:pPr>
            <a:fld id="{30D598AD-00C4-48A6-AB35-A59736596EFB}" type="slidenum">
              <a:rPr lang="en-US" smtClean="0"/>
              <a:pPr>
                <a:defRPr/>
              </a:pPr>
              <a:t>2</a:t>
            </a:fld>
            <a:endParaRPr lang="en-US" smtClean="0"/>
          </a:p>
        </p:txBody>
      </p:sp>
      <p:sp>
        <p:nvSpPr>
          <p:cNvPr id="4100" name="AutoShape 2"/>
          <p:cNvSpPr>
            <a:spLocks noGrp="1" noChangeArrowheads="1"/>
          </p:cNvSpPr>
          <p:nvPr>
            <p:ph type="title"/>
          </p:nvPr>
        </p:nvSpPr>
        <p:spPr>
          <a:xfrm>
            <a:off x="2362200" y="152400"/>
            <a:ext cx="6477000" cy="609600"/>
          </a:xfrm>
        </p:spPr>
        <p:txBody>
          <a:bodyPr/>
          <a:lstStyle/>
          <a:p>
            <a:pPr eaLnBrk="1" hangingPunct="1"/>
            <a:r>
              <a:rPr lang="en-US" smtClean="0"/>
              <a:t>Day One Itinerary</a:t>
            </a:r>
          </a:p>
        </p:txBody>
      </p:sp>
      <p:sp>
        <p:nvSpPr>
          <p:cNvPr id="4101" name="Rectangle 3"/>
          <p:cNvSpPr>
            <a:spLocks noChangeArrowheads="1"/>
          </p:cNvSpPr>
          <p:nvPr/>
        </p:nvSpPr>
        <p:spPr bwMode="auto">
          <a:xfrm>
            <a:off x="739775" y="1447800"/>
            <a:ext cx="779462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About the instructor</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Course objectives &amp; outcomes</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Syllabus discussion </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Unit 1</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08D1C9E-CF6E-4595-AAC7-E4CC0D2EBC1B}" type="datetime3">
              <a:rPr lang="en-US" b="0" smtClean="0"/>
              <a:pPr eaLnBrk="1" hangingPunct="1"/>
              <a:t>8 January 2019</a:t>
            </a:fld>
            <a:endParaRPr lang="en-US" b="0" smtClean="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4005290-CAD9-40B1-BD89-97A687FF4A41}" type="slidenum">
              <a:rPr lang="en-US" smtClean="0">
                <a:solidFill>
                  <a:schemeClr val="bg1"/>
                </a:solidFill>
              </a:rPr>
              <a:pPr eaLnBrk="1" hangingPunct="1"/>
              <a:t>20</a:t>
            </a:fld>
            <a:endParaRPr lang="en-US" smtClean="0">
              <a:solidFill>
                <a:schemeClr val="bg1"/>
              </a:solidFill>
            </a:endParaRPr>
          </a:p>
        </p:txBody>
      </p:sp>
      <p:sp>
        <p:nvSpPr>
          <p:cNvPr id="18436" name="AutoShape 2"/>
          <p:cNvSpPr>
            <a:spLocks noGrp="1" noChangeArrowheads="1"/>
          </p:cNvSpPr>
          <p:nvPr>
            <p:ph type="title"/>
          </p:nvPr>
        </p:nvSpPr>
        <p:spPr>
          <a:xfrm>
            <a:off x="2057400" y="76200"/>
            <a:ext cx="6324600" cy="609600"/>
          </a:xfrm>
        </p:spPr>
        <p:txBody>
          <a:bodyPr/>
          <a:lstStyle/>
          <a:p>
            <a:pPr eaLnBrk="1" hangingPunct="1"/>
            <a:r>
              <a:rPr lang="en-US" sz="3200" dirty="0" smtClean="0"/>
              <a:t>Standard Classroom Expectation</a:t>
            </a:r>
          </a:p>
        </p:txBody>
      </p:sp>
      <p:sp>
        <p:nvSpPr>
          <p:cNvPr id="18437" name="Rectangle 3"/>
          <p:cNvSpPr>
            <a:spLocks noGrp="1" noChangeArrowheads="1"/>
          </p:cNvSpPr>
          <p:nvPr>
            <p:ph type="body" idx="1"/>
          </p:nvPr>
        </p:nvSpPr>
        <p:spPr/>
        <p:txBody>
          <a:bodyPr/>
          <a:lstStyle/>
          <a:p>
            <a:pPr eaLnBrk="1" hangingPunct="1">
              <a:lnSpc>
                <a:spcPct val="90000"/>
              </a:lnSpc>
            </a:pPr>
            <a:r>
              <a:rPr lang="en-US" dirty="0" smtClean="0"/>
              <a:t>Silent your </a:t>
            </a:r>
            <a:r>
              <a:rPr lang="en-US" dirty="0" smtClean="0">
                <a:solidFill>
                  <a:srgbClr val="FF0000"/>
                </a:solidFill>
              </a:rPr>
              <a:t>cellular phone</a:t>
            </a:r>
            <a:r>
              <a:rPr lang="en-US" dirty="0" smtClean="0"/>
              <a:t>; If your phone happens to ring, stop it immediately and do not answer your phone!</a:t>
            </a:r>
          </a:p>
          <a:p>
            <a:pPr eaLnBrk="1" hangingPunct="1">
              <a:lnSpc>
                <a:spcPct val="90000"/>
              </a:lnSpc>
            </a:pPr>
            <a:r>
              <a:rPr lang="en-US" dirty="0" smtClean="0"/>
              <a:t>Use computer for directly related activities only, e.g., taking notes. No computer is allowed during any tests (lecture exercises quizzes, exams).</a:t>
            </a:r>
          </a:p>
          <a:p>
            <a:pPr eaLnBrk="1" hangingPunct="1">
              <a:lnSpc>
                <a:spcPct val="90000"/>
              </a:lnSpc>
            </a:pPr>
            <a:r>
              <a:rPr lang="en-US" dirty="0" smtClean="0"/>
              <a:t>Do not talk to each other during the lecture. If you have a question that needs to be resolved immediately, you must ask the instructor.</a:t>
            </a:r>
          </a:p>
          <a:p>
            <a:pPr eaLnBrk="1" hangingPunct="1">
              <a:lnSpc>
                <a:spcPct val="90000"/>
              </a:lnSpc>
            </a:pPr>
            <a:r>
              <a:rPr lang="en-US" dirty="0" smtClean="0"/>
              <a:t>Enter the classroom before the lecture’s starting time.</a:t>
            </a:r>
          </a:p>
          <a:p>
            <a:pPr eaLnBrk="1" hangingPunct="1">
              <a:lnSpc>
                <a:spcPct val="90000"/>
              </a:lnSpc>
            </a:pPr>
            <a:r>
              <a:rPr lang="en-US" dirty="0" smtClean="0"/>
              <a:t>Do not leave the classroom during the lecture, unless there is an emergency situation.</a:t>
            </a:r>
          </a:p>
        </p:txBody>
      </p:sp>
    </p:spTree>
    <p:extLst>
      <p:ext uri="{BB962C8B-B14F-4D97-AF65-F5344CB8AC3E}">
        <p14:creationId xmlns:p14="http://schemas.microsoft.com/office/powerpoint/2010/main" val="3737730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2D5CA536-30DE-40E8-BCA0-773A01030521}" type="datetime3">
              <a:rPr lang="en-US" b="0" smtClean="0"/>
              <a:pPr eaLnBrk="1" hangingPunct="1"/>
              <a:t>8 January 2019</a:t>
            </a:fld>
            <a:endParaRPr lang="en-US" b="0" smtClean="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B4BA59-09DC-490D-889A-6211B2369CED}" type="slidenum">
              <a:rPr lang="en-US" smtClean="0">
                <a:solidFill>
                  <a:schemeClr val="bg1"/>
                </a:solidFill>
              </a:rPr>
              <a:pPr eaLnBrk="1" hangingPunct="1"/>
              <a:t>21</a:t>
            </a:fld>
            <a:endParaRPr lang="en-US" smtClean="0">
              <a:solidFill>
                <a:schemeClr val="bg1"/>
              </a:solidFill>
            </a:endParaRPr>
          </a:p>
        </p:txBody>
      </p:sp>
      <p:sp>
        <p:nvSpPr>
          <p:cNvPr id="19460" name="AutoShape 2"/>
          <p:cNvSpPr>
            <a:spLocks noGrp="1" noChangeArrowheads="1"/>
          </p:cNvSpPr>
          <p:nvPr>
            <p:ph type="title"/>
          </p:nvPr>
        </p:nvSpPr>
        <p:spPr/>
        <p:txBody>
          <a:bodyPr/>
          <a:lstStyle/>
          <a:p>
            <a:pPr eaLnBrk="1" hangingPunct="1"/>
            <a:r>
              <a:rPr lang="en-US" sz="3200" smtClean="0"/>
              <a:t>Policies</a:t>
            </a:r>
          </a:p>
        </p:txBody>
      </p:sp>
      <p:sp>
        <p:nvSpPr>
          <p:cNvPr id="19461" name="Rectangle 3"/>
          <p:cNvSpPr>
            <a:spLocks noGrp="1" noChangeArrowheads="1"/>
          </p:cNvSpPr>
          <p:nvPr>
            <p:ph type="body" idx="1"/>
          </p:nvPr>
        </p:nvSpPr>
        <p:spPr>
          <a:xfrm>
            <a:off x="838200" y="1066800"/>
            <a:ext cx="8077200" cy="5638800"/>
          </a:xfrm>
        </p:spPr>
        <p:txBody>
          <a:bodyPr/>
          <a:lstStyle/>
          <a:p>
            <a:pPr eaLnBrk="1" hangingPunct="1">
              <a:lnSpc>
                <a:spcPct val="110000"/>
              </a:lnSpc>
            </a:pPr>
            <a:r>
              <a:rPr lang="en-US" sz="2400" smtClean="0"/>
              <a:t>Interaction: You are encouraged to ask the instructor questions during the lectures. </a:t>
            </a:r>
          </a:p>
          <a:p>
            <a:pPr eaLnBrk="1" hangingPunct="1">
              <a:lnSpc>
                <a:spcPct val="110000"/>
              </a:lnSpc>
            </a:pPr>
            <a:r>
              <a:rPr lang="en-US" sz="2400" smtClean="0"/>
              <a:t>Outside class help welcome and encouraged: </a:t>
            </a:r>
          </a:p>
          <a:p>
            <a:pPr lvl="1" eaLnBrk="1" hangingPunct="1">
              <a:lnSpc>
                <a:spcPct val="110000"/>
              </a:lnSpc>
            </a:pPr>
            <a:r>
              <a:rPr lang="en-US" sz="2000" smtClean="0"/>
              <a:t>Discussion board (effective and fair);</a:t>
            </a:r>
          </a:p>
          <a:p>
            <a:pPr lvl="1" eaLnBrk="1" hangingPunct="1">
              <a:lnSpc>
                <a:spcPct val="110000"/>
              </a:lnSpc>
            </a:pPr>
            <a:r>
              <a:rPr lang="en-US" sz="2000" smtClean="0"/>
              <a:t>Instructor’s and the TA’s office hours;</a:t>
            </a:r>
          </a:p>
          <a:p>
            <a:pPr lvl="1" eaLnBrk="1" hangingPunct="1">
              <a:lnSpc>
                <a:spcPct val="110000"/>
              </a:lnSpc>
            </a:pPr>
            <a:r>
              <a:rPr lang="en-US" sz="2000" smtClean="0"/>
              <a:t>Request appointments if you can not make the office hours;</a:t>
            </a:r>
          </a:p>
          <a:p>
            <a:pPr lvl="1" eaLnBrk="1" hangingPunct="1">
              <a:lnSpc>
                <a:spcPct val="110000"/>
              </a:lnSpc>
            </a:pPr>
            <a:r>
              <a:rPr lang="en-US" sz="2000" smtClean="0"/>
              <a:t>Email/phone call, if necessary.</a:t>
            </a:r>
          </a:p>
          <a:p>
            <a:pPr eaLnBrk="1" hangingPunct="1">
              <a:lnSpc>
                <a:spcPct val="110000"/>
              </a:lnSpc>
            </a:pPr>
            <a:r>
              <a:rPr lang="en-US" sz="2400" smtClean="0"/>
              <a:t>Tests and exams: Missing tests and exams will be giving zero credit and may not be made up.</a:t>
            </a:r>
          </a:p>
          <a:p>
            <a:pPr eaLnBrk="1" hangingPunct="1">
              <a:lnSpc>
                <a:spcPct val="110000"/>
              </a:lnSpc>
            </a:pPr>
            <a:r>
              <a:rPr lang="en-US" sz="2400" smtClean="0"/>
              <a:t>Assignments: Late submission will be accepted with grade deduction: 1% of grade deduction for every hour after the due time.</a:t>
            </a:r>
          </a:p>
        </p:txBody>
      </p:sp>
    </p:spTree>
    <p:extLst>
      <p:ext uri="{BB962C8B-B14F-4D97-AF65-F5344CB8AC3E}">
        <p14:creationId xmlns:p14="http://schemas.microsoft.com/office/powerpoint/2010/main" val="340391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8AF044E6-C375-4256-A9A6-2E62705F30BB}" type="datetime3">
              <a:rPr lang="en-US" b="0" smtClean="0"/>
              <a:pPr eaLnBrk="1" hangingPunct="1"/>
              <a:t>8 January 2019</a:t>
            </a:fld>
            <a:endParaRPr lang="en-US" b="0" smtClean="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DF5E66C-9AF0-4322-AD1D-AA0FDE463A3C}" type="slidenum">
              <a:rPr lang="en-US" smtClean="0">
                <a:solidFill>
                  <a:schemeClr val="bg1"/>
                </a:solidFill>
              </a:rPr>
              <a:pPr eaLnBrk="1" hangingPunct="1"/>
              <a:t>22</a:t>
            </a:fld>
            <a:endParaRPr lang="en-US" smtClean="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z="3200" smtClean="0"/>
              <a:t>Extra credit, alternative, and inquires</a:t>
            </a:r>
          </a:p>
        </p:txBody>
      </p:sp>
      <p:sp>
        <p:nvSpPr>
          <p:cNvPr id="20485" name="Rectangle 3"/>
          <p:cNvSpPr>
            <a:spLocks noGrp="1" noChangeArrowheads="1"/>
          </p:cNvSpPr>
          <p:nvPr>
            <p:ph type="body" idx="1"/>
          </p:nvPr>
        </p:nvSpPr>
        <p:spPr>
          <a:xfrm>
            <a:off x="838200" y="914400"/>
            <a:ext cx="8077200" cy="5638800"/>
          </a:xfrm>
        </p:spPr>
        <p:txBody>
          <a:bodyPr/>
          <a:lstStyle/>
          <a:p>
            <a:pPr eaLnBrk="1" hangingPunct="1">
              <a:lnSpc>
                <a:spcPct val="110000"/>
              </a:lnSpc>
            </a:pPr>
            <a:r>
              <a:rPr lang="en-US" sz="2400" smtClean="0"/>
              <a:t>No extra credit-activities will be given to any individual. Extra credit-activities may be given to the entire class.</a:t>
            </a:r>
          </a:p>
          <a:p>
            <a:pPr eaLnBrk="1" hangingPunct="1">
              <a:lnSpc>
                <a:spcPct val="110000"/>
              </a:lnSpc>
            </a:pPr>
            <a:r>
              <a:rPr lang="en-US" sz="2400" smtClean="0"/>
              <a:t>An alternative to a graded activity may be arranged if a student's absence is caused by </a:t>
            </a:r>
            <a:r>
              <a:rPr lang="en-US" sz="2400" b="1" smtClean="0"/>
              <a:t>documented illness or personal emergency</a:t>
            </a:r>
            <a:r>
              <a:rPr lang="en-US" sz="2400" smtClean="0"/>
              <a:t>. A written explanation (including supporting documentation) must be submitted to the instructor </a:t>
            </a:r>
            <a:r>
              <a:rPr lang="en-US" altLang="zh-CN" sz="2400" smtClean="0">
                <a:ea typeface="宋体" pitchFamily="2" charset="-122"/>
              </a:rPr>
              <a:t>before the part of work is due or as soon as the circumstances are known</a:t>
            </a:r>
            <a:r>
              <a:rPr lang="en-US" sz="2400" smtClean="0"/>
              <a:t>.</a:t>
            </a:r>
          </a:p>
          <a:p>
            <a:pPr eaLnBrk="1" hangingPunct="1">
              <a:lnSpc>
                <a:spcPct val="110000"/>
              </a:lnSpc>
            </a:pPr>
            <a:r>
              <a:rPr lang="en-US" altLang="zh-CN" sz="2400" smtClean="0">
                <a:ea typeface="宋体" pitchFamily="2" charset="-122"/>
              </a:rPr>
              <a:t>Any inquires or appeals on grades of homework, projects, or tests must be done in writing by completing the "Grade Inquiry Form" within a week from the day the grades and/or comments were published on-line. State the problem and the</a:t>
            </a:r>
            <a:r>
              <a:rPr lang="en-US" altLang="zh-CN" sz="2400" i="1" smtClean="0">
                <a:ea typeface="宋体" pitchFamily="2" charset="-122"/>
              </a:rPr>
              <a:t> </a:t>
            </a:r>
            <a:r>
              <a:rPr lang="en-US" altLang="zh-CN" sz="2400" smtClean="0">
                <a:ea typeface="宋体" pitchFamily="2" charset="-122"/>
              </a:rPr>
              <a:t>rationale for any change in grade in your appeal </a:t>
            </a:r>
            <a:endParaRPr lang="en-US" sz="2400" smtClean="0"/>
          </a:p>
        </p:txBody>
      </p:sp>
    </p:spTree>
    <p:extLst>
      <p:ext uri="{BB962C8B-B14F-4D97-AF65-F5344CB8AC3E}">
        <p14:creationId xmlns:p14="http://schemas.microsoft.com/office/powerpoint/2010/main" val="185124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224ADE1-CECA-4B7A-BA78-05DC49D60AEC}" type="datetime3">
              <a:rPr lang="en-US" b="0" smtClean="0"/>
              <a:pPr eaLnBrk="1" hangingPunct="1"/>
              <a:t>8 January 2019</a:t>
            </a:fld>
            <a:endParaRPr lang="en-US" b="0" smtClean="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CCA3A55-85C1-4A89-B634-A3CA6221BFF7}" type="slidenum">
              <a:rPr lang="en-US" smtClean="0">
                <a:solidFill>
                  <a:schemeClr val="bg1"/>
                </a:solidFill>
              </a:rPr>
              <a:pPr eaLnBrk="1" hangingPunct="1"/>
              <a:t>23</a:t>
            </a:fld>
            <a:endParaRPr lang="en-US" smtClean="0">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z="3200" smtClean="0"/>
              <a:t>Cooperation and Code of Conduct</a:t>
            </a:r>
          </a:p>
        </p:txBody>
      </p:sp>
      <p:sp>
        <p:nvSpPr>
          <p:cNvPr id="21509" name="Rectangle 3"/>
          <p:cNvSpPr>
            <a:spLocks noGrp="1" noChangeArrowheads="1"/>
          </p:cNvSpPr>
          <p:nvPr>
            <p:ph type="body" idx="1"/>
          </p:nvPr>
        </p:nvSpPr>
        <p:spPr>
          <a:xfrm>
            <a:off x="838200" y="685800"/>
            <a:ext cx="8077200" cy="5943600"/>
          </a:xfrm>
        </p:spPr>
        <p:txBody>
          <a:bodyPr/>
          <a:lstStyle/>
          <a:p>
            <a:pPr eaLnBrk="1" hangingPunct="1"/>
            <a:r>
              <a:rPr lang="en-US" sz="2000" dirty="0"/>
              <a:t>You are encouraged to cooperate in study group on learning the course materials</a:t>
            </a:r>
            <a:r>
              <a:rPr lang="en-US" altLang="zh-CN" sz="2000" dirty="0" smtClean="0">
                <a:ea typeface="宋体" pitchFamily="2" charset="-122"/>
              </a:rPr>
              <a:t>. </a:t>
            </a:r>
          </a:p>
          <a:p>
            <a:pPr eaLnBrk="1" hangingPunct="1"/>
            <a:r>
              <a:rPr lang="en-US" sz="2000" dirty="0">
                <a:solidFill>
                  <a:srgbClr val="C00000"/>
                </a:solidFill>
              </a:rPr>
              <a:t>Y</a:t>
            </a:r>
            <a:r>
              <a:rPr lang="en-US" sz="2000" dirty="0" smtClean="0">
                <a:solidFill>
                  <a:srgbClr val="C00000"/>
                </a:solidFill>
              </a:rPr>
              <a:t>ou </a:t>
            </a:r>
            <a:r>
              <a:rPr lang="en-US" sz="2000" dirty="0">
                <a:solidFill>
                  <a:srgbClr val="C00000"/>
                </a:solidFill>
              </a:rPr>
              <a:t>may not cooperate on preparing the individual </a:t>
            </a:r>
            <a:r>
              <a:rPr lang="en-US" sz="2000" dirty="0" smtClean="0">
                <a:solidFill>
                  <a:srgbClr val="C00000"/>
                </a:solidFill>
              </a:rPr>
              <a:t>assignments</a:t>
            </a:r>
            <a:r>
              <a:rPr lang="en-US" sz="2000" b="1" dirty="0" smtClean="0">
                <a:ea typeface="宋体" pitchFamily="2" charset="-122"/>
              </a:rPr>
              <a:t>. </a:t>
            </a:r>
            <a:r>
              <a:rPr lang="en-US" altLang="zh-CN" sz="2000" dirty="0" smtClean="0">
                <a:ea typeface="宋体" pitchFamily="2" charset="-122"/>
              </a:rPr>
              <a:t>Anything you turn in must be your own work. If you use an idea that is found in a book or other sources, make sure you acknowledge the source and/or the names of the persons in the write-up for each problem. </a:t>
            </a:r>
          </a:p>
          <a:p>
            <a:pPr eaLnBrk="1" hangingPunct="1"/>
            <a:r>
              <a:rPr lang="en-US" sz="2000" dirty="0"/>
              <a:t>All assignment questions must be asked in the course discussion board. </a:t>
            </a:r>
            <a:r>
              <a:rPr lang="en-US" sz="2000" dirty="0">
                <a:solidFill>
                  <a:srgbClr val="C00000"/>
                </a:solidFill>
              </a:rPr>
              <a:t>Asking assignment questions or making your assignment available in the public </a:t>
            </a:r>
            <a:r>
              <a:rPr lang="en-US" sz="2000" dirty="0" smtClean="0">
                <a:solidFill>
                  <a:srgbClr val="C00000"/>
                </a:solidFill>
              </a:rPr>
              <a:t>websites </a:t>
            </a:r>
            <a:r>
              <a:rPr lang="en-US" sz="2000" dirty="0">
                <a:solidFill>
                  <a:srgbClr val="C00000"/>
                </a:solidFill>
              </a:rPr>
              <a:t>before the assignment due will be considered </a:t>
            </a:r>
            <a:r>
              <a:rPr lang="en-US" sz="2000" dirty="0" smtClean="0">
                <a:solidFill>
                  <a:srgbClr val="C00000"/>
                </a:solidFill>
              </a:rPr>
              <a:t>cheating</a:t>
            </a:r>
            <a:r>
              <a:rPr lang="en-US" sz="2000" dirty="0" smtClean="0"/>
              <a:t>.</a:t>
            </a:r>
            <a:endParaRPr lang="en-US" altLang="zh-CN" sz="2000" dirty="0" smtClean="0">
              <a:ea typeface="宋体" pitchFamily="2" charset="-122"/>
            </a:endParaRPr>
          </a:p>
          <a:p>
            <a:pPr eaLnBrk="1" hangingPunct="1"/>
            <a:r>
              <a:rPr lang="en-US" altLang="zh-CN" sz="2000" dirty="0" smtClean="0">
                <a:ea typeface="宋体" pitchFamily="2" charset="-122"/>
              </a:rPr>
              <a:t>The instructor and the TA are required to CAREFULLY check any possible proliferation or plagiarism. We will use the software tools like MOSS (Measure Of Software Similarity) to check any assignment. The university expects all students to adhere to ASU's policy on Academic Dishonesty. These policies can be found in the Code of Student Conduct: </a:t>
            </a:r>
          </a:p>
          <a:p>
            <a:pPr eaLnBrk="1" hangingPunct="1">
              <a:buNone/>
            </a:pPr>
            <a:r>
              <a:rPr lang="en-US" altLang="zh-CN" sz="2000" i="1" dirty="0" smtClean="0">
                <a:ea typeface="宋体" pitchFamily="2" charset="-122"/>
              </a:rPr>
              <a:t>	</a:t>
            </a:r>
            <a:r>
              <a:rPr lang="en-US" sz="2000" dirty="0"/>
              <a:t> https://provost.asu.edu/academicintegrity/policy </a:t>
            </a:r>
            <a:r>
              <a:rPr lang="en-US" altLang="zh-CN" sz="2000" dirty="0" smtClean="0">
                <a:ea typeface="宋体" pitchFamily="2" charset="-122"/>
              </a:rPr>
              <a:t>		</a:t>
            </a:r>
            <a:endParaRPr lang="en-US" altLang="zh-CN" sz="2000" b="1" dirty="0" smtClean="0">
              <a:ea typeface="宋体" pitchFamily="2" charset="-122"/>
            </a:endParaRPr>
          </a:p>
          <a:p>
            <a:pPr eaLnBrk="1" hangingPunct="1">
              <a:buFont typeface="Wingdings" pitchFamily="2" charset="2"/>
              <a:buNone/>
            </a:pPr>
            <a:r>
              <a:rPr lang="en-US" altLang="zh-CN" sz="2000" b="1" dirty="0" smtClean="0">
                <a:ea typeface="宋体" pitchFamily="2" charset="-122"/>
              </a:rPr>
              <a:t>	ALL</a:t>
            </a:r>
            <a:r>
              <a:rPr lang="en-US" altLang="zh-CN" sz="2000" dirty="0" smtClean="0">
                <a:ea typeface="宋体" pitchFamily="2" charset="-122"/>
              </a:rPr>
              <a:t> cases of cheating or plagiarism will be handed to the Dean's office. Penalties include a failing grade in the class, a note on your official transcript that shows you were punished for cheating. </a:t>
            </a:r>
            <a:endParaRPr lang="en-US" sz="2000" dirty="0" smtClean="0">
              <a:ea typeface="宋体" pitchFamily="2" charset="-122"/>
            </a:endParaRPr>
          </a:p>
        </p:txBody>
      </p:sp>
    </p:spTree>
    <p:extLst>
      <p:ext uri="{BB962C8B-B14F-4D97-AF65-F5344CB8AC3E}">
        <p14:creationId xmlns:p14="http://schemas.microsoft.com/office/powerpoint/2010/main" val="1071049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B4CB7A2-296E-496E-A599-FF809CD99525}" type="datetime3">
              <a:rPr lang="en-US" b="0" smtClean="0"/>
              <a:pPr eaLnBrk="1" hangingPunct="1"/>
              <a:t>8 January 2019</a:t>
            </a:fld>
            <a:endParaRPr lang="en-US" b="0" smtClean="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E4A694F-67BA-4DA8-992F-F4B1A1FC5494}" type="slidenum">
              <a:rPr lang="en-US" smtClean="0">
                <a:solidFill>
                  <a:schemeClr val="bg1"/>
                </a:solidFill>
              </a:rPr>
              <a:pPr eaLnBrk="1" hangingPunct="1"/>
              <a:t>24</a:t>
            </a:fld>
            <a:endParaRPr lang="en-US" smtClean="0">
              <a:solidFill>
                <a:schemeClr val="bg1"/>
              </a:solidFill>
            </a:endParaRPr>
          </a:p>
        </p:txBody>
      </p:sp>
      <p:sp>
        <p:nvSpPr>
          <p:cNvPr id="22532" name="AutoShape 2"/>
          <p:cNvSpPr>
            <a:spLocks noGrp="1" noChangeArrowheads="1"/>
          </p:cNvSpPr>
          <p:nvPr>
            <p:ph type="title"/>
          </p:nvPr>
        </p:nvSpPr>
        <p:spPr>
          <a:xfrm>
            <a:off x="1981200" y="228600"/>
            <a:ext cx="7086600" cy="609600"/>
          </a:xfrm>
        </p:spPr>
        <p:txBody>
          <a:bodyPr/>
          <a:lstStyle/>
          <a:p>
            <a:pPr eaLnBrk="1" hangingPunct="1"/>
            <a:r>
              <a:rPr lang="en-US" altLang="zh-CN" sz="4000" b="0" smtClean="0">
                <a:ea typeface="宋体" pitchFamily="2" charset="-122"/>
              </a:rPr>
              <a:t>Announcement and Information</a:t>
            </a:r>
            <a:endParaRPr lang="en-US" sz="4000" b="0" smtClean="0"/>
          </a:p>
        </p:txBody>
      </p:sp>
      <p:sp>
        <p:nvSpPr>
          <p:cNvPr id="22533" name="Rectangle 3"/>
          <p:cNvSpPr>
            <a:spLocks noGrp="1" noChangeArrowheads="1"/>
          </p:cNvSpPr>
          <p:nvPr>
            <p:ph type="body" idx="1"/>
          </p:nvPr>
        </p:nvSpPr>
        <p:spPr>
          <a:xfrm>
            <a:off x="838200" y="914400"/>
            <a:ext cx="8077200" cy="5638800"/>
          </a:xfrm>
        </p:spPr>
        <p:txBody>
          <a:bodyPr/>
          <a:lstStyle/>
          <a:p>
            <a:pPr eaLnBrk="1" hangingPunct="1">
              <a:buFont typeface="Wingdings" pitchFamily="2" charset="2"/>
              <a:buNone/>
            </a:pPr>
            <a:endParaRPr lang="en-US" altLang="zh-CN" sz="3200" b="1" smtClean="0">
              <a:ea typeface="宋体" pitchFamily="2" charset="-122"/>
            </a:endParaRPr>
          </a:p>
          <a:p>
            <a:pPr eaLnBrk="1" hangingPunct="1"/>
            <a:r>
              <a:rPr lang="en-US" altLang="zh-CN" sz="3200" dirty="0" smtClean="0">
                <a:ea typeface="宋体" pitchFamily="2" charset="-122"/>
              </a:rPr>
              <a:t>Official announcements will be made either in the class or in the “Announcement” part of the course web page. </a:t>
            </a:r>
          </a:p>
          <a:p>
            <a:pPr eaLnBrk="1" hangingPunct="1"/>
            <a:r>
              <a:rPr lang="en-US" altLang="zh-CN" sz="3200" dirty="0" smtClean="0">
                <a:ea typeface="宋体" pitchFamily="2" charset="-122"/>
              </a:rPr>
              <a:t>Articles or answers in the discussion board by the instructor, the TA, or other students are not official announcement.</a:t>
            </a:r>
          </a:p>
          <a:p>
            <a:pPr eaLnBrk="1" hangingPunct="1"/>
            <a:r>
              <a:rPr lang="en-US" altLang="zh-CN" sz="3200" dirty="0" smtClean="0">
                <a:ea typeface="宋体" pitchFamily="2" charset="-122"/>
              </a:rPr>
              <a:t>Make sure you regularly (at least once every two days) check the course web page for any announcements.</a:t>
            </a:r>
            <a:r>
              <a:rPr lang="en-US" altLang="zh-CN" sz="2400" dirty="0" smtClean="0">
                <a:ea typeface="宋体" pitchFamily="2" charset="-122"/>
              </a:rPr>
              <a:t> </a:t>
            </a:r>
            <a:endParaRPr lang="en-US" sz="2400" dirty="0" smtClean="0">
              <a:ea typeface="宋体" pitchFamily="2" charset="-122"/>
            </a:endParaRPr>
          </a:p>
        </p:txBody>
      </p:sp>
    </p:spTree>
    <p:extLst>
      <p:ext uri="{BB962C8B-B14F-4D97-AF65-F5344CB8AC3E}">
        <p14:creationId xmlns:p14="http://schemas.microsoft.com/office/powerpoint/2010/main" val="3347650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47800" y="152400"/>
            <a:ext cx="7696200" cy="609600"/>
          </a:xfrm>
        </p:spPr>
        <p:txBody>
          <a:bodyPr/>
          <a:lstStyle/>
          <a:p>
            <a:r>
              <a:rPr lang="en-US" sz="3200" dirty="0" smtClean="0"/>
              <a:t>CSE 445/598 (DSD) vs. CSE446/598 (SIE)</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dirty="0"/>
          </a:p>
        </p:txBody>
      </p:sp>
      <p:sp>
        <p:nvSpPr>
          <p:cNvPr id="5" name="Slide Number Placeholder 4"/>
          <p:cNvSpPr>
            <a:spLocks noGrp="1"/>
          </p:cNvSpPr>
          <p:nvPr>
            <p:ph type="sldNum" sz="quarter" idx="12"/>
          </p:nvPr>
        </p:nvSpPr>
        <p:spPr/>
        <p:txBody>
          <a:bodyPr/>
          <a:lstStyle/>
          <a:p>
            <a:pPr>
              <a:defRPr/>
            </a:pPr>
            <a:fld id="{C62430EA-0688-4229-B378-A61560E7DB17}" type="slidenum">
              <a:rPr lang="en-US" smtClean="0"/>
              <a:pPr>
                <a:defRPr/>
              </a:pPr>
              <a:t>25</a:t>
            </a:fld>
            <a:endParaRPr lang="en-US"/>
          </a:p>
        </p:txBody>
      </p:sp>
      <p:sp>
        <p:nvSpPr>
          <p:cNvPr id="7" name="Oval 6"/>
          <p:cNvSpPr/>
          <p:nvPr/>
        </p:nvSpPr>
        <p:spPr bwMode="auto">
          <a:xfrm>
            <a:off x="609600" y="3200400"/>
            <a:ext cx="8382000" cy="30480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3200" dirty="0"/>
          </a:p>
          <a:p>
            <a:pPr algn="ctr">
              <a:defRPr/>
            </a:pPr>
            <a:r>
              <a:rPr lang="en-US" sz="3200" dirty="0"/>
              <a:t>CSE 445/598</a:t>
            </a:r>
          </a:p>
          <a:p>
            <a:pPr algn="ctr">
              <a:defRPr/>
            </a:pPr>
            <a:r>
              <a:rPr lang="en-US" sz="2400" dirty="0"/>
              <a:t>Distributed Software Development </a:t>
            </a:r>
          </a:p>
        </p:txBody>
      </p:sp>
      <p:sp>
        <p:nvSpPr>
          <p:cNvPr id="19462" name="Oval 7"/>
          <p:cNvSpPr>
            <a:spLocks noChangeArrowheads="1"/>
          </p:cNvSpPr>
          <p:nvPr/>
        </p:nvSpPr>
        <p:spPr bwMode="auto">
          <a:xfrm>
            <a:off x="609600" y="3200400"/>
            <a:ext cx="8382000" cy="3048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p>
        </p:txBody>
      </p:sp>
      <p:grpSp>
        <p:nvGrpSpPr>
          <p:cNvPr id="2" name="Group 9"/>
          <p:cNvGrpSpPr>
            <a:grpSpLocks/>
          </p:cNvGrpSpPr>
          <p:nvPr/>
        </p:nvGrpSpPr>
        <p:grpSpPr bwMode="auto">
          <a:xfrm>
            <a:off x="609600" y="1447800"/>
            <a:ext cx="8382000" cy="2819400"/>
            <a:chOff x="609600" y="990600"/>
            <a:chExt cx="8382000" cy="2819400"/>
          </a:xfrm>
        </p:grpSpPr>
        <p:sp>
          <p:nvSpPr>
            <p:cNvPr id="19464" name="Oval 5"/>
            <p:cNvSpPr>
              <a:spLocks noChangeArrowheads="1"/>
            </p:cNvSpPr>
            <p:nvPr/>
          </p:nvSpPr>
          <p:spPr bwMode="auto">
            <a:xfrm>
              <a:off x="609600" y="990600"/>
              <a:ext cx="8382000" cy="2667000"/>
            </a:xfrm>
            <a:prstGeom prst="ellipse">
              <a:avLst/>
            </a:prstGeom>
            <a:solidFill>
              <a:schemeClr val="accent1"/>
            </a:solidFill>
            <a:ln w="9525" algn="ctr">
              <a:solidFill>
                <a:schemeClr val="tx1"/>
              </a:solidFill>
              <a:round/>
              <a:headEnd/>
              <a:tailEnd/>
            </a:ln>
          </p:spPr>
          <p:txBody>
            <a:bodyPr/>
            <a:lstStyle/>
            <a:p>
              <a:pPr algn="ctr"/>
              <a:r>
                <a:rPr lang="en-US" sz="2800" dirty="0" smtClean="0"/>
                <a:t>CSE446/598</a:t>
              </a:r>
              <a:endParaRPr lang="en-US" sz="2800" dirty="0"/>
            </a:p>
            <a:p>
              <a:pPr algn="ctr"/>
              <a:r>
                <a:rPr lang="en-US" sz="2800" dirty="0"/>
                <a:t>Software Integration and Engineering</a:t>
              </a:r>
            </a:p>
          </p:txBody>
        </p:sp>
        <p:sp>
          <p:nvSpPr>
            <p:cNvPr id="19465" name="Up Arrow 7"/>
            <p:cNvSpPr>
              <a:spLocks noChangeArrowheads="1"/>
            </p:cNvSpPr>
            <p:nvPr/>
          </p:nvSpPr>
          <p:spPr bwMode="auto">
            <a:xfrm>
              <a:off x="1295400" y="3200400"/>
              <a:ext cx="4572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9466" name="Up Arrow 8"/>
            <p:cNvSpPr>
              <a:spLocks noChangeArrowheads="1"/>
            </p:cNvSpPr>
            <p:nvPr/>
          </p:nvSpPr>
          <p:spPr bwMode="auto">
            <a:xfrm>
              <a:off x="7848600" y="3200400"/>
              <a:ext cx="4572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grpSp>
    </p:spTree>
    <p:extLst>
      <p:ext uri="{BB962C8B-B14F-4D97-AF65-F5344CB8AC3E}">
        <p14:creationId xmlns:p14="http://schemas.microsoft.com/office/powerpoint/2010/main" val="348473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4" presetClass="path" presetSubtype="0" accel="50000" decel="50000" fill="hold" nodeType="afterEffect">
                                  <p:stCondLst>
                                    <p:cond delay="0"/>
                                  </p:stCondLst>
                                  <p:childTnLst>
                                    <p:animMotion origin="layout" path="M 0 -1.22109E-6 L 0 -0.06105 " pathEditMode="relative" rAng="0" ptsTypes="AA">
                                      <p:cBhvr>
                                        <p:cTn id="6" dur="2000" fill="hold"/>
                                        <p:tgtEl>
                                          <p:spTgt spid="2"/>
                                        </p:tgtEl>
                                        <p:attrNameLst>
                                          <p:attrName>ppt_x</p:attrName>
                                          <p:attrName>ppt_y</p:attrName>
                                        </p:attrNameLst>
                                      </p:cBhvr>
                                      <p:rCtr x="0" y="-30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57400" y="228600"/>
            <a:ext cx="7086600" cy="609600"/>
          </a:xfrm>
        </p:spPr>
        <p:txBody>
          <a:bodyPr/>
          <a:lstStyle/>
          <a:p>
            <a:r>
              <a:rPr lang="en-US" smtClean="0"/>
              <a:t>One Text for Two Courses</a:t>
            </a:r>
          </a:p>
        </p:txBody>
      </p:sp>
      <p:sp>
        <p:nvSpPr>
          <p:cNvPr id="3" name="Content Placeholder 2"/>
          <p:cNvSpPr>
            <a:spLocks noGrp="1"/>
          </p:cNvSpPr>
          <p:nvPr>
            <p:ph idx="1"/>
          </p:nvPr>
        </p:nvSpPr>
        <p:spPr>
          <a:xfrm>
            <a:off x="914400" y="1295400"/>
            <a:ext cx="8229600" cy="4845051"/>
          </a:xfrm>
        </p:spPr>
        <p:txBody>
          <a:bodyPr/>
          <a:lstStyle/>
          <a:p>
            <a:pPr marL="1309688" indent="-1309688">
              <a:buFont typeface="Wingdings" pitchFamily="2" charset="2"/>
              <a:buNone/>
              <a:tabLst>
                <a:tab pos="1309688" algn="l"/>
              </a:tabLst>
              <a:defRPr/>
            </a:pPr>
            <a:r>
              <a:rPr lang="en-US" sz="1800" dirty="0" smtClean="0"/>
              <a:t>Part I	Distributed Service-Oriented Software Development and </a:t>
            </a:r>
            <a:br>
              <a:rPr lang="en-US" sz="1800" dirty="0" smtClean="0"/>
            </a:br>
            <a:r>
              <a:rPr lang="en-US" sz="1800" dirty="0" smtClean="0"/>
              <a:t>Web Data Management</a:t>
            </a:r>
          </a:p>
          <a:p>
            <a:pPr marL="1309688" indent="-1309688">
              <a:buFont typeface="Wingdings" pitchFamily="2" charset="2"/>
              <a:buNone/>
              <a:tabLst>
                <a:tab pos="1309688" algn="l"/>
              </a:tabLst>
              <a:defRPr/>
            </a:pPr>
            <a:r>
              <a:rPr lang="en-US" sz="1800" dirty="0" smtClean="0"/>
              <a:t>Chapter 1	Introduction to Distributed </a:t>
            </a:r>
            <a:r>
              <a:rPr lang="en-US" sz="1800" dirty="0" smtClean="0">
                <a:solidFill>
                  <a:srgbClr val="C00000"/>
                </a:solidFill>
              </a:rPr>
              <a:t>Service-Oriented Computing</a:t>
            </a:r>
          </a:p>
          <a:p>
            <a:pPr marL="1309688" indent="-1309688">
              <a:buFont typeface="Wingdings" pitchFamily="2" charset="2"/>
              <a:buNone/>
              <a:tabLst>
                <a:tab pos="1309688" algn="l"/>
              </a:tabLst>
              <a:defRPr/>
            </a:pPr>
            <a:r>
              <a:rPr lang="en-US" sz="1800" dirty="0" smtClean="0"/>
              <a:t>Chapter 2	Distributed Computing with Multithreading</a:t>
            </a:r>
          </a:p>
          <a:p>
            <a:pPr marL="1309688" indent="-1309688">
              <a:buFont typeface="Wingdings" pitchFamily="2" charset="2"/>
              <a:buNone/>
              <a:tabLst>
                <a:tab pos="1309688" algn="l"/>
              </a:tabLst>
              <a:defRPr/>
            </a:pPr>
            <a:r>
              <a:rPr lang="en-US" sz="1800" dirty="0" smtClean="0"/>
              <a:t>Chapter 3	Essentials in </a:t>
            </a:r>
            <a:r>
              <a:rPr lang="en-US" sz="1800" dirty="0">
                <a:solidFill>
                  <a:srgbClr val="C00000"/>
                </a:solidFill>
              </a:rPr>
              <a:t>Service-Oriented Software Development</a:t>
            </a:r>
          </a:p>
          <a:p>
            <a:pPr marL="1309688" indent="-1309688">
              <a:buNone/>
              <a:tabLst>
                <a:tab pos="1309688" algn="l"/>
              </a:tabLst>
              <a:defRPr/>
            </a:pPr>
            <a:r>
              <a:rPr lang="en-US" sz="1800" dirty="0" smtClean="0"/>
              <a:t>Chapter 4	</a:t>
            </a:r>
            <a:r>
              <a:rPr lang="en-US" sz="1800" dirty="0"/>
              <a:t>XML and Web Data Formats</a:t>
            </a:r>
          </a:p>
          <a:p>
            <a:pPr marL="1309688" indent="-1309688">
              <a:buFont typeface="Wingdings" pitchFamily="2" charset="2"/>
              <a:buNone/>
              <a:tabLst>
                <a:tab pos="1309688" algn="l"/>
              </a:tabLst>
              <a:defRPr/>
            </a:pPr>
            <a:r>
              <a:rPr lang="en-US" sz="1800" dirty="0" smtClean="0"/>
              <a:t>Chapter 5	Web Application and Data Management	</a:t>
            </a:r>
          </a:p>
          <a:p>
            <a:pPr marL="1309688" indent="-1309688">
              <a:buFont typeface="Wingdings" pitchFamily="2" charset="2"/>
              <a:buNone/>
              <a:tabLst>
                <a:tab pos="1309688" algn="l"/>
              </a:tabLst>
              <a:defRPr/>
            </a:pPr>
            <a:r>
              <a:rPr lang="en-US" sz="1800" dirty="0" smtClean="0"/>
              <a:t>Chapter 6	Dependability of Service-Oriented Software</a:t>
            </a:r>
          </a:p>
          <a:p>
            <a:pPr marL="1309688" indent="-1309688">
              <a:buFont typeface="Wingdings" pitchFamily="2" charset="2"/>
              <a:buNone/>
              <a:tabLst>
                <a:tab pos="1309688" algn="l"/>
              </a:tabLst>
              <a:defRPr/>
            </a:pPr>
            <a:endParaRPr lang="en-US" sz="1800" dirty="0" smtClean="0"/>
          </a:p>
          <a:p>
            <a:pPr marL="1309688" indent="-1309688">
              <a:buFont typeface="Wingdings" pitchFamily="2" charset="2"/>
              <a:buNone/>
              <a:tabLst>
                <a:tab pos="1309688" algn="l"/>
              </a:tabLst>
              <a:defRPr/>
            </a:pPr>
            <a:r>
              <a:rPr lang="en-US" sz="1800" dirty="0" smtClean="0">
                <a:solidFill>
                  <a:srgbClr val="C00000"/>
                </a:solidFill>
              </a:rPr>
              <a:t>Part II	Advanced Service-Oriented Computing and Large System Composition</a:t>
            </a:r>
          </a:p>
          <a:p>
            <a:pPr marL="1309688" indent="-1309688">
              <a:buFont typeface="Wingdings" pitchFamily="2" charset="2"/>
              <a:buNone/>
              <a:tabLst>
                <a:tab pos="1309688" algn="l"/>
              </a:tabLst>
              <a:defRPr/>
            </a:pPr>
            <a:r>
              <a:rPr lang="en-US" sz="1800" dirty="0" smtClean="0">
                <a:solidFill>
                  <a:srgbClr val="C00000"/>
                </a:solidFill>
              </a:rPr>
              <a:t>Chapter 7	Service-Oriented and REST Architecture</a:t>
            </a:r>
          </a:p>
          <a:p>
            <a:pPr marL="1309688" indent="-1309688">
              <a:buNone/>
              <a:tabLst>
                <a:tab pos="1309688" algn="l"/>
              </a:tabLst>
              <a:defRPr/>
            </a:pPr>
            <a:r>
              <a:rPr lang="en-US" sz="1800" dirty="0" smtClean="0">
                <a:solidFill>
                  <a:srgbClr val="C00000"/>
                </a:solidFill>
              </a:rPr>
              <a:t>Chapter 8	</a:t>
            </a:r>
            <a:r>
              <a:rPr lang="en-US" sz="1800" dirty="0">
                <a:solidFill>
                  <a:srgbClr val="C00000"/>
                </a:solidFill>
              </a:rPr>
              <a:t>Enterprise Software Development and Integration</a:t>
            </a:r>
          </a:p>
          <a:p>
            <a:pPr marL="1309688" indent="-1309688">
              <a:buNone/>
              <a:tabLst>
                <a:tab pos="1309688" algn="l"/>
              </a:tabLst>
              <a:defRPr/>
            </a:pPr>
            <a:r>
              <a:rPr lang="en-US" sz="1800" dirty="0">
                <a:solidFill>
                  <a:srgbClr val="C00000"/>
                </a:solidFill>
              </a:rPr>
              <a:t>Chapter 9	</a:t>
            </a:r>
            <a:r>
              <a:rPr lang="en-US" sz="1800" dirty="0" smtClean="0">
                <a:solidFill>
                  <a:srgbClr val="C00000"/>
                </a:solidFill>
              </a:rPr>
              <a:t>IoT</a:t>
            </a:r>
            <a:r>
              <a:rPr lang="en-US" sz="1800" dirty="0">
                <a:solidFill>
                  <a:srgbClr val="C00000"/>
                </a:solidFill>
              </a:rPr>
              <a:t>, Robotics, and Device Integration via Visual Programming</a:t>
            </a:r>
          </a:p>
          <a:p>
            <a:pPr marL="1309688" indent="-1309688">
              <a:buFont typeface="Wingdings" pitchFamily="2" charset="2"/>
              <a:buNone/>
              <a:tabLst>
                <a:tab pos="1309688" algn="l"/>
              </a:tabLst>
              <a:defRPr/>
            </a:pPr>
            <a:r>
              <a:rPr lang="en-US" sz="1800" dirty="0" smtClean="0">
                <a:solidFill>
                  <a:srgbClr val="C00000"/>
                </a:solidFill>
              </a:rPr>
              <a:t>Chapter 10	Interfacing Service-Oriented Software with Database</a:t>
            </a:r>
          </a:p>
          <a:p>
            <a:pPr marL="1309688" indent="-1309688">
              <a:buNone/>
              <a:tabLst>
                <a:tab pos="1309688" algn="l"/>
              </a:tabLst>
              <a:defRPr/>
            </a:pPr>
            <a:r>
              <a:rPr lang="en-US" sz="1800" dirty="0" smtClean="0">
                <a:solidFill>
                  <a:srgbClr val="C00000"/>
                </a:solidFill>
              </a:rPr>
              <a:t>Chapter 11	</a:t>
            </a:r>
            <a:r>
              <a:rPr lang="en-US" sz="1800" dirty="0">
                <a:solidFill>
                  <a:srgbClr val="C00000"/>
                </a:solidFill>
              </a:rPr>
              <a:t>Big Data, Artificial Intelligence, and Cloud Computing </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dirty="0"/>
          </a:p>
        </p:txBody>
      </p:sp>
      <p:sp>
        <p:nvSpPr>
          <p:cNvPr id="5" name="Slide Number Placeholder 4"/>
          <p:cNvSpPr>
            <a:spLocks noGrp="1"/>
          </p:cNvSpPr>
          <p:nvPr>
            <p:ph type="sldNum" sz="quarter" idx="12"/>
          </p:nvPr>
        </p:nvSpPr>
        <p:spPr/>
        <p:txBody>
          <a:bodyPr/>
          <a:lstStyle/>
          <a:p>
            <a:pPr>
              <a:defRPr/>
            </a:pPr>
            <a:fld id="{000C3380-060C-443E-BA06-2FEE2C45388B}" type="slidenum">
              <a:rPr lang="en-US" smtClean="0"/>
              <a:pPr>
                <a:defRPr/>
              </a:pPr>
              <a:t>26</a:t>
            </a:fld>
            <a:endParaRPr lang="en-US"/>
          </a:p>
        </p:txBody>
      </p:sp>
      <p:cxnSp>
        <p:nvCxnSpPr>
          <p:cNvPr id="20486" name="Straight Connector 7"/>
          <p:cNvCxnSpPr>
            <a:cxnSpLocks noChangeShapeType="1"/>
          </p:cNvCxnSpPr>
          <p:nvPr/>
        </p:nvCxnSpPr>
        <p:spPr bwMode="auto">
          <a:xfrm>
            <a:off x="228600" y="1295400"/>
            <a:ext cx="685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7" name="Straight Connector 8"/>
          <p:cNvCxnSpPr>
            <a:cxnSpLocks noChangeShapeType="1"/>
          </p:cNvCxnSpPr>
          <p:nvPr/>
        </p:nvCxnSpPr>
        <p:spPr bwMode="auto">
          <a:xfrm>
            <a:off x="228600" y="4114800"/>
            <a:ext cx="685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8" name="Straight Connector 9"/>
          <p:cNvCxnSpPr>
            <a:cxnSpLocks noChangeShapeType="1"/>
          </p:cNvCxnSpPr>
          <p:nvPr/>
        </p:nvCxnSpPr>
        <p:spPr bwMode="auto">
          <a:xfrm>
            <a:off x="228600" y="6477000"/>
            <a:ext cx="685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9" name="Straight Connector 11"/>
          <p:cNvCxnSpPr>
            <a:cxnSpLocks noChangeShapeType="1"/>
          </p:cNvCxnSpPr>
          <p:nvPr/>
        </p:nvCxnSpPr>
        <p:spPr bwMode="auto">
          <a:xfrm>
            <a:off x="533400" y="1295400"/>
            <a:ext cx="0" cy="2819400"/>
          </a:xfrm>
          <a:prstGeom prst="line">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0490" name="Straight Connector 12"/>
          <p:cNvCxnSpPr>
            <a:cxnSpLocks noChangeShapeType="1"/>
          </p:cNvCxnSpPr>
          <p:nvPr/>
        </p:nvCxnSpPr>
        <p:spPr bwMode="auto">
          <a:xfrm>
            <a:off x="533400" y="4114800"/>
            <a:ext cx="0" cy="2362200"/>
          </a:xfrm>
          <a:prstGeom prst="line">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 name="TextBox 18"/>
          <p:cNvSpPr txBox="1">
            <a:spLocks noChangeArrowheads="1"/>
          </p:cNvSpPr>
          <p:nvPr/>
        </p:nvSpPr>
        <p:spPr bwMode="auto">
          <a:xfrm rot="-5400000">
            <a:off x="41276" y="2373312"/>
            <a:ext cx="836612"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algn="ctr" eaLnBrk="1" hangingPunct="1"/>
            <a:r>
              <a:rPr lang="en-US" sz="2400" dirty="0"/>
              <a:t>DSD</a:t>
            </a:r>
          </a:p>
        </p:txBody>
      </p:sp>
      <p:sp>
        <p:nvSpPr>
          <p:cNvPr id="20" name="TextBox 19"/>
          <p:cNvSpPr txBox="1">
            <a:spLocks noChangeArrowheads="1"/>
          </p:cNvSpPr>
          <p:nvPr/>
        </p:nvSpPr>
        <p:spPr bwMode="auto">
          <a:xfrm rot="-5400000">
            <a:off x="191294" y="5117307"/>
            <a:ext cx="6794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algn="ctr" eaLnBrk="1" hangingPunct="1"/>
            <a:r>
              <a:rPr lang="en-US" sz="2400"/>
              <a:t>SIE</a:t>
            </a:r>
          </a:p>
        </p:txBody>
      </p:sp>
      <p:sp>
        <p:nvSpPr>
          <p:cNvPr id="20494" name="Rounded Rectangular Callout 13"/>
          <p:cNvSpPr>
            <a:spLocks noChangeArrowheads="1"/>
          </p:cNvSpPr>
          <p:nvPr/>
        </p:nvSpPr>
        <p:spPr bwMode="auto">
          <a:xfrm>
            <a:off x="7848600" y="2286000"/>
            <a:ext cx="1143000" cy="381000"/>
          </a:xfrm>
          <a:prstGeom prst="wedgeRoundRectCallout">
            <a:avLst>
              <a:gd name="adj1" fmla="val -75759"/>
              <a:gd name="adj2" fmla="val -73106"/>
              <a:gd name="adj3" fmla="val 16667"/>
            </a:avLst>
          </a:prstGeom>
          <a:solidFill>
            <a:schemeClr val="accent1"/>
          </a:solidFill>
          <a:ln w="9525" algn="ctr">
            <a:solidFill>
              <a:schemeClr val="tx1"/>
            </a:solidFill>
            <a:round/>
            <a:headEnd/>
            <a:tailEnd/>
          </a:ln>
        </p:spPr>
        <p:txBody>
          <a:bodyPr/>
          <a:lstStyle/>
          <a:p>
            <a:r>
              <a:rPr lang="en-US" b="0"/>
              <a:t>Reading</a:t>
            </a:r>
          </a:p>
        </p:txBody>
      </p:sp>
      <p:sp>
        <p:nvSpPr>
          <p:cNvPr id="20495" name="Rounded Rectangular Callout 14"/>
          <p:cNvSpPr>
            <a:spLocks noChangeArrowheads="1"/>
          </p:cNvSpPr>
          <p:nvPr/>
        </p:nvSpPr>
        <p:spPr bwMode="auto">
          <a:xfrm>
            <a:off x="7360920" y="2979420"/>
            <a:ext cx="1615440" cy="381000"/>
          </a:xfrm>
          <a:prstGeom prst="wedgeRoundRectCallout">
            <a:avLst>
              <a:gd name="adj1" fmla="val -75759"/>
              <a:gd name="adj2" fmla="val -73106"/>
              <a:gd name="adj3" fmla="val 16667"/>
            </a:avLst>
          </a:prstGeom>
          <a:solidFill>
            <a:schemeClr val="accent1"/>
          </a:solidFill>
          <a:ln w="9525" algn="ctr">
            <a:solidFill>
              <a:schemeClr val="tx1"/>
            </a:solidFill>
            <a:round/>
            <a:headEnd/>
            <a:tailEnd/>
          </a:ln>
        </p:spPr>
        <p:txBody>
          <a:bodyPr/>
          <a:lstStyle/>
          <a:p>
            <a:r>
              <a:rPr lang="en-US" b="0" dirty="0" smtClean="0"/>
              <a:t>Assignment 1</a:t>
            </a:r>
            <a:endParaRPr lang="en-US" b="0" dirty="0"/>
          </a:p>
        </p:txBody>
      </p:sp>
      <p:pic>
        <p:nvPicPr>
          <p:cNvPr id="17" name="Picture 2" descr="http://www.public.asu.edu/~ychen10/images/SocSi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55034"/>
            <a:ext cx="1397000" cy="1733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57400" y="228600"/>
            <a:ext cx="7086600" cy="609600"/>
          </a:xfrm>
        </p:spPr>
        <p:txBody>
          <a:bodyPr/>
          <a:lstStyle/>
          <a:p>
            <a:r>
              <a:rPr lang="en-US" smtClean="0"/>
              <a:t>Topics To be Covered</a:t>
            </a:r>
          </a:p>
        </p:txBody>
      </p:sp>
      <p:sp>
        <p:nvSpPr>
          <p:cNvPr id="21507" name="Content Placeholder 2"/>
          <p:cNvSpPr>
            <a:spLocks noGrp="1"/>
          </p:cNvSpPr>
          <p:nvPr>
            <p:ph idx="1"/>
          </p:nvPr>
        </p:nvSpPr>
        <p:spPr>
          <a:xfrm>
            <a:off x="762000" y="1219200"/>
            <a:ext cx="8153400" cy="5638800"/>
          </a:xfrm>
        </p:spPr>
        <p:txBody>
          <a:bodyPr/>
          <a:lstStyle/>
          <a:p>
            <a:pPr marL="463550" indent="-463550">
              <a:tabLst>
                <a:tab pos="1651000" algn="l"/>
              </a:tabLst>
            </a:pPr>
            <a:r>
              <a:rPr lang="en-US" sz="2400" dirty="0" smtClean="0"/>
              <a:t>Unit 1 - Chapter 7: </a:t>
            </a:r>
            <a:br>
              <a:rPr lang="en-US" sz="2400" dirty="0" smtClean="0"/>
            </a:br>
            <a:r>
              <a:rPr lang="en-US" sz="2400" dirty="0" smtClean="0"/>
              <a:t>Introduction, Advanced SOA and REST Architecture</a:t>
            </a:r>
          </a:p>
          <a:p>
            <a:pPr marL="463550" indent="-463550">
              <a:tabLst>
                <a:tab pos="1651000" algn="l"/>
              </a:tabLst>
            </a:pPr>
            <a:r>
              <a:rPr lang="en-US" sz="2400" dirty="0" smtClean="0"/>
              <a:t>Unit 2 - Chapters </a:t>
            </a:r>
            <a:r>
              <a:rPr lang="en-US" sz="2400" dirty="0" smtClean="0"/>
              <a:t>7</a:t>
            </a:r>
            <a:r>
              <a:rPr lang="en-US" sz="2400" dirty="0"/>
              <a:t> </a:t>
            </a:r>
            <a:r>
              <a:rPr lang="en-US" sz="2400" dirty="0" smtClean="0"/>
              <a:t>and</a:t>
            </a:r>
            <a:r>
              <a:rPr lang="en-US" sz="2400" dirty="0" smtClean="0"/>
              <a:t> 8: </a:t>
            </a:r>
            <a:r>
              <a:rPr lang="en-US" sz="2400" dirty="0" smtClean="0"/>
              <a:t/>
            </a:r>
            <a:br>
              <a:rPr lang="en-US" sz="2400" dirty="0" smtClean="0"/>
            </a:br>
            <a:r>
              <a:rPr lang="en-US" sz="2400" dirty="0" smtClean="0"/>
              <a:t>Software Development by Composition and Integration</a:t>
            </a:r>
          </a:p>
          <a:p>
            <a:pPr marL="463550" indent="-463550">
              <a:tabLst>
                <a:tab pos="1651000" algn="l"/>
              </a:tabLst>
            </a:pPr>
            <a:r>
              <a:rPr lang="en-US" sz="2400" dirty="0" smtClean="0"/>
              <a:t>Unit 3 - Chapter 9:</a:t>
            </a:r>
            <a:br>
              <a:rPr lang="en-US" sz="2400" dirty="0" smtClean="0"/>
            </a:br>
            <a:r>
              <a:rPr lang="en-US" sz="2400" dirty="0"/>
              <a:t>IoT, Robotics, and Device Integration </a:t>
            </a:r>
          </a:p>
          <a:p>
            <a:pPr marL="463550" indent="-463550">
              <a:tabLst>
                <a:tab pos="1651000" algn="l"/>
              </a:tabLst>
            </a:pPr>
            <a:r>
              <a:rPr lang="en-US" sz="2400" dirty="0" smtClean="0"/>
              <a:t>Unit 4 - Chapter 10: </a:t>
            </a:r>
            <a:br>
              <a:rPr lang="en-US" sz="2400" dirty="0" smtClean="0"/>
            </a:br>
            <a:r>
              <a:rPr lang="en-US" sz="2400" dirty="0" smtClean="0"/>
              <a:t>Web Application and Data Integration</a:t>
            </a:r>
          </a:p>
          <a:p>
            <a:pPr marL="463550" indent="-463550">
              <a:tabLst>
                <a:tab pos="1651000" algn="l"/>
              </a:tabLst>
            </a:pPr>
            <a:r>
              <a:rPr lang="en-US" sz="2400" dirty="0" smtClean="0"/>
              <a:t>Unit 5 - Chapters 11: </a:t>
            </a:r>
            <a:br>
              <a:rPr lang="en-US" sz="2400" dirty="0" smtClean="0"/>
            </a:br>
            <a:r>
              <a:rPr lang="en-US" sz="2400" dirty="0" smtClean="0"/>
              <a:t>Big Data and Ontology, AI, Cloud Computing and Software as a Service</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dirty="0"/>
          </a:p>
        </p:txBody>
      </p:sp>
      <p:sp>
        <p:nvSpPr>
          <p:cNvPr id="5" name="Slide Number Placeholder 4"/>
          <p:cNvSpPr>
            <a:spLocks noGrp="1"/>
          </p:cNvSpPr>
          <p:nvPr>
            <p:ph type="sldNum" sz="quarter" idx="12"/>
          </p:nvPr>
        </p:nvSpPr>
        <p:spPr/>
        <p:txBody>
          <a:bodyPr/>
          <a:lstStyle/>
          <a:p>
            <a:pPr>
              <a:defRPr/>
            </a:pPr>
            <a:fld id="{AEF8AB33-9BD0-4A54-8FDC-D8D353FB3BC1}"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057400" y="152400"/>
            <a:ext cx="7086600" cy="609600"/>
          </a:xfrm>
        </p:spPr>
        <p:txBody>
          <a:bodyPr/>
          <a:lstStyle/>
          <a:p>
            <a:r>
              <a:rPr lang="en-US" smtClean="0"/>
              <a:t>Unit 1</a:t>
            </a:r>
          </a:p>
        </p:txBody>
      </p:sp>
      <p:sp>
        <p:nvSpPr>
          <p:cNvPr id="3" name="Content Placeholder 2"/>
          <p:cNvSpPr>
            <a:spLocks noGrp="1"/>
          </p:cNvSpPr>
          <p:nvPr>
            <p:ph idx="1"/>
          </p:nvPr>
        </p:nvSpPr>
        <p:spPr>
          <a:xfrm>
            <a:off x="838200" y="1066800"/>
            <a:ext cx="8229600" cy="5410200"/>
          </a:xfrm>
        </p:spPr>
        <p:txBody>
          <a:bodyPr/>
          <a:lstStyle/>
          <a:p>
            <a:pPr marL="1828800" indent="-1828800">
              <a:buFont typeface="Wingdings" pitchFamily="2" charset="2"/>
              <a:buNone/>
              <a:defRPr/>
            </a:pPr>
            <a:r>
              <a:rPr lang="en-US" b="1" dirty="0" smtClean="0"/>
              <a:t>Advance SOA and REST Architecture</a:t>
            </a:r>
          </a:p>
          <a:p>
            <a:pPr marL="682625" indent="-682625">
              <a:defRPr/>
            </a:pPr>
            <a:endParaRPr lang="en-US" sz="2400" dirty="0" smtClean="0"/>
          </a:p>
          <a:p>
            <a:pPr marL="682625" indent="-682625">
              <a:buClr>
                <a:srgbClr val="990000"/>
              </a:buClr>
              <a:buSzPct val="100000"/>
              <a:buFont typeface="+mj-lt"/>
              <a:buAutoNum type="arabicPeriod"/>
              <a:defRPr/>
            </a:pPr>
            <a:r>
              <a:rPr lang="en-US" sz="2400" dirty="0" smtClean="0"/>
              <a:t>Day 1 Issues and Introduction</a:t>
            </a:r>
          </a:p>
          <a:p>
            <a:pPr marL="682625" indent="-682625">
              <a:buClr>
                <a:srgbClr val="990000"/>
              </a:buClr>
              <a:buSzPct val="100000"/>
              <a:buFont typeface="+mj-lt"/>
              <a:buAutoNum type="arabicPeriod"/>
              <a:defRPr/>
            </a:pPr>
            <a:r>
              <a:rPr lang="en-US" sz="2400" dirty="0" smtClean="0"/>
              <a:t>Self-Hosting Services</a:t>
            </a:r>
          </a:p>
          <a:p>
            <a:pPr marL="682625" indent="-682625">
              <a:buClr>
                <a:srgbClr val="990000"/>
              </a:buClr>
              <a:buSzPct val="100000"/>
              <a:buFont typeface="+mj-lt"/>
              <a:buAutoNum type="arabicPeriod"/>
              <a:defRPr/>
            </a:pPr>
            <a:r>
              <a:rPr lang="en-US" sz="2400" dirty="0" smtClean="0"/>
              <a:t>Advanced WCF Services</a:t>
            </a:r>
          </a:p>
          <a:p>
            <a:pPr marL="682625" indent="-682625">
              <a:buClr>
                <a:srgbClr val="990000"/>
              </a:buClr>
              <a:buSzPct val="100000"/>
              <a:buFont typeface="+mj-lt"/>
              <a:buAutoNum type="arabicPeriod"/>
              <a:defRPr/>
            </a:pPr>
            <a:r>
              <a:rPr lang="en-US" sz="2400" dirty="0" smtClean="0"/>
              <a:t>REST Concepts</a:t>
            </a:r>
          </a:p>
          <a:p>
            <a:pPr marL="682625" indent="-682625">
              <a:buClr>
                <a:srgbClr val="990000"/>
              </a:buClr>
              <a:buSzPct val="100000"/>
              <a:buFont typeface="+mj-lt"/>
              <a:buAutoNum type="arabicPeriod"/>
              <a:defRPr/>
            </a:pPr>
            <a:r>
              <a:rPr lang="en-US" sz="2400" dirty="0" smtClean="0"/>
              <a:t>RESTful Services</a:t>
            </a:r>
          </a:p>
          <a:p>
            <a:pPr marL="682625" indent="-682625">
              <a:buClr>
                <a:srgbClr val="990000"/>
              </a:buClr>
              <a:buSzPct val="100000"/>
              <a:buFont typeface="+mj-lt"/>
              <a:buAutoNum type="arabicPeriod"/>
              <a:defRPr/>
            </a:pPr>
            <a:r>
              <a:rPr lang="en-US" sz="2400" dirty="0" smtClean="0"/>
              <a:t>Advanced </a:t>
            </a:r>
            <a:r>
              <a:rPr lang="en-US" sz="2400" dirty="0"/>
              <a:t>Web Application </a:t>
            </a:r>
            <a:r>
              <a:rPr lang="en-US" sz="2400" dirty="0" smtClean="0"/>
              <a:t>Architecture</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9A8448F3-2B15-4333-A3DF-DB0FAAFA5D6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57400" y="228600"/>
            <a:ext cx="7086600" cy="609600"/>
          </a:xfrm>
        </p:spPr>
        <p:txBody>
          <a:bodyPr/>
          <a:lstStyle/>
          <a:p>
            <a:r>
              <a:rPr lang="en-US" smtClean="0"/>
              <a:t>Unit 2</a:t>
            </a:r>
          </a:p>
        </p:txBody>
      </p:sp>
      <p:sp>
        <p:nvSpPr>
          <p:cNvPr id="23555" name="Content Placeholder 2"/>
          <p:cNvSpPr>
            <a:spLocks noGrp="1"/>
          </p:cNvSpPr>
          <p:nvPr>
            <p:ph idx="1"/>
          </p:nvPr>
        </p:nvSpPr>
        <p:spPr>
          <a:xfrm>
            <a:off x="914400" y="1066800"/>
            <a:ext cx="7543800" cy="5410200"/>
          </a:xfrm>
        </p:spPr>
        <p:txBody>
          <a:bodyPr/>
          <a:lstStyle/>
          <a:p>
            <a:pPr marL="0" indent="0">
              <a:buFont typeface="Wingdings" pitchFamily="2" charset="2"/>
              <a:buNone/>
              <a:defRPr/>
            </a:pPr>
            <a:r>
              <a:rPr lang="en-US" b="1" dirty="0" smtClean="0"/>
              <a:t>Software Development by Composition and Integration</a:t>
            </a:r>
          </a:p>
          <a:p>
            <a:pPr marL="682625" indent="-682625">
              <a:buFont typeface="Wingdings" pitchFamily="2" charset="2"/>
              <a:buNone/>
              <a:defRPr/>
            </a:pPr>
            <a:endParaRPr lang="en-US" sz="2400" dirty="0" smtClean="0"/>
          </a:p>
          <a:p>
            <a:pPr marL="682625" indent="-682625">
              <a:buSzPct val="100000"/>
              <a:buFont typeface="+mj-lt"/>
              <a:buAutoNum type="arabicPeriod"/>
              <a:defRPr/>
            </a:pPr>
            <a:r>
              <a:rPr lang="en-US" sz="2400" dirty="0" smtClean="0"/>
              <a:t>Enterprise Application Architecture</a:t>
            </a:r>
          </a:p>
          <a:p>
            <a:pPr marL="682625" indent="-682625">
              <a:buSzPct val="100000"/>
              <a:buFont typeface="+mj-lt"/>
              <a:buAutoNum type="arabicPeriod"/>
              <a:defRPr/>
            </a:pPr>
            <a:r>
              <a:rPr lang="en-US" sz="2400" dirty="0" smtClean="0"/>
              <a:t>Workflow-based Software Development 1</a:t>
            </a:r>
          </a:p>
          <a:p>
            <a:pPr marL="682625" indent="-682625">
              <a:buSzPct val="100000"/>
              <a:buFont typeface="+mj-lt"/>
              <a:buAutoNum type="arabicPeriod"/>
              <a:defRPr/>
            </a:pPr>
            <a:r>
              <a:rPr lang="en-US" sz="2400" dirty="0" smtClean="0"/>
              <a:t>Workflow-based Software Development 2</a:t>
            </a:r>
          </a:p>
          <a:p>
            <a:pPr marL="682625" indent="-682625">
              <a:buSzPct val="100000"/>
              <a:buFont typeface="+mj-lt"/>
              <a:buAutoNum type="arabicPeriod"/>
              <a:defRPr/>
            </a:pPr>
            <a:r>
              <a:rPr lang="en-US" sz="2400" dirty="0" smtClean="0"/>
              <a:t>BPEL Process</a:t>
            </a:r>
          </a:p>
          <a:p>
            <a:pPr marL="682625" indent="-682625">
              <a:buSzPct val="100000"/>
              <a:buFont typeface="+mj-lt"/>
              <a:buAutoNum type="arabicPeriod"/>
              <a:defRPr/>
            </a:pPr>
            <a:r>
              <a:rPr lang="en-US" sz="2400" dirty="0" smtClean="0"/>
              <a:t>BPEL Case Study</a:t>
            </a:r>
          </a:p>
          <a:p>
            <a:pPr marL="682625" indent="-682625">
              <a:buSzPct val="100000"/>
              <a:buFont typeface="+mj-lt"/>
              <a:buAutoNum type="arabicPeriod"/>
              <a:defRPr/>
            </a:pPr>
            <a:r>
              <a:rPr lang="en-US" sz="2400" dirty="0" smtClean="0"/>
              <a:t>BPEL Frameworks</a:t>
            </a:r>
          </a:p>
          <a:p>
            <a:pPr marL="682625" indent="-682625">
              <a:buSzPct val="100000"/>
              <a:buFont typeface="+mj-lt"/>
              <a:buAutoNum type="arabicPeriod"/>
              <a:defRPr/>
            </a:pPr>
            <a:r>
              <a:rPr lang="en-US" sz="2400" dirty="0" smtClean="0"/>
              <a:t>Message-Based Integration</a:t>
            </a:r>
          </a:p>
          <a:p>
            <a:pPr marL="682625" indent="-682625">
              <a:buSzPct val="100000"/>
              <a:buFont typeface="+mj-lt"/>
              <a:buAutoNum type="arabicPeriod"/>
              <a:defRPr/>
            </a:pPr>
            <a:r>
              <a:rPr lang="en-US" sz="2400" dirty="0" smtClean="0"/>
              <a:t>Other Composition Languages</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7617930B-1F64-42E3-AAF3-B0F8F1373B6B}"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FC587A2-8B53-4942-B30F-79D93ACA063F}" type="datetime3">
              <a:rPr lang="en-US" b="0" smtClean="0"/>
              <a:pPr eaLnBrk="1" hangingPunct="1"/>
              <a:t>8 January 2019</a:t>
            </a:fld>
            <a:endParaRPr lang="en-US" b="0" smtClean="0"/>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E473F8F-5286-4FD7-BF33-63D203A8BDBA}" type="slidenum">
              <a:rPr lang="en-US" smtClean="0">
                <a:solidFill>
                  <a:schemeClr val="bg1"/>
                </a:solidFill>
              </a:rPr>
              <a:pPr eaLnBrk="1" hangingPunct="1"/>
              <a:t>3</a:t>
            </a:fld>
            <a:endParaRPr lang="en-US" smtClean="0">
              <a:solidFill>
                <a:schemeClr val="bg1"/>
              </a:solidFill>
            </a:endParaRPr>
          </a:p>
        </p:txBody>
      </p:sp>
      <p:sp>
        <p:nvSpPr>
          <p:cNvPr id="7" name="Rectangle 7"/>
          <p:cNvSpPr>
            <a:spLocks noChangeArrowheads="1"/>
          </p:cNvSpPr>
          <p:nvPr/>
        </p:nvSpPr>
        <p:spPr bwMode="auto">
          <a:xfrm>
            <a:off x="533400" y="511175"/>
            <a:ext cx="8610600" cy="6346825"/>
          </a:xfrm>
          <a:prstGeom prst="rect">
            <a:avLst/>
          </a:prstGeom>
          <a:solidFill>
            <a:schemeClr val="bg1"/>
          </a:solidFill>
          <a:ln>
            <a:noFill/>
          </a:ln>
          <a:extLst/>
        </p:spPr>
        <p:txBody>
          <a:bodyPr/>
          <a:lstStyle/>
          <a:p>
            <a:pPr marL="339725" indent="-339725" eaLnBrk="0" hangingPunct="0">
              <a:lnSpc>
                <a:spcPct val="120000"/>
              </a:lnSpc>
              <a:spcBef>
                <a:spcPct val="20000"/>
              </a:spcBef>
              <a:buClr>
                <a:srgbClr val="000000"/>
              </a:buClr>
              <a:buSzPct val="75000"/>
              <a:buFont typeface="ZapfDingbats" pitchFamily="82" charset="2"/>
              <a:buNone/>
              <a:tabLst>
                <a:tab pos="688975" algn="l"/>
              </a:tabLst>
            </a:pPr>
            <a:r>
              <a:rPr lang="en-US" sz="2400" b="0" dirty="0">
                <a:solidFill>
                  <a:srgbClr val="000000"/>
                </a:solidFill>
                <a:cs typeface="Arial" charset="0"/>
              </a:rPr>
              <a:t>Joined ASU CSE in 2001</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a:solidFill>
                  <a:srgbClr val="000000"/>
                </a:solidFill>
                <a:cs typeface="Arial" charset="0"/>
              </a:rPr>
              <a:t>This Semester:</a:t>
            </a:r>
            <a:endParaRPr lang="en-US" b="0" dirty="0">
              <a:cs typeface="Arial" charset="0"/>
            </a:endParaRPr>
          </a:p>
          <a:p>
            <a:pPr marL="339725" indent="-339725" eaLnBrk="0" hangingPunct="0">
              <a:lnSpc>
                <a:spcPct val="90000"/>
              </a:lnSpc>
              <a:spcBef>
                <a:spcPct val="20000"/>
              </a:spcBef>
              <a:buClr>
                <a:srgbClr val="000000"/>
              </a:buClr>
              <a:buSzPct val="75000"/>
              <a:tabLst>
                <a:tab pos="688975" algn="l"/>
              </a:tabLst>
            </a:pPr>
            <a:r>
              <a:rPr lang="en-US" sz="2000" b="0" dirty="0">
                <a:cs typeface="Arial" charset="0"/>
              </a:rPr>
              <a:t>	</a:t>
            </a:r>
            <a:r>
              <a:rPr lang="en-US" sz="2000" b="0" dirty="0" smtClean="0">
                <a:cs typeface="Arial" charset="0"/>
              </a:rPr>
              <a:t>	</a:t>
            </a:r>
            <a:r>
              <a:rPr lang="en-US" sz="2000" b="0" dirty="0">
                <a:cs typeface="Arial" charset="0"/>
              </a:rPr>
              <a:t>CSE 220 Programming for Computer Engineering</a:t>
            </a:r>
          </a:p>
          <a:p>
            <a:pPr marL="339725" indent="-339725" eaLnBrk="0" hangingPunct="0">
              <a:lnSpc>
                <a:spcPct val="90000"/>
              </a:lnSpc>
              <a:spcBef>
                <a:spcPct val="20000"/>
              </a:spcBef>
              <a:buClr>
                <a:srgbClr val="000000"/>
              </a:buClr>
              <a:buSzPct val="75000"/>
              <a:tabLst>
                <a:tab pos="688975" algn="l"/>
              </a:tabLst>
            </a:pPr>
            <a:r>
              <a:rPr lang="en-US" sz="2000" b="0" dirty="0" smtClean="0">
                <a:solidFill>
                  <a:srgbClr val="990000"/>
                </a:solidFill>
                <a:cs typeface="Arial" charset="0"/>
              </a:rPr>
              <a:t>		</a:t>
            </a:r>
            <a:r>
              <a:rPr lang="en-US" sz="2000" b="0" dirty="0">
                <a:cs typeface="Arial" charset="0"/>
              </a:rPr>
              <a:t>CSE 240 Intro to Programming </a:t>
            </a:r>
            <a:r>
              <a:rPr lang="en-US" sz="2000" b="0" dirty="0" smtClean="0">
                <a:cs typeface="Arial" charset="0"/>
              </a:rPr>
              <a:t>Languages</a:t>
            </a:r>
            <a:endParaRPr lang="en-US" sz="2000" b="0" dirty="0">
              <a:cs typeface="Arial" charset="0"/>
            </a:endParaRPr>
          </a:p>
          <a:p>
            <a:pPr marL="339725" indent="-339725" eaLnBrk="0" hangingPunct="0">
              <a:lnSpc>
                <a:spcPct val="90000"/>
              </a:lnSpc>
              <a:spcBef>
                <a:spcPct val="20000"/>
              </a:spcBef>
              <a:buClr>
                <a:srgbClr val="000000"/>
              </a:buClr>
              <a:buSzPct val="75000"/>
              <a:tabLst>
                <a:tab pos="688975" algn="l"/>
              </a:tabLst>
            </a:pPr>
            <a:r>
              <a:rPr lang="en-US" sz="2000" b="0" dirty="0" smtClean="0">
                <a:solidFill>
                  <a:srgbClr val="C00000"/>
                </a:solidFill>
                <a:cs typeface="Arial" charset="0"/>
              </a:rPr>
              <a:t>		</a:t>
            </a:r>
            <a:r>
              <a:rPr lang="en-US" sz="2000" b="0" dirty="0">
                <a:cs typeface="Arial" charset="0"/>
              </a:rPr>
              <a:t>CSE </a:t>
            </a:r>
            <a:r>
              <a:rPr lang="en-US" sz="2000" b="0" dirty="0" smtClean="0">
                <a:cs typeface="Arial" charset="0"/>
              </a:rPr>
              <a:t>446 / 598 Software Integration and Engineering</a:t>
            </a:r>
            <a:endParaRPr lang="en-US" sz="2000" b="0" dirty="0">
              <a:cs typeface="Arial" charset="0"/>
            </a:endParaRP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smtClean="0">
                <a:solidFill>
                  <a:srgbClr val="000000"/>
                </a:solidFill>
                <a:cs typeface="Arial" charset="0"/>
              </a:rPr>
              <a:t>Before </a:t>
            </a:r>
            <a:r>
              <a:rPr lang="en-US" sz="2400" b="0" dirty="0">
                <a:solidFill>
                  <a:srgbClr val="000000"/>
                </a:solidFill>
                <a:cs typeface="Arial" charset="0"/>
              </a:rPr>
              <a:t>this semester at ASU</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cs typeface="Arial" charset="0"/>
              </a:rPr>
              <a:t>		</a:t>
            </a:r>
            <a:r>
              <a:rPr lang="en-US" b="0" dirty="0">
                <a:solidFill>
                  <a:srgbClr val="000000"/>
                </a:solidFill>
                <a:cs typeface="Arial" charset="0"/>
              </a:rPr>
              <a:t>CSE101/FSE100: Every semester from Fall 06 to Fall 11, S16</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cs typeface="Arial" charset="0"/>
              </a:rPr>
              <a:t>		CSE230: F11, F12, S13, F13, F14</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cs typeface="Arial" charset="0"/>
              </a:rPr>
              <a:t>		CSE220: S2017, </a:t>
            </a:r>
            <a:r>
              <a:rPr lang="en-US" b="0" dirty="0" smtClean="0">
                <a:solidFill>
                  <a:srgbClr val="000000"/>
                </a:solidFill>
                <a:cs typeface="Arial" charset="0"/>
              </a:rPr>
              <a:t>S2017, S2018</a:t>
            </a:r>
            <a:endParaRPr lang="en-US" b="0" dirty="0">
              <a:solidFill>
                <a:srgbClr val="000000"/>
              </a:solidFill>
              <a:cs typeface="Arial" charset="0"/>
            </a:endParaRP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cs typeface="Arial" charset="0"/>
              </a:rPr>
              <a:t>		CSE 240: F01, S02, F02, S03, F03, S03, SS04, F04, S05, F05, S06, </a:t>
            </a:r>
            <a:br>
              <a:rPr lang="en-US" b="0" dirty="0">
                <a:solidFill>
                  <a:srgbClr val="000000"/>
                </a:solidFill>
                <a:cs typeface="Arial" charset="0"/>
              </a:rPr>
            </a:br>
            <a:r>
              <a:rPr lang="en-US" b="0" dirty="0">
                <a:solidFill>
                  <a:srgbClr val="000000"/>
                </a:solidFill>
                <a:cs typeface="Arial" charset="0"/>
              </a:rPr>
              <a:t>			S07, S12, S13, F13, F14, S15, F15, S16, F16, S17, F17, S18</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cs typeface="Arial" charset="0"/>
              </a:rPr>
              <a:t>		CSE 310: SS01, F01, SS02</a:t>
            </a:r>
          </a:p>
          <a:p>
            <a:pPr marL="339725" indent="-339725" eaLnBrk="0" hangingPunct="0">
              <a:spcBef>
                <a:spcPct val="20000"/>
              </a:spcBef>
              <a:buClr>
                <a:srgbClr val="000000"/>
              </a:buClr>
              <a:buSzPct val="75000"/>
              <a:tabLst>
                <a:tab pos="688975" algn="l"/>
              </a:tabLst>
            </a:pPr>
            <a:r>
              <a:rPr lang="en-US" b="0" dirty="0">
                <a:solidFill>
                  <a:srgbClr val="000000"/>
                </a:solidFill>
                <a:cs typeface="Arial" charset="0"/>
              </a:rPr>
              <a:t>		CSE 225/EEE225: F02, S03, F03, S04; CSE 330: S02, SS 03 </a:t>
            </a:r>
            <a:r>
              <a:rPr lang="en-US" b="0" dirty="0">
                <a:solidFill>
                  <a:srgbClr val="000000"/>
                </a:solidFill>
                <a:cs typeface="Arial" charset="0"/>
                <a:sym typeface="Wingdings" panose="05000000000000000000" pitchFamily="2" charset="2"/>
              </a:rPr>
              <a:t> CSE230</a:t>
            </a:r>
            <a:r>
              <a:rPr lang="en-US" b="0" dirty="0">
                <a:solidFill>
                  <a:srgbClr val="000000"/>
                </a:solidFill>
                <a:cs typeface="Arial" charset="0"/>
              </a:rPr>
              <a:t/>
            </a:r>
            <a:br>
              <a:rPr lang="en-US" b="0" dirty="0">
                <a:solidFill>
                  <a:srgbClr val="000000"/>
                </a:solidFill>
                <a:cs typeface="Arial" charset="0"/>
              </a:rPr>
            </a:br>
            <a:r>
              <a:rPr lang="en-US" b="0" dirty="0">
                <a:solidFill>
                  <a:srgbClr val="000000"/>
                </a:solidFill>
                <a:cs typeface="Arial" charset="0"/>
              </a:rPr>
              <a:t>	CSE 420/598: S01</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cs typeface="Arial" charset="0"/>
              </a:rPr>
              <a:t>		CSE 423: (Capstone) S08, F09; CSE485 F15</a:t>
            </a:r>
          </a:p>
          <a:p>
            <a:pPr marL="339725" indent="-339725" eaLnBrk="0" hangingPunct="0">
              <a:spcBef>
                <a:spcPct val="20000"/>
              </a:spcBef>
              <a:buClr>
                <a:srgbClr val="000000"/>
              </a:buClr>
              <a:buSzPct val="75000"/>
              <a:buFont typeface="ZapfDingbats" pitchFamily="82" charset="2"/>
              <a:buNone/>
              <a:tabLst>
                <a:tab pos="688975" algn="l"/>
              </a:tabLst>
            </a:pPr>
            <a:r>
              <a:rPr lang="en-US" b="0" dirty="0">
                <a:cs typeface="Arial" charset="0"/>
              </a:rPr>
              <a:t>		CSE 445/598: Almost every semester and summer since 2006 </a:t>
            </a:r>
            <a:br>
              <a:rPr lang="en-US" b="0" dirty="0">
                <a:cs typeface="Arial" charset="0"/>
              </a:rPr>
            </a:br>
            <a:r>
              <a:rPr lang="en-US" b="0" dirty="0">
                <a:cs typeface="Arial" charset="0"/>
              </a:rPr>
              <a:t>	CSE 446/598: Every Spring and Summer since 2010. </a:t>
            </a:r>
          </a:p>
        </p:txBody>
      </p:sp>
      <p:sp>
        <p:nvSpPr>
          <p:cNvPr id="5124" name="AutoShape 2"/>
          <p:cNvSpPr>
            <a:spLocks noGrp="1" noChangeArrowheads="1"/>
          </p:cNvSpPr>
          <p:nvPr>
            <p:ph type="title"/>
          </p:nvPr>
        </p:nvSpPr>
        <p:spPr>
          <a:xfrm>
            <a:off x="2133600" y="76200"/>
            <a:ext cx="6345238" cy="563562"/>
          </a:xfrm>
        </p:spPr>
        <p:txBody>
          <a:bodyPr/>
          <a:lstStyle/>
          <a:p>
            <a:pPr eaLnBrk="1" hangingPunct="1"/>
            <a:r>
              <a:rPr lang="en-US" dirty="0" smtClean="0"/>
              <a:t>Instructor: </a:t>
            </a:r>
            <a:r>
              <a:rPr lang="en-US" dirty="0" err="1" smtClean="0"/>
              <a:t>Yinong</a:t>
            </a:r>
            <a:r>
              <a:rPr lang="en-US" dirty="0" smtClean="0"/>
              <a:t> Chen</a:t>
            </a:r>
          </a:p>
        </p:txBody>
      </p:sp>
    </p:spTree>
    <p:extLst>
      <p:ext uri="{BB962C8B-B14F-4D97-AF65-F5344CB8AC3E}">
        <p14:creationId xmlns:p14="http://schemas.microsoft.com/office/powerpoint/2010/main" val="1610393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dissolve">
                                      <p:cBhvr>
                                        <p:cTn id="16" dur="500"/>
                                        <p:tgtEl>
                                          <p:spTgt spid="7">
                                            <p:txEl>
                                              <p:pRg st="2" end="2"/>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dissolve">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dissolve">
                                      <p:cBhvr>
                                        <p:cTn id="29" dur="500"/>
                                        <p:tgtEl>
                                          <p:spTgt spid="7">
                                            <p:txEl>
                                              <p:pRg st="5" end="5"/>
                                            </p:txEl>
                                          </p:spTgt>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dissolve">
                                      <p:cBhvr>
                                        <p:cTn id="33" dur="500"/>
                                        <p:tgtEl>
                                          <p:spTgt spid="7">
                                            <p:txEl>
                                              <p:pRg st="6" end="6"/>
                                            </p:tx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dissolve">
                                      <p:cBhvr>
                                        <p:cTn id="37" dur="500"/>
                                        <p:tgtEl>
                                          <p:spTgt spid="7">
                                            <p:txEl>
                                              <p:pRg st="7" end="7"/>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dissolve">
                                      <p:cBhvr>
                                        <p:cTn id="41" dur="500"/>
                                        <p:tgtEl>
                                          <p:spTgt spid="7">
                                            <p:txEl>
                                              <p:pRg st="8" end="8"/>
                                            </p:txEl>
                                          </p:spTgt>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dissolve">
                                      <p:cBhvr>
                                        <p:cTn id="45" dur="500"/>
                                        <p:tgtEl>
                                          <p:spTgt spid="7">
                                            <p:txEl>
                                              <p:pRg st="9" end="9"/>
                                            </p:txEl>
                                          </p:spTgt>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dissolve">
                                      <p:cBhvr>
                                        <p:cTn id="49" dur="500"/>
                                        <p:tgtEl>
                                          <p:spTgt spid="7">
                                            <p:txEl>
                                              <p:pRg st="10" end="10"/>
                                            </p:txEl>
                                          </p:spTgt>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animEffect transition="in" filter="dissolve">
                                      <p:cBhvr>
                                        <p:cTn id="53" dur="500"/>
                                        <p:tgtEl>
                                          <p:spTgt spid="7">
                                            <p:txEl>
                                              <p:pRg st="11" end="11"/>
                                            </p:txEl>
                                          </p:spTgt>
                                        </p:tgtEl>
                                      </p:cBhvr>
                                    </p:animEffect>
                                  </p:childTnLst>
                                </p:cTn>
                              </p:par>
                            </p:childTnLst>
                          </p:cTn>
                        </p:par>
                        <p:par>
                          <p:cTn id="54" fill="hold">
                            <p:stCondLst>
                              <p:cond delay="3500"/>
                            </p:stCondLst>
                            <p:childTnLst>
                              <p:par>
                                <p:cTn id="55" presetID="9" presetClass="entr" presetSubtype="0" fill="hold" grpId="0" nodeType="afterEffect">
                                  <p:stCondLst>
                                    <p:cond delay="0"/>
                                  </p:stCondLst>
                                  <p:childTnLst>
                                    <p:set>
                                      <p:cBhvr>
                                        <p:cTn id="56" dur="1" fill="hold">
                                          <p:stCondLst>
                                            <p:cond delay="0"/>
                                          </p:stCondLst>
                                        </p:cTn>
                                        <p:tgtEl>
                                          <p:spTgt spid="7">
                                            <p:txEl>
                                              <p:pRg st="12" end="12"/>
                                            </p:txEl>
                                          </p:spTgt>
                                        </p:tgtEl>
                                        <p:attrNameLst>
                                          <p:attrName>style.visibility</p:attrName>
                                        </p:attrNameLst>
                                      </p:cBhvr>
                                      <p:to>
                                        <p:strVal val="visible"/>
                                      </p:to>
                                    </p:set>
                                    <p:animEffect transition="in" filter="dissolve">
                                      <p:cBhvr>
                                        <p:cTn id="57" dur="500"/>
                                        <p:tgtEl>
                                          <p:spTgt spid="7">
                                            <p:txEl>
                                              <p:pRg st="12" end="12"/>
                                            </p:txEl>
                                          </p:spTgt>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animEffect transition="in" filter="dissolve">
                                      <p:cBhvr>
                                        <p:cTn id="61"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057400" y="228600"/>
            <a:ext cx="7086600" cy="609600"/>
          </a:xfrm>
        </p:spPr>
        <p:txBody>
          <a:bodyPr/>
          <a:lstStyle/>
          <a:p>
            <a:r>
              <a:rPr lang="en-US" smtClean="0"/>
              <a:t>Unit 3</a:t>
            </a:r>
          </a:p>
        </p:txBody>
      </p:sp>
      <p:sp>
        <p:nvSpPr>
          <p:cNvPr id="3" name="Content Placeholder 2"/>
          <p:cNvSpPr>
            <a:spLocks noGrp="1"/>
          </p:cNvSpPr>
          <p:nvPr>
            <p:ph idx="1"/>
          </p:nvPr>
        </p:nvSpPr>
        <p:spPr>
          <a:xfrm>
            <a:off x="762000" y="1066800"/>
            <a:ext cx="7924800" cy="5410200"/>
          </a:xfrm>
        </p:spPr>
        <p:txBody>
          <a:bodyPr/>
          <a:lstStyle/>
          <a:p>
            <a:pPr marL="0" indent="0">
              <a:buFont typeface="Wingdings" pitchFamily="2" charset="2"/>
              <a:buNone/>
              <a:defRPr/>
            </a:pPr>
            <a:r>
              <a:rPr lang="en-US" b="1" dirty="0" smtClean="0"/>
              <a:t>Event-Driven Development and Device Integration</a:t>
            </a:r>
          </a:p>
          <a:p>
            <a:pPr marL="682625" indent="-682625">
              <a:buFont typeface="Wingdings" pitchFamily="2" charset="2"/>
              <a:buNone/>
              <a:defRPr/>
            </a:pPr>
            <a:endParaRPr lang="en-US" sz="2400" dirty="0" smtClean="0"/>
          </a:p>
          <a:p>
            <a:pPr marL="682625" indent="-682625">
              <a:buSzPct val="100000"/>
              <a:buFont typeface="+mj-lt"/>
              <a:buAutoNum type="arabicPeriod"/>
              <a:defRPr/>
            </a:pPr>
            <a:r>
              <a:rPr lang="en-US" sz="2400" dirty="0" smtClean="0"/>
              <a:t>Device Integration</a:t>
            </a:r>
          </a:p>
          <a:p>
            <a:pPr marL="1082675" lvl="1" indent="-400050">
              <a:buSzPct val="100000"/>
              <a:defRPr/>
            </a:pPr>
            <a:r>
              <a:rPr lang="en-US" sz="2000" dirty="0" smtClean="0"/>
              <a:t>Internet of Things</a:t>
            </a:r>
          </a:p>
          <a:p>
            <a:pPr marL="1082675" lvl="1" indent="-400050">
              <a:buSzPct val="100000"/>
              <a:defRPr/>
            </a:pPr>
            <a:r>
              <a:rPr lang="en-US" sz="2000" dirty="0" smtClean="0"/>
              <a:t>Service-Oriented Robotics Computing</a:t>
            </a:r>
          </a:p>
          <a:p>
            <a:pPr marL="1082675" lvl="1" indent="-400050">
              <a:buSzPct val="100000"/>
              <a:defRPr/>
            </a:pPr>
            <a:r>
              <a:rPr lang="en-US" sz="2000" dirty="0" smtClean="0"/>
              <a:t>Event-Driven Robotics Applications</a:t>
            </a:r>
          </a:p>
          <a:p>
            <a:pPr marL="1082675" lvl="1" indent="-400050">
              <a:buSzPct val="100000"/>
              <a:defRPr/>
            </a:pPr>
            <a:r>
              <a:rPr lang="en-US" sz="2000" dirty="0" smtClean="0"/>
              <a:t>Robot as a Service in Cloud Computing</a:t>
            </a:r>
          </a:p>
          <a:p>
            <a:pPr marL="682625" indent="-682625">
              <a:buSzPct val="100000"/>
              <a:buFont typeface="+mj-lt"/>
              <a:buAutoNum type="arabicPeriod"/>
              <a:defRPr/>
            </a:pPr>
            <a:r>
              <a:rPr lang="en-US" sz="2400" dirty="0" smtClean="0"/>
              <a:t>Different Visual Programming Languages</a:t>
            </a:r>
          </a:p>
          <a:p>
            <a:pPr marL="682625" indent="-682625">
              <a:buSzPct val="100000"/>
              <a:buFont typeface="+mj-lt"/>
              <a:buAutoNum type="arabicPeriod"/>
              <a:defRPr/>
            </a:pPr>
            <a:r>
              <a:rPr lang="en-US" sz="2400" dirty="0" smtClean="0"/>
              <a:t>ASU VIPLE and Workflow-based </a:t>
            </a:r>
            <a:r>
              <a:rPr lang="en-US" sz="2400" dirty="0"/>
              <a:t>IoT </a:t>
            </a:r>
            <a:r>
              <a:rPr lang="en-US" sz="2400" dirty="0" smtClean="0"/>
              <a:t>App Development</a:t>
            </a:r>
          </a:p>
          <a:p>
            <a:pPr marL="1082675" lvl="1" indent="-455613">
              <a:buSzPct val="100000"/>
              <a:defRPr/>
            </a:pPr>
            <a:r>
              <a:rPr lang="en-US" sz="2000" dirty="0"/>
              <a:t>Developing </a:t>
            </a:r>
            <a:r>
              <a:rPr lang="en-US" sz="2000" dirty="0" smtClean="0"/>
              <a:t>IoT and Service-Oriented </a:t>
            </a:r>
            <a:r>
              <a:rPr lang="en-US" sz="2000" dirty="0"/>
              <a:t>Robotics Applications</a:t>
            </a:r>
          </a:p>
          <a:p>
            <a:pPr marL="1082675" lvl="1" indent="-455613">
              <a:buSzPct val="100000"/>
              <a:defRPr/>
            </a:pPr>
            <a:r>
              <a:rPr lang="en-US" sz="2000" dirty="0" smtClean="0"/>
              <a:t>Finite State Machine and VIPLE Diagram</a:t>
            </a:r>
          </a:p>
          <a:p>
            <a:pPr marL="1082675" lvl="1" indent="-455613">
              <a:buSzPct val="100000"/>
              <a:defRPr/>
            </a:pPr>
            <a:r>
              <a:rPr lang="en-US" sz="2000" dirty="0" smtClean="0"/>
              <a:t>VIPLE Workflow on different Platforms (Intel and EV3)</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7FB4B05F-5A5E-4C25-B875-52881F6A31F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057400" y="228600"/>
            <a:ext cx="7086600" cy="609600"/>
          </a:xfrm>
        </p:spPr>
        <p:txBody>
          <a:bodyPr/>
          <a:lstStyle/>
          <a:p>
            <a:r>
              <a:rPr lang="en-US" smtClean="0"/>
              <a:t>Unit 4</a:t>
            </a:r>
          </a:p>
        </p:txBody>
      </p:sp>
      <p:sp>
        <p:nvSpPr>
          <p:cNvPr id="3" name="Content Placeholder 2"/>
          <p:cNvSpPr>
            <a:spLocks noGrp="1"/>
          </p:cNvSpPr>
          <p:nvPr>
            <p:ph idx="1"/>
          </p:nvPr>
        </p:nvSpPr>
        <p:spPr>
          <a:xfrm>
            <a:off x="990600" y="1066800"/>
            <a:ext cx="8077200" cy="5410200"/>
          </a:xfrm>
        </p:spPr>
        <p:txBody>
          <a:bodyPr/>
          <a:lstStyle/>
          <a:p>
            <a:pPr marL="1828800" indent="-1828800">
              <a:buFont typeface="Wingdings" pitchFamily="2" charset="2"/>
              <a:buNone/>
              <a:defRPr/>
            </a:pPr>
            <a:r>
              <a:rPr lang="en-US" b="1" dirty="0" smtClean="0"/>
              <a:t>Application and Data Integration</a:t>
            </a:r>
          </a:p>
          <a:p>
            <a:pPr marL="682625" indent="-682625">
              <a:buFont typeface="Wingdings" pitchFamily="2" charset="2"/>
              <a:buNone/>
              <a:defRPr/>
            </a:pPr>
            <a:endParaRPr lang="en-US" sz="2400" dirty="0" smtClean="0"/>
          </a:p>
          <a:p>
            <a:pPr marL="682625" indent="-682625">
              <a:buSzPct val="100000"/>
              <a:buFont typeface="+mj-lt"/>
              <a:buAutoNum type="arabicPeriod"/>
              <a:defRPr/>
            </a:pPr>
            <a:r>
              <a:rPr lang="en-US" sz="2400" dirty="0" smtClean="0"/>
              <a:t>ADO</a:t>
            </a:r>
          </a:p>
          <a:p>
            <a:pPr marL="682625" indent="-682625">
              <a:buSzPct val="100000"/>
              <a:buFont typeface="+mj-lt"/>
              <a:buAutoNum type="arabicPeriod"/>
              <a:defRPr/>
            </a:pPr>
            <a:r>
              <a:rPr lang="en-US" sz="2400" dirty="0" smtClean="0"/>
              <a:t>XML Database</a:t>
            </a:r>
          </a:p>
          <a:p>
            <a:pPr marL="682625" indent="-682625">
              <a:buSzPct val="100000"/>
              <a:buFont typeface="+mj-lt"/>
              <a:buAutoNum type="arabicPeriod"/>
              <a:defRPr/>
            </a:pPr>
            <a:r>
              <a:rPr lang="en-US" sz="2400" dirty="0" smtClean="0"/>
              <a:t>LINQ 1</a:t>
            </a:r>
          </a:p>
          <a:p>
            <a:pPr marL="682625" indent="-682625">
              <a:buSzPct val="100000"/>
              <a:buFont typeface="+mj-lt"/>
              <a:buAutoNum type="arabicPeriod"/>
              <a:defRPr/>
            </a:pPr>
            <a:r>
              <a:rPr lang="en-US" sz="2400" dirty="0" smtClean="0"/>
              <a:t>LINQ 2</a:t>
            </a:r>
          </a:p>
          <a:p>
            <a:pPr marL="682625" indent="-682625">
              <a:buSzPct val="100000"/>
              <a:buFont typeface="+mj-lt"/>
              <a:buAutoNum type="arabicPeriod"/>
              <a:defRPr/>
            </a:pPr>
            <a:r>
              <a:rPr lang="en-US" sz="2400" dirty="0" smtClean="0"/>
              <a:t>LINQ 3</a:t>
            </a:r>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75BB2356-B629-4481-B446-9D4CFEE26C2C}"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92100" y="152400"/>
            <a:ext cx="8839200" cy="609600"/>
          </a:xfrm>
        </p:spPr>
        <p:txBody>
          <a:bodyPr/>
          <a:lstStyle/>
          <a:p>
            <a:pPr algn="ctr"/>
            <a:r>
              <a:rPr lang="en-US" dirty="0" smtClean="0"/>
              <a:t>Unit 5 </a:t>
            </a:r>
            <a:r>
              <a:rPr lang="en-US" dirty="0"/>
              <a:t>Big </a:t>
            </a:r>
            <a:r>
              <a:rPr lang="en-US" dirty="0" smtClean="0"/>
              <a:t>Data, AI and Cloud Computing</a:t>
            </a:r>
          </a:p>
        </p:txBody>
      </p:sp>
      <p:sp>
        <p:nvSpPr>
          <p:cNvPr id="3" name="Content Placeholder 2"/>
          <p:cNvSpPr>
            <a:spLocks noGrp="1"/>
          </p:cNvSpPr>
          <p:nvPr>
            <p:ph idx="1"/>
          </p:nvPr>
        </p:nvSpPr>
        <p:spPr>
          <a:xfrm>
            <a:off x="1143000" y="994719"/>
            <a:ext cx="7620000" cy="5410200"/>
          </a:xfrm>
        </p:spPr>
        <p:txBody>
          <a:bodyPr/>
          <a:lstStyle/>
          <a:p>
            <a:pPr marL="682625" indent="-682625">
              <a:buSzPct val="100000"/>
              <a:buFont typeface="+mj-lt"/>
              <a:buAutoNum type="arabicPeriod"/>
              <a:defRPr/>
            </a:pPr>
            <a:r>
              <a:rPr lang="en-US" dirty="0" smtClean="0"/>
              <a:t>Big </a:t>
            </a:r>
            <a:r>
              <a:rPr lang="en-US" dirty="0"/>
              <a:t>Data Concepts and </a:t>
            </a:r>
            <a:r>
              <a:rPr lang="en-US" dirty="0" smtClean="0"/>
              <a:t>Domains</a:t>
            </a:r>
            <a:endParaRPr lang="en-US" sz="2400" dirty="0"/>
          </a:p>
          <a:p>
            <a:pPr marL="1082675" lvl="1" indent="-400050">
              <a:buSzPct val="100000"/>
              <a:defRPr/>
            </a:pPr>
            <a:r>
              <a:rPr lang="en-US" dirty="0" smtClean="0"/>
              <a:t>Concepts</a:t>
            </a:r>
            <a:endParaRPr lang="en-US" dirty="0"/>
          </a:p>
          <a:p>
            <a:pPr marL="1082675" lvl="1" indent="-400050">
              <a:buSzPct val="100000"/>
              <a:defRPr/>
            </a:pPr>
            <a:r>
              <a:rPr lang="en-US" dirty="0"/>
              <a:t>Infrastructure</a:t>
            </a:r>
          </a:p>
          <a:p>
            <a:pPr marL="682625" indent="-682625">
              <a:buSzPct val="100000"/>
              <a:buFont typeface="+mj-lt"/>
              <a:buAutoNum type="arabicPeriod"/>
              <a:defRPr/>
            </a:pPr>
            <a:r>
              <a:rPr lang="en-US" dirty="0" smtClean="0"/>
              <a:t>Big Data Processing</a:t>
            </a:r>
          </a:p>
          <a:p>
            <a:pPr marL="1082675" lvl="1" indent="-400050">
              <a:buSzPct val="100000"/>
              <a:defRPr/>
            </a:pPr>
            <a:r>
              <a:rPr lang="en-US" dirty="0"/>
              <a:t>MapReduce and Hadoop </a:t>
            </a:r>
          </a:p>
          <a:p>
            <a:pPr marL="1082675" lvl="1" indent="-400050">
              <a:buSzPct val="100000"/>
              <a:defRPr/>
            </a:pPr>
            <a:r>
              <a:rPr lang="en-US" dirty="0"/>
              <a:t>Analytics</a:t>
            </a:r>
            <a:endParaRPr lang="en-US" sz="2800" dirty="0" smtClean="0"/>
          </a:p>
          <a:p>
            <a:pPr marL="682625" indent="-682625">
              <a:buSzPct val="100000"/>
              <a:buFont typeface="+mj-lt"/>
              <a:buAutoNum type="arabicPeriod"/>
              <a:defRPr/>
            </a:pPr>
            <a:r>
              <a:rPr lang="en-US" dirty="0" smtClean="0"/>
              <a:t>AI and Machine Learning</a:t>
            </a:r>
          </a:p>
          <a:p>
            <a:pPr marL="1082675" lvl="1" indent="-400050">
              <a:buSzPct val="100000"/>
              <a:defRPr/>
            </a:pPr>
            <a:r>
              <a:rPr lang="en-US" dirty="0"/>
              <a:t>AI Development and Domains</a:t>
            </a:r>
          </a:p>
          <a:p>
            <a:pPr marL="1082675" lvl="1" indent="-400050">
              <a:buSzPct val="100000"/>
              <a:defRPr/>
            </a:pPr>
            <a:r>
              <a:rPr lang="en-US" dirty="0"/>
              <a:t>Automation vs. machine-learning software</a:t>
            </a:r>
          </a:p>
          <a:p>
            <a:pPr marL="1082675" lvl="1" indent="-400050">
              <a:buSzPct val="100000"/>
              <a:defRPr/>
            </a:pPr>
            <a:r>
              <a:rPr lang="en-US" dirty="0"/>
              <a:t>Case Study: Image recognition</a:t>
            </a:r>
          </a:p>
          <a:p>
            <a:pPr marL="1082675" lvl="1" indent="-400050">
              <a:buSzPct val="100000"/>
              <a:defRPr/>
            </a:pPr>
            <a:r>
              <a:rPr lang="en-US" dirty="0"/>
              <a:t>Case Study: Flight pattern training and </a:t>
            </a:r>
            <a:r>
              <a:rPr lang="en-US" dirty="0" smtClean="0"/>
              <a:t>recognition</a:t>
            </a:r>
            <a:endParaRPr lang="en-US" dirty="0"/>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0BB9A977-6057-474D-9DE7-34C841C91D55}"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057400" y="228600"/>
            <a:ext cx="7086600" cy="609600"/>
          </a:xfrm>
        </p:spPr>
        <p:txBody>
          <a:bodyPr/>
          <a:lstStyle/>
          <a:p>
            <a:r>
              <a:rPr lang="en-US" dirty="0" smtClean="0"/>
              <a:t>Unit 5 (Contd.)</a:t>
            </a:r>
          </a:p>
        </p:txBody>
      </p:sp>
      <p:sp>
        <p:nvSpPr>
          <p:cNvPr id="3" name="Content Placeholder 2"/>
          <p:cNvSpPr>
            <a:spLocks noGrp="1"/>
          </p:cNvSpPr>
          <p:nvPr>
            <p:ph idx="1"/>
          </p:nvPr>
        </p:nvSpPr>
        <p:spPr>
          <a:xfrm>
            <a:off x="914400" y="1001069"/>
            <a:ext cx="8077200" cy="5245100"/>
          </a:xfrm>
        </p:spPr>
        <p:txBody>
          <a:bodyPr/>
          <a:lstStyle/>
          <a:p>
            <a:pPr marL="0" indent="0">
              <a:buSzPct val="100000"/>
              <a:buNone/>
              <a:defRPr/>
            </a:pPr>
            <a:r>
              <a:rPr lang="en-US" dirty="0" smtClean="0"/>
              <a:t>4	Ontology for AI and Semantic Web</a:t>
            </a:r>
            <a:endParaRPr lang="en-US" dirty="0"/>
          </a:p>
          <a:p>
            <a:pPr marL="1082675" lvl="1" indent="-400050">
              <a:buSzPct val="100000"/>
              <a:defRPr/>
            </a:pPr>
            <a:r>
              <a:rPr lang="en-US" dirty="0" smtClean="0"/>
              <a:t>Ontology </a:t>
            </a:r>
            <a:r>
              <a:rPr lang="en-US" dirty="0"/>
              <a:t>Languages RDF and RDF Schema</a:t>
            </a:r>
          </a:p>
          <a:p>
            <a:pPr marL="1082675" lvl="1" indent="-400050">
              <a:buSzPct val="100000"/>
              <a:defRPr/>
            </a:pPr>
            <a:r>
              <a:rPr lang="en-US" dirty="0" smtClean="0"/>
              <a:t>Web Ontology Languages and IDEs</a:t>
            </a:r>
          </a:p>
          <a:p>
            <a:pPr marL="0" indent="0">
              <a:buSzPct val="100000"/>
              <a:buNone/>
              <a:defRPr/>
            </a:pPr>
            <a:r>
              <a:rPr lang="en-US" dirty="0" smtClean="0"/>
              <a:t>5	Cloud Computing and Software as a Service </a:t>
            </a:r>
          </a:p>
          <a:p>
            <a:pPr marL="1082675" lvl="1" indent="-400050">
              <a:buSzPct val="100000"/>
              <a:defRPr/>
            </a:pPr>
            <a:r>
              <a:rPr lang="en-US" dirty="0" smtClean="0"/>
              <a:t>Software </a:t>
            </a:r>
            <a:r>
              <a:rPr lang="en-US" dirty="0"/>
              <a:t>as a Service, Platform as a Service, and Infrastructure as a Service, </a:t>
            </a:r>
          </a:p>
          <a:p>
            <a:pPr marL="1082675" lvl="1" indent="-400050">
              <a:buSzPct val="100000"/>
              <a:defRPr/>
            </a:pPr>
            <a:r>
              <a:rPr lang="en-US" dirty="0"/>
              <a:t>Multi-tenancy</a:t>
            </a:r>
          </a:p>
          <a:p>
            <a:pPr marL="635000" indent="-635000">
              <a:buNone/>
              <a:defRPr/>
            </a:pPr>
            <a:r>
              <a:rPr lang="en-US" dirty="0" smtClean="0"/>
              <a:t>6	Cloud </a:t>
            </a:r>
            <a:r>
              <a:rPr lang="en-US" dirty="0"/>
              <a:t>Computing </a:t>
            </a:r>
            <a:r>
              <a:rPr lang="en-US" dirty="0" smtClean="0"/>
              <a:t>Case Studies</a:t>
            </a:r>
          </a:p>
          <a:p>
            <a:pPr marL="1082675" lvl="1" indent="-400050">
              <a:buSzPct val="100000"/>
              <a:defRPr/>
            </a:pPr>
            <a:r>
              <a:rPr lang="en-US" dirty="0" smtClean="0"/>
              <a:t>Google Cloud: </a:t>
            </a:r>
            <a:r>
              <a:rPr lang="en-US" dirty="0"/>
              <a:t>from concepts to implementation</a:t>
            </a:r>
          </a:p>
          <a:p>
            <a:pPr marL="1082675" lvl="1" indent="-400050">
              <a:buSzPct val="100000"/>
              <a:defRPr/>
            </a:pPr>
            <a:r>
              <a:rPr lang="en-US" dirty="0"/>
              <a:t>Microsoft Azure from development to deployment</a:t>
            </a:r>
          </a:p>
          <a:p>
            <a:pPr marL="1082675" lvl="1" indent="-400050">
              <a:buSzPct val="100000"/>
              <a:defRPr/>
            </a:pPr>
            <a:r>
              <a:rPr lang="en-US" dirty="0" smtClean="0"/>
              <a:t>Oracle </a:t>
            </a:r>
            <a:r>
              <a:rPr lang="en-US" dirty="0"/>
              <a:t>Cloud</a:t>
            </a:r>
          </a:p>
          <a:p>
            <a:pPr marL="1082675" lvl="1" indent="-400050">
              <a:buSzPct val="100000"/>
              <a:defRPr/>
            </a:pPr>
            <a:r>
              <a:rPr lang="en-US" dirty="0"/>
              <a:t>Amazon Cloud</a:t>
            </a:r>
          </a:p>
          <a:p>
            <a:pPr>
              <a:buFont typeface="Wingdings" pitchFamily="2" charset="2"/>
              <a:buNone/>
              <a:defRPr/>
            </a:pPr>
            <a:endParaRPr lang="en-US" dirty="0" smtClean="0"/>
          </a:p>
          <a:p>
            <a:pPr marL="682625" indent="-682625">
              <a:buFont typeface="Wingdings" pitchFamily="2" charset="2"/>
              <a:buNone/>
              <a:defRPr/>
            </a:pPr>
            <a:endParaRPr lang="en-US" dirty="0" smtClean="0"/>
          </a:p>
          <a:p>
            <a:pPr marL="682625" indent="-682625">
              <a:buFont typeface="Wingdings" pitchFamily="2" charset="2"/>
              <a:buNone/>
              <a:defRPr/>
            </a:pPr>
            <a:endParaRPr lang="en-US" dirty="0" smtClean="0"/>
          </a:p>
          <a:p>
            <a:pPr marL="682625" indent="-682625">
              <a:buFont typeface="Wingdings" pitchFamily="2" charset="2"/>
              <a:buNone/>
              <a:defRPr/>
            </a:pPr>
            <a:endParaRPr lang="en-US" dirty="0" smtClean="0"/>
          </a:p>
          <a:p>
            <a:pPr marL="682625" indent="-682625">
              <a:buFont typeface="Wingdings" pitchFamily="2" charset="2"/>
              <a:buNone/>
              <a:defRPr/>
            </a:pPr>
            <a:endParaRPr lang="en-US" dirty="0" smtClean="0"/>
          </a:p>
        </p:txBody>
      </p:sp>
      <p:sp>
        <p:nvSpPr>
          <p:cNvPr id="4" name="Date Placeholder 3"/>
          <p:cNvSpPr>
            <a:spLocks noGrp="1"/>
          </p:cNvSpPr>
          <p:nvPr>
            <p:ph type="dt" sz="quarter" idx="10"/>
          </p:nvPr>
        </p:nvSpPr>
        <p:spPr/>
        <p:txBody>
          <a:bodyPr/>
          <a:lstStyle/>
          <a:p>
            <a:pPr>
              <a:defRPr/>
            </a:pPr>
            <a:fld id="{14AC723A-2718-47E0-B58A-8772146A924F}" type="datetime3">
              <a:rPr lang="en-US" smtClean="0"/>
              <a:pPr>
                <a:defRPr/>
              </a:pPr>
              <a:t>8 January 2019</a:t>
            </a:fld>
            <a:endParaRPr lang="en-US"/>
          </a:p>
        </p:txBody>
      </p:sp>
      <p:sp>
        <p:nvSpPr>
          <p:cNvPr id="5" name="Slide Number Placeholder 4"/>
          <p:cNvSpPr>
            <a:spLocks noGrp="1"/>
          </p:cNvSpPr>
          <p:nvPr>
            <p:ph type="sldNum" sz="quarter" idx="12"/>
          </p:nvPr>
        </p:nvSpPr>
        <p:spPr/>
        <p:txBody>
          <a:bodyPr/>
          <a:lstStyle/>
          <a:p>
            <a:pPr>
              <a:defRPr/>
            </a:pPr>
            <a:fld id="{7FC88AEA-4DD4-48D2-BB9A-480535A45D6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2E614BE-3122-4F4B-9252-3B2E63D02961}" type="datetime3">
              <a:rPr lang="en-US" b="0" smtClean="0"/>
              <a:pPr eaLnBrk="1" hangingPunct="1"/>
              <a:t>8 January 2019</a:t>
            </a:fld>
            <a:endParaRPr lang="en-US" b="0" dirty="0" smtClean="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ABA26CE-6E0C-4CEC-8B3C-1F844B46B3D6}" type="slidenum">
              <a:rPr lang="en-US" smtClean="0">
                <a:solidFill>
                  <a:schemeClr val="bg1"/>
                </a:solidFill>
              </a:rPr>
              <a:pPr eaLnBrk="1" hangingPunct="1"/>
              <a:t>4</a:t>
            </a:fld>
            <a:endParaRPr lang="en-US" smtClean="0">
              <a:solidFill>
                <a:schemeClr val="bg1"/>
              </a:solidFill>
            </a:endParaRPr>
          </a:p>
        </p:txBody>
      </p:sp>
      <p:sp>
        <p:nvSpPr>
          <p:cNvPr id="7173" name="AutoShape 2"/>
          <p:cNvSpPr>
            <a:spLocks noGrp="1" noChangeArrowheads="1"/>
          </p:cNvSpPr>
          <p:nvPr>
            <p:ph type="title"/>
          </p:nvPr>
        </p:nvSpPr>
        <p:spPr>
          <a:xfrm>
            <a:off x="2133600" y="76200"/>
            <a:ext cx="6345238" cy="563563"/>
          </a:xfrm>
        </p:spPr>
        <p:txBody>
          <a:bodyPr/>
          <a:lstStyle/>
          <a:p>
            <a:pPr eaLnBrk="1" hangingPunct="1"/>
            <a:r>
              <a:rPr lang="en-US" smtClean="0"/>
              <a:t>Yinong Chen</a:t>
            </a:r>
          </a:p>
        </p:txBody>
      </p:sp>
      <p:sp>
        <p:nvSpPr>
          <p:cNvPr id="205827" name="Rectangle 3"/>
          <p:cNvSpPr>
            <a:spLocks noChangeArrowheads="1"/>
          </p:cNvSpPr>
          <p:nvPr/>
        </p:nvSpPr>
        <p:spPr bwMode="auto">
          <a:xfrm>
            <a:off x="533400" y="990600"/>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0000"/>
              </a:lnSpc>
              <a:spcBef>
                <a:spcPct val="20000"/>
              </a:spcBef>
              <a:buClr>
                <a:srgbClr val="000000"/>
              </a:buClr>
              <a:buSzPct val="75000"/>
              <a:buFont typeface="ZapfDingbats"/>
              <a:buNone/>
              <a:tabLst>
                <a:tab pos="457200" algn="l"/>
              </a:tabLst>
            </a:pPr>
            <a:r>
              <a:rPr lang="en-US" sz="2400" b="0" dirty="0">
                <a:solidFill>
                  <a:srgbClr val="000000"/>
                </a:solidFill>
              </a:rPr>
              <a:t>Before joining ASU </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Taught for six years </a:t>
            </a:r>
            <a:br>
              <a:rPr lang="en-US" sz="2400" b="0" dirty="0">
                <a:solidFill>
                  <a:srgbClr val="000000"/>
                </a:solidFill>
              </a:rPr>
            </a:br>
            <a:r>
              <a:rPr lang="en-US" sz="2400" b="0" dirty="0">
                <a:solidFill>
                  <a:srgbClr val="000000"/>
                </a:solidFill>
              </a:rPr>
              <a:t>	Department of Computer Science</a:t>
            </a:r>
            <a:br>
              <a:rPr lang="en-US" sz="2400" b="0" dirty="0">
                <a:solidFill>
                  <a:srgbClr val="000000"/>
                </a:solidFill>
              </a:rPr>
            </a:br>
            <a:r>
              <a:rPr lang="en-US" sz="2400" b="0" dirty="0">
                <a:solidFill>
                  <a:srgbClr val="000000"/>
                </a:solidFill>
              </a:rPr>
              <a:t>	Wits University of Johannesburg, South Africa</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Postdoc at LAAS-CNRS, Toulouse, France</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Ph.D. from </a:t>
            </a:r>
            <a:r>
              <a:rPr lang="en-US" sz="2400" b="0" dirty="0" smtClean="0">
                <a:solidFill>
                  <a:srgbClr val="000000"/>
                </a:solidFill>
              </a:rPr>
              <a:t>University of Karlsruhe (KIT), </a:t>
            </a:r>
            <a:r>
              <a:rPr lang="en-US" sz="2400" b="0" dirty="0">
                <a:solidFill>
                  <a:srgbClr val="000000"/>
                </a:solidFill>
              </a:rPr>
              <a:t>Germany</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Contact and more …</a:t>
            </a:r>
            <a:br>
              <a:rPr lang="en-US" sz="2400" b="0" dirty="0">
                <a:solidFill>
                  <a:srgbClr val="000000"/>
                </a:solidFill>
              </a:rPr>
            </a:br>
            <a:r>
              <a:rPr lang="en-US" sz="2000" b="0" dirty="0">
                <a:solidFill>
                  <a:srgbClr val="000000"/>
                </a:solidFill>
              </a:rPr>
              <a:t>http://www.public.asu.edu/~ychen10/</a:t>
            </a:r>
            <a:endParaRPr lang="en-US" sz="2400" b="0" dirty="0">
              <a:solidFill>
                <a:srgbClr val="000000"/>
              </a:solidFill>
            </a:endParaRPr>
          </a:p>
        </p:txBody>
      </p:sp>
      <p:sp>
        <p:nvSpPr>
          <p:cNvPr id="7" name="Rounded Rectangular Callout 6"/>
          <p:cNvSpPr>
            <a:spLocks noChangeArrowheads="1"/>
          </p:cNvSpPr>
          <p:nvPr/>
        </p:nvSpPr>
        <p:spPr bwMode="auto">
          <a:xfrm>
            <a:off x="5715000" y="4191000"/>
            <a:ext cx="3352800" cy="1295400"/>
          </a:xfrm>
          <a:prstGeom prst="wedgeRoundRectCallout">
            <a:avLst>
              <a:gd name="adj1" fmla="val -54013"/>
              <a:gd name="adj2" fmla="val -73186"/>
              <a:gd name="adj3" fmla="val 16667"/>
            </a:avLst>
          </a:prstGeom>
          <a:solidFill>
            <a:schemeClr val="accent1"/>
          </a:solidFill>
          <a:ln w="9525" algn="ctr">
            <a:solidFill>
              <a:schemeClr val="tx1"/>
            </a:solidFill>
            <a:round/>
            <a:headEnd/>
            <a:tailEnd/>
          </a:ln>
        </p:spPr>
        <p:txBody>
          <a:bodyPr/>
          <a:lstStyle/>
          <a:p>
            <a:r>
              <a:rPr lang="en-US" b="0" dirty="0"/>
              <a:t>Heinrich </a:t>
            </a:r>
            <a:r>
              <a:rPr lang="en-US" dirty="0"/>
              <a:t>Hertz</a:t>
            </a:r>
            <a:r>
              <a:rPr lang="en-US" b="0" dirty="0"/>
              <a:t> worked at  </a:t>
            </a:r>
            <a:r>
              <a:rPr lang="en-US" b="0" dirty="0" smtClean="0"/>
              <a:t>KIT </a:t>
            </a:r>
            <a:r>
              <a:rPr lang="en-US" b="0" i="1" dirty="0" smtClean="0"/>
              <a:t>from </a:t>
            </a:r>
            <a:r>
              <a:rPr lang="en-US" b="0" i="1" dirty="0"/>
              <a:t>1885 to 1888, where he discovered </a:t>
            </a:r>
            <a:r>
              <a:rPr lang="en-US" b="0" dirty="0"/>
              <a:t>electromagnetic waves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953000"/>
            <a:ext cx="3124200" cy="143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795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dissolve">
                                      <p:cBhvr>
                                        <p:cTn id="7" dur="500"/>
                                        <p:tgtEl>
                                          <p:spTgt spid="20582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Effect transition="in" filter="dissolve">
                                      <p:cBhvr>
                                        <p:cTn id="11" dur="500"/>
                                        <p:tgtEl>
                                          <p:spTgt spid="2058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dissolve">
                                      <p:cBhvr>
                                        <p:cTn id="16" dur="500"/>
                                        <p:tgtEl>
                                          <p:spTgt spid="20582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dissolve">
                                      <p:cBhvr>
                                        <p:cTn id="21" dur="500"/>
                                        <p:tgtEl>
                                          <p:spTgt spid="20582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5827">
                                            <p:txEl>
                                              <p:pRg st="4" end="4"/>
                                            </p:txEl>
                                          </p:spTgt>
                                        </p:tgtEl>
                                        <p:attrNameLst>
                                          <p:attrName>style.visibility</p:attrName>
                                        </p:attrNameLst>
                                      </p:cBhvr>
                                      <p:to>
                                        <p:strVal val="visible"/>
                                      </p:to>
                                    </p:set>
                                    <p:animEffect transition="in" filter="dissolve">
                                      <p:cBhvr>
                                        <p:cTn id="30" dur="500"/>
                                        <p:tgtEl>
                                          <p:spTgt spid="205827">
                                            <p:txEl>
                                              <p:pRg st="4" end="4"/>
                                            </p:txEl>
                                          </p:spTgt>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1000"/>
                                        <p:tgtEl>
                                          <p:spTgt spid="1026"/>
                                        </p:tgtEl>
                                      </p:cBhvr>
                                    </p:animEffect>
                                    <p:anim calcmode="lin" valueType="num">
                                      <p:cBhvr>
                                        <p:cTn id="35" dur="1000" fill="hold"/>
                                        <p:tgtEl>
                                          <p:spTgt spid="1026"/>
                                        </p:tgtEl>
                                        <p:attrNameLst>
                                          <p:attrName>ppt_x</p:attrName>
                                        </p:attrNameLst>
                                      </p:cBhvr>
                                      <p:tavLst>
                                        <p:tav tm="0">
                                          <p:val>
                                            <p:strVal val="#ppt_x"/>
                                          </p:val>
                                        </p:tav>
                                        <p:tav tm="100000">
                                          <p:val>
                                            <p:strVal val="#ppt_x"/>
                                          </p:val>
                                        </p:tav>
                                      </p:tavLst>
                                    </p:anim>
                                    <p:anim calcmode="lin" valueType="num">
                                      <p:cBhvr>
                                        <p:cTn id="3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
          <p:cNvSpPr txBox="1">
            <a:spLocks noChangeArrowheads="1"/>
          </p:cNvSpPr>
          <p:nvPr/>
        </p:nvSpPr>
        <p:spPr bwMode="auto">
          <a:xfrm>
            <a:off x="2286000" y="152400"/>
            <a:ext cx="6345238" cy="563562"/>
          </a:xfrm>
          <a:prstGeom prst="roundRect">
            <a:avLst>
              <a:gd name="adj" fmla="val 21667"/>
            </a:avLst>
          </a:prstGeom>
          <a:noFill/>
          <a:ln w="9525">
            <a:noFill/>
            <a:round/>
            <a:headEnd/>
            <a:tailEnd/>
          </a:ln>
        </p:spPr>
        <p:txBody>
          <a:bodyPr anchor="b"/>
          <a:lstStyle/>
          <a:p>
            <a:pPr>
              <a:lnSpc>
                <a:spcPct val="90000"/>
              </a:lnSpc>
              <a:defRPr/>
            </a:pPr>
            <a:r>
              <a:rPr lang="en-US" sz="3600" b="1" kern="0" dirty="0" err="1">
                <a:solidFill>
                  <a:srgbClr val="800000"/>
                </a:solidFill>
                <a:latin typeface="+mj-lt"/>
                <a:ea typeface="+mj-ea"/>
                <a:cs typeface="+mj-cs"/>
              </a:rPr>
              <a:t>Yinong</a:t>
            </a:r>
            <a:r>
              <a:rPr lang="en-US" sz="3600" b="1" kern="0" dirty="0">
                <a:solidFill>
                  <a:srgbClr val="800000"/>
                </a:solidFill>
                <a:latin typeface="+mj-lt"/>
                <a:ea typeface="+mj-ea"/>
                <a:cs typeface="+mj-cs"/>
              </a:rPr>
              <a:t> Chen</a:t>
            </a:r>
          </a:p>
        </p:txBody>
      </p:sp>
      <p:sp>
        <p:nvSpPr>
          <p:cNvPr id="8199" name="Text Box 8"/>
          <p:cNvSpPr txBox="1">
            <a:spLocks noChangeArrowheads="1"/>
          </p:cNvSpPr>
          <p:nvPr/>
        </p:nvSpPr>
        <p:spPr bwMode="auto">
          <a:xfrm>
            <a:off x="609600" y="1219200"/>
            <a:ext cx="8305800"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lnSpc>
                <a:spcPct val="120000"/>
              </a:lnSpc>
              <a:buFontTx/>
              <a:buChar char="•"/>
            </a:pPr>
            <a:r>
              <a:rPr lang="en-US" sz="2400" b="0" dirty="0"/>
              <a:t>More than 10 </a:t>
            </a:r>
            <a:r>
              <a:rPr lang="en-US" sz="2400" b="0" dirty="0" smtClean="0"/>
              <a:t>books</a:t>
            </a:r>
            <a:endParaRPr lang="en-US" sz="2400" b="0" dirty="0"/>
          </a:p>
          <a:p>
            <a:pPr eaLnBrk="1" hangingPunct="1">
              <a:lnSpc>
                <a:spcPct val="120000"/>
              </a:lnSpc>
              <a:buFontTx/>
              <a:buChar char="•"/>
            </a:pPr>
            <a:r>
              <a:rPr lang="en-US" sz="2400" b="0" dirty="0" smtClean="0"/>
              <a:t>200 </a:t>
            </a:r>
            <a:r>
              <a:rPr lang="en-US" sz="2400" b="0" dirty="0"/>
              <a:t>research papers, </a:t>
            </a:r>
            <a:r>
              <a:rPr lang="en-US" sz="2400" b="0" dirty="0" smtClean="0"/>
              <a:t>150 </a:t>
            </a:r>
            <a:r>
              <a:rPr lang="en-US" sz="2400" b="0" dirty="0"/>
              <a:t>of which are after 2005 in service-oriented </a:t>
            </a:r>
            <a:r>
              <a:rPr lang="en-US" sz="2400" b="0" dirty="0" smtClean="0"/>
              <a:t>computing and computer science education</a:t>
            </a:r>
            <a:endParaRPr lang="en-US" sz="2400" b="0" dirty="0"/>
          </a:p>
          <a:p>
            <a:pPr eaLnBrk="1" hangingPunct="1">
              <a:lnSpc>
                <a:spcPct val="120000"/>
              </a:lnSpc>
              <a:buFontTx/>
              <a:buChar char="•"/>
            </a:pPr>
            <a:r>
              <a:rPr lang="en-US" sz="2400" b="0" dirty="0"/>
              <a:t>Editor of international journals</a:t>
            </a:r>
          </a:p>
          <a:p>
            <a:pPr eaLnBrk="1" hangingPunct="1">
              <a:lnSpc>
                <a:spcPct val="120000"/>
              </a:lnSpc>
              <a:buFontTx/>
              <a:buChar char="•"/>
            </a:pPr>
            <a:r>
              <a:rPr lang="en-US" sz="2400" b="0" dirty="0"/>
              <a:t>Chair of international conferences</a:t>
            </a:r>
          </a:p>
          <a:p>
            <a:pPr eaLnBrk="1" hangingPunct="1">
              <a:lnSpc>
                <a:spcPct val="120000"/>
              </a:lnSpc>
              <a:buFontTx/>
              <a:buChar char="•"/>
            </a:pPr>
            <a:r>
              <a:rPr lang="en-US" sz="2400" b="0" dirty="0"/>
              <a:t>Keynote, panel talks</a:t>
            </a:r>
          </a:p>
          <a:p>
            <a:pPr eaLnBrk="1" hangingPunct="1">
              <a:lnSpc>
                <a:spcPct val="120000"/>
              </a:lnSpc>
              <a:buFontTx/>
              <a:buChar char="•"/>
            </a:pPr>
            <a:r>
              <a:rPr lang="en-US" sz="2400" b="0" dirty="0"/>
              <a:t>Teach high school </a:t>
            </a:r>
            <a:r>
              <a:rPr lang="en-US" sz="2400" b="0" dirty="0" smtClean="0"/>
              <a:t>students </a:t>
            </a:r>
            <a:r>
              <a:rPr lang="en-US" sz="2400" b="0" dirty="0"/>
              <a:t>to program </a:t>
            </a:r>
            <a:r>
              <a:rPr lang="en-US" sz="2400" b="0" dirty="0" smtClean="0"/>
              <a:t>robots</a:t>
            </a:r>
            <a:endParaRPr lang="en-US" sz="2400" b="0" dirty="0"/>
          </a:p>
          <a:p>
            <a:pPr eaLnBrk="1" hangingPunct="1">
              <a:lnSpc>
                <a:spcPct val="120000"/>
              </a:lnSpc>
              <a:buFontTx/>
              <a:buChar char="•"/>
            </a:pPr>
            <a:endParaRPr lang="en-US" sz="2400" b="0" dirty="0"/>
          </a:p>
        </p:txBody>
      </p:sp>
    </p:spTree>
    <p:extLst>
      <p:ext uri="{BB962C8B-B14F-4D97-AF65-F5344CB8AC3E}">
        <p14:creationId xmlns:p14="http://schemas.microsoft.com/office/powerpoint/2010/main" val="3891321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p:txBody>
          <a:bodyPr/>
          <a:lstStyle/>
          <a:p>
            <a:pPr>
              <a:defRPr/>
            </a:pPr>
            <a:fld id="{5392FFA1-F4B0-469F-B873-CB756A79C527}" type="datetime3">
              <a:rPr lang="en-US" smtClean="0"/>
              <a:pPr>
                <a:defRPr/>
              </a:pPr>
              <a:t>8 January 2019</a:t>
            </a:fld>
            <a:endParaRPr lang="en-US" smtClean="0"/>
          </a:p>
        </p:txBody>
      </p:sp>
      <p:sp>
        <p:nvSpPr>
          <p:cNvPr id="8195" name="Slide Number Placeholder 5"/>
          <p:cNvSpPr>
            <a:spLocks noGrp="1"/>
          </p:cNvSpPr>
          <p:nvPr>
            <p:ph type="sldNum" sz="quarter" idx="12"/>
          </p:nvPr>
        </p:nvSpPr>
        <p:spPr/>
        <p:txBody>
          <a:bodyPr/>
          <a:lstStyle/>
          <a:p>
            <a:pPr>
              <a:defRPr/>
            </a:pPr>
            <a:fld id="{53D4351F-5DC2-49A5-8B55-C289792BDD3A}" type="slidenum">
              <a:rPr lang="en-US" smtClean="0"/>
              <a:pPr>
                <a:defRPr/>
              </a:pPr>
              <a:t>6</a:t>
            </a:fld>
            <a:endParaRPr lang="en-US" smtClean="0"/>
          </a:p>
        </p:txBody>
      </p:sp>
      <p:sp>
        <p:nvSpPr>
          <p:cNvPr id="7172" name="AutoShape 2"/>
          <p:cNvSpPr>
            <a:spLocks noGrp="1" noChangeArrowheads="1"/>
          </p:cNvSpPr>
          <p:nvPr>
            <p:ph type="title"/>
          </p:nvPr>
        </p:nvSpPr>
        <p:spPr>
          <a:xfrm>
            <a:off x="304800" y="228600"/>
            <a:ext cx="8839200" cy="609600"/>
          </a:xfrm>
        </p:spPr>
        <p:txBody>
          <a:bodyPr/>
          <a:lstStyle/>
          <a:p>
            <a:pPr algn="ctr" eaLnBrk="1" hangingPunct="1"/>
            <a:r>
              <a:rPr lang="en-US" sz="3200" dirty="0" smtClean="0"/>
              <a:t>CSE 445 DSD vs. CSE446 SIE</a:t>
            </a:r>
          </a:p>
        </p:txBody>
      </p:sp>
      <p:sp>
        <p:nvSpPr>
          <p:cNvPr id="7173" name="Rectangle 7"/>
          <p:cNvSpPr>
            <a:spLocks noChangeArrowheads="1"/>
          </p:cNvSpPr>
          <p:nvPr/>
        </p:nvSpPr>
        <p:spPr bwMode="auto">
          <a:xfrm>
            <a:off x="685800" y="4047780"/>
            <a:ext cx="8305800" cy="233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76176" anchor="ctr">
            <a:spAutoFit/>
          </a:bodyPr>
          <a:lstStyle/>
          <a:p>
            <a:pPr>
              <a:defRPr/>
            </a:pPr>
            <a:r>
              <a:rPr lang="en-US" sz="2400" dirty="0"/>
              <a:t>Key differences with </a:t>
            </a:r>
            <a:r>
              <a:rPr lang="en-US" sz="2400" dirty="0" smtClean="0"/>
              <a:t>CSE445</a:t>
            </a:r>
            <a:endParaRPr lang="en-US" sz="2400" dirty="0"/>
          </a:p>
          <a:p>
            <a:pPr marL="287338" indent="-287338">
              <a:buFont typeface="Arial" pitchFamily="34" charset="0"/>
              <a:buChar char="•"/>
              <a:defRPr/>
            </a:pPr>
            <a:r>
              <a:rPr lang="en-US" sz="2400" b="0" dirty="0">
                <a:solidFill>
                  <a:srgbClr val="C00000"/>
                </a:solidFill>
              </a:rPr>
              <a:t>Composition and work flow: </a:t>
            </a:r>
            <a:r>
              <a:rPr lang="en-US" sz="2400" b="0" dirty="0"/>
              <a:t>architecture-driven software integration from existing components, </a:t>
            </a:r>
            <a:r>
              <a:rPr lang="en-US" sz="2400" b="0" dirty="0" smtClean="0"/>
              <a:t>cloud computing;</a:t>
            </a:r>
            <a:endParaRPr lang="en-US" sz="2400" b="0" dirty="0"/>
          </a:p>
          <a:p>
            <a:pPr marL="287338" indent="-287338">
              <a:buFont typeface="Arial" pitchFamily="34" charset="0"/>
              <a:buChar char="•"/>
              <a:defRPr/>
            </a:pPr>
            <a:r>
              <a:rPr lang="en-US" sz="2400" b="0" dirty="0">
                <a:solidFill>
                  <a:srgbClr val="C00000"/>
                </a:solidFill>
              </a:rPr>
              <a:t>Data </a:t>
            </a:r>
            <a:r>
              <a:rPr lang="en-US" sz="2400" b="0" dirty="0" smtClean="0">
                <a:solidFill>
                  <a:srgbClr val="C00000"/>
                </a:solidFill>
              </a:rPr>
              <a:t>sources </a:t>
            </a:r>
            <a:r>
              <a:rPr lang="en-US" sz="2400" b="0" dirty="0">
                <a:solidFill>
                  <a:srgbClr val="C00000"/>
                </a:solidFill>
              </a:rPr>
              <a:t>and </a:t>
            </a:r>
            <a:r>
              <a:rPr lang="en-US" sz="2400" b="0" dirty="0" smtClean="0">
                <a:solidFill>
                  <a:srgbClr val="C00000"/>
                </a:solidFill>
              </a:rPr>
              <a:t>data management: </a:t>
            </a:r>
            <a:r>
              <a:rPr lang="en-US" sz="2400" b="0" dirty="0"/>
              <a:t>Integration of computing with large data sources – databases and other data </a:t>
            </a:r>
            <a:r>
              <a:rPr lang="en-US" sz="2400" b="0" dirty="0" smtClean="0"/>
              <a:t>files</a:t>
            </a:r>
            <a:r>
              <a:rPr lang="en-US" sz="2400" b="0" dirty="0"/>
              <a:t>, big </a:t>
            </a:r>
            <a:r>
              <a:rPr lang="en-US" sz="2400" b="0" dirty="0" smtClean="0"/>
              <a:t>data, and ontologies</a:t>
            </a:r>
            <a:r>
              <a:rPr lang="en-US" sz="2400" b="0" dirty="0"/>
              <a:t>, </a:t>
            </a:r>
          </a:p>
        </p:txBody>
      </p:sp>
      <p:sp>
        <p:nvSpPr>
          <p:cNvPr id="7174" name="Rectangle 8"/>
          <p:cNvSpPr>
            <a:spLocks noChangeArrowheads="1"/>
          </p:cNvSpPr>
          <p:nvPr/>
        </p:nvSpPr>
        <p:spPr bwMode="auto">
          <a:xfrm>
            <a:off x="609600" y="1022350"/>
            <a:ext cx="838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2400" dirty="0" smtClean="0">
                <a:cs typeface="Times New Roman" pitchFamily="18" charset="0"/>
              </a:rPr>
              <a:t>CSE</a:t>
            </a:r>
            <a:r>
              <a:rPr lang="en-US" sz="2400" dirty="0" smtClean="0">
                <a:solidFill>
                  <a:srgbClr val="990000"/>
                </a:solidFill>
                <a:cs typeface="Times New Roman" pitchFamily="18" charset="0"/>
              </a:rPr>
              <a:t>446</a:t>
            </a:r>
            <a:r>
              <a:rPr lang="en-US" sz="2400" dirty="0" smtClean="0">
                <a:cs typeface="Times New Roman" pitchFamily="18" charset="0"/>
              </a:rPr>
              <a:t> </a:t>
            </a:r>
            <a:r>
              <a:rPr lang="en-US" sz="2400" b="0" dirty="0"/>
              <a:t>Software Integration and Engineering </a:t>
            </a:r>
            <a:endParaRPr lang="en-US" sz="2400" b="0" dirty="0">
              <a:cs typeface="Times New Roman" pitchFamily="18" charset="0"/>
            </a:endParaRPr>
          </a:p>
          <a:p>
            <a:pPr eaLnBrk="0" hangingPunct="0"/>
            <a:r>
              <a:rPr lang="en-US" altLang="zh-CN" sz="2400" b="0" dirty="0">
                <a:solidFill>
                  <a:srgbClr val="800000"/>
                </a:solidFill>
                <a:latin typeface="Times New Roman" pitchFamily="18" charset="0"/>
                <a:ea typeface="SimSun" pitchFamily="2" charset="-122"/>
                <a:cs typeface="Arial Unicode MS" pitchFamily="34" charset="-128"/>
              </a:rPr>
              <a:t>Catalog Description</a:t>
            </a:r>
            <a:endParaRPr lang="en-US" altLang="zh-CN" sz="2400" b="0" dirty="0">
              <a:solidFill>
                <a:srgbClr val="003366"/>
              </a:solidFill>
              <a:latin typeface="Times New Roman" pitchFamily="18" charset="0"/>
              <a:ea typeface="Arial Unicode MS" pitchFamily="34" charset="-128"/>
              <a:cs typeface="Arial Unicode MS" pitchFamily="34" charset="-128"/>
            </a:endParaRPr>
          </a:p>
        </p:txBody>
      </p:sp>
      <p:sp>
        <p:nvSpPr>
          <p:cNvPr id="7175" name="Rectangle 9"/>
          <p:cNvSpPr>
            <a:spLocks noChangeArrowheads="1"/>
          </p:cNvSpPr>
          <p:nvPr/>
        </p:nvSpPr>
        <p:spPr bwMode="auto">
          <a:xfrm>
            <a:off x="609600" y="1966912"/>
            <a:ext cx="6477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400" b="0" dirty="0"/>
              <a:t>Software development using architecture design, </a:t>
            </a:r>
            <a:r>
              <a:rPr lang="en-US" sz="2400" b="0" dirty="0">
                <a:solidFill>
                  <a:srgbClr val="C00000"/>
                </a:solidFill>
              </a:rPr>
              <a:t>composition, workflow</a:t>
            </a:r>
            <a:r>
              <a:rPr lang="en-US" sz="2400" b="0" dirty="0"/>
              <a:t>, services, </a:t>
            </a:r>
            <a:r>
              <a:rPr lang="en-US" sz="2400" b="0" dirty="0">
                <a:solidFill>
                  <a:srgbClr val="C00000"/>
                </a:solidFill>
              </a:rPr>
              <a:t>data resources</a:t>
            </a:r>
            <a:r>
              <a:rPr lang="en-US" sz="2400" b="0" dirty="0"/>
              <a:t>, data representations, </a:t>
            </a:r>
            <a:r>
              <a:rPr lang="en-US" sz="2400" b="0" dirty="0">
                <a:solidFill>
                  <a:srgbClr val="C00000"/>
                </a:solidFill>
              </a:rPr>
              <a:t>data management,</a:t>
            </a:r>
            <a:r>
              <a:rPr lang="en-US" sz="2400" b="0" dirty="0"/>
              <a:t> and development tools.</a:t>
            </a:r>
          </a:p>
          <a:p>
            <a:pPr eaLnBrk="0" hangingPunct="0"/>
            <a:r>
              <a:rPr lang="en-US" altLang="zh-CN" sz="2400" b="0" dirty="0" smtClean="0">
                <a:solidFill>
                  <a:srgbClr val="800000"/>
                </a:solidFill>
                <a:latin typeface="Times New Roman" pitchFamily="18" charset="0"/>
                <a:ea typeface="SimSun" pitchFamily="2" charset="-122"/>
                <a:cs typeface="Arial Unicode MS" pitchFamily="34" charset="-128"/>
              </a:rPr>
              <a:t>Co-requisite</a:t>
            </a:r>
            <a:r>
              <a:rPr lang="en-US" altLang="zh-CN" sz="2400" b="0" dirty="0">
                <a:solidFill>
                  <a:srgbClr val="800000"/>
                </a:solidFill>
                <a:latin typeface="Times New Roman" pitchFamily="18" charset="0"/>
                <a:ea typeface="SimSun" pitchFamily="2" charset="-122"/>
                <a:cs typeface="Arial Unicode MS" pitchFamily="34" charset="-128"/>
              </a:rPr>
              <a:t>: </a:t>
            </a:r>
            <a:r>
              <a:rPr lang="en-US" altLang="zh-CN" sz="2400" b="0" dirty="0" smtClean="0">
                <a:solidFill>
                  <a:srgbClr val="800000"/>
                </a:solidFill>
                <a:latin typeface="Times New Roman" pitchFamily="18" charset="0"/>
                <a:ea typeface="SimSun" pitchFamily="2" charset="-122"/>
                <a:cs typeface="Arial Unicode MS" pitchFamily="34" charset="-128"/>
              </a:rPr>
              <a:t>CSE445 (Does not apply to CSE598)</a:t>
            </a:r>
            <a:endParaRPr lang="en-US" altLang="zh-CN" sz="2400" b="0" dirty="0">
              <a:solidFill>
                <a:srgbClr val="800000"/>
              </a:solidFill>
              <a:latin typeface="Times New Roman" pitchFamily="18" charset="0"/>
              <a:ea typeface="SimSun" pitchFamily="2" charset="-122"/>
              <a:cs typeface="Arial Unicode MS" pitchFamily="34" charset="-128"/>
            </a:endParaRPr>
          </a:p>
        </p:txBody>
      </p:sp>
      <p:sp>
        <p:nvSpPr>
          <p:cNvPr id="7178" name="Rectangle 8"/>
          <p:cNvSpPr>
            <a:spLocks noChangeArrowheads="1"/>
          </p:cNvSpPr>
          <p:nvPr/>
        </p:nvSpPr>
        <p:spPr bwMode="auto">
          <a:xfrm>
            <a:off x="533400" y="990600"/>
            <a:ext cx="8229600" cy="457200"/>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026" name="Picture 2" descr="http://www.public.asu.edu/~ychen10/images/SocSi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7375" y="1744574"/>
            <a:ext cx="1901825" cy="2360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additive="base">
                                        <p:cTn id="14" dur="500" fill="hold"/>
                                        <p:tgtEl>
                                          <p:spTgt spid="7173"/>
                                        </p:tgtEl>
                                        <p:attrNameLst>
                                          <p:attrName>ppt_x</p:attrName>
                                        </p:attrNameLst>
                                      </p:cBhvr>
                                      <p:tavLst>
                                        <p:tav tm="0">
                                          <p:val>
                                            <p:strVal val="#ppt_x"/>
                                          </p:val>
                                        </p:tav>
                                        <p:tav tm="100000">
                                          <p:val>
                                            <p:strVal val="#ppt_x"/>
                                          </p:val>
                                        </p:tav>
                                      </p:tavLst>
                                    </p:anim>
                                    <p:anim calcmode="lin" valueType="num">
                                      <p:cBhvr additive="base">
                                        <p:cTn id="15"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in Spring 2019</a:t>
            </a:r>
            <a:endParaRPr lang="en-US" dirty="0"/>
          </a:p>
        </p:txBody>
      </p:sp>
      <p:sp>
        <p:nvSpPr>
          <p:cNvPr id="4" name="Date Placeholder 3"/>
          <p:cNvSpPr>
            <a:spLocks noGrp="1"/>
          </p:cNvSpPr>
          <p:nvPr>
            <p:ph type="dt" sz="half" idx="10"/>
          </p:nvPr>
        </p:nvSpPr>
        <p:spPr/>
        <p:txBody>
          <a:bodyPr/>
          <a:lstStyle/>
          <a:p>
            <a:pPr>
              <a:defRPr/>
            </a:pPr>
            <a:fld id="{4E1E74DE-CE3F-4C30-9C3B-611B970CEEE9}" type="datetime3">
              <a:rPr lang="en-US" smtClean="0"/>
              <a:pPr>
                <a:defRPr/>
              </a:pPr>
              <a:t>8 January 2019</a:t>
            </a:fld>
            <a:endParaRPr lang="en-US" dirty="0"/>
          </a:p>
        </p:txBody>
      </p:sp>
      <p:sp>
        <p:nvSpPr>
          <p:cNvPr id="5" name="Slide Number Placeholder 4"/>
          <p:cNvSpPr>
            <a:spLocks noGrp="1"/>
          </p:cNvSpPr>
          <p:nvPr>
            <p:ph type="sldNum" sz="quarter" idx="12"/>
          </p:nvPr>
        </p:nvSpPr>
        <p:spPr/>
        <p:txBody>
          <a:bodyPr/>
          <a:lstStyle/>
          <a:p>
            <a:pPr>
              <a:defRPr/>
            </a:pPr>
            <a:fld id="{CE900D63-67DB-4586-8A42-BF72B144B247}" type="slidenum">
              <a:rPr lang="en-US" smtClean="0"/>
              <a:pPr>
                <a:defRPr/>
              </a:pPr>
              <a:t>7</a:t>
            </a:fld>
            <a:endParaRPr lang="en-US"/>
          </a:p>
        </p:txBody>
      </p:sp>
      <p:sp>
        <p:nvSpPr>
          <p:cNvPr id="6" name="Oval 5"/>
          <p:cNvSpPr/>
          <p:nvPr/>
        </p:nvSpPr>
        <p:spPr bwMode="auto">
          <a:xfrm>
            <a:off x="4038600" y="838200"/>
            <a:ext cx="1524000" cy="1524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CSE446</a:t>
            </a:r>
          </a:p>
          <a:p>
            <a:pPr marL="0" marR="0" indent="0" algn="ctr" defTabSz="914400" rtl="0" eaLnBrk="1" fontAlgn="base" latinLnBrk="0" hangingPunct="1">
              <a:lnSpc>
                <a:spcPct val="100000"/>
              </a:lnSpc>
              <a:spcBef>
                <a:spcPct val="0"/>
              </a:spcBef>
              <a:spcAft>
                <a:spcPct val="0"/>
              </a:spcAft>
              <a:buClrTx/>
              <a:buSzTx/>
              <a:buFontTx/>
              <a:buNone/>
              <a:tabLst/>
            </a:pPr>
            <a:r>
              <a:rPr lang="en-US" b="0" dirty="0" smtClean="0"/>
              <a:t>CSE598</a:t>
            </a:r>
            <a:endParaRPr kumimoji="0" lang="en-US" sz="1800" b="0" i="0" u="none" strike="noStrike" cap="none" normalizeH="0" baseline="0" dirty="0" smtClean="0">
              <a:ln>
                <a:noFill/>
              </a:ln>
              <a:solidFill>
                <a:schemeClr val="tx1"/>
              </a:solidFill>
              <a:effectLst/>
            </a:endParaRPr>
          </a:p>
        </p:txBody>
      </p:sp>
      <p:sp>
        <p:nvSpPr>
          <p:cNvPr id="7" name="Oval 6"/>
          <p:cNvSpPr/>
          <p:nvPr/>
        </p:nvSpPr>
        <p:spPr bwMode="auto">
          <a:xfrm>
            <a:off x="1828800" y="2819400"/>
            <a:ext cx="1524000" cy="1524000"/>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CSE446</a:t>
            </a:r>
            <a:r>
              <a:rPr kumimoji="0" lang="en-US" sz="1800" b="0" i="0" u="none" strike="noStrike" cap="none" normalizeH="0" dirty="0" smtClean="0">
                <a:ln>
                  <a:noFill/>
                </a:ln>
                <a:solidFill>
                  <a:schemeClr val="tx1"/>
                </a:solidFill>
                <a:effectLst/>
                <a:latin typeface="Arial" pitchFamily="34" charset="0"/>
              </a:rPr>
              <a:t> in Person</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Oval 8"/>
          <p:cNvSpPr/>
          <p:nvPr/>
        </p:nvSpPr>
        <p:spPr bwMode="auto">
          <a:xfrm>
            <a:off x="6364493" y="2819400"/>
            <a:ext cx="1524000" cy="1524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b="0" dirty="0"/>
              <a:t>GOEE </a:t>
            </a:r>
            <a:r>
              <a:rPr lang="en-US" b="0" dirty="0" smtClean="0"/>
              <a:t>CSE598 Online</a:t>
            </a:r>
            <a:endParaRPr kumimoji="0" lang="en-US" sz="1800" b="0" i="0" u="none" strike="noStrike" cap="none" normalizeH="0" baseline="0" dirty="0" smtClean="0">
              <a:ln>
                <a:noFill/>
              </a:ln>
              <a:solidFill>
                <a:schemeClr val="tx1"/>
              </a:solidFill>
              <a:effectLst/>
            </a:endParaRPr>
          </a:p>
        </p:txBody>
      </p:sp>
      <p:cxnSp>
        <p:nvCxnSpPr>
          <p:cNvPr id="15" name="Straight Arrow Connector 14"/>
          <p:cNvCxnSpPr>
            <a:stCxn id="6" idx="2"/>
            <a:endCxn id="7" idx="0"/>
          </p:cNvCxnSpPr>
          <p:nvPr/>
        </p:nvCxnSpPr>
        <p:spPr bwMode="auto">
          <a:xfrm flipH="1">
            <a:off x="2590800" y="1600200"/>
            <a:ext cx="1447800" cy="1219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a:stCxn id="6" idx="6"/>
            <a:endCxn id="9" idx="0"/>
          </p:cNvCxnSpPr>
          <p:nvPr/>
        </p:nvCxnSpPr>
        <p:spPr bwMode="auto">
          <a:xfrm>
            <a:off x="5562600" y="1600200"/>
            <a:ext cx="1563893" cy="1219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p:cNvSpPr/>
          <p:nvPr/>
        </p:nvSpPr>
        <p:spPr bwMode="auto">
          <a:xfrm>
            <a:off x="4512795" y="5295900"/>
            <a:ext cx="1500244" cy="87629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Assignment</a:t>
            </a:r>
          </a:p>
          <a:p>
            <a:pPr algn="ctr"/>
            <a:r>
              <a:rPr lang="en-US" b="0" dirty="0" smtClean="0"/>
              <a:t>Submission </a:t>
            </a:r>
            <a:r>
              <a:rPr lang="en-US" b="0" dirty="0"/>
              <a:t>Online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20"/>
          <p:cNvSpPr/>
          <p:nvPr/>
        </p:nvSpPr>
        <p:spPr bwMode="auto">
          <a:xfrm>
            <a:off x="1531582" y="5288951"/>
            <a:ext cx="1585857" cy="873161"/>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Mid-Term and Final Exa</a:t>
            </a:r>
            <a:r>
              <a:rPr lang="en-US" b="0" dirty="0" smtClean="0"/>
              <a:t>m</a:t>
            </a:r>
          </a:p>
          <a:p>
            <a:pPr marL="0" marR="0" indent="0" algn="ctr" defTabSz="914400" rtl="0" eaLnBrk="1" fontAlgn="base" latinLnBrk="0" hangingPunct="1">
              <a:lnSpc>
                <a:spcPct val="100000"/>
              </a:lnSpc>
              <a:spcBef>
                <a:spcPct val="0"/>
              </a:spcBef>
              <a:spcAft>
                <a:spcPct val="0"/>
              </a:spcAft>
              <a:buClrTx/>
              <a:buSzTx/>
              <a:buFontTx/>
              <a:buNone/>
              <a:tabLst/>
            </a:pPr>
            <a:r>
              <a:rPr lang="en-US" b="0" dirty="0"/>
              <a:t>i</a:t>
            </a:r>
            <a:r>
              <a:rPr kumimoji="0" lang="en-US" sz="1800" b="0" i="0" u="none" strike="noStrike" cap="none" normalizeH="0" baseline="0" dirty="0" smtClean="0">
                <a:ln>
                  <a:noFill/>
                </a:ln>
                <a:solidFill>
                  <a:schemeClr val="tx1"/>
                </a:solidFill>
                <a:effectLst/>
                <a:latin typeface="Arial" pitchFamily="34" charset="0"/>
              </a:rPr>
              <a:t>n Classroom</a:t>
            </a:r>
          </a:p>
        </p:txBody>
      </p:sp>
      <p:sp>
        <p:nvSpPr>
          <p:cNvPr id="22" name="Rectangle 21"/>
          <p:cNvSpPr/>
          <p:nvPr/>
        </p:nvSpPr>
        <p:spPr bwMode="auto">
          <a:xfrm>
            <a:off x="3195431" y="5287383"/>
            <a:ext cx="1217408" cy="87629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Quiz and </a:t>
            </a:r>
            <a:br>
              <a:rPr kumimoji="0" lang="en-US" sz="1800" b="0" i="0" u="none" strike="noStrike" cap="none" normalizeH="0" baseline="0" dirty="0" smtClean="0">
                <a:ln>
                  <a:noFill/>
                </a:ln>
                <a:solidFill>
                  <a:schemeClr val="tx1"/>
                </a:solidFill>
                <a:effectLst/>
                <a:latin typeface="Arial" pitchFamily="34" charset="0"/>
              </a:rPr>
            </a:br>
            <a:r>
              <a:rPr kumimoji="0" lang="en-US" sz="1800" b="0" i="0" u="none" strike="noStrike" cap="none" normalizeH="0" baseline="0" dirty="0" smtClean="0">
                <a:ln>
                  <a:noFill/>
                </a:ln>
                <a:solidFill>
                  <a:schemeClr val="tx1"/>
                </a:solidFill>
                <a:effectLst/>
                <a:latin typeface="Arial" pitchFamily="34" charset="0"/>
              </a:rPr>
              <a:t>Unit</a:t>
            </a:r>
            <a:r>
              <a:rPr kumimoji="0" lang="en-US" sz="1800" b="0" i="0" u="none" strike="noStrike" cap="none" normalizeH="0" dirty="0" smtClean="0">
                <a:ln>
                  <a:noFill/>
                </a:ln>
                <a:solidFill>
                  <a:schemeClr val="tx1"/>
                </a:solidFill>
                <a:effectLst/>
                <a:latin typeface="Arial" pitchFamily="34" charset="0"/>
              </a:rPr>
              <a:t> Test</a:t>
            </a:r>
          </a:p>
          <a:p>
            <a:pPr algn="ctr"/>
            <a:r>
              <a:rPr lang="en-US" b="0" dirty="0"/>
              <a:t>Online</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24" name="Straight Arrow Connector 23"/>
          <p:cNvCxnSpPr>
            <a:stCxn id="7" idx="4"/>
            <a:endCxn id="22" idx="0"/>
          </p:cNvCxnSpPr>
          <p:nvPr/>
        </p:nvCxnSpPr>
        <p:spPr bwMode="auto">
          <a:xfrm>
            <a:off x="2590800" y="4343400"/>
            <a:ext cx="1213335" cy="9439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a:stCxn id="7" idx="4"/>
            <a:endCxn id="20" idx="0"/>
          </p:cNvCxnSpPr>
          <p:nvPr/>
        </p:nvCxnSpPr>
        <p:spPr bwMode="auto">
          <a:xfrm>
            <a:off x="2590800" y="4343400"/>
            <a:ext cx="2672117" cy="952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p:cNvCxnSpPr>
            <a:stCxn id="7" idx="4"/>
            <a:endCxn id="21" idx="0"/>
          </p:cNvCxnSpPr>
          <p:nvPr/>
        </p:nvCxnSpPr>
        <p:spPr bwMode="auto">
          <a:xfrm flipH="1">
            <a:off x="2324511" y="4343400"/>
            <a:ext cx="266289" cy="9455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bwMode="auto">
          <a:xfrm>
            <a:off x="7348183" y="5295900"/>
            <a:ext cx="1600200" cy="881679"/>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Mid-Term and Final Exa</a:t>
            </a:r>
            <a:r>
              <a:rPr lang="en-US" b="0" dirty="0" smtClean="0"/>
              <a:t>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Online</a:t>
            </a:r>
          </a:p>
        </p:txBody>
      </p:sp>
      <p:cxnSp>
        <p:nvCxnSpPr>
          <p:cNvPr id="34" name="Straight Arrow Connector 33"/>
          <p:cNvCxnSpPr>
            <a:stCxn id="9" idx="4"/>
            <a:endCxn id="20" idx="0"/>
          </p:cNvCxnSpPr>
          <p:nvPr/>
        </p:nvCxnSpPr>
        <p:spPr bwMode="auto">
          <a:xfrm flipH="1">
            <a:off x="5262917" y="4343400"/>
            <a:ext cx="1863576" cy="952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Straight Arrow Connector 34"/>
          <p:cNvCxnSpPr>
            <a:stCxn id="9" idx="4"/>
            <a:endCxn id="30" idx="0"/>
          </p:cNvCxnSpPr>
          <p:nvPr/>
        </p:nvCxnSpPr>
        <p:spPr bwMode="auto">
          <a:xfrm>
            <a:off x="7126493" y="4343400"/>
            <a:ext cx="1021790" cy="952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Straight Arrow Connector 46"/>
          <p:cNvCxnSpPr>
            <a:stCxn id="9" idx="4"/>
            <a:endCxn id="22" idx="0"/>
          </p:cNvCxnSpPr>
          <p:nvPr/>
        </p:nvCxnSpPr>
        <p:spPr bwMode="auto">
          <a:xfrm flipH="1">
            <a:off x="3804135" y="4343400"/>
            <a:ext cx="3322358" cy="9439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5" name="Rectangle 54"/>
          <p:cNvSpPr/>
          <p:nvPr/>
        </p:nvSpPr>
        <p:spPr bwMode="auto">
          <a:xfrm>
            <a:off x="152400" y="5287383"/>
            <a:ext cx="1287518" cy="873161"/>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Lectures</a:t>
            </a:r>
            <a:r>
              <a:rPr lang="en-US" b="0" dirty="0"/>
              <a:t> </a:t>
            </a:r>
            <a:r>
              <a:rPr lang="en-US" b="0" dirty="0" smtClean="0"/>
              <a:t>i</a:t>
            </a:r>
            <a:r>
              <a:rPr kumimoji="0" lang="en-US" sz="1800" b="0" i="0" u="none" strike="noStrike" cap="none" normalizeH="0" baseline="0" dirty="0" smtClean="0">
                <a:ln>
                  <a:noFill/>
                </a:ln>
                <a:solidFill>
                  <a:schemeClr val="tx1"/>
                </a:solidFill>
                <a:effectLst/>
                <a:latin typeface="Arial" pitchFamily="34" charset="0"/>
              </a:rPr>
              <a:t>n Classroom</a:t>
            </a:r>
          </a:p>
        </p:txBody>
      </p:sp>
      <p:sp>
        <p:nvSpPr>
          <p:cNvPr id="56" name="Rectangle 55"/>
          <p:cNvSpPr/>
          <p:nvPr/>
        </p:nvSpPr>
        <p:spPr bwMode="auto">
          <a:xfrm>
            <a:off x="6134007" y="5299037"/>
            <a:ext cx="1143186" cy="873161"/>
          </a:xfrm>
          <a:prstGeom prst="rect">
            <a:avLst/>
          </a:prstGeom>
          <a:solidFill>
            <a:schemeClr val="accent4">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Lectures</a:t>
            </a:r>
            <a:endParaRPr lang="en-US" b="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Online</a:t>
            </a:r>
          </a:p>
        </p:txBody>
      </p:sp>
      <p:cxnSp>
        <p:nvCxnSpPr>
          <p:cNvPr id="73" name="Straight Arrow Connector 72"/>
          <p:cNvCxnSpPr>
            <a:stCxn id="9" idx="4"/>
            <a:endCxn id="56" idx="0"/>
          </p:cNvCxnSpPr>
          <p:nvPr/>
        </p:nvCxnSpPr>
        <p:spPr bwMode="auto">
          <a:xfrm flipH="1">
            <a:off x="6705600" y="4343400"/>
            <a:ext cx="420893" cy="9556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Straight Arrow Connector 74"/>
          <p:cNvCxnSpPr>
            <a:stCxn id="7" idx="4"/>
            <a:endCxn id="55" idx="0"/>
          </p:cNvCxnSpPr>
          <p:nvPr/>
        </p:nvCxnSpPr>
        <p:spPr bwMode="auto">
          <a:xfrm flipH="1">
            <a:off x="796159" y="4343400"/>
            <a:ext cx="1794641" cy="9439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61134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2"/>
          <p:cNvSpPr>
            <a:spLocks noGrp="1"/>
          </p:cNvSpPr>
          <p:nvPr>
            <p:ph type="dt" sz="quarter" idx="10"/>
          </p:nvPr>
        </p:nvSpPr>
        <p:spPr/>
        <p:txBody>
          <a:bodyPr/>
          <a:lstStyle/>
          <a:p>
            <a:pPr>
              <a:defRPr/>
            </a:pPr>
            <a:fld id="{7A0B8123-1C6D-4133-A643-7F51CD4B0545}" type="datetime3">
              <a:rPr lang="en-US" smtClean="0"/>
              <a:pPr>
                <a:defRPr/>
              </a:pPr>
              <a:t>8 January 2019</a:t>
            </a:fld>
            <a:endParaRPr lang="en-US" smtClean="0"/>
          </a:p>
        </p:txBody>
      </p:sp>
      <p:sp>
        <p:nvSpPr>
          <p:cNvPr id="9219" name="Slide Number Placeholder 4"/>
          <p:cNvSpPr>
            <a:spLocks noGrp="1"/>
          </p:cNvSpPr>
          <p:nvPr>
            <p:ph type="sldNum" sz="quarter" idx="12"/>
          </p:nvPr>
        </p:nvSpPr>
        <p:spPr/>
        <p:txBody>
          <a:bodyPr/>
          <a:lstStyle/>
          <a:p>
            <a:pPr>
              <a:defRPr/>
            </a:pPr>
            <a:fld id="{345B5DCF-7C6D-4D91-A3B8-2EDB84D9FC60}" type="slidenum">
              <a:rPr lang="en-US" smtClean="0"/>
              <a:pPr>
                <a:defRPr/>
              </a:pPr>
              <a:t>8</a:t>
            </a:fld>
            <a:endParaRPr lang="en-US" smtClean="0"/>
          </a:p>
        </p:txBody>
      </p:sp>
      <p:sp>
        <p:nvSpPr>
          <p:cNvPr id="9220" name="Rectangle 2"/>
          <p:cNvSpPr>
            <a:spLocks noChangeArrowheads="1"/>
          </p:cNvSpPr>
          <p:nvPr/>
        </p:nvSpPr>
        <p:spPr bwMode="auto">
          <a:xfrm>
            <a:off x="990600" y="76200"/>
            <a:ext cx="8001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a:t>
            </a:r>
            <a:endParaRPr lang="en-US" sz="2400" b="0">
              <a:solidFill>
                <a:schemeClr val="tx2"/>
              </a:solidFill>
              <a:latin typeface="Times New Roman" pitchFamily="18" charset="0"/>
            </a:endParaRPr>
          </a:p>
        </p:txBody>
      </p:sp>
      <p:sp>
        <p:nvSpPr>
          <p:cNvPr id="9221" name="Rectangle 3"/>
          <p:cNvSpPr>
            <a:spLocks noChangeArrowheads="1"/>
          </p:cNvSpPr>
          <p:nvPr/>
        </p:nvSpPr>
        <p:spPr bwMode="auto">
          <a:xfrm>
            <a:off x="457200" y="1371600"/>
            <a:ext cx="8077200" cy="15240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tabLst>
                <a:tab pos="914400" algn="l"/>
                <a:tab pos="3386138" algn="l"/>
                <a:tab pos="5321300" algn="l"/>
                <a:tab pos="5803900" algn="l"/>
              </a:tabLst>
              <a:defRPr/>
            </a:pPr>
            <a:r>
              <a:rPr lang="en-US" sz="3000" b="0" dirty="0">
                <a:latin typeface="+mj-lt"/>
                <a:cs typeface="Times New Roman" pitchFamily="18" charset="0"/>
              </a:rPr>
              <a:t>1.	</a:t>
            </a:r>
            <a:r>
              <a:rPr lang="en-US" sz="3200" dirty="0">
                <a:latin typeface="+mj-lt"/>
              </a:rPr>
              <a:t>To understand software architecture </a:t>
            </a:r>
            <a:br>
              <a:rPr lang="en-US" sz="3200" dirty="0">
                <a:latin typeface="+mj-lt"/>
              </a:rPr>
            </a:br>
            <a:r>
              <a:rPr lang="en-US" sz="3200" dirty="0">
                <a:latin typeface="+mj-lt"/>
              </a:rPr>
              <a:t>and software process </a:t>
            </a:r>
            <a:endParaRPr lang="en-US" sz="3000" b="0" dirty="0">
              <a:latin typeface="+mj-lt"/>
              <a:cs typeface="Times New Roman" pitchFamily="18" charset="0"/>
            </a:endParaRPr>
          </a:p>
        </p:txBody>
      </p:sp>
      <p:sp>
        <p:nvSpPr>
          <p:cNvPr id="9222" name="Rectangle 5"/>
          <p:cNvSpPr>
            <a:spLocks noChangeArrowheads="1"/>
          </p:cNvSpPr>
          <p:nvPr/>
        </p:nvSpPr>
        <p:spPr bwMode="auto">
          <a:xfrm>
            <a:off x="990600" y="2667000"/>
            <a:ext cx="6629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understand the requirement and specification process in problem solving.</a:t>
            </a:r>
          </a:p>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understand software life cycle and process management</a:t>
            </a:r>
          </a:p>
          <a:p>
            <a:pPr marL="395288" lvl="1" indent="-395288" defTabSz="966788" eaLnBrk="0" hangingPunct="0">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can identify advantages and disadvantages of software </a:t>
            </a:r>
            <a:br>
              <a:rPr lang="en-US" sz="2800" b="0">
                <a:latin typeface="Times New Roman" pitchFamily="18" charset="0"/>
                <a:cs typeface="Times New Roman" pitchFamily="18" charset="0"/>
              </a:rPr>
            </a:br>
            <a:r>
              <a:rPr lang="en-US" sz="2800" b="0">
                <a:latin typeface="Times New Roman" pitchFamily="18" charset="0"/>
                <a:cs typeface="Times New Roman" pitchFamily="18" charset="0"/>
              </a:rPr>
              <a:t>architectures and their trade-offs in different applications</a:t>
            </a:r>
          </a:p>
        </p:txBody>
      </p:sp>
      <p:sp>
        <p:nvSpPr>
          <p:cNvPr id="9223" name="Rounded Rectangular Callout 6"/>
          <p:cNvSpPr>
            <a:spLocks noChangeArrowheads="1"/>
          </p:cNvSpPr>
          <p:nvPr/>
        </p:nvSpPr>
        <p:spPr bwMode="auto">
          <a:xfrm>
            <a:off x="7010400" y="4038600"/>
            <a:ext cx="1905000" cy="2133600"/>
          </a:xfrm>
          <a:prstGeom prst="wedgeRoundRectCallout">
            <a:avLst>
              <a:gd name="adj1" fmla="val -49190"/>
              <a:gd name="adj2" fmla="val -19269"/>
              <a:gd name="adj3" fmla="val 16667"/>
            </a:avLst>
          </a:prstGeom>
          <a:solidFill>
            <a:schemeClr val="accent1"/>
          </a:solidFill>
          <a:ln w="9525" algn="ctr">
            <a:solidFill>
              <a:schemeClr val="tx1"/>
            </a:solidFill>
            <a:round/>
            <a:headEnd/>
            <a:tailEnd/>
          </a:ln>
        </p:spPr>
        <p:txBody>
          <a:bodyPr/>
          <a:lstStyle/>
          <a:p>
            <a:r>
              <a:rPr lang="en-US" sz="2000" b="0"/>
              <a:t>Standard objective and outcomes in any software engineering course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10"/>
          </p:nvPr>
        </p:nvSpPr>
        <p:spPr/>
        <p:txBody>
          <a:bodyPr/>
          <a:lstStyle/>
          <a:p>
            <a:pPr>
              <a:defRPr/>
            </a:pPr>
            <a:fld id="{A05B5A0F-B4DF-4ED9-9869-349BFB71E7F4}" type="datetime3">
              <a:rPr lang="en-US" smtClean="0"/>
              <a:pPr>
                <a:defRPr/>
              </a:pPr>
              <a:t>8 January 2019</a:t>
            </a:fld>
            <a:endParaRPr lang="en-US" smtClean="0"/>
          </a:p>
        </p:txBody>
      </p:sp>
      <p:sp>
        <p:nvSpPr>
          <p:cNvPr id="10243" name="Slide Number Placeholder 4"/>
          <p:cNvSpPr>
            <a:spLocks noGrp="1"/>
          </p:cNvSpPr>
          <p:nvPr>
            <p:ph type="sldNum" sz="quarter" idx="12"/>
          </p:nvPr>
        </p:nvSpPr>
        <p:spPr/>
        <p:txBody>
          <a:bodyPr/>
          <a:lstStyle/>
          <a:p>
            <a:pPr>
              <a:defRPr/>
            </a:pPr>
            <a:fld id="{ABCBF112-C371-4BB5-86D7-83B69EDC343A}" type="slidenum">
              <a:rPr lang="en-US" smtClean="0"/>
              <a:pPr>
                <a:defRPr/>
              </a:pPr>
              <a:t>9</a:t>
            </a:fld>
            <a:endParaRPr lang="en-US" smtClean="0"/>
          </a:p>
        </p:txBody>
      </p:sp>
      <p:sp>
        <p:nvSpPr>
          <p:cNvPr id="10244"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0245" name="Rectangle 3"/>
          <p:cNvSpPr>
            <a:spLocks noChangeArrowheads="1"/>
          </p:cNvSpPr>
          <p:nvPr/>
        </p:nvSpPr>
        <p:spPr bwMode="auto">
          <a:xfrm>
            <a:off x="457200" y="1295400"/>
            <a:ext cx="8458200" cy="12954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2.	</a:t>
            </a:r>
            <a:r>
              <a:rPr lang="en-US" sz="3200" dirty="0">
                <a:latin typeface="+mj-lt"/>
              </a:rPr>
              <a:t>To understand and apply </a:t>
            </a:r>
            <a:r>
              <a:rPr lang="en-US" sz="3200" dirty="0">
                <a:solidFill>
                  <a:srgbClr val="C00000"/>
                </a:solidFill>
                <a:latin typeface="+mj-lt"/>
              </a:rPr>
              <a:t>composition</a:t>
            </a:r>
            <a:r>
              <a:rPr lang="en-US" sz="3200" dirty="0">
                <a:latin typeface="+mj-lt"/>
              </a:rPr>
              <a:t> approach in software development</a:t>
            </a:r>
            <a:r>
              <a:rPr lang="en-US" sz="3000" b="0" dirty="0">
                <a:latin typeface="+mj-lt"/>
                <a:cs typeface="Times New Roman" pitchFamily="18" charset="0"/>
              </a:rPr>
              <a:t> </a:t>
            </a:r>
            <a:r>
              <a:rPr lang="en-US" sz="3000" dirty="0">
                <a:latin typeface="+mj-lt"/>
                <a:cs typeface="Times New Roman" pitchFamily="18" charset="0"/>
              </a:rPr>
              <a:t> </a:t>
            </a:r>
          </a:p>
        </p:txBody>
      </p:sp>
      <p:sp>
        <p:nvSpPr>
          <p:cNvPr id="10246" name="Rectangle 5"/>
          <p:cNvSpPr>
            <a:spLocks noChangeArrowheads="1"/>
          </p:cNvSpPr>
          <p:nvPr/>
        </p:nvSpPr>
        <p:spPr bwMode="auto">
          <a:xfrm>
            <a:off x="990600" y="2711450"/>
            <a:ext cx="7620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95288" lvl="1" indent="-395288" defTabSz="966788" eaLnBrk="0" hangingPunct="0">
              <a:lnSpc>
                <a:spcPts val="2800"/>
              </a:lnSpc>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can apply software </a:t>
            </a:r>
            <a:r>
              <a:rPr lang="en-US" sz="2800" b="0">
                <a:solidFill>
                  <a:srgbClr val="C00000"/>
                </a:solidFill>
                <a:latin typeface="Times New Roman" pitchFamily="18" charset="0"/>
                <a:cs typeface="Times New Roman" pitchFamily="18" charset="0"/>
              </a:rPr>
              <a:t>architecture</a:t>
            </a:r>
            <a:r>
              <a:rPr lang="en-US" sz="2800" b="0">
                <a:latin typeface="Times New Roman" pitchFamily="18" charset="0"/>
                <a:cs typeface="Times New Roman" pitchFamily="18" charset="0"/>
              </a:rPr>
              <a:t> to guide software development in the problem solving process.</a:t>
            </a:r>
          </a:p>
          <a:p>
            <a:pPr marL="395288" lvl="1" indent="-395288" defTabSz="966788" eaLnBrk="0" hangingPunct="0">
              <a:lnSpc>
                <a:spcPts val="2800"/>
              </a:lnSpc>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understand </a:t>
            </a:r>
            <a:r>
              <a:rPr lang="en-US" sz="2800" b="0">
                <a:solidFill>
                  <a:srgbClr val="C00000"/>
                </a:solidFill>
                <a:latin typeface="Times New Roman" pitchFamily="18" charset="0"/>
                <a:cs typeface="Times New Roman" pitchFamily="18" charset="0"/>
              </a:rPr>
              <a:t>interface</a:t>
            </a:r>
            <a:r>
              <a:rPr lang="en-US" sz="2800" b="0">
                <a:latin typeface="Times New Roman" pitchFamily="18" charset="0"/>
                <a:cs typeface="Times New Roman" pitchFamily="18" charset="0"/>
              </a:rPr>
              <a:t> requirement of software </a:t>
            </a:r>
            <a:r>
              <a:rPr lang="en-US" sz="2800" b="0">
                <a:solidFill>
                  <a:srgbClr val="C00000"/>
                </a:solidFill>
                <a:latin typeface="Times New Roman" pitchFamily="18" charset="0"/>
                <a:cs typeface="Times New Roman" pitchFamily="18" charset="0"/>
              </a:rPr>
              <a:t>services</a:t>
            </a:r>
          </a:p>
          <a:p>
            <a:pPr marL="395288" lvl="1" indent="-395288" defTabSz="966788" eaLnBrk="0" hangingPunct="0">
              <a:lnSpc>
                <a:spcPts val="2800"/>
              </a:lnSpc>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can </a:t>
            </a:r>
            <a:r>
              <a:rPr lang="en-US" sz="2800" b="0">
                <a:solidFill>
                  <a:srgbClr val="C00000"/>
                </a:solidFill>
                <a:latin typeface="Times New Roman" pitchFamily="18" charset="0"/>
                <a:cs typeface="Times New Roman" pitchFamily="18" charset="0"/>
              </a:rPr>
              <a:t>compose</a:t>
            </a:r>
            <a:r>
              <a:rPr lang="en-US" sz="2800" b="0">
                <a:latin typeface="Times New Roman" pitchFamily="18" charset="0"/>
                <a:cs typeface="Times New Roman" pitchFamily="18" charset="0"/>
              </a:rPr>
              <a:t> software based on </a:t>
            </a:r>
            <a:r>
              <a:rPr lang="en-US" sz="2800" b="0">
                <a:solidFill>
                  <a:srgbClr val="C00000"/>
                </a:solidFill>
                <a:latin typeface="Times New Roman" pitchFamily="18" charset="0"/>
                <a:cs typeface="Times New Roman" pitchFamily="18" charset="0"/>
              </a:rPr>
              <a:t>interfaces</a:t>
            </a:r>
            <a:r>
              <a:rPr lang="en-US" sz="2800" b="0">
                <a:latin typeface="Times New Roman" pitchFamily="18" charset="0"/>
                <a:cs typeface="Times New Roman" pitchFamily="18" charset="0"/>
              </a:rPr>
              <a:t> of services and components </a:t>
            </a:r>
          </a:p>
          <a:p>
            <a:pPr marL="395288" lvl="1" indent="-395288" defTabSz="966788" eaLnBrk="0" hangingPunct="0">
              <a:lnSpc>
                <a:spcPts val="2800"/>
              </a:lnSpc>
              <a:buClr>
                <a:srgbClr val="000000"/>
              </a:buClr>
              <a:buSzPct val="75000"/>
              <a:buFont typeface="Wingdings" pitchFamily="2" charset="2"/>
              <a:buChar char="§"/>
              <a:tabLst>
                <a:tab pos="395288" algn="l"/>
                <a:tab pos="3386138" algn="l"/>
                <a:tab pos="5321300" algn="l"/>
                <a:tab pos="5803900" algn="l"/>
              </a:tabLst>
            </a:pPr>
            <a:r>
              <a:rPr lang="en-US" sz="2800" b="0">
                <a:latin typeface="Times New Roman" pitchFamily="18" charset="0"/>
                <a:cs typeface="Times New Roman" pitchFamily="18" charset="0"/>
              </a:rPr>
              <a:t>Students can develop software system using different </a:t>
            </a:r>
            <a:r>
              <a:rPr lang="en-US" sz="2800" b="0">
                <a:solidFill>
                  <a:srgbClr val="C00000"/>
                </a:solidFill>
                <a:latin typeface="Times New Roman" pitchFamily="18" charset="0"/>
                <a:cs typeface="Times New Roman" pitchFamily="18" charset="0"/>
              </a:rPr>
              <a:t>composition</a:t>
            </a:r>
            <a:r>
              <a:rPr lang="en-US" sz="2800" b="0">
                <a:latin typeface="Times New Roman" pitchFamily="18" charset="0"/>
                <a:cs typeface="Times New Roman" pitchFamily="18" charset="0"/>
              </a:rPr>
              <a:t> methods and tools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5805</TotalTime>
  <Words>1428</Words>
  <Application>Microsoft Office PowerPoint</Application>
  <PresentationFormat>On-screen Show (4:3)</PresentationFormat>
  <Paragraphs>344</Paragraphs>
  <Slides>33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宋体</vt:lpstr>
      <vt:lpstr>宋体</vt:lpstr>
      <vt:lpstr>ZapfDingbats</vt:lpstr>
      <vt:lpstr>Arial</vt:lpstr>
      <vt:lpstr>Times New Roman</vt:lpstr>
      <vt:lpstr>Wingdings</vt:lpstr>
      <vt:lpstr>Capsules</vt:lpstr>
      <vt:lpstr>CSE 446 / 598 Software Integration and Engineering Day One Itinerary About the Course </vt:lpstr>
      <vt:lpstr>Day One Itinerary</vt:lpstr>
      <vt:lpstr>Instructor: Yinong Chen</vt:lpstr>
      <vt:lpstr>Yinong Chen</vt:lpstr>
      <vt:lpstr>PowerPoint Presentation</vt:lpstr>
      <vt:lpstr>CSE 445 DSD vs. CSE446 SIE</vt:lpstr>
      <vt:lpstr>Sections in Spring 2019</vt:lpstr>
      <vt:lpstr>PowerPoint Presentation</vt:lpstr>
      <vt:lpstr>PowerPoint Presentation</vt:lpstr>
      <vt:lpstr>PowerPoint Presentation</vt:lpstr>
      <vt:lpstr>Canvas: Syllabus and Course Summary</vt:lpstr>
      <vt:lpstr>Canvas: Modules and Course Information</vt:lpstr>
      <vt:lpstr>Canvas Course Modules: Staff Information</vt:lpstr>
      <vt:lpstr>Canvas: Modules and Lecture Slides</vt:lpstr>
      <vt:lpstr>Canvas: Modules and Lecture Slides</vt:lpstr>
      <vt:lpstr>Canvas: Upcoming Tests and Submissions</vt:lpstr>
      <vt:lpstr>Canvas: Discussion Board</vt:lpstr>
      <vt:lpstr>Weight and Grading Scale</vt:lpstr>
      <vt:lpstr>Read FAQ document in Course Web</vt:lpstr>
      <vt:lpstr>Standard Classroom Expectation</vt:lpstr>
      <vt:lpstr>Policies</vt:lpstr>
      <vt:lpstr>Extra credit, alternative, and inquires</vt:lpstr>
      <vt:lpstr>Cooperation and Code of Conduct</vt:lpstr>
      <vt:lpstr>Announcement and Information</vt:lpstr>
      <vt:lpstr>CSE 445/598 (DSD) vs. CSE446/598 (SIE)</vt:lpstr>
      <vt:lpstr>One Text for Two Courses</vt:lpstr>
      <vt:lpstr>Topics To be Covered</vt:lpstr>
      <vt:lpstr>Unit 1</vt:lpstr>
      <vt:lpstr>Unit 2</vt:lpstr>
      <vt:lpstr>Unit 3</vt:lpstr>
      <vt:lpstr>Unit 4</vt:lpstr>
      <vt:lpstr>Unit 5 Big Data, AI and Cloud Computing</vt:lpstr>
      <vt:lpstr>Unit 5 (Contd.)</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Lecture</dc:title>
  <dc:creator>Dr. Yinong Chen</dc:creator>
  <cp:lastModifiedBy>Yinong Chen</cp:lastModifiedBy>
  <cp:revision>287</cp:revision>
  <dcterms:created xsi:type="dcterms:W3CDTF">2004-06-16T04:44:32Z</dcterms:created>
  <dcterms:modified xsi:type="dcterms:W3CDTF">2019-01-08T21:39:54Z</dcterms:modified>
</cp:coreProperties>
</file>