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4" r:id="rId3"/>
    <p:sldId id="556" r:id="rId4"/>
    <p:sldId id="552" r:id="rId5"/>
    <p:sldId id="553" r:id="rId6"/>
    <p:sldId id="554" r:id="rId7"/>
    <p:sldId id="555" r:id="rId8"/>
    <p:sldId id="488" r:id="rId9"/>
    <p:sldId id="489" r:id="rId10"/>
    <p:sldId id="516" r:id="rId11"/>
    <p:sldId id="523" r:id="rId12"/>
    <p:sldId id="525" r:id="rId13"/>
    <p:sldId id="526" r:id="rId14"/>
    <p:sldId id="517" r:id="rId15"/>
    <p:sldId id="518" r:id="rId16"/>
    <p:sldId id="519" r:id="rId17"/>
    <p:sldId id="531" r:id="rId18"/>
    <p:sldId id="532" r:id="rId19"/>
    <p:sldId id="533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CCECFF"/>
    <a:srgbClr val="FFFFCC"/>
    <a:srgbClr val="FF9900"/>
    <a:srgbClr val="008000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 autoAdjust="0"/>
    <p:restoredTop sz="86425" autoAdjust="0"/>
  </p:normalViewPr>
  <p:slideViewPr>
    <p:cSldViewPr>
      <p:cViewPr varScale="1">
        <p:scale>
          <a:sx n="94" d="100"/>
          <a:sy n="94" d="100"/>
        </p:scale>
        <p:origin x="276" y="90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48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345181C5-B581-4991-82D1-53C31176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7793EC7C-D687-4D63-8687-92802B2A5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E3829B-7A43-42ED-9DD8-ABB7561D6BB9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3A59FB-AD8F-4FAC-9842-3F4C08D6CBCD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2A1B7A-0150-4434-B762-C84A4C255056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C4E571-2B66-4E8C-B0E4-B12DBED85197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5E3DF-EEB3-48CE-B2C4-4F418716C96A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BABC8D-B20E-45D6-AD0C-BF42E3EC4CF4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4C8FCD-744F-42C3-A316-C4E18007B6C0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71DB70-86C8-490C-92AC-AC8A7B1FABEB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BF98F2-E880-4BE2-AE47-FF63F3D552D6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DB738B-2E43-4D39-BA45-5CACC7850092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BC2738-F6EF-41F9-BCDA-CB7CB9273195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32A3A1-A9E9-444D-9510-0EA964FDEBE6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0C997-46F6-4832-AB3A-F74CE2BD006F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15748-6676-4A46-B581-10A1C4C5C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2FACB-F1F2-490C-9E95-2AA8C5DF2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DD20-4A1E-4490-97DC-524749CD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D05C-9C68-4387-AAC3-AC9FEB863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400B5-BDFB-4A92-AE0D-CB02BC7B4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E3A00-9B2D-40FC-83B2-D31E72E35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7D51-06AB-41D6-B622-EF5F044C4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E77-7C01-4683-840D-A37C5D592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62D9-6164-45E3-8665-7B4D660FE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D58FD-8852-4109-BC8F-CA5C483D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01EF-6A14-41FA-8CE4-50ECC14E6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1C44-34DA-4899-9A3C-0679B3968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81DBD34-5343-47F0-8589-1F235A6AE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  <p:sldLayoutId id="214748448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xit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403225" y="2819400"/>
            <a:ext cx="83867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</a:rPr>
              <a:t>Unit 1 </a:t>
            </a:r>
            <a:br>
              <a:rPr lang="en-US" sz="28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Service Standards and Service Development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</a:rPr>
              <a:t>Lecture 1-1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</a:rPr>
              <a:t>Introduction</a:t>
            </a:r>
            <a:endParaRPr lang="en-US" sz="280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2686050" y="5929313"/>
            <a:ext cx="3867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Yinong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>446 / </a:t>
            </a:r>
            <a:r>
              <a:rPr lang="en-US" altLang="en-US" sz="2100" i="1" dirty="0">
                <a:solidFill>
                  <a:srgbClr val="280099"/>
                </a:solidFill>
              </a:rPr>
              <a:t>CSE 598</a:t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and 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4422" y="457200"/>
            <a:ext cx="5440041" cy="356685"/>
            <a:chOff x="152400" y="333838"/>
            <a:chExt cx="5440041" cy="356685"/>
          </a:xfrm>
        </p:grpSpPr>
        <p:pic>
          <p:nvPicPr>
            <p:cNvPr id="9" name="Picture 8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http://www.public.asu.edu/~ychen10/images/SocSi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470984"/>
            <a:ext cx="1597025" cy="19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1143000" cy="623888"/>
          </a:xfrm>
        </p:spPr>
        <p:txBody>
          <a:bodyPr/>
          <a:lstStyle/>
          <a:p>
            <a:r>
              <a:rPr lang="en-US" smtClean="0"/>
              <a:t>SOA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333239-AA70-44C3-9513-CE1AB5D77A7E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066800"/>
            <a:ext cx="1828800" cy="1447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endParaRPr lang="en-US" b="0"/>
          </a:p>
          <a:p>
            <a:pPr algn="ctr"/>
            <a:r>
              <a:rPr lang="en-US" b="0"/>
              <a:t>Large System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04800" y="2514600"/>
            <a:ext cx="1828800" cy="1981200"/>
            <a:chOff x="228600" y="2514600"/>
            <a:chExt cx="1828800" cy="1981200"/>
          </a:xfrm>
        </p:grpSpPr>
        <p:sp>
          <p:nvSpPr>
            <p:cNvPr id="12370" name="Rectangle 7"/>
            <p:cNvSpPr>
              <a:spLocks noChangeArrowheads="1"/>
            </p:cNvSpPr>
            <p:nvPr/>
          </p:nvSpPr>
          <p:spPr bwMode="auto">
            <a:xfrm>
              <a:off x="228600" y="30480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2371" name="Rectangle 9"/>
            <p:cNvSpPr>
              <a:spLocks noChangeArrowheads="1"/>
            </p:cNvSpPr>
            <p:nvPr/>
          </p:nvSpPr>
          <p:spPr bwMode="auto">
            <a:xfrm>
              <a:off x="304800" y="31242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Rectangle 10"/>
            <p:cNvSpPr>
              <a:spLocks noChangeArrowheads="1"/>
            </p:cNvSpPr>
            <p:nvPr/>
          </p:nvSpPr>
          <p:spPr bwMode="auto">
            <a:xfrm>
              <a:off x="1371600" y="3124200"/>
              <a:ext cx="6096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Rectangle 11"/>
            <p:cNvSpPr>
              <a:spLocks noChangeArrowheads="1"/>
            </p:cNvSpPr>
            <p:nvPr/>
          </p:nvSpPr>
          <p:spPr bwMode="auto">
            <a:xfrm>
              <a:off x="304800" y="3657600"/>
              <a:ext cx="12954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Rectangle 12"/>
            <p:cNvSpPr>
              <a:spLocks noChangeArrowheads="1"/>
            </p:cNvSpPr>
            <p:nvPr/>
          </p:nvSpPr>
          <p:spPr bwMode="auto">
            <a:xfrm>
              <a:off x="304800" y="41148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Rectangle 13"/>
            <p:cNvSpPr>
              <a:spLocks noChangeArrowheads="1"/>
            </p:cNvSpPr>
            <p:nvPr/>
          </p:nvSpPr>
          <p:spPr bwMode="auto">
            <a:xfrm>
              <a:off x="838200" y="31242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Rectangle 14"/>
            <p:cNvSpPr>
              <a:spLocks noChangeArrowheads="1"/>
            </p:cNvSpPr>
            <p:nvPr/>
          </p:nvSpPr>
          <p:spPr bwMode="auto">
            <a:xfrm>
              <a:off x="990600" y="41148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Rectangle 15"/>
            <p:cNvSpPr>
              <a:spLocks noChangeArrowheads="1"/>
            </p:cNvSpPr>
            <p:nvPr/>
          </p:nvSpPr>
          <p:spPr bwMode="auto">
            <a:xfrm>
              <a:off x="1676400" y="3657600"/>
              <a:ext cx="304800" cy="762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Down Arrow 24"/>
            <p:cNvSpPr>
              <a:spLocks noChangeArrowheads="1"/>
            </p:cNvSpPr>
            <p:nvPr/>
          </p:nvSpPr>
          <p:spPr bwMode="auto">
            <a:xfrm>
              <a:off x="838200" y="2590800"/>
              <a:ext cx="533400" cy="4351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TextBox 26"/>
            <p:cNvSpPr txBox="1">
              <a:spLocks noChangeArrowheads="1"/>
            </p:cNvSpPr>
            <p:nvPr/>
          </p:nvSpPr>
          <p:spPr bwMode="auto">
            <a:xfrm>
              <a:off x="347419" y="2514600"/>
              <a:ext cx="1544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decomposition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04800" y="4495800"/>
            <a:ext cx="1828800" cy="1981200"/>
            <a:chOff x="228600" y="4495800"/>
            <a:chExt cx="1828800" cy="1981200"/>
          </a:xfrm>
        </p:grpSpPr>
        <p:sp>
          <p:nvSpPr>
            <p:cNvPr id="12353" name="Rectangle 16"/>
            <p:cNvSpPr>
              <a:spLocks noChangeArrowheads="1"/>
            </p:cNvSpPr>
            <p:nvPr/>
          </p:nvSpPr>
          <p:spPr bwMode="auto">
            <a:xfrm>
              <a:off x="228600" y="50292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2354" name="Rectangle 17"/>
            <p:cNvSpPr>
              <a:spLocks noChangeArrowheads="1"/>
            </p:cNvSpPr>
            <p:nvPr/>
          </p:nvSpPr>
          <p:spPr bwMode="auto">
            <a:xfrm>
              <a:off x="304800" y="51054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Rectangle 18"/>
            <p:cNvSpPr>
              <a:spLocks noChangeArrowheads="1"/>
            </p:cNvSpPr>
            <p:nvPr/>
          </p:nvSpPr>
          <p:spPr bwMode="auto">
            <a:xfrm>
              <a:off x="1371600" y="5105400"/>
              <a:ext cx="6096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Rectangle 19"/>
            <p:cNvSpPr>
              <a:spLocks noChangeArrowheads="1"/>
            </p:cNvSpPr>
            <p:nvPr/>
          </p:nvSpPr>
          <p:spPr bwMode="auto">
            <a:xfrm>
              <a:off x="304800" y="5638800"/>
              <a:ext cx="12954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Rectangle 20"/>
            <p:cNvSpPr>
              <a:spLocks noChangeArrowheads="1"/>
            </p:cNvSpPr>
            <p:nvPr/>
          </p:nvSpPr>
          <p:spPr bwMode="auto">
            <a:xfrm>
              <a:off x="304800" y="60960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Rectangle 21"/>
            <p:cNvSpPr>
              <a:spLocks noChangeArrowheads="1"/>
            </p:cNvSpPr>
            <p:nvPr/>
          </p:nvSpPr>
          <p:spPr bwMode="auto">
            <a:xfrm>
              <a:off x="838200" y="51054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Rectangle 22"/>
            <p:cNvSpPr>
              <a:spLocks noChangeArrowheads="1"/>
            </p:cNvSpPr>
            <p:nvPr/>
          </p:nvSpPr>
          <p:spPr bwMode="auto">
            <a:xfrm>
              <a:off x="990600" y="60960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Rectangle 23"/>
            <p:cNvSpPr>
              <a:spLocks noChangeArrowheads="1"/>
            </p:cNvSpPr>
            <p:nvPr/>
          </p:nvSpPr>
          <p:spPr bwMode="auto">
            <a:xfrm>
              <a:off x="1676400" y="5638800"/>
              <a:ext cx="304800" cy="762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Down Arrow 25"/>
            <p:cNvSpPr>
              <a:spLocks noChangeArrowheads="1"/>
            </p:cNvSpPr>
            <p:nvPr/>
          </p:nvSpPr>
          <p:spPr bwMode="auto">
            <a:xfrm>
              <a:off x="838200" y="4572000"/>
              <a:ext cx="533400" cy="42414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TextBox 27"/>
            <p:cNvSpPr txBox="1">
              <a:spLocks noChangeArrowheads="1"/>
            </p:cNvSpPr>
            <p:nvPr/>
          </p:nvSpPr>
          <p:spPr bwMode="auto">
            <a:xfrm>
              <a:off x="347419" y="4495800"/>
              <a:ext cx="1633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Interconnection</a:t>
              </a: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650875" y="52578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Left-Right Arrow 29"/>
            <p:cNvSpPr/>
            <p:nvPr/>
          </p:nvSpPr>
          <p:spPr bwMode="auto">
            <a:xfrm rot="5400000">
              <a:off x="914400" y="552132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Left-Right Arrow 30"/>
            <p:cNvSpPr/>
            <p:nvPr/>
          </p:nvSpPr>
          <p:spPr bwMode="auto">
            <a:xfrm>
              <a:off x="1184275" y="52578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Left-Right Arrow 31"/>
            <p:cNvSpPr/>
            <p:nvPr/>
          </p:nvSpPr>
          <p:spPr bwMode="auto">
            <a:xfrm>
              <a:off x="1489075" y="5738813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Left-Right Arrow 32"/>
            <p:cNvSpPr/>
            <p:nvPr/>
          </p:nvSpPr>
          <p:spPr bwMode="auto">
            <a:xfrm>
              <a:off x="1482725" y="61722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 bwMode="auto">
            <a:xfrm rot="5400000">
              <a:off x="1143000" y="597217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Left-Right Arrow 34"/>
            <p:cNvSpPr/>
            <p:nvPr/>
          </p:nvSpPr>
          <p:spPr bwMode="auto">
            <a:xfrm rot="5400000">
              <a:off x="457200" y="597217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886200"/>
            <a:ext cx="3886200" cy="2971800"/>
            <a:chOff x="3581400" y="3886200"/>
            <a:chExt cx="3886200" cy="2971800"/>
          </a:xfrm>
        </p:grpSpPr>
        <p:sp>
          <p:nvSpPr>
            <p:cNvPr id="81" name="Rounded Rectangle 80"/>
            <p:cNvSpPr/>
            <p:nvPr/>
          </p:nvSpPr>
          <p:spPr bwMode="auto">
            <a:xfrm>
              <a:off x="3581400" y="3886200"/>
              <a:ext cx="3886200" cy="2971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4" name="TextBox 81"/>
            <p:cNvSpPr txBox="1">
              <a:spLocks noChangeArrowheads="1"/>
            </p:cNvSpPr>
            <p:nvPr/>
          </p:nvSpPr>
          <p:spPr bwMode="auto">
            <a:xfrm>
              <a:off x="3810000" y="6412468"/>
              <a:ext cx="34868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/>
                <a:t>Development/Hosting Environment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590800" y="838200"/>
            <a:ext cx="6477000" cy="2819400"/>
            <a:chOff x="2590800" y="838200"/>
            <a:chExt cx="6477000" cy="2819400"/>
          </a:xfrm>
        </p:grpSpPr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4038600" y="838200"/>
              <a:ext cx="3561347" cy="2819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2300" name="Rectangle 36"/>
            <p:cNvSpPr>
              <a:spLocks noChangeArrowheads="1"/>
            </p:cNvSpPr>
            <p:nvPr/>
          </p:nvSpPr>
          <p:spPr bwMode="auto">
            <a:xfrm>
              <a:off x="4186989" y="986589"/>
              <a:ext cx="890337" cy="8903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proxy</a:t>
              </a:r>
            </a:p>
          </p:txBody>
        </p:sp>
        <p:sp>
          <p:nvSpPr>
            <p:cNvPr id="12301" name="Rectangle 37"/>
            <p:cNvSpPr>
              <a:spLocks noChangeArrowheads="1"/>
            </p:cNvSpPr>
            <p:nvPr/>
          </p:nvSpPr>
          <p:spPr bwMode="auto">
            <a:xfrm>
              <a:off x="6264442" y="986589"/>
              <a:ext cx="1187116" cy="8903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proxy</a:t>
              </a:r>
            </a:p>
          </p:txBody>
        </p:sp>
        <p:sp>
          <p:nvSpPr>
            <p:cNvPr id="12302" name="Rectangle 38"/>
            <p:cNvSpPr>
              <a:spLocks noChangeArrowheads="1"/>
            </p:cNvSpPr>
            <p:nvPr/>
          </p:nvSpPr>
          <p:spPr bwMode="auto">
            <a:xfrm>
              <a:off x="4186989" y="2025316"/>
              <a:ext cx="2522621" cy="74194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b="0"/>
                <a:t>Orchestration process</a:t>
              </a:r>
            </a:p>
          </p:txBody>
        </p:sp>
        <p:sp>
          <p:nvSpPr>
            <p:cNvPr id="12303" name="Rectangle 39"/>
            <p:cNvSpPr>
              <a:spLocks noChangeArrowheads="1"/>
            </p:cNvSpPr>
            <p:nvPr/>
          </p:nvSpPr>
          <p:spPr bwMode="auto">
            <a:xfrm>
              <a:off x="4186989" y="2915653"/>
              <a:ext cx="1187116" cy="59355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 b="0"/>
                <a:t>Component</a:t>
              </a:r>
            </a:p>
          </p:txBody>
        </p:sp>
        <p:sp>
          <p:nvSpPr>
            <p:cNvPr id="12304" name="Rectangle 40"/>
            <p:cNvSpPr>
              <a:spLocks noChangeArrowheads="1"/>
            </p:cNvSpPr>
            <p:nvPr/>
          </p:nvSpPr>
          <p:spPr bwMode="auto">
            <a:xfrm>
              <a:off x="5225716" y="986589"/>
              <a:ext cx="890337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GUI</a:t>
              </a:r>
            </a:p>
          </p:txBody>
        </p:sp>
        <p:sp>
          <p:nvSpPr>
            <p:cNvPr id="12305" name="Rectangle 41"/>
            <p:cNvSpPr>
              <a:spLocks noChangeArrowheads="1"/>
            </p:cNvSpPr>
            <p:nvPr/>
          </p:nvSpPr>
          <p:spPr bwMode="auto">
            <a:xfrm>
              <a:off x="5522495" y="2915653"/>
              <a:ext cx="1187116" cy="59355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 b="0"/>
                <a:t>XML Data</a:t>
              </a:r>
            </a:p>
          </p:txBody>
        </p:sp>
        <p:sp>
          <p:nvSpPr>
            <p:cNvPr id="12306" name="Rectangle 42"/>
            <p:cNvSpPr>
              <a:spLocks noChangeArrowheads="1"/>
            </p:cNvSpPr>
            <p:nvPr/>
          </p:nvSpPr>
          <p:spPr bwMode="auto">
            <a:xfrm>
              <a:off x="6781800" y="2025316"/>
              <a:ext cx="762000" cy="148389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 b="0"/>
            </a:p>
            <a:p>
              <a:pPr algn="ctr"/>
              <a:endParaRPr lang="en-US" sz="1600" b="0"/>
            </a:p>
            <a:p>
              <a:pPr algn="ctr"/>
              <a:r>
                <a:rPr lang="en-US" sz="1600" b="0"/>
                <a:t>proxy</a:t>
              </a:r>
            </a:p>
          </p:txBody>
        </p:sp>
        <p:sp>
          <p:nvSpPr>
            <p:cNvPr id="12307" name="Left-Right Arrow 43"/>
            <p:cNvSpPr>
              <a:spLocks noChangeArrowheads="1"/>
            </p:cNvSpPr>
            <p:nvPr/>
          </p:nvSpPr>
          <p:spPr bwMode="auto">
            <a:xfrm>
              <a:off x="4859556" y="128336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eft-Right Arrow 44"/>
            <p:cNvSpPr>
              <a:spLocks noChangeArrowheads="1"/>
            </p:cNvSpPr>
            <p:nvPr/>
          </p:nvSpPr>
          <p:spPr bwMode="auto">
            <a:xfrm rot="5400000">
              <a:off x="5374105" y="179791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eft-Right Arrow 45"/>
            <p:cNvSpPr>
              <a:spLocks noChangeArrowheads="1"/>
            </p:cNvSpPr>
            <p:nvPr/>
          </p:nvSpPr>
          <p:spPr bwMode="auto">
            <a:xfrm>
              <a:off x="5898282" y="128336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eft-Right Arrow 46"/>
            <p:cNvSpPr>
              <a:spLocks noChangeArrowheads="1"/>
            </p:cNvSpPr>
            <p:nvPr/>
          </p:nvSpPr>
          <p:spPr bwMode="auto">
            <a:xfrm>
              <a:off x="6493776" y="2219959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eft-Right Arrow 47"/>
            <p:cNvSpPr>
              <a:spLocks noChangeArrowheads="1"/>
            </p:cNvSpPr>
            <p:nvPr/>
          </p:nvSpPr>
          <p:spPr bwMode="auto">
            <a:xfrm>
              <a:off x="6482212" y="2938132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eft-Right Arrow 48"/>
            <p:cNvSpPr>
              <a:spLocks noChangeArrowheads="1"/>
            </p:cNvSpPr>
            <p:nvPr/>
          </p:nvSpPr>
          <p:spPr bwMode="auto">
            <a:xfrm rot="5400000">
              <a:off x="5879431" y="2674755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eft-Right Arrow 49"/>
            <p:cNvSpPr>
              <a:spLocks noChangeArrowheads="1"/>
            </p:cNvSpPr>
            <p:nvPr/>
          </p:nvSpPr>
          <p:spPr bwMode="auto">
            <a:xfrm rot="5400000">
              <a:off x="4483768" y="2674755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Rectangle 51"/>
            <p:cNvSpPr>
              <a:spLocks noChangeArrowheads="1"/>
            </p:cNvSpPr>
            <p:nvPr/>
          </p:nvSpPr>
          <p:spPr bwMode="auto">
            <a:xfrm>
              <a:off x="2590800" y="990600"/>
              <a:ext cx="890337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SOAP service</a:t>
              </a:r>
            </a:p>
          </p:txBody>
        </p:sp>
        <p:sp>
          <p:nvSpPr>
            <p:cNvPr id="12315" name="Curved Down Arrow 52"/>
            <p:cNvSpPr>
              <a:spLocks noChangeArrowheads="1"/>
            </p:cNvSpPr>
            <p:nvPr/>
          </p:nvSpPr>
          <p:spPr bwMode="auto">
            <a:xfrm flipV="1">
              <a:off x="3352800" y="1371600"/>
              <a:ext cx="1219200" cy="381000"/>
            </a:xfrm>
            <a:prstGeom prst="curvedDownArrow">
              <a:avLst>
                <a:gd name="adj1" fmla="val 24993"/>
                <a:gd name="adj2" fmla="val 50000"/>
                <a:gd name="adj3" fmla="val 25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54"/>
            <p:cNvSpPr>
              <a:spLocks noChangeArrowheads="1"/>
            </p:cNvSpPr>
            <p:nvPr/>
          </p:nvSpPr>
          <p:spPr bwMode="auto">
            <a:xfrm>
              <a:off x="7880684" y="990600"/>
              <a:ext cx="1187116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800"/>
                </a:lnSpc>
              </a:pPr>
              <a:r>
                <a:rPr lang="en-US" b="0"/>
                <a:t>RESTful service</a:t>
              </a:r>
            </a:p>
          </p:txBody>
        </p:sp>
        <p:sp>
          <p:nvSpPr>
            <p:cNvPr id="12317" name="Curved Down Arrow 55"/>
            <p:cNvSpPr>
              <a:spLocks noChangeArrowheads="1"/>
            </p:cNvSpPr>
            <p:nvPr/>
          </p:nvSpPr>
          <p:spPr bwMode="auto">
            <a:xfrm flipH="1" flipV="1">
              <a:off x="7162800" y="1524000"/>
              <a:ext cx="1066800" cy="304800"/>
            </a:xfrm>
            <a:prstGeom prst="curvedDownArrow">
              <a:avLst>
                <a:gd name="adj1" fmla="val 24986"/>
                <a:gd name="adj2" fmla="val 50005"/>
                <a:gd name="adj3" fmla="val 756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Rectangle 56"/>
            <p:cNvSpPr>
              <a:spLocks noChangeArrowheads="1"/>
            </p:cNvSpPr>
            <p:nvPr/>
          </p:nvSpPr>
          <p:spPr bwMode="auto">
            <a:xfrm>
              <a:off x="8033084" y="2133600"/>
              <a:ext cx="882316" cy="148389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SOAP service</a:t>
              </a:r>
            </a:p>
          </p:txBody>
        </p:sp>
        <p:sp>
          <p:nvSpPr>
            <p:cNvPr id="12319" name="Curved Down Arrow 57"/>
            <p:cNvSpPr>
              <a:spLocks noChangeArrowheads="1"/>
            </p:cNvSpPr>
            <p:nvPr/>
          </p:nvSpPr>
          <p:spPr bwMode="auto">
            <a:xfrm flipH="1" flipV="1">
              <a:off x="7086600" y="2971800"/>
              <a:ext cx="1295400" cy="381000"/>
            </a:xfrm>
            <a:prstGeom prst="curvedDownArrow">
              <a:avLst>
                <a:gd name="adj1" fmla="val 24996"/>
                <a:gd name="adj2" fmla="val 49993"/>
                <a:gd name="adj3" fmla="val 25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TextBox 86"/>
            <p:cNvSpPr txBox="1">
              <a:spLocks noChangeArrowheads="1"/>
            </p:cNvSpPr>
            <p:nvPr/>
          </p:nvSpPr>
          <p:spPr bwMode="auto">
            <a:xfrm>
              <a:off x="7391400" y="1828800"/>
              <a:ext cx="6319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HTTP</a:t>
              </a:r>
            </a:p>
          </p:txBody>
        </p:sp>
        <p:sp>
          <p:nvSpPr>
            <p:cNvPr id="12321" name="TextBox 87"/>
            <p:cNvSpPr txBox="1">
              <a:spLocks noChangeArrowheads="1"/>
            </p:cNvSpPr>
            <p:nvPr/>
          </p:nvSpPr>
          <p:spPr bwMode="auto">
            <a:xfrm>
              <a:off x="7510275" y="3276429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SOAP</a:t>
              </a:r>
            </a:p>
          </p:txBody>
        </p:sp>
        <p:sp>
          <p:nvSpPr>
            <p:cNvPr id="12322" name="TextBox 88"/>
            <p:cNvSpPr txBox="1">
              <a:spLocks noChangeArrowheads="1"/>
            </p:cNvSpPr>
            <p:nvPr/>
          </p:nvSpPr>
          <p:spPr bwMode="auto">
            <a:xfrm>
              <a:off x="3429000" y="1749623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SOAP</a:t>
              </a:r>
            </a:p>
          </p:txBody>
        </p:sp>
        <p:sp>
          <p:nvSpPr>
            <p:cNvPr id="12323" name="TextBox 88"/>
            <p:cNvSpPr txBox="1">
              <a:spLocks noChangeArrowheads="1"/>
            </p:cNvSpPr>
            <p:nvPr/>
          </p:nvSpPr>
          <p:spPr bwMode="auto">
            <a:xfrm>
              <a:off x="4869782" y="1292391"/>
              <a:ext cx="620683" cy="276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WSDL</a:t>
              </a:r>
            </a:p>
          </p:txBody>
        </p:sp>
        <p:sp>
          <p:nvSpPr>
            <p:cNvPr id="12324" name="TextBox 91"/>
            <p:cNvSpPr txBox="1">
              <a:spLocks noChangeArrowheads="1"/>
            </p:cNvSpPr>
            <p:nvPr/>
          </p:nvSpPr>
          <p:spPr bwMode="auto">
            <a:xfrm>
              <a:off x="5867400" y="1295368"/>
              <a:ext cx="620683" cy="276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WSDL</a:t>
              </a:r>
            </a:p>
          </p:txBody>
        </p:sp>
        <p:sp>
          <p:nvSpPr>
            <p:cNvPr id="12325" name="TextBox 92"/>
            <p:cNvSpPr txBox="1">
              <a:spLocks noChangeArrowheads="1"/>
            </p:cNvSpPr>
            <p:nvPr/>
          </p:nvSpPr>
          <p:spPr bwMode="auto">
            <a:xfrm>
              <a:off x="5334000" y="1816856"/>
              <a:ext cx="692818" cy="307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WSDL</a:t>
              </a:r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 bwMode="auto">
          <a:xfrm>
            <a:off x="3035300" y="152400"/>
            <a:ext cx="6032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SOC (</a:t>
            </a:r>
            <a:r>
              <a:rPr lang="en-US" sz="32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adding behavior &amp; Interface</a:t>
            </a: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2200" y="3962400"/>
            <a:ext cx="6477000" cy="2626895"/>
            <a:chOff x="2362200" y="3962400"/>
            <a:chExt cx="6477000" cy="2626895"/>
          </a:xfrm>
        </p:grpSpPr>
        <p:grpSp>
          <p:nvGrpSpPr>
            <p:cNvPr id="12327" name="Group 79"/>
            <p:cNvGrpSpPr>
              <a:grpSpLocks/>
            </p:cNvGrpSpPr>
            <p:nvPr/>
          </p:nvGrpSpPr>
          <p:grpSpPr bwMode="auto">
            <a:xfrm>
              <a:off x="4114800" y="4038600"/>
              <a:ext cx="2895599" cy="2292349"/>
              <a:chOff x="3810000" y="3962400"/>
              <a:chExt cx="3561347" cy="2819400"/>
            </a:xfrm>
          </p:grpSpPr>
          <p:sp>
            <p:nvSpPr>
              <p:cNvPr id="12338" name="Rectangle 58"/>
              <p:cNvSpPr>
                <a:spLocks noChangeArrowheads="1"/>
              </p:cNvSpPr>
              <p:nvPr/>
            </p:nvSpPr>
            <p:spPr bwMode="auto">
              <a:xfrm>
                <a:off x="3810000" y="3962400"/>
                <a:ext cx="3561347" cy="28194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  <a:p>
                <a:pPr algn="ctr"/>
                <a:endParaRPr lang="en-US" sz="1400" b="0"/>
              </a:p>
            </p:txBody>
          </p:sp>
          <p:sp>
            <p:nvSpPr>
              <p:cNvPr id="12339" name="Rectangle 59"/>
              <p:cNvSpPr>
                <a:spLocks noChangeArrowheads="1"/>
              </p:cNvSpPr>
              <p:nvPr/>
            </p:nvSpPr>
            <p:spPr bwMode="auto">
              <a:xfrm>
                <a:off x="3958389" y="4110789"/>
                <a:ext cx="890337" cy="89033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0"/>
                  <a:t>proxy</a:t>
                </a:r>
              </a:p>
            </p:txBody>
          </p:sp>
          <p:sp>
            <p:nvSpPr>
              <p:cNvPr id="12340" name="Rectangle 60"/>
              <p:cNvSpPr>
                <a:spLocks noChangeArrowheads="1"/>
              </p:cNvSpPr>
              <p:nvPr/>
            </p:nvSpPr>
            <p:spPr bwMode="auto">
              <a:xfrm>
                <a:off x="6035842" y="4110789"/>
                <a:ext cx="1187116" cy="89033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0"/>
                  <a:t>proxy</a:t>
                </a:r>
              </a:p>
            </p:txBody>
          </p:sp>
          <p:sp>
            <p:nvSpPr>
              <p:cNvPr id="12341" name="Rectangle 61"/>
              <p:cNvSpPr>
                <a:spLocks noChangeArrowheads="1"/>
              </p:cNvSpPr>
              <p:nvPr/>
            </p:nvSpPr>
            <p:spPr bwMode="auto">
              <a:xfrm>
                <a:off x="3958389" y="5149516"/>
                <a:ext cx="2522621" cy="741947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200000"/>
                  </a:lnSpc>
                </a:pPr>
                <a:r>
                  <a:rPr lang="en-US" sz="1400" b="0"/>
                  <a:t>Orchestration process</a:t>
                </a:r>
              </a:p>
            </p:txBody>
          </p:sp>
          <p:sp>
            <p:nvSpPr>
              <p:cNvPr id="12342" name="Rectangle 62"/>
              <p:cNvSpPr>
                <a:spLocks noChangeArrowheads="1"/>
              </p:cNvSpPr>
              <p:nvPr/>
            </p:nvSpPr>
            <p:spPr bwMode="auto">
              <a:xfrm>
                <a:off x="3958389" y="6039853"/>
                <a:ext cx="1187116" cy="593558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200000"/>
                  </a:lnSpc>
                </a:pPr>
                <a:r>
                  <a:rPr lang="en-US" sz="1400" b="0"/>
                  <a:t>DLL</a:t>
                </a:r>
                <a:endParaRPr lang="en-US" sz="1600" b="0"/>
              </a:p>
            </p:txBody>
          </p:sp>
          <p:sp>
            <p:nvSpPr>
              <p:cNvPr id="12343" name="Rectangle 63"/>
              <p:cNvSpPr>
                <a:spLocks noChangeArrowheads="1"/>
              </p:cNvSpPr>
              <p:nvPr/>
            </p:nvSpPr>
            <p:spPr bwMode="auto">
              <a:xfrm>
                <a:off x="4997116" y="4110789"/>
                <a:ext cx="890337" cy="890337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0"/>
                  <a:t>ASPX</a:t>
                </a:r>
              </a:p>
            </p:txBody>
          </p:sp>
          <p:sp>
            <p:nvSpPr>
              <p:cNvPr id="12344" name="Rectangle 64"/>
              <p:cNvSpPr>
                <a:spLocks noChangeArrowheads="1"/>
              </p:cNvSpPr>
              <p:nvPr/>
            </p:nvSpPr>
            <p:spPr bwMode="auto">
              <a:xfrm>
                <a:off x="5293895" y="6039853"/>
                <a:ext cx="1187116" cy="593558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sz="1400" b="0"/>
                  <a:t>XML data</a:t>
                </a:r>
              </a:p>
            </p:txBody>
          </p:sp>
          <p:sp>
            <p:nvSpPr>
              <p:cNvPr id="12345" name="Rectangle 65"/>
              <p:cNvSpPr>
                <a:spLocks noChangeArrowheads="1"/>
              </p:cNvSpPr>
              <p:nvPr/>
            </p:nvSpPr>
            <p:spPr bwMode="auto">
              <a:xfrm>
                <a:off x="6553200" y="5149516"/>
                <a:ext cx="724429" cy="148389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0"/>
              </a:p>
              <a:p>
                <a:pPr algn="ctr"/>
                <a:endParaRPr lang="en-US" sz="1400" b="0"/>
              </a:p>
              <a:p>
                <a:pPr algn="ctr"/>
                <a:r>
                  <a:rPr lang="en-US" sz="1200" b="0"/>
                  <a:t>proxy</a:t>
                </a:r>
              </a:p>
            </p:txBody>
          </p:sp>
          <p:sp>
            <p:nvSpPr>
              <p:cNvPr id="12346" name="Left-Right Arrow 66"/>
              <p:cNvSpPr>
                <a:spLocks noChangeArrowheads="1"/>
              </p:cNvSpPr>
              <p:nvPr/>
            </p:nvSpPr>
            <p:spPr bwMode="auto">
              <a:xfrm>
                <a:off x="4630956" y="4407568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347" name="Left-Right Arrow 67"/>
              <p:cNvSpPr>
                <a:spLocks noChangeArrowheads="1"/>
              </p:cNvSpPr>
              <p:nvPr/>
            </p:nvSpPr>
            <p:spPr bwMode="auto">
              <a:xfrm rot="5400000">
                <a:off x="5145505" y="4922118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348" name="Left-Right Arrow 68"/>
              <p:cNvSpPr>
                <a:spLocks noChangeArrowheads="1"/>
              </p:cNvSpPr>
              <p:nvPr/>
            </p:nvSpPr>
            <p:spPr bwMode="auto">
              <a:xfrm>
                <a:off x="5669682" y="4407568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349" name="Left-Right Arrow 69"/>
              <p:cNvSpPr>
                <a:spLocks noChangeArrowheads="1"/>
              </p:cNvSpPr>
              <p:nvPr/>
            </p:nvSpPr>
            <p:spPr bwMode="auto">
              <a:xfrm>
                <a:off x="6265176" y="5344159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350" name="Left-Right Arrow 70"/>
              <p:cNvSpPr>
                <a:spLocks noChangeArrowheads="1"/>
              </p:cNvSpPr>
              <p:nvPr/>
            </p:nvSpPr>
            <p:spPr bwMode="auto">
              <a:xfrm>
                <a:off x="6253612" y="6117953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351" name="Left-Right Arrow 71"/>
              <p:cNvSpPr>
                <a:spLocks noChangeArrowheads="1"/>
              </p:cNvSpPr>
              <p:nvPr/>
            </p:nvSpPr>
            <p:spPr bwMode="auto">
              <a:xfrm rot="5400000">
                <a:off x="5650831" y="5798955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352" name="Left-Right Arrow 72"/>
              <p:cNvSpPr>
                <a:spLocks noChangeArrowheads="1"/>
              </p:cNvSpPr>
              <p:nvPr/>
            </p:nvSpPr>
            <p:spPr bwMode="auto">
              <a:xfrm rot="5400000">
                <a:off x="4255168" y="5798955"/>
                <a:ext cx="593558" cy="29677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12328" name="Rectangle 73"/>
            <p:cNvSpPr>
              <a:spLocks noChangeArrowheads="1"/>
            </p:cNvSpPr>
            <p:nvPr/>
          </p:nvSpPr>
          <p:spPr bwMode="auto">
            <a:xfrm>
              <a:off x="2362200" y="4062663"/>
              <a:ext cx="914400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 dirty="0"/>
                <a:t>SOAP service</a:t>
              </a:r>
            </a:p>
            <a:p>
              <a:endParaRPr lang="en-US" b="0" dirty="0"/>
            </a:p>
          </p:txBody>
        </p:sp>
        <p:sp>
          <p:nvSpPr>
            <p:cNvPr id="12329" name="Curved Down Arrow 74"/>
            <p:cNvSpPr>
              <a:spLocks noChangeArrowheads="1"/>
            </p:cNvSpPr>
            <p:nvPr/>
          </p:nvSpPr>
          <p:spPr bwMode="auto">
            <a:xfrm flipV="1">
              <a:off x="3124200" y="4495800"/>
              <a:ext cx="1447800" cy="381000"/>
            </a:xfrm>
            <a:prstGeom prst="curvedDownArrow">
              <a:avLst>
                <a:gd name="adj1" fmla="val 25017"/>
                <a:gd name="adj2" fmla="val 49998"/>
                <a:gd name="adj3" fmla="val 25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Rectangle 75"/>
            <p:cNvSpPr>
              <a:spLocks noChangeArrowheads="1"/>
            </p:cNvSpPr>
            <p:nvPr/>
          </p:nvSpPr>
          <p:spPr bwMode="auto">
            <a:xfrm>
              <a:off x="7652084" y="3962400"/>
              <a:ext cx="1187116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800"/>
                </a:lnSpc>
              </a:pPr>
              <a:r>
                <a:rPr lang="en-US" b="0"/>
                <a:t>RESTful service</a:t>
              </a:r>
            </a:p>
          </p:txBody>
        </p:sp>
        <p:sp>
          <p:nvSpPr>
            <p:cNvPr id="12331" name="Curved Down Arrow 76"/>
            <p:cNvSpPr>
              <a:spLocks noChangeArrowheads="1"/>
            </p:cNvSpPr>
            <p:nvPr/>
          </p:nvSpPr>
          <p:spPr bwMode="auto">
            <a:xfrm flipH="1" flipV="1">
              <a:off x="6629400" y="4495800"/>
              <a:ext cx="1371600" cy="304800"/>
            </a:xfrm>
            <a:prstGeom prst="curvedDownArrow">
              <a:avLst>
                <a:gd name="adj1" fmla="val 25000"/>
                <a:gd name="adj2" fmla="val 50000"/>
                <a:gd name="adj3" fmla="val 756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Rectangle 77"/>
            <p:cNvSpPr>
              <a:spLocks noChangeArrowheads="1"/>
            </p:cNvSpPr>
            <p:nvPr/>
          </p:nvSpPr>
          <p:spPr bwMode="auto">
            <a:xfrm>
              <a:off x="7804484" y="5105400"/>
              <a:ext cx="882316" cy="148389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SOAP service</a:t>
              </a:r>
            </a:p>
          </p:txBody>
        </p:sp>
        <p:sp>
          <p:nvSpPr>
            <p:cNvPr id="12333" name="Curved Down Arrow 78"/>
            <p:cNvSpPr>
              <a:spLocks noChangeArrowheads="1"/>
            </p:cNvSpPr>
            <p:nvPr/>
          </p:nvSpPr>
          <p:spPr bwMode="auto">
            <a:xfrm flipH="1" flipV="1">
              <a:off x="6705600" y="5791200"/>
              <a:ext cx="1447800" cy="381000"/>
            </a:xfrm>
            <a:prstGeom prst="curvedDownArrow">
              <a:avLst>
                <a:gd name="adj1" fmla="val 25017"/>
                <a:gd name="adj2" fmla="val 49998"/>
                <a:gd name="adj3" fmla="val 25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TextBox 83"/>
            <p:cNvSpPr txBox="1">
              <a:spLocks noChangeArrowheads="1"/>
            </p:cNvSpPr>
            <p:nvPr/>
          </p:nvSpPr>
          <p:spPr bwMode="auto">
            <a:xfrm>
              <a:off x="7140496" y="4797623"/>
              <a:ext cx="6319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HTTP</a:t>
              </a:r>
            </a:p>
          </p:txBody>
        </p:sp>
        <p:sp>
          <p:nvSpPr>
            <p:cNvPr id="12336" name="TextBox 84"/>
            <p:cNvSpPr txBox="1">
              <a:spLocks noChangeArrowheads="1"/>
            </p:cNvSpPr>
            <p:nvPr/>
          </p:nvSpPr>
          <p:spPr bwMode="auto">
            <a:xfrm>
              <a:off x="7281675" y="6169223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SOAP</a:t>
              </a:r>
            </a:p>
          </p:txBody>
        </p:sp>
        <p:sp>
          <p:nvSpPr>
            <p:cNvPr id="12337" name="TextBox 85"/>
            <p:cNvSpPr txBox="1">
              <a:spLocks noChangeArrowheads="1"/>
            </p:cNvSpPr>
            <p:nvPr/>
          </p:nvSpPr>
          <p:spPr bwMode="auto">
            <a:xfrm>
              <a:off x="3166875" y="4873823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SOAP</a:t>
              </a:r>
            </a:p>
          </p:txBody>
        </p:sp>
        <p:sp>
          <p:nvSpPr>
            <p:cNvPr id="91" name="Title 1"/>
            <p:cNvSpPr txBox="1">
              <a:spLocks/>
            </p:cNvSpPr>
            <p:nvPr/>
          </p:nvSpPr>
          <p:spPr bwMode="auto">
            <a:xfrm>
              <a:off x="2514600" y="5410200"/>
              <a:ext cx="1066800" cy="62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>
                <a:defRPr/>
              </a:pPr>
              <a:r>
                <a:rPr lang="en-US" sz="3200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SOD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4192588"/>
            <a:ext cx="6705600" cy="2216150"/>
            <a:chOff x="1905000" y="4311721"/>
            <a:chExt cx="6705600" cy="2215794"/>
          </a:xfrm>
        </p:grpSpPr>
        <p:grpSp>
          <p:nvGrpSpPr>
            <p:cNvPr id="13331" name="Group 12"/>
            <p:cNvGrpSpPr>
              <a:grpSpLocks/>
            </p:cNvGrpSpPr>
            <p:nvPr/>
          </p:nvGrpSpPr>
          <p:grpSpPr bwMode="auto">
            <a:xfrm>
              <a:off x="1905000" y="4311721"/>
              <a:ext cx="6705600" cy="2215794"/>
              <a:chOff x="2422" y="2087"/>
              <a:chExt cx="2271" cy="681"/>
            </a:xfrm>
          </p:grpSpPr>
          <p:sp>
            <p:nvSpPr>
              <p:cNvPr id="13333" name="Freeform 13"/>
              <p:cNvSpPr>
                <a:spLocks/>
              </p:cNvSpPr>
              <p:nvPr/>
            </p:nvSpPr>
            <p:spPr bwMode="gray">
              <a:xfrm>
                <a:off x="4167" y="2087"/>
                <a:ext cx="526" cy="681"/>
              </a:xfrm>
              <a:custGeom>
                <a:avLst/>
                <a:gdLst>
                  <a:gd name="T0" fmla="*/ 0 w 655"/>
                  <a:gd name="T1" fmla="*/ 2 h 849"/>
                  <a:gd name="T2" fmla="*/ 2 w 655"/>
                  <a:gd name="T3" fmla="*/ 2 h 849"/>
                  <a:gd name="T4" fmla="*/ 2 w 655"/>
                  <a:gd name="T5" fmla="*/ 2 h 849"/>
                  <a:gd name="T6" fmla="*/ 2 w 655"/>
                  <a:gd name="T7" fmla="*/ 0 h 849"/>
                  <a:gd name="T8" fmla="*/ 0 w 655"/>
                  <a:gd name="T9" fmla="*/ 2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5"/>
                  <a:gd name="T16" fmla="*/ 0 h 849"/>
                  <a:gd name="T17" fmla="*/ 655 w 655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5" h="849">
                    <a:moveTo>
                      <a:pt x="0" y="230"/>
                    </a:moveTo>
                    <a:lnTo>
                      <a:pt x="387" y="848"/>
                    </a:lnTo>
                    <a:lnTo>
                      <a:pt x="654" y="531"/>
                    </a:lnTo>
                    <a:lnTo>
                      <a:pt x="188" y="0"/>
                    </a:lnTo>
                    <a:lnTo>
                      <a:pt x="0" y="230"/>
                    </a:lnTo>
                  </a:path>
                </a:pathLst>
              </a:custGeom>
              <a:gradFill rotWithShape="1">
                <a:gsLst>
                  <a:gs pos="0">
                    <a:srgbClr val="B27A09"/>
                  </a:gs>
                  <a:gs pos="100000">
                    <a:srgbClr val="F4A70C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14"/>
              <p:cNvSpPr>
                <a:spLocks/>
              </p:cNvSpPr>
              <p:nvPr/>
            </p:nvSpPr>
            <p:spPr bwMode="gray">
              <a:xfrm>
                <a:off x="2728" y="2087"/>
                <a:ext cx="1589" cy="184"/>
              </a:xfrm>
              <a:custGeom>
                <a:avLst/>
                <a:gdLst>
                  <a:gd name="T0" fmla="*/ 0 w 1980"/>
                  <a:gd name="T1" fmla="*/ 2 h 229"/>
                  <a:gd name="T2" fmla="*/ 2 w 1980"/>
                  <a:gd name="T3" fmla="*/ 2 h 229"/>
                  <a:gd name="T4" fmla="*/ 2 w 1980"/>
                  <a:gd name="T5" fmla="*/ 0 h 229"/>
                  <a:gd name="T6" fmla="*/ 2 w 1980"/>
                  <a:gd name="T7" fmla="*/ 0 h 229"/>
                  <a:gd name="T8" fmla="*/ 0 w 1980"/>
                  <a:gd name="T9" fmla="*/ 2 h 2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0"/>
                  <a:gd name="T16" fmla="*/ 0 h 229"/>
                  <a:gd name="T17" fmla="*/ 1980 w 1980"/>
                  <a:gd name="T18" fmla="*/ 229 h 2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0" h="229">
                    <a:moveTo>
                      <a:pt x="0" y="228"/>
                    </a:moveTo>
                    <a:lnTo>
                      <a:pt x="1791" y="228"/>
                    </a:lnTo>
                    <a:lnTo>
                      <a:pt x="1979" y="0"/>
                    </a:lnTo>
                    <a:lnTo>
                      <a:pt x="500" y="0"/>
                    </a:lnTo>
                    <a:lnTo>
                      <a:pt x="0" y="228"/>
                    </a:lnTo>
                  </a:path>
                </a:pathLst>
              </a:custGeom>
              <a:gradFill rotWithShape="0">
                <a:gsLst>
                  <a:gs pos="0">
                    <a:srgbClr val="F4A70C"/>
                  </a:gs>
                  <a:gs pos="100000">
                    <a:srgbClr val="744F06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15"/>
              <p:cNvSpPr>
                <a:spLocks/>
              </p:cNvSpPr>
              <p:nvPr/>
            </p:nvSpPr>
            <p:spPr bwMode="gray">
              <a:xfrm>
                <a:off x="2422" y="2270"/>
                <a:ext cx="2056" cy="498"/>
              </a:xfrm>
              <a:custGeom>
                <a:avLst/>
                <a:gdLst>
                  <a:gd name="T0" fmla="*/ 0 w 2561"/>
                  <a:gd name="T1" fmla="*/ 2 h 621"/>
                  <a:gd name="T2" fmla="*/ 2 w 2561"/>
                  <a:gd name="T3" fmla="*/ 2 h 621"/>
                  <a:gd name="T4" fmla="*/ 2 w 2561"/>
                  <a:gd name="T5" fmla="*/ 0 h 621"/>
                  <a:gd name="T6" fmla="*/ 2 w 2561"/>
                  <a:gd name="T7" fmla="*/ 0 h 621"/>
                  <a:gd name="T8" fmla="*/ 0 w 2561"/>
                  <a:gd name="T9" fmla="*/ 2 h 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61"/>
                  <a:gd name="T16" fmla="*/ 0 h 621"/>
                  <a:gd name="T17" fmla="*/ 2561 w 2561"/>
                  <a:gd name="T18" fmla="*/ 621 h 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61" h="621">
                    <a:moveTo>
                      <a:pt x="0" y="620"/>
                    </a:moveTo>
                    <a:lnTo>
                      <a:pt x="2560" y="620"/>
                    </a:lnTo>
                    <a:lnTo>
                      <a:pt x="2172" y="0"/>
                    </a:lnTo>
                    <a:lnTo>
                      <a:pt x="382" y="0"/>
                    </a:lnTo>
                    <a:lnTo>
                      <a:pt x="0" y="620"/>
                    </a:lnTo>
                  </a:path>
                </a:pathLst>
              </a:custGeom>
              <a:gradFill rotWithShape="0">
                <a:gsLst>
                  <a:gs pos="0">
                    <a:srgbClr val="FAD58C"/>
                  </a:gs>
                  <a:gs pos="100000">
                    <a:srgbClr val="F4A70C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191000" y="5156135"/>
              <a:ext cx="2082800" cy="1199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7200" dirty="0">
                  <a:solidFill>
                    <a:schemeClr val="accent1">
                      <a:lumMod val="75000"/>
                    </a:schemeClr>
                  </a:solidFill>
                </a:rPr>
                <a:t>SOD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623888"/>
          </a:xfrm>
        </p:spPr>
        <p:txBody>
          <a:bodyPr/>
          <a:lstStyle/>
          <a:p>
            <a:pPr algn="ctr"/>
            <a:r>
              <a:rPr lang="en-US" smtClean="0"/>
              <a:t>Service Orientation (SO)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F9506B-2E71-4F67-9907-9DDA6FE981DE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987675" y="2493963"/>
            <a:ext cx="4368800" cy="1928812"/>
            <a:chOff x="2987203" y="2613060"/>
            <a:chExt cx="4369937" cy="1928118"/>
          </a:xfrm>
        </p:grpSpPr>
        <p:grpSp>
          <p:nvGrpSpPr>
            <p:cNvPr id="13326" name="Group 16"/>
            <p:cNvGrpSpPr>
              <a:grpSpLocks/>
            </p:cNvGrpSpPr>
            <p:nvPr/>
          </p:nvGrpSpPr>
          <p:grpSpPr bwMode="auto">
            <a:xfrm>
              <a:off x="2987203" y="2613060"/>
              <a:ext cx="4369937" cy="1928118"/>
              <a:chOff x="2780" y="1595"/>
              <a:chExt cx="1481" cy="593"/>
            </a:xfrm>
          </p:grpSpPr>
          <p:sp>
            <p:nvSpPr>
              <p:cNvPr id="13328" name="Freeform 17"/>
              <p:cNvSpPr>
                <a:spLocks/>
              </p:cNvSpPr>
              <p:nvPr/>
            </p:nvSpPr>
            <p:spPr bwMode="gray">
              <a:xfrm>
                <a:off x="3808" y="1595"/>
                <a:ext cx="453" cy="593"/>
              </a:xfrm>
              <a:custGeom>
                <a:avLst/>
                <a:gdLst>
                  <a:gd name="T0" fmla="*/ 2 w 564"/>
                  <a:gd name="T1" fmla="*/ 2 h 738"/>
                  <a:gd name="T2" fmla="*/ 2 w 564"/>
                  <a:gd name="T3" fmla="*/ 2 h 738"/>
                  <a:gd name="T4" fmla="*/ 2 w 564"/>
                  <a:gd name="T5" fmla="*/ 0 h 738"/>
                  <a:gd name="T6" fmla="*/ 0 w 564"/>
                  <a:gd name="T7" fmla="*/ 2 h 738"/>
                  <a:gd name="T8" fmla="*/ 2 w 564"/>
                  <a:gd name="T9" fmla="*/ 2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4"/>
                  <a:gd name="T16" fmla="*/ 0 h 738"/>
                  <a:gd name="T17" fmla="*/ 564 w 564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4" h="738">
                    <a:moveTo>
                      <a:pt x="385" y="737"/>
                    </a:moveTo>
                    <a:lnTo>
                      <a:pt x="563" y="527"/>
                    </a:lnTo>
                    <a:lnTo>
                      <a:pt x="97" y="0"/>
                    </a:lnTo>
                    <a:lnTo>
                      <a:pt x="0" y="111"/>
                    </a:lnTo>
                    <a:lnTo>
                      <a:pt x="385" y="737"/>
                    </a:lnTo>
                  </a:path>
                </a:pathLst>
              </a:custGeom>
              <a:gradFill rotWithShape="0">
                <a:gsLst>
                  <a:gs pos="0">
                    <a:srgbClr val="9A38CA"/>
                  </a:gs>
                  <a:gs pos="100000">
                    <a:srgbClr val="C247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8"/>
              <p:cNvSpPr>
                <a:spLocks/>
              </p:cNvSpPr>
              <p:nvPr/>
            </p:nvSpPr>
            <p:spPr bwMode="gray">
              <a:xfrm>
                <a:off x="3092" y="1595"/>
                <a:ext cx="793" cy="89"/>
              </a:xfrm>
              <a:custGeom>
                <a:avLst/>
                <a:gdLst>
                  <a:gd name="T0" fmla="*/ 0 w 987"/>
                  <a:gd name="T1" fmla="*/ 2 h 110"/>
                  <a:gd name="T2" fmla="*/ 2 w 987"/>
                  <a:gd name="T3" fmla="*/ 2 h 110"/>
                  <a:gd name="T4" fmla="*/ 2 w 987"/>
                  <a:gd name="T5" fmla="*/ 0 h 110"/>
                  <a:gd name="T6" fmla="*/ 2 w 987"/>
                  <a:gd name="T7" fmla="*/ 0 h 110"/>
                  <a:gd name="T8" fmla="*/ 0 w 987"/>
                  <a:gd name="T9" fmla="*/ 2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7"/>
                  <a:gd name="T16" fmla="*/ 0 h 110"/>
                  <a:gd name="T17" fmla="*/ 987 w 987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7" h="110">
                    <a:moveTo>
                      <a:pt x="0" y="109"/>
                    </a:moveTo>
                    <a:lnTo>
                      <a:pt x="889" y="109"/>
                    </a:lnTo>
                    <a:lnTo>
                      <a:pt x="986" y="0"/>
                    </a:lnTo>
                    <a:lnTo>
                      <a:pt x="308" y="0"/>
                    </a:lnTo>
                    <a:lnTo>
                      <a:pt x="0" y="109"/>
                    </a:lnTo>
                  </a:path>
                </a:pathLst>
              </a:custGeom>
              <a:gradFill rotWithShape="0">
                <a:gsLst>
                  <a:gs pos="0">
                    <a:srgbClr val="C247FF"/>
                  </a:gs>
                  <a:gs pos="100000">
                    <a:srgbClr val="63248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19"/>
              <p:cNvSpPr>
                <a:spLocks/>
              </p:cNvSpPr>
              <p:nvPr/>
            </p:nvSpPr>
            <p:spPr bwMode="gray">
              <a:xfrm>
                <a:off x="2780" y="1683"/>
                <a:ext cx="1339" cy="505"/>
              </a:xfrm>
              <a:custGeom>
                <a:avLst/>
                <a:gdLst>
                  <a:gd name="T0" fmla="*/ 0 w 1669"/>
                  <a:gd name="T1" fmla="*/ 2 h 629"/>
                  <a:gd name="T2" fmla="*/ 2 w 1669"/>
                  <a:gd name="T3" fmla="*/ 2 h 629"/>
                  <a:gd name="T4" fmla="*/ 2 w 1669"/>
                  <a:gd name="T5" fmla="*/ 0 h 629"/>
                  <a:gd name="T6" fmla="*/ 2 w 1669"/>
                  <a:gd name="T7" fmla="*/ 0 h 629"/>
                  <a:gd name="T8" fmla="*/ 0 w 1669"/>
                  <a:gd name="T9" fmla="*/ 2 h 6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9"/>
                  <a:gd name="T16" fmla="*/ 0 h 629"/>
                  <a:gd name="T17" fmla="*/ 1669 w 1669"/>
                  <a:gd name="T18" fmla="*/ 629 h 6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9" h="629">
                    <a:moveTo>
                      <a:pt x="0" y="628"/>
                    </a:moveTo>
                    <a:lnTo>
                      <a:pt x="1668" y="628"/>
                    </a:lnTo>
                    <a:lnTo>
                      <a:pt x="1281" y="0"/>
                    </a:lnTo>
                    <a:lnTo>
                      <a:pt x="388" y="0"/>
                    </a:lnTo>
                    <a:lnTo>
                      <a:pt x="0" y="628"/>
                    </a:lnTo>
                  </a:path>
                </a:pathLst>
              </a:custGeom>
              <a:gradFill rotWithShape="0">
                <a:gsLst>
                  <a:gs pos="0">
                    <a:srgbClr val="E0A3FF"/>
                  </a:gs>
                  <a:gs pos="100000">
                    <a:srgbClr val="C247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Rectangle 19"/>
            <p:cNvSpPr>
              <a:spLocks noChangeArrowheads="1"/>
            </p:cNvSpPr>
            <p:nvPr/>
          </p:nvSpPr>
          <p:spPr bwMode="auto">
            <a:xfrm>
              <a:off x="4343400" y="3250915"/>
              <a:ext cx="145103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4800">
                  <a:solidFill>
                    <a:srgbClr val="C00000"/>
                  </a:solidFill>
                  <a:ea typeface="SimSun" pitchFamily="2" charset="-122"/>
                </a:rPr>
                <a:t>SOC</a:t>
              </a:r>
              <a:endParaRPr lang="en-US" sz="4800">
                <a:solidFill>
                  <a:srgbClr val="C00000"/>
                </a:solidFill>
              </a:endParaRPr>
            </a:p>
          </p:txBody>
        </p:sp>
      </p:grpSp>
      <p:sp>
        <p:nvSpPr>
          <p:cNvPr id="13318" name="Rectangle 21"/>
          <p:cNvSpPr>
            <a:spLocks noChangeArrowheads="1"/>
          </p:cNvSpPr>
          <p:nvPr/>
        </p:nvSpPr>
        <p:spPr bwMode="auto">
          <a:xfrm>
            <a:off x="609600" y="1317625"/>
            <a:ext cx="3276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3200" b="0"/>
              <a:t>Service-Oriented Architecture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9600" y="3005138"/>
            <a:ext cx="3581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zh-CN" sz="3200" b="0">
                <a:ea typeface="SimSun" pitchFamily="2" charset="-122"/>
              </a:rPr>
              <a:t>Service-Oriented Computing</a:t>
            </a:r>
            <a:endParaRPr lang="en-US" sz="3200" b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9600" y="5062538"/>
            <a:ext cx="3657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3200" b="0"/>
              <a:t>Service-Oriented Development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124325" y="914400"/>
            <a:ext cx="2047875" cy="1633538"/>
            <a:chOff x="4059149" y="914400"/>
            <a:chExt cx="2047982" cy="1633592"/>
          </a:xfrm>
        </p:grpSpPr>
        <p:grpSp>
          <p:nvGrpSpPr>
            <p:cNvPr id="13322" name="Group 20"/>
            <p:cNvGrpSpPr>
              <a:grpSpLocks/>
            </p:cNvGrpSpPr>
            <p:nvPr/>
          </p:nvGrpSpPr>
          <p:grpSpPr bwMode="auto">
            <a:xfrm>
              <a:off x="4059149" y="914400"/>
              <a:ext cx="2047982" cy="1633592"/>
              <a:chOff x="3136" y="1104"/>
              <a:chExt cx="693" cy="502"/>
            </a:xfrm>
          </p:grpSpPr>
          <p:sp>
            <p:nvSpPr>
              <p:cNvPr id="13324" name="Freeform 21"/>
              <p:cNvSpPr>
                <a:spLocks/>
              </p:cNvSpPr>
              <p:nvPr/>
            </p:nvSpPr>
            <p:spPr bwMode="gray">
              <a:xfrm>
                <a:off x="3446" y="1104"/>
                <a:ext cx="383" cy="502"/>
              </a:xfrm>
              <a:custGeom>
                <a:avLst/>
                <a:gdLst>
                  <a:gd name="T0" fmla="*/ 2 w 477"/>
                  <a:gd name="T1" fmla="*/ 2 h 625"/>
                  <a:gd name="T2" fmla="*/ 2 w 477"/>
                  <a:gd name="T3" fmla="*/ 2 h 625"/>
                  <a:gd name="T4" fmla="*/ 0 w 477"/>
                  <a:gd name="T5" fmla="*/ 0 h 625"/>
                  <a:gd name="T6" fmla="*/ 2 w 477"/>
                  <a:gd name="T7" fmla="*/ 2 h 6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625"/>
                  <a:gd name="T14" fmla="*/ 477 w 477"/>
                  <a:gd name="T15" fmla="*/ 625 h 6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625">
                    <a:moveTo>
                      <a:pt x="387" y="624"/>
                    </a:moveTo>
                    <a:lnTo>
                      <a:pt x="476" y="527"/>
                    </a:lnTo>
                    <a:lnTo>
                      <a:pt x="0" y="0"/>
                    </a:lnTo>
                    <a:lnTo>
                      <a:pt x="387" y="624"/>
                    </a:lnTo>
                  </a:path>
                </a:pathLst>
              </a:custGeom>
              <a:gradFill rotWithShape="0">
                <a:gsLst>
                  <a:gs pos="0">
                    <a:srgbClr val="0051CA"/>
                  </a:gs>
                  <a:gs pos="100000">
                    <a:srgbClr val="0066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22"/>
              <p:cNvSpPr>
                <a:spLocks/>
              </p:cNvSpPr>
              <p:nvPr/>
            </p:nvSpPr>
            <p:spPr bwMode="gray">
              <a:xfrm>
                <a:off x="3136" y="1104"/>
                <a:ext cx="621" cy="502"/>
              </a:xfrm>
              <a:custGeom>
                <a:avLst/>
                <a:gdLst>
                  <a:gd name="T0" fmla="*/ 0 w 773"/>
                  <a:gd name="T1" fmla="*/ 2 h 625"/>
                  <a:gd name="T2" fmla="*/ 2 w 773"/>
                  <a:gd name="T3" fmla="*/ 2 h 625"/>
                  <a:gd name="T4" fmla="*/ 2 w 773"/>
                  <a:gd name="T5" fmla="*/ 0 h 625"/>
                  <a:gd name="T6" fmla="*/ 0 w 773"/>
                  <a:gd name="T7" fmla="*/ 2 h 6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3"/>
                  <a:gd name="T13" fmla="*/ 0 h 625"/>
                  <a:gd name="T14" fmla="*/ 773 w 773"/>
                  <a:gd name="T15" fmla="*/ 625 h 6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3" h="625">
                    <a:moveTo>
                      <a:pt x="0" y="624"/>
                    </a:moveTo>
                    <a:lnTo>
                      <a:pt x="772" y="624"/>
                    </a:lnTo>
                    <a:lnTo>
                      <a:pt x="387" y="0"/>
                    </a:lnTo>
                    <a:lnTo>
                      <a:pt x="0" y="624"/>
                    </a:lnTo>
                  </a:path>
                </a:pathLst>
              </a:custGeom>
              <a:gradFill rotWithShape="0">
                <a:gsLst>
                  <a:gs pos="0">
                    <a:srgbClr val="9EC5FF"/>
                  </a:gs>
                  <a:gs pos="100000">
                    <a:srgbClr val="0066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3" name="Rectangle 18"/>
            <p:cNvSpPr>
              <a:spLocks noChangeArrowheads="1"/>
            </p:cNvSpPr>
            <p:nvPr/>
          </p:nvSpPr>
          <p:spPr bwMode="auto">
            <a:xfrm>
              <a:off x="4506847" y="1726915"/>
              <a:ext cx="10278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FF00"/>
                  </a:solidFill>
                </a:rPr>
                <a:t>SOA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E1ED9E-D729-4B33-821A-F67FDAA26A36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20000" cy="623888"/>
          </a:xfrm>
        </p:spPr>
        <p:txBody>
          <a:bodyPr/>
          <a:lstStyle/>
          <a:p>
            <a:pPr algn="ctr"/>
            <a:r>
              <a:rPr lang="en-US" smtClean="0"/>
              <a:t>Why Service Orientation?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5334000"/>
          </a:xfrm>
        </p:spPr>
        <p:txBody>
          <a:bodyPr/>
          <a:lstStyle/>
          <a:p>
            <a:r>
              <a:rPr lang="en-US" smtClean="0"/>
              <a:t>Service orientation is similar to object orientation</a:t>
            </a:r>
          </a:p>
          <a:p>
            <a:r>
              <a:rPr lang="en-US" smtClean="0"/>
              <a:t>There is little difference at architecture level</a:t>
            </a:r>
          </a:p>
          <a:p>
            <a:r>
              <a:rPr lang="en-US" smtClean="0"/>
              <a:t>Driven by Development Requirements (developing </a:t>
            </a:r>
            <a:r>
              <a:rPr lang="en-US" smtClean="0">
                <a:solidFill>
                  <a:srgbClr val="0000FF"/>
                </a:solidFill>
              </a:rPr>
              <a:t>operational software</a:t>
            </a:r>
            <a:r>
              <a:rPr lang="en-US" smtClean="0"/>
              <a:t>):</a:t>
            </a:r>
          </a:p>
          <a:p>
            <a:pPr lvl="1"/>
            <a:r>
              <a:rPr lang="en-US" sz="2400" smtClean="0"/>
              <a:t>Large scalable and evolvable enterprise systems </a:t>
            </a:r>
          </a:p>
          <a:p>
            <a:pPr lvl="1"/>
            <a:r>
              <a:rPr lang="en-US" sz="2400" smtClean="0"/>
              <a:t>Integration among existing systems</a:t>
            </a:r>
          </a:p>
          <a:p>
            <a:pPr lvl="1"/>
            <a:r>
              <a:rPr lang="en-US" sz="2400" smtClean="0"/>
              <a:t>Interoperable among languages and platforms</a:t>
            </a:r>
          </a:p>
          <a:p>
            <a:pPr lvl="1"/>
            <a:r>
              <a:rPr lang="en-US" sz="2400" smtClean="0"/>
              <a:t>Manageable complexity</a:t>
            </a:r>
          </a:p>
          <a:p>
            <a:pPr lvl="1"/>
            <a:r>
              <a:rPr lang="en-US" sz="2400" smtClean="0"/>
              <a:t>Reusable business functions</a:t>
            </a:r>
          </a:p>
          <a:p>
            <a:pPr lvl="1"/>
            <a:r>
              <a:rPr lang="en-US" sz="2400" smtClean="0"/>
              <a:t>Internet (Web) provisioning of services</a:t>
            </a:r>
          </a:p>
          <a:p>
            <a:pPr lvl="1"/>
            <a:r>
              <a:rPr lang="en-US" sz="2400" smtClean="0"/>
              <a:t>Reduced cost of doing business</a:t>
            </a:r>
          </a:p>
          <a:p>
            <a:pPr lvl="1"/>
            <a:r>
              <a:rPr lang="en-US" sz="2400" smtClean="0"/>
              <a:t>Increased dependability (reliability, availability, and security)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D48B65-9AE7-4454-A9F0-DF87C0F25C33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001000" cy="914400"/>
          </a:xfrm>
        </p:spPr>
        <p:txBody>
          <a:bodyPr/>
          <a:lstStyle/>
          <a:p>
            <a:pPr algn="ctr"/>
            <a:r>
              <a:rPr lang="en-US" sz="2800" dirty="0" smtClean="0"/>
              <a:t>Why is SO Different from Object Orientation?</a:t>
            </a:r>
            <a:br>
              <a:rPr lang="en-US" sz="2800" dirty="0" smtClean="0"/>
            </a:br>
            <a:r>
              <a:rPr lang="en-US" sz="2800" dirty="0" smtClean="0"/>
              <a:t>Interface and Environment!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69288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OO has evolved into distributed object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CORBA, COM, DCOM, RMI (remote method invocation), etc. all try to implement </a:t>
            </a:r>
            <a:r>
              <a:rPr lang="en-US" sz="2400" i="1" dirty="0" smtClean="0"/>
              <a:t>transparent</a:t>
            </a:r>
            <a:r>
              <a:rPr lang="en-US" sz="2400" dirty="0" smtClean="0"/>
              <a:t> distributed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Standard interface such as IDL in CORBA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 standards are jointly developed by major players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IBM, Microsoft, Oracle, SAP, Sun Microsystems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SOAP, WSDL, HTTP, UDDI, URI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Loosely coupling instead of tightly coupling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Message exchange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remote calls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Using proxy instead of code </a:t>
            </a:r>
            <a:r>
              <a:rPr lang="en-US" sz="2400" dirty="0" smtClean="0">
                <a:solidFill>
                  <a:srgbClr val="0000FF"/>
                </a:solidFill>
              </a:rPr>
              <a:t>integration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FF"/>
                </a:solidFill>
              </a:rPr>
              <a:t>migration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Infrastructure for Service Publication (Service Brokers)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OO does not have standard publication mechanisms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 enable and encourage sharing through standard brokers</a:t>
            </a:r>
          </a:p>
        </p:txBody>
      </p:sp>
      <p:sp>
        <p:nvSpPr>
          <p:cNvPr id="15365" name="Rounded Rectangular Callout 1"/>
          <p:cNvSpPr>
            <a:spLocks noChangeArrowheads="1"/>
          </p:cNvSpPr>
          <p:nvPr/>
        </p:nvSpPr>
        <p:spPr bwMode="auto">
          <a:xfrm>
            <a:off x="7696200" y="3886200"/>
            <a:ext cx="1295400" cy="914400"/>
          </a:xfrm>
          <a:prstGeom prst="wedgeRoundRectCallout">
            <a:avLst>
              <a:gd name="adj1" fmla="val -71255"/>
              <a:gd name="adj2" fmla="val -63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Better for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623888"/>
          </a:xfrm>
        </p:spPr>
        <p:txBody>
          <a:bodyPr/>
          <a:lstStyle/>
          <a:p>
            <a:pPr algn="ctr"/>
            <a:r>
              <a:rPr lang="en-US" sz="2800" smtClean="0"/>
              <a:t>SOA vs. Object-Oriented Architecture (OOA)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B169C6-87E0-487E-813C-7D30AEAB8561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1066800"/>
            <a:ext cx="1828800" cy="1447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endParaRPr lang="en-US" b="0"/>
          </a:p>
          <a:p>
            <a:pPr algn="ctr"/>
            <a:r>
              <a:rPr lang="en-US" b="0"/>
              <a:t>Large System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676400" y="2514600"/>
            <a:ext cx="1828800" cy="1981200"/>
            <a:chOff x="228600" y="2514600"/>
            <a:chExt cx="1828800" cy="1981200"/>
          </a:xfrm>
        </p:grpSpPr>
        <p:sp>
          <p:nvSpPr>
            <p:cNvPr id="16440" name="Rectangle 7"/>
            <p:cNvSpPr>
              <a:spLocks noChangeArrowheads="1"/>
            </p:cNvSpPr>
            <p:nvPr/>
          </p:nvSpPr>
          <p:spPr bwMode="auto">
            <a:xfrm>
              <a:off x="228600" y="30480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6441" name="Rectangle 9"/>
            <p:cNvSpPr>
              <a:spLocks noChangeArrowheads="1"/>
            </p:cNvSpPr>
            <p:nvPr/>
          </p:nvSpPr>
          <p:spPr bwMode="auto">
            <a:xfrm>
              <a:off x="304800" y="31242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Rectangle 10"/>
            <p:cNvSpPr>
              <a:spLocks noChangeArrowheads="1"/>
            </p:cNvSpPr>
            <p:nvPr/>
          </p:nvSpPr>
          <p:spPr bwMode="auto">
            <a:xfrm>
              <a:off x="1371600" y="3124200"/>
              <a:ext cx="6096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Rectangle 11"/>
            <p:cNvSpPr>
              <a:spLocks noChangeArrowheads="1"/>
            </p:cNvSpPr>
            <p:nvPr/>
          </p:nvSpPr>
          <p:spPr bwMode="auto">
            <a:xfrm>
              <a:off x="304800" y="3657600"/>
              <a:ext cx="12954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Rectangle 12"/>
            <p:cNvSpPr>
              <a:spLocks noChangeArrowheads="1"/>
            </p:cNvSpPr>
            <p:nvPr/>
          </p:nvSpPr>
          <p:spPr bwMode="auto">
            <a:xfrm>
              <a:off x="304800" y="41148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Rectangle 13"/>
            <p:cNvSpPr>
              <a:spLocks noChangeArrowheads="1"/>
            </p:cNvSpPr>
            <p:nvPr/>
          </p:nvSpPr>
          <p:spPr bwMode="auto">
            <a:xfrm>
              <a:off x="838200" y="31242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Rectangle 14"/>
            <p:cNvSpPr>
              <a:spLocks noChangeArrowheads="1"/>
            </p:cNvSpPr>
            <p:nvPr/>
          </p:nvSpPr>
          <p:spPr bwMode="auto">
            <a:xfrm>
              <a:off x="990600" y="41148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Rectangle 15"/>
            <p:cNvSpPr>
              <a:spLocks noChangeArrowheads="1"/>
            </p:cNvSpPr>
            <p:nvPr/>
          </p:nvSpPr>
          <p:spPr bwMode="auto">
            <a:xfrm>
              <a:off x="1676400" y="3657600"/>
              <a:ext cx="304800" cy="762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Down Arrow 24"/>
            <p:cNvSpPr>
              <a:spLocks noChangeArrowheads="1"/>
            </p:cNvSpPr>
            <p:nvPr/>
          </p:nvSpPr>
          <p:spPr bwMode="auto">
            <a:xfrm>
              <a:off x="838200" y="2590800"/>
              <a:ext cx="533400" cy="4351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Box 26"/>
            <p:cNvSpPr txBox="1">
              <a:spLocks noChangeArrowheads="1"/>
            </p:cNvSpPr>
            <p:nvPr/>
          </p:nvSpPr>
          <p:spPr bwMode="auto">
            <a:xfrm>
              <a:off x="347419" y="2514600"/>
              <a:ext cx="1544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decomposition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676400" y="4495800"/>
            <a:ext cx="1828800" cy="1981200"/>
            <a:chOff x="228600" y="4495800"/>
            <a:chExt cx="1828800" cy="1981200"/>
          </a:xfrm>
        </p:grpSpPr>
        <p:sp>
          <p:nvSpPr>
            <p:cNvPr id="16423" name="Rectangle 16"/>
            <p:cNvSpPr>
              <a:spLocks noChangeArrowheads="1"/>
            </p:cNvSpPr>
            <p:nvPr/>
          </p:nvSpPr>
          <p:spPr bwMode="auto">
            <a:xfrm>
              <a:off x="228600" y="50292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6424" name="Rectangle 17"/>
            <p:cNvSpPr>
              <a:spLocks noChangeArrowheads="1"/>
            </p:cNvSpPr>
            <p:nvPr/>
          </p:nvSpPr>
          <p:spPr bwMode="auto">
            <a:xfrm>
              <a:off x="304800" y="51054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Rectangle 18"/>
            <p:cNvSpPr>
              <a:spLocks noChangeArrowheads="1"/>
            </p:cNvSpPr>
            <p:nvPr/>
          </p:nvSpPr>
          <p:spPr bwMode="auto">
            <a:xfrm>
              <a:off x="1371600" y="5105400"/>
              <a:ext cx="6096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Rectangle 19"/>
            <p:cNvSpPr>
              <a:spLocks noChangeArrowheads="1"/>
            </p:cNvSpPr>
            <p:nvPr/>
          </p:nvSpPr>
          <p:spPr bwMode="auto">
            <a:xfrm>
              <a:off x="304800" y="5638800"/>
              <a:ext cx="12954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Rectangle 20"/>
            <p:cNvSpPr>
              <a:spLocks noChangeArrowheads="1"/>
            </p:cNvSpPr>
            <p:nvPr/>
          </p:nvSpPr>
          <p:spPr bwMode="auto">
            <a:xfrm>
              <a:off x="304800" y="60960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Rectangle 21"/>
            <p:cNvSpPr>
              <a:spLocks noChangeArrowheads="1"/>
            </p:cNvSpPr>
            <p:nvPr/>
          </p:nvSpPr>
          <p:spPr bwMode="auto">
            <a:xfrm>
              <a:off x="838200" y="51054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Rectangle 22"/>
            <p:cNvSpPr>
              <a:spLocks noChangeArrowheads="1"/>
            </p:cNvSpPr>
            <p:nvPr/>
          </p:nvSpPr>
          <p:spPr bwMode="auto">
            <a:xfrm>
              <a:off x="990600" y="60960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Rectangle 23"/>
            <p:cNvSpPr>
              <a:spLocks noChangeArrowheads="1"/>
            </p:cNvSpPr>
            <p:nvPr/>
          </p:nvSpPr>
          <p:spPr bwMode="auto">
            <a:xfrm>
              <a:off x="1676400" y="5638800"/>
              <a:ext cx="304800" cy="762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Down Arrow 25"/>
            <p:cNvSpPr>
              <a:spLocks noChangeArrowheads="1"/>
            </p:cNvSpPr>
            <p:nvPr/>
          </p:nvSpPr>
          <p:spPr bwMode="auto">
            <a:xfrm>
              <a:off x="838200" y="4572000"/>
              <a:ext cx="533400" cy="42414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TextBox 27"/>
            <p:cNvSpPr txBox="1">
              <a:spLocks noChangeArrowheads="1"/>
            </p:cNvSpPr>
            <p:nvPr/>
          </p:nvSpPr>
          <p:spPr bwMode="auto">
            <a:xfrm>
              <a:off x="347419" y="4495800"/>
              <a:ext cx="1633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Interconnection</a:t>
              </a: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650875" y="52578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Left-Right Arrow 29"/>
            <p:cNvSpPr/>
            <p:nvPr/>
          </p:nvSpPr>
          <p:spPr bwMode="auto">
            <a:xfrm rot="5400000">
              <a:off x="914400" y="552132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Left-Right Arrow 30"/>
            <p:cNvSpPr/>
            <p:nvPr/>
          </p:nvSpPr>
          <p:spPr bwMode="auto">
            <a:xfrm>
              <a:off x="1184275" y="52578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Left-Right Arrow 31"/>
            <p:cNvSpPr/>
            <p:nvPr/>
          </p:nvSpPr>
          <p:spPr bwMode="auto">
            <a:xfrm>
              <a:off x="1489075" y="5738813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Left-Right Arrow 32"/>
            <p:cNvSpPr/>
            <p:nvPr/>
          </p:nvSpPr>
          <p:spPr bwMode="auto">
            <a:xfrm>
              <a:off x="1482725" y="61722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 bwMode="auto">
            <a:xfrm rot="5400000">
              <a:off x="1143000" y="597217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Left-Right Arrow 34"/>
            <p:cNvSpPr/>
            <p:nvPr/>
          </p:nvSpPr>
          <p:spPr bwMode="auto">
            <a:xfrm rot="5400000">
              <a:off x="457200" y="597217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6324600" y="1066800"/>
            <a:ext cx="1828800" cy="1447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endParaRPr lang="en-US" b="0"/>
          </a:p>
          <a:p>
            <a:pPr algn="ctr"/>
            <a:r>
              <a:rPr lang="en-US" b="0"/>
              <a:t>Large System</a:t>
            </a: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6324600" y="2514600"/>
            <a:ext cx="1828800" cy="1981200"/>
            <a:chOff x="228600" y="2514600"/>
            <a:chExt cx="1828800" cy="1981200"/>
          </a:xfrm>
        </p:grpSpPr>
        <p:sp>
          <p:nvSpPr>
            <p:cNvPr id="16413" name="Rectangle 93"/>
            <p:cNvSpPr>
              <a:spLocks noChangeArrowheads="1"/>
            </p:cNvSpPr>
            <p:nvPr/>
          </p:nvSpPr>
          <p:spPr bwMode="auto">
            <a:xfrm>
              <a:off x="228600" y="30480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6414" name="Rectangle 94"/>
            <p:cNvSpPr>
              <a:spLocks noChangeArrowheads="1"/>
            </p:cNvSpPr>
            <p:nvPr/>
          </p:nvSpPr>
          <p:spPr bwMode="auto">
            <a:xfrm>
              <a:off x="304800" y="31242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Rectangle 95"/>
            <p:cNvSpPr>
              <a:spLocks noChangeArrowheads="1"/>
            </p:cNvSpPr>
            <p:nvPr/>
          </p:nvSpPr>
          <p:spPr bwMode="auto">
            <a:xfrm>
              <a:off x="1371600" y="3124200"/>
              <a:ext cx="6096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Rectangle 96"/>
            <p:cNvSpPr>
              <a:spLocks noChangeArrowheads="1"/>
            </p:cNvSpPr>
            <p:nvPr/>
          </p:nvSpPr>
          <p:spPr bwMode="auto">
            <a:xfrm>
              <a:off x="304800" y="3657600"/>
              <a:ext cx="12954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Rectangle 97"/>
            <p:cNvSpPr>
              <a:spLocks noChangeArrowheads="1"/>
            </p:cNvSpPr>
            <p:nvPr/>
          </p:nvSpPr>
          <p:spPr bwMode="auto">
            <a:xfrm>
              <a:off x="304800" y="41148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Rectangle 98"/>
            <p:cNvSpPr>
              <a:spLocks noChangeArrowheads="1"/>
            </p:cNvSpPr>
            <p:nvPr/>
          </p:nvSpPr>
          <p:spPr bwMode="auto">
            <a:xfrm>
              <a:off x="838200" y="31242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Rectangle 99"/>
            <p:cNvSpPr>
              <a:spLocks noChangeArrowheads="1"/>
            </p:cNvSpPr>
            <p:nvPr/>
          </p:nvSpPr>
          <p:spPr bwMode="auto">
            <a:xfrm>
              <a:off x="990600" y="41148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Rectangle 100"/>
            <p:cNvSpPr>
              <a:spLocks noChangeArrowheads="1"/>
            </p:cNvSpPr>
            <p:nvPr/>
          </p:nvSpPr>
          <p:spPr bwMode="auto">
            <a:xfrm>
              <a:off x="1676400" y="3657600"/>
              <a:ext cx="304800" cy="762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Down Arrow 101"/>
            <p:cNvSpPr>
              <a:spLocks noChangeArrowheads="1"/>
            </p:cNvSpPr>
            <p:nvPr/>
          </p:nvSpPr>
          <p:spPr bwMode="auto">
            <a:xfrm>
              <a:off x="838200" y="2590800"/>
              <a:ext cx="533400" cy="4351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TextBox 102"/>
            <p:cNvSpPr txBox="1">
              <a:spLocks noChangeArrowheads="1"/>
            </p:cNvSpPr>
            <p:nvPr/>
          </p:nvSpPr>
          <p:spPr bwMode="auto">
            <a:xfrm>
              <a:off x="347419" y="2514600"/>
              <a:ext cx="1544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decomposition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6324600" y="4495800"/>
            <a:ext cx="1828800" cy="1981200"/>
            <a:chOff x="228600" y="4495800"/>
            <a:chExt cx="1828800" cy="1981200"/>
          </a:xfrm>
        </p:grpSpPr>
        <p:sp>
          <p:nvSpPr>
            <p:cNvPr id="16396" name="Rectangle 104"/>
            <p:cNvSpPr>
              <a:spLocks noChangeArrowheads="1"/>
            </p:cNvSpPr>
            <p:nvPr/>
          </p:nvSpPr>
          <p:spPr bwMode="auto">
            <a:xfrm>
              <a:off x="228600" y="5029200"/>
              <a:ext cx="18288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6397" name="Rectangle 105"/>
            <p:cNvSpPr>
              <a:spLocks noChangeArrowheads="1"/>
            </p:cNvSpPr>
            <p:nvPr/>
          </p:nvSpPr>
          <p:spPr bwMode="auto">
            <a:xfrm>
              <a:off x="304800" y="51054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Rectangle 106"/>
            <p:cNvSpPr>
              <a:spLocks noChangeArrowheads="1"/>
            </p:cNvSpPr>
            <p:nvPr/>
          </p:nvSpPr>
          <p:spPr bwMode="auto">
            <a:xfrm>
              <a:off x="1371600" y="5105400"/>
              <a:ext cx="6096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Rectangle 107"/>
            <p:cNvSpPr>
              <a:spLocks noChangeArrowheads="1"/>
            </p:cNvSpPr>
            <p:nvPr/>
          </p:nvSpPr>
          <p:spPr bwMode="auto">
            <a:xfrm>
              <a:off x="304800" y="5638800"/>
              <a:ext cx="12954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Rectangle 108"/>
            <p:cNvSpPr>
              <a:spLocks noChangeArrowheads="1"/>
            </p:cNvSpPr>
            <p:nvPr/>
          </p:nvSpPr>
          <p:spPr bwMode="auto">
            <a:xfrm>
              <a:off x="304800" y="60960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09"/>
            <p:cNvSpPr>
              <a:spLocks noChangeArrowheads="1"/>
            </p:cNvSpPr>
            <p:nvPr/>
          </p:nvSpPr>
          <p:spPr bwMode="auto">
            <a:xfrm>
              <a:off x="838200" y="5105400"/>
              <a:ext cx="457200" cy="4572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Rectangle 110"/>
            <p:cNvSpPr>
              <a:spLocks noChangeArrowheads="1"/>
            </p:cNvSpPr>
            <p:nvPr/>
          </p:nvSpPr>
          <p:spPr bwMode="auto">
            <a:xfrm>
              <a:off x="990600" y="6096000"/>
              <a:ext cx="609600" cy="3048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Rectangle 111"/>
            <p:cNvSpPr>
              <a:spLocks noChangeArrowheads="1"/>
            </p:cNvSpPr>
            <p:nvPr/>
          </p:nvSpPr>
          <p:spPr bwMode="auto">
            <a:xfrm>
              <a:off x="1676400" y="5638800"/>
              <a:ext cx="304800" cy="762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Down Arrow 112"/>
            <p:cNvSpPr>
              <a:spLocks noChangeArrowheads="1"/>
            </p:cNvSpPr>
            <p:nvPr/>
          </p:nvSpPr>
          <p:spPr bwMode="auto">
            <a:xfrm>
              <a:off x="838200" y="4572000"/>
              <a:ext cx="533400" cy="42414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Box 113"/>
            <p:cNvSpPr txBox="1">
              <a:spLocks noChangeArrowheads="1"/>
            </p:cNvSpPr>
            <p:nvPr/>
          </p:nvSpPr>
          <p:spPr bwMode="auto">
            <a:xfrm>
              <a:off x="347419" y="4495800"/>
              <a:ext cx="1633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Interconnection</a:t>
              </a:r>
            </a:p>
          </p:txBody>
        </p:sp>
        <p:sp>
          <p:nvSpPr>
            <p:cNvPr id="115" name="Left-Right Arrow 114"/>
            <p:cNvSpPr/>
            <p:nvPr/>
          </p:nvSpPr>
          <p:spPr bwMode="auto">
            <a:xfrm>
              <a:off x="650875" y="52578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Left-Right Arrow 115"/>
            <p:cNvSpPr/>
            <p:nvPr/>
          </p:nvSpPr>
          <p:spPr bwMode="auto">
            <a:xfrm rot="5400000">
              <a:off x="914400" y="552132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Left-Right Arrow 116"/>
            <p:cNvSpPr/>
            <p:nvPr/>
          </p:nvSpPr>
          <p:spPr bwMode="auto">
            <a:xfrm>
              <a:off x="1184275" y="52578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Left-Right Arrow 117"/>
            <p:cNvSpPr/>
            <p:nvPr/>
          </p:nvSpPr>
          <p:spPr bwMode="auto">
            <a:xfrm>
              <a:off x="1489075" y="5738813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Left-Right Arrow 118"/>
            <p:cNvSpPr/>
            <p:nvPr/>
          </p:nvSpPr>
          <p:spPr bwMode="auto">
            <a:xfrm>
              <a:off x="1482725" y="6172200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Left-Right Arrow 119"/>
            <p:cNvSpPr/>
            <p:nvPr/>
          </p:nvSpPr>
          <p:spPr bwMode="auto">
            <a:xfrm rot="5400000">
              <a:off x="1143000" y="597217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Left-Right Arrow 120"/>
            <p:cNvSpPr/>
            <p:nvPr/>
          </p:nvSpPr>
          <p:spPr bwMode="auto">
            <a:xfrm rot="5400000">
              <a:off x="457200" y="5972175"/>
              <a:ext cx="304800" cy="152400"/>
            </a:xfrm>
            <a:prstGeom prst="left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394" name="Rectangle 121"/>
          <p:cNvSpPr>
            <a:spLocks noChangeArrowheads="1"/>
          </p:cNvSpPr>
          <p:nvPr/>
        </p:nvSpPr>
        <p:spPr bwMode="auto">
          <a:xfrm>
            <a:off x="381000" y="3590925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SOA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4941888" y="3581400"/>
            <a:ext cx="1001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OOA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2" grpId="0" animBg="1"/>
      <p:bldP spid="1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924800" cy="685800"/>
          </a:xfrm>
        </p:spPr>
        <p:txBody>
          <a:bodyPr/>
          <a:lstStyle/>
          <a:p>
            <a:pPr algn="ctr"/>
            <a:r>
              <a:rPr lang="en-US" sz="2800" smtClean="0"/>
              <a:t>Interface &amp; Behavior Levels: SOC vs. OOC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2E7A61-BB5E-45EE-BAA8-4238B0283029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17412" name="Group 93"/>
          <p:cNvGrpSpPr>
            <a:grpSpLocks/>
          </p:cNvGrpSpPr>
          <p:nvPr/>
        </p:nvGrpSpPr>
        <p:grpSpPr bwMode="auto">
          <a:xfrm>
            <a:off x="1143000" y="838200"/>
            <a:ext cx="6477000" cy="2822575"/>
            <a:chOff x="2590800" y="838200"/>
            <a:chExt cx="6477000" cy="2822377"/>
          </a:xfrm>
        </p:grpSpPr>
        <p:sp>
          <p:nvSpPr>
            <p:cNvPr id="17441" name="Rectangle 35"/>
            <p:cNvSpPr>
              <a:spLocks noChangeArrowheads="1"/>
            </p:cNvSpPr>
            <p:nvPr/>
          </p:nvSpPr>
          <p:spPr bwMode="auto">
            <a:xfrm>
              <a:off x="4038600" y="838200"/>
              <a:ext cx="3561347" cy="2819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7442" name="Rectangle 36"/>
            <p:cNvSpPr>
              <a:spLocks noChangeArrowheads="1"/>
            </p:cNvSpPr>
            <p:nvPr/>
          </p:nvSpPr>
          <p:spPr bwMode="auto">
            <a:xfrm>
              <a:off x="4186989" y="986589"/>
              <a:ext cx="890337" cy="8903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proxy</a:t>
              </a:r>
            </a:p>
          </p:txBody>
        </p:sp>
        <p:sp>
          <p:nvSpPr>
            <p:cNvPr id="17443" name="Rectangle 37"/>
            <p:cNvSpPr>
              <a:spLocks noChangeArrowheads="1"/>
            </p:cNvSpPr>
            <p:nvPr/>
          </p:nvSpPr>
          <p:spPr bwMode="auto">
            <a:xfrm>
              <a:off x="6264442" y="986589"/>
              <a:ext cx="1187116" cy="8903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proxy</a:t>
              </a:r>
            </a:p>
          </p:txBody>
        </p:sp>
        <p:sp>
          <p:nvSpPr>
            <p:cNvPr id="17444" name="Rectangle 38"/>
            <p:cNvSpPr>
              <a:spLocks noChangeArrowheads="1"/>
            </p:cNvSpPr>
            <p:nvPr/>
          </p:nvSpPr>
          <p:spPr bwMode="auto">
            <a:xfrm>
              <a:off x="4186989" y="2025316"/>
              <a:ext cx="2522621" cy="74194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b="0"/>
                <a:t>Orchestration process</a:t>
              </a:r>
            </a:p>
          </p:txBody>
        </p:sp>
        <p:sp>
          <p:nvSpPr>
            <p:cNvPr id="17445" name="Rectangle 39"/>
            <p:cNvSpPr>
              <a:spLocks noChangeArrowheads="1"/>
            </p:cNvSpPr>
            <p:nvPr/>
          </p:nvSpPr>
          <p:spPr bwMode="auto">
            <a:xfrm>
              <a:off x="4186989" y="2915653"/>
              <a:ext cx="1187116" cy="59355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 b="0"/>
                <a:t>Component</a:t>
              </a:r>
            </a:p>
          </p:txBody>
        </p:sp>
        <p:sp>
          <p:nvSpPr>
            <p:cNvPr id="17446" name="Rectangle 40"/>
            <p:cNvSpPr>
              <a:spLocks noChangeArrowheads="1"/>
            </p:cNvSpPr>
            <p:nvPr/>
          </p:nvSpPr>
          <p:spPr bwMode="auto">
            <a:xfrm>
              <a:off x="5225716" y="986589"/>
              <a:ext cx="890337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GUI</a:t>
              </a:r>
            </a:p>
          </p:txBody>
        </p:sp>
        <p:sp>
          <p:nvSpPr>
            <p:cNvPr id="17447" name="Rectangle 41"/>
            <p:cNvSpPr>
              <a:spLocks noChangeArrowheads="1"/>
            </p:cNvSpPr>
            <p:nvPr/>
          </p:nvSpPr>
          <p:spPr bwMode="auto">
            <a:xfrm>
              <a:off x="5522495" y="2915653"/>
              <a:ext cx="1187116" cy="59355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 b="0"/>
                <a:t>XML Data</a:t>
              </a:r>
            </a:p>
          </p:txBody>
        </p:sp>
        <p:sp>
          <p:nvSpPr>
            <p:cNvPr id="17448" name="Rectangle 42"/>
            <p:cNvSpPr>
              <a:spLocks noChangeArrowheads="1"/>
            </p:cNvSpPr>
            <p:nvPr/>
          </p:nvSpPr>
          <p:spPr bwMode="auto">
            <a:xfrm>
              <a:off x="6781800" y="2025316"/>
              <a:ext cx="762000" cy="148389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 b="0"/>
            </a:p>
            <a:p>
              <a:pPr algn="ctr"/>
              <a:endParaRPr lang="en-US" sz="1600" b="0"/>
            </a:p>
            <a:p>
              <a:pPr algn="ctr"/>
              <a:r>
                <a:rPr lang="en-US" sz="1600" b="0"/>
                <a:t>proxy</a:t>
              </a:r>
            </a:p>
          </p:txBody>
        </p:sp>
        <p:sp>
          <p:nvSpPr>
            <p:cNvPr id="17449" name="Left-Right Arrow 43"/>
            <p:cNvSpPr>
              <a:spLocks noChangeArrowheads="1"/>
            </p:cNvSpPr>
            <p:nvPr/>
          </p:nvSpPr>
          <p:spPr bwMode="auto">
            <a:xfrm>
              <a:off x="4859556" y="128336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Left-Right Arrow 44"/>
            <p:cNvSpPr>
              <a:spLocks noChangeArrowheads="1"/>
            </p:cNvSpPr>
            <p:nvPr/>
          </p:nvSpPr>
          <p:spPr bwMode="auto">
            <a:xfrm rot="5400000">
              <a:off x="5374105" y="179791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Left-Right Arrow 45"/>
            <p:cNvSpPr>
              <a:spLocks noChangeArrowheads="1"/>
            </p:cNvSpPr>
            <p:nvPr/>
          </p:nvSpPr>
          <p:spPr bwMode="auto">
            <a:xfrm>
              <a:off x="5898282" y="128336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eft-Right Arrow 46"/>
            <p:cNvSpPr>
              <a:spLocks noChangeArrowheads="1"/>
            </p:cNvSpPr>
            <p:nvPr/>
          </p:nvSpPr>
          <p:spPr bwMode="auto">
            <a:xfrm>
              <a:off x="6493776" y="2219959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eft-Right Arrow 47"/>
            <p:cNvSpPr>
              <a:spLocks noChangeArrowheads="1"/>
            </p:cNvSpPr>
            <p:nvPr/>
          </p:nvSpPr>
          <p:spPr bwMode="auto">
            <a:xfrm>
              <a:off x="6482212" y="2938132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eft-Right Arrow 48"/>
            <p:cNvSpPr>
              <a:spLocks noChangeArrowheads="1"/>
            </p:cNvSpPr>
            <p:nvPr/>
          </p:nvSpPr>
          <p:spPr bwMode="auto">
            <a:xfrm rot="5400000">
              <a:off x="5879431" y="2674755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eft-Right Arrow 49"/>
            <p:cNvSpPr>
              <a:spLocks noChangeArrowheads="1"/>
            </p:cNvSpPr>
            <p:nvPr/>
          </p:nvSpPr>
          <p:spPr bwMode="auto">
            <a:xfrm rot="5400000">
              <a:off x="4483768" y="2674755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51"/>
            <p:cNvSpPr>
              <a:spLocks noChangeArrowheads="1"/>
            </p:cNvSpPr>
            <p:nvPr/>
          </p:nvSpPr>
          <p:spPr bwMode="auto">
            <a:xfrm>
              <a:off x="2590800" y="990600"/>
              <a:ext cx="890337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SOAP service</a:t>
              </a:r>
            </a:p>
          </p:txBody>
        </p:sp>
        <p:sp>
          <p:nvSpPr>
            <p:cNvPr id="17457" name="Curved Down Arrow 52"/>
            <p:cNvSpPr>
              <a:spLocks noChangeArrowheads="1"/>
            </p:cNvSpPr>
            <p:nvPr/>
          </p:nvSpPr>
          <p:spPr bwMode="auto">
            <a:xfrm flipV="1">
              <a:off x="3352800" y="1371600"/>
              <a:ext cx="1219200" cy="381000"/>
            </a:xfrm>
            <a:prstGeom prst="curvedDownArrow">
              <a:avLst>
                <a:gd name="adj1" fmla="val 24993"/>
                <a:gd name="adj2" fmla="val 50000"/>
                <a:gd name="adj3" fmla="val 25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54"/>
            <p:cNvSpPr>
              <a:spLocks noChangeArrowheads="1"/>
            </p:cNvSpPr>
            <p:nvPr/>
          </p:nvSpPr>
          <p:spPr bwMode="auto">
            <a:xfrm>
              <a:off x="7880684" y="990600"/>
              <a:ext cx="1187116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800"/>
                </a:lnSpc>
              </a:pPr>
              <a:r>
                <a:rPr lang="en-US" b="0"/>
                <a:t>RESTful service</a:t>
              </a:r>
            </a:p>
          </p:txBody>
        </p:sp>
        <p:sp>
          <p:nvSpPr>
            <p:cNvPr id="17459" name="Curved Down Arrow 55"/>
            <p:cNvSpPr>
              <a:spLocks noChangeArrowheads="1"/>
            </p:cNvSpPr>
            <p:nvPr/>
          </p:nvSpPr>
          <p:spPr bwMode="auto">
            <a:xfrm flipH="1" flipV="1">
              <a:off x="7162800" y="1524000"/>
              <a:ext cx="1066800" cy="304800"/>
            </a:xfrm>
            <a:prstGeom prst="curvedDownArrow">
              <a:avLst>
                <a:gd name="adj1" fmla="val 24986"/>
                <a:gd name="adj2" fmla="val 50005"/>
                <a:gd name="adj3" fmla="val 756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56"/>
            <p:cNvSpPr>
              <a:spLocks noChangeArrowheads="1"/>
            </p:cNvSpPr>
            <p:nvPr/>
          </p:nvSpPr>
          <p:spPr bwMode="auto">
            <a:xfrm>
              <a:off x="8033084" y="2133600"/>
              <a:ext cx="882316" cy="148389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SOAP service</a:t>
              </a:r>
            </a:p>
          </p:txBody>
        </p:sp>
        <p:sp>
          <p:nvSpPr>
            <p:cNvPr id="17461" name="Curved Down Arrow 57"/>
            <p:cNvSpPr>
              <a:spLocks noChangeArrowheads="1"/>
            </p:cNvSpPr>
            <p:nvPr/>
          </p:nvSpPr>
          <p:spPr bwMode="auto">
            <a:xfrm flipH="1" flipV="1">
              <a:off x="7086600" y="2971800"/>
              <a:ext cx="1295400" cy="381000"/>
            </a:xfrm>
            <a:prstGeom prst="curvedDownArrow">
              <a:avLst>
                <a:gd name="adj1" fmla="val 24996"/>
                <a:gd name="adj2" fmla="val 49993"/>
                <a:gd name="adj3" fmla="val 25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TextBox 86"/>
            <p:cNvSpPr txBox="1">
              <a:spLocks noChangeArrowheads="1"/>
            </p:cNvSpPr>
            <p:nvPr/>
          </p:nvSpPr>
          <p:spPr bwMode="auto">
            <a:xfrm>
              <a:off x="7391400" y="1828800"/>
              <a:ext cx="6319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HTTP</a:t>
              </a:r>
            </a:p>
          </p:txBody>
        </p:sp>
        <p:sp>
          <p:nvSpPr>
            <p:cNvPr id="17463" name="TextBox 87"/>
            <p:cNvSpPr txBox="1">
              <a:spLocks noChangeArrowheads="1"/>
            </p:cNvSpPr>
            <p:nvPr/>
          </p:nvSpPr>
          <p:spPr bwMode="auto">
            <a:xfrm>
              <a:off x="7391400" y="3352800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SOAP</a:t>
              </a:r>
            </a:p>
          </p:txBody>
        </p:sp>
        <p:sp>
          <p:nvSpPr>
            <p:cNvPr id="17464" name="TextBox 88"/>
            <p:cNvSpPr txBox="1">
              <a:spLocks noChangeArrowheads="1"/>
            </p:cNvSpPr>
            <p:nvPr/>
          </p:nvSpPr>
          <p:spPr bwMode="auto">
            <a:xfrm>
              <a:off x="3429000" y="1749623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/>
                <a:t>SOAP</a:t>
              </a:r>
            </a:p>
          </p:txBody>
        </p:sp>
      </p:grpSp>
      <p:sp>
        <p:nvSpPr>
          <p:cNvPr id="17413" name="Rectangle 60"/>
          <p:cNvSpPr>
            <a:spLocks noChangeArrowheads="1"/>
          </p:cNvSpPr>
          <p:nvPr/>
        </p:nvSpPr>
        <p:spPr bwMode="auto">
          <a:xfrm>
            <a:off x="2590800" y="3962400"/>
            <a:ext cx="3560763" cy="2819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endParaRPr lang="en-US" b="0"/>
          </a:p>
        </p:txBody>
      </p:sp>
      <p:sp>
        <p:nvSpPr>
          <p:cNvPr id="17414" name="Rectangle 61"/>
          <p:cNvSpPr>
            <a:spLocks noChangeArrowheads="1"/>
          </p:cNvSpPr>
          <p:nvPr/>
        </p:nvSpPr>
        <p:spPr bwMode="auto">
          <a:xfrm>
            <a:off x="2738438" y="4110038"/>
            <a:ext cx="890587" cy="890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Place holder</a:t>
            </a:r>
          </a:p>
        </p:txBody>
      </p:sp>
      <p:sp>
        <p:nvSpPr>
          <p:cNvPr id="17415" name="Rectangle 62"/>
          <p:cNvSpPr>
            <a:spLocks noChangeArrowheads="1"/>
          </p:cNvSpPr>
          <p:nvPr/>
        </p:nvSpPr>
        <p:spPr bwMode="auto">
          <a:xfrm>
            <a:off x="4816475" y="4110038"/>
            <a:ext cx="1187450" cy="890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Place holder</a:t>
            </a:r>
          </a:p>
        </p:txBody>
      </p:sp>
      <p:sp>
        <p:nvSpPr>
          <p:cNvPr id="17416" name="Rectangle 63"/>
          <p:cNvSpPr>
            <a:spLocks noChangeArrowheads="1"/>
          </p:cNvSpPr>
          <p:nvPr/>
        </p:nvSpPr>
        <p:spPr bwMode="auto">
          <a:xfrm>
            <a:off x="2738438" y="5149850"/>
            <a:ext cx="2524125" cy="7413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/>
              <a:t>Orchestration process</a:t>
            </a:r>
          </a:p>
        </p:txBody>
      </p:sp>
      <p:sp>
        <p:nvSpPr>
          <p:cNvPr id="17417" name="Rectangle 64"/>
          <p:cNvSpPr>
            <a:spLocks noChangeArrowheads="1"/>
          </p:cNvSpPr>
          <p:nvPr/>
        </p:nvSpPr>
        <p:spPr bwMode="auto">
          <a:xfrm>
            <a:off x="2738438" y="6040438"/>
            <a:ext cx="1187450" cy="593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 b="0"/>
              <a:t>Component</a:t>
            </a:r>
          </a:p>
        </p:txBody>
      </p:sp>
      <p:sp>
        <p:nvSpPr>
          <p:cNvPr id="17418" name="Rectangle 65"/>
          <p:cNvSpPr>
            <a:spLocks noChangeArrowheads="1"/>
          </p:cNvSpPr>
          <p:nvPr/>
        </p:nvSpPr>
        <p:spPr bwMode="auto">
          <a:xfrm>
            <a:off x="3778250" y="4110038"/>
            <a:ext cx="890588" cy="8905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GUI</a:t>
            </a:r>
          </a:p>
        </p:txBody>
      </p:sp>
      <p:sp>
        <p:nvSpPr>
          <p:cNvPr id="17419" name="Rectangle 66"/>
          <p:cNvSpPr>
            <a:spLocks noChangeArrowheads="1"/>
          </p:cNvSpPr>
          <p:nvPr/>
        </p:nvSpPr>
        <p:spPr bwMode="auto">
          <a:xfrm>
            <a:off x="4075113" y="6040438"/>
            <a:ext cx="1187450" cy="593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b="0"/>
              <a:t>XML Data</a:t>
            </a:r>
          </a:p>
        </p:txBody>
      </p:sp>
      <p:sp>
        <p:nvSpPr>
          <p:cNvPr id="17420" name="Rectangle 67"/>
          <p:cNvSpPr>
            <a:spLocks noChangeArrowheads="1"/>
          </p:cNvSpPr>
          <p:nvPr/>
        </p:nvSpPr>
        <p:spPr bwMode="auto">
          <a:xfrm>
            <a:off x="5334000" y="5149850"/>
            <a:ext cx="762000" cy="148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r>
              <a:rPr lang="en-US" sz="1600" b="0"/>
              <a:t>Place holder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938213" y="4114800"/>
            <a:ext cx="890587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Object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775450" y="4114800"/>
            <a:ext cx="1187450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/>
              <a:t>Object 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7048500" y="5145088"/>
            <a:ext cx="762000" cy="14843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r>
              <a:rPr lang="en-US" sz="1600" b="0"/>
              <a:t>Object</a:t>
            </a:r>
          </a:p>
        </p:txBody>
      </p:sp>
      <p:sp>
        <p:nvSpPr>
          <p:cNvPr id="17424" name="Left-Right Arrow 68"/>
          <p:cNvSpPr>
            <a:spLocks noChangeArrowheads="1"/>
          </p:cNvSpPr>
          <p:nvPr/>
        </p:nvSpPr>
        <p:spPr bwMode="auto">
          <a:xfrm>
            <a:off x="3411538" y="4406900"/>
            <a:ext cx="593725" cy="2968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eft-Right Arrow 69"/>
          <p:cNvSpPr>
            <a:spLocks noChangeArrowheads="1"/>
          </p:cNvSpPr>
          <p:nvPr/>
        </p:nvSpPr>
        <p:spPr bwMode="auto">
          <a:xfrm rot="5400000">
            <a:off x="3926681" y="4922045"/>
            <a:ext cx="593725" cy="2968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eft-Right Arrow 70"/>
          <p:cNvSpPr>
            <a:spLocks noChangeArrowheads="1"/>
          </p:cNvSpPr>
          <p:nvPr/>
        </p:nvSpPr>
        <p:spPr bwMode="auto">
          <a:xfrm>
            <a:off x="4449763" y="4406900"/>
            <a:ext cx="593725" cy="2968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eft-Right Arrow 71"/>
          <p:cNvSpPr>
            <a:spLocks noChangeArrowheads="1"/>
          </p:cNvSpPr>
          <p:nvPr/>
        </p:nvSpPr>
        <p:spPr bwMode="auto">
          <a:xfrm>
            <a:off x="5046663" y="5343525"/>
            <a:ext cx="592137" cy="296863"/>
          </a:xfrm>
          <a:prstGeom prst="leftRightArrow">
            <a:avLst>
              <a:gd name="adj1" fmla="val 50000"/>
              <a:gd name="adj2" fmla="val 4986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eft-Right Arrow 72"/>
          <p:cNvSpPr>
            <a:spLocks noChangeArrowheads="1"/>
          </p:cNvSpPr>
          <p:nvPr/>
        </p:nvSpPr>
        <p:spPr bwMode="auto">
          <a:xfrm>
            <a:off x="5033963" y="6062663"/>
            <a:ext cx="593725" cy="2968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eft-Right Arrow 73"/>
          <p:cNvSpPr>
            <a:spLocks noChangeArrowheads="1"/>
          </p:cNvSpPr>
          <p:nvPr/>
        </p:nvSpPr>
        <p:spPr bwMode="auto">
          <a:xfrm rot="5400000">
            <a:off x="4431506" y="5798345"/>
            <a:ext cx="593725" cy="2968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eft-Right Arrow 74"/>
          <p:cNvSpPr>
            <a:spLocks noChangeArrowheads="1"/>
          </p:cNvSpPr>
          <p:nvPr/>
        </p:nvSpPr>
        <p:spPr bwMode="auto">
          <a:xfrm rot="5400000">
            <a:off x="3036094" y="5798344"/>
            <a:ext cx="593725" cy="2968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TextBox 84"/>
          <p:cNvSpPr txBox="1">
            <a:spLocks noChangeArrowheads="1"/>
          </p:cNvSpPr>
          <p:nvPr/>
        </p:nvSpPr>
        <p:spPr bwMode="auto">
          <a:xfrm>
            <a:off x="76200" y="4267200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From</a:t>
            </a:r>
          </a:p>
          <a:p>
            <a:r>
              <a:rPr lang="en-US" b="0"/>
              <a:t>library</a:t>
            </a:r>
          </a:p>
        </p:txBody>
      </p:sp>
      <p:sp>
        <p:nvSpPr>
          <p:cNvPr id="17432" name="TextBox 85"/>
          <p:cNvSpPr txBox="1">
            <a:spLocks noChangeArrowheads="1"/>
          </p:cNvSpPr>
          <p:nvPr/>
        </p:nvSpPr>
        <p:spPr bwMode="auto">
          <a:xfrm>
            <a:off x="8039100" y="4800600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From</a:t>
            </a:r>
          </a:p>
          <a:p>
            <a:r>
              <a:rPr lang="en-US" b="0"/>
              <a:t>library</a:t>
            </a:r>
          </a:p>
        </p:txBody>
      </p:sp>
      <p:sp>
        <p:nvSpPr>
          <p:cNvPr id="17433" name="Rectangle 90"/>
          <p:cNvSpPr>
            <a:spLocks noChangeArrowheads="1"/>
          </p:cNvSpPr>
          <p:nvPr/>
        </p:nvSpPr>
        <p:spPr bwMode="auto">
          <a:xfrm>
            <a:off x="938213" y="4114800"/>
            <a:ext cx="890587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Object</a:t>
            </a:r>
          </a:p>
        </p:txBody>
      </p:sp>
      <p:sp>
        <p:nvSpPr>
          <p:cNvPr id="17434" name="Rectangle 91"/>
          <p:cNvSpPr>
            <a:spLocks noChangeArrowheads="1"/>
          </p:cNvSpPr>
          <p:nvPr/>
        </p:nvSpPr>
        <p:spPr bwMode="auto">
          <a:xfrm>
            <a:off x="6775450" y="4114800"/>
            <a:ext cx="1187450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/>
              <a:t>Object </a:t>
            </a:r>
          </a:p>
        </p:txBody>
      </p:sp>
      <p:sp>
        <p:nvSpPr>
          <p:cNvPr id="17435" name="Rectangle 92"/>
          <p:cNvSpPr>
            <a:spLocks noChangeArrowheads="1"/>
          </p:cNvSpPr>
          <p:nvPr/>
        </p:nvSpPr>
        <p:spPr bwMode="auto">
          <a:xfrm>
            <a:off x="7048500" y="5145088"/>
            <a:ext cx="762000" cy="14843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r>
              <a:rPr lang="en-US" sz="1600" b="0"/>
              <a:t>Object</a:t>
            </a:r>
          </a:p>
        </p:txBody>
      </p:sp>
      <p:sp>
        <p:nvSpPr>
          <p:cNvPr id="77" name="Curved Down Arrow 76"/>
          <p:cNvSpPr>
            <a:spLocks noChangeArrowheads="1"/>
          </p:cNvSpPr>
          <p:nvPr/>
        </p:nvSpPr>
        <p:spPr bwMode="auto">
          <a:xfrm flipV="1">
            <a:off x="1524000" y="4495800"/>
            <a:ext cx="1371600" cy="381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Curved Down Arrow 78"/>
          <p:cNvSpPr>
            <a:spLocks noChangeArrowheads="1"/>
          </p:cNvSpPr>
          <p:nvPr/>
        </p:nvSpPr>
        <p:spPr bwMode="auto">
          <a:xfrm flipH="1" flipV="1">
            <a:off x="5867400" y="4648200"/>
            <a:ext cx="1143000" cy="304800"/>
          </a:xfrm>
          <a:prstGeom prst="curvedDownArrow">
            <a:avLst>
              <a:gd name="adj1" fmla="val 25000"/>
              <a:gd name="adj2" fmla="val 50000"/>
              <a:gd name="adj3" fmla="val 756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Curved Down Arrow 80"/>
          <p:cNvSpPr>
            <a:spLocks noChangeArrowheads="1"/>
          </p:cNvSpPr>
          <p:nvPr/>
        </p:nvSpPr>
        <p:spPr bwMode="auto">
          <a:xfrm flipH="1" flipV="1">
            <a:off x="5867400" y="6096000"/>
            <a:ext cx="1447800" cy="381000"/>
          </a:xfrm>
          <a:prstGeom prst="curvedDownArrow">
            <a:avLst>
              <a:gd name="adj1" fmla="val 25017"/>
              <a:gd name="adj2" fmla="val 49998"/>
              <a:gd name="adj3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TextBox 93"/>
          <p:cNvSpPr txBox="1">
            <a:spLocks noChangeArrowheads="1"/>
          </p:cNvSpPr>
          <p:nvPr/>
        </p:nvSpPr>
        <p:spPr bwMode="auto">
          <a:xfrm>
            <a:off x="1600200" y="48006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Code integration</a:t>
            </a:r>
          </a:p>
        </p:txBody>
      </p:sp>
      <p:sp>
        <p:nvSpPr>
          <p:cNvPr id="17440" name="TextBox 94"/>
          <p:cNvSpPr txBox="1">
            <a:spLocks noChangeArrowheads="1"/>
          </p:cNvSpPr>
          <p:nvPr/>
        </p:nvSpPr>
        <p:spPr bwMode="auto">
          <a:xfrm>
            <a:off x="5943600" y="49530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Code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45825E-6 L 0.19878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45825E-6 L -0.21423 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2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1783E-6 L -0.1875 -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80" grpId="0" animBg="1"/>
      <p:bldP spid="77" grpId="0" animBg="1"/>
      <p:bldP spid="79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924800" cy="623888"/>
          </a:xfrm>
        </p:spPr>
        <p:txBody>
          <a:bodyPr/>
          <a:lstStyle/>
          <a:p>
            <a:pPr algn="ctr"/>
            <a:r>
              <a:rPr lang="en-US" sz="2800" smtClean="0"/>
              <a:t>Interface &amp; Behavior Levels: SOC vs. OOC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7D93D0-FC20-4432-9BA7-296DECB68100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6" name="Rectangle 35"/>
          <p:cNvSpPr>
            <a:spLocks noChangeArrowheads="1"/>
          </p:cNvSpPr>
          <p:nvPr/>
        </p:nvSpPr>
        <p:spPr bwMode="auto">
          <a:xfrm>
            <a:off x="2590800" y="838200"/>
            <a:ext cx="3560763" cy="2819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endParaRPr lang="en-US" b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738438" y="985838"/>
            <a:ext cx="890587" cy="890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proxy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16475" y="985838"/>
            <a:ext cx="1187450" cy="890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proxy</a:t>
            </a:r>
          </a:p>
        </p:txBody>
      </p:sp>
      <p:sp>
        <p:nvSpPr>
          <p:cNvPr id="18439" name="Rectangle 38"/>
          <p:cNvSpPr>
            <a:spLocks noChangeArrowheads="1"/>
          </p:cNvSpPr>
          <p:nvPr/>
        </p:nvSpPr>
        <p:spPr bwMode="auto">
          <a:xfrm>
            <a:off x="2738438" y="2025650"/>
            <a:ext cx="2524125" cy="7413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/>
              <a:t>Orchestration process</a:t>
            </a:r>
          </a:p>
        </p:txBody>
      </p:sp>
      <p:sp>
        <p:nvSpPr>
          <p:cNvPr id="18440" name="Rectangle 39"/>
          <p:cNvSpPr>
            <a:spLocks noChangeArrowheads="1"/>
          </p:cNvSpPr>
          <p:nvPr/>
        </p:nvSpPr>
        <p:spPr bwMode="auto">
          <a:xfrm>
            <a:off x="2738438" y="2916238"/>
            <a:ext cx="1187450" cy="593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 b="0"/>
              <a:t>Component</a:t>
            </a:r>
          </a:p>
        </p:txBody>
      </p:sp>
      <p:sp>
        <p:nvSpPr>
          <p:cNvPr id="18441" name="Rectangle 40"/>
          <p:cNvSpPr>
            <a:spLocks noChangeArrowheads="1"/>
          </p:cNvSpPr>
          <p:nvPr/>
        </p:nvSpPr>
        <p:spPr bwMode="auto">
          <a:xfrm>
            <a:off x="3778250" y="985838"/>
            <a:ext cx="890588" cy="8905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GUI</a:t>
            </a:r>
          </a:p>
        </p:txBody>
      </p:sp>
      <p:sp>
        <p:nvSpPr>
          <p:cNvPr id="18442" name="Rectangle 41"/>
          <p:cNvSpPr>
            <a:spLocks noChangeArrowheads="1"/>
          </p:cNvSpPr>
          <p:nvPr/>
        </p:nvSpPr>
        <p:spPr bwMode="auto">
          <a:xfrm>
            <a:off x="4075113" y="2916238"/>
            <a:ext cx="1187450" cy="593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b="0"/>
              <a:t>XML Data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334000" y="2025650"/>
            <a:ext cx="762000" cy="148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r>
              <a:rPr lang="en-US" sz="1600" b="0"/>
              <a:t>proxy</a:t>
            </a:r>
          </a:p>
        </p:txBody>
      </p:sp>
      <p:sp>
        <p:nvSpPr>
          <p:cNvPr id="18444" name="Left-Right Arrow 43"/>
          <p:cNvSpPr>
            <a:spLocks noChangeArrowheads="1"/>
          </p:cNvSpPr>
          <p:nvPr/>
        </p:nvSpPr>
        <p:spPr bwMode="auto">
          <a:xfrm>
            <a:off x="3411538" y="1282700"/>
            <a:ext cx="593725" cy="2968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eft-Right Arrow 44"/>
          <p:cNvSpPr>
            <a:spLocks noChangeArrowheads="1"/>
          </p:cNvSpPr>
          <p:nvPr/>
        </p:nvSpPr>
        <p:spPr bwMode="auto">
          <a:xfrm rot="5400000">
            <a:off x="3926681" y="1797845"/>
            <a:ext cx="593725" cy="2968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eft-Right Arrow 45"/>
          <p:cNvSpPr>
            <a:spLocks noChangeArrowheads="1"/>
          </p:cNvSpPr>
          <p:nvPr/>
        </p:nvSpPr>
        <p:spPr bwMode="auto">
          <a:xfrm>
            <a:off x="4449763" y="1282700"/>
            <a:ext cx="593725" cy="2968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eft-Right Arrow 46"/>
          <p:cNvSpPr>
            <a:spLocks noChangeArrowheads="1"/>
          </p:cNvSpPr>
          <p:nvPr/>
        </p:nvSpPr>
        <p:spPr bwMode="auto">
          <a:xfrm>
            <a:off x="5046663" y="2219325"/>
            <a:ext cx="592137" cy="296863"/>
          </a:xfrm>
          <a:prstGeom prst="leftRightArrow">
            <a:avLst>
              <a:gd name="adj1" fmla="val 50000"/>
              <a:gd name="adj2" fmla="val 4986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eft-Right Arrow 47"/>
          <p:cNvSpPr>
            <a:spLocks noChangeArrowheads="1"/>
          </p:cNvSpPr>
          <p:nvPr/>
        </p:nvSpPr>
        <p:spPr bwMode="auto">
          <a:xfrm>
            <a:off x="5033963" y="2938463"/>
            <a:ext cx="593725" cy="2968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eft-Right Arrow 48"/>
          <p:cNvSpPr>
            <a:spLocks noChangeArrowheads="1"/>
          </p:cNvSpPr>
          <p:nvPr/>
        </p:nvSpPr>
        <p:spPr bwMode="auto">
          <a:xfrm rot="5400000">
            <a:off x="4431506" y="2674145"/>
            <a:ext cx="593725" cy="2968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eft-Right Arrow 49"/>
          <p:cNvSpPr>
            <a:spLocks noChangeArrowheads="1"/>
          </p:cNvSpPr>
          <p:nvPr/>
        </p:nvSpPr>
        <p:spPr bwMode="auto">
          <a:xfrm rot="5400000">
            <a:off x="3036094" y="2674144"/>
            <a:ext cx="593725" cy="2968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Rectangle 51"/>
          <p:cNvSpPr>
            <a:spLocks noChangeArrowheads="1"/>
          </p:cNvSpPr>
          <p:nvPr/>
        </p:nvSpPr>
        <p:spPr bwMode="auto">
          <a:xfrm>
            <a:off x="1143000" y="990600"/>
            <a:ext cx="890588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SOAP service</a:t>
            </a:r>
          </a:p>
        </p:txBody>
      </p:sp>
      <p:sp>
        <p:nvSpPr>
          <p:cNvPr id="18452" name="Rectangle 54"/>
          <p:cNvSpPr>
            <a:spLocks noChangeArrowheads="1"/>
          </p:cNvSpPr>
          <p:nvPr/>
        </p:nvSpPr>
        <p:spPr bwMode="auto">
          <a:xfrm>
            <a:off x="6432550" y="990600"/>
            <a:ext cx="1187450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/>
              <a:t>RESTful service</a:t>
            </a:r>
          </a:p>
        </p:txBody>
      </p:sp>
      <p:sp>
        <p:nvSpPr>
          <p:cNvPr id="18453" name="Rectangle 56"/>
          <p:cNvSpPr>
            <a:spLocks noChangeArrowheads="1"/>
          </p:cNvSpPr>
          <p:nvPr/>
        </p:nvSpPr>
        <p:spPr bwMode="auto">
          <a:xfrm>
            <a:off x="6584950" y="2133600"/>
            <a:ext cx="882650" cy="14843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 service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014413" y="4114800"/>
            <a:ext cx="890587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Object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432550" y="4114800"/>
            <a:ext cx="1187450" cy="8905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/>
              <a:t>Object 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705600" y="5221288"/>
            <a:ext cx="762000" cy="14843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r>
              <a:rPr lang="en-US" sz="1600" b="0"/>
              <a:t>Object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590800" y="3962400"/>
            <a:ext cx="3560763" cy="2819400"/>
            <a:chOff x="2590800" y="3962400"/>
            <a:chExt cx="3561347" cy="2819400"/>
          </a:xfrm>
        </p:grpSpPr>
        <p:sp>
          <p:nvSpPr>
            <p:cNvPr id="18476" name="Rectangle 60"/>
            <p:cNvSpPr>
              <a:spLocks noChangeArrowheads="1"/>
            </p:cNvSpPr>
            <p:nvPr/>
          </p:nvSpPr>
          <p:spPr bwMode="auto">
            <a:xfrm>
              <a:off x="2590800" y="3962400"/>
              <a:ext cx="3561347" cy="2819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  <a:p>
              <a:pPr algn="ctr"/>
              <a:endParaRPr lang="en-US" b="0"/>
            </a:p>
          </p:txBody>
        </p:sp>
        <p:sp>
          <p:nvSpPr>
            <p:cNvPr id="18477" name="Rectangle 61"/>
            <p:cNvSpPr>
              <a:spLocks noChangeArrowheads="1"/>
            </p:cNvSpPr>
            <p:nvPr/>
          </p:nvSpPr>
          <p:spPr bwMode="auto">
            <a:xfrm>
              <a:off x="2739189" y="4110789"/>
              <a:ext cx="890337" cy="8903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Place holder</a:t>
              </a:r>
            </a:p>
          </p:txBody>
        </p:sp>
        <p:sp>
          <p:nvSpPr>
            <p:cNvPr id="18478" name="Rectangle 62"/>
            <p:cNvSpPr>
              <a:spLocks noChangeArrowheads="1"/>
            </p:cNvSpPr>
            <p:nvPr/>
          </p:nvSpPr>
          <p:spPr bwMode="auto">
            <a:xfrm>
              <a:off x="4816642" y="4110789"/>
              <a:ext cx="1187116" cy="8903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Place holder</a:t>
              </a:r>
            </a:p>
          </p:txBody>
        </p:sp>
        <p:sp>
          <p:nvSpPr>
            <p:cNvPr id="18479" name="Rectangle 63"/>
            <p:cNvSpPr>
              <a:spLocks noChangeArrowheads="1"/>
            </p:cNvSpPr>
            <p:nvPr/>
          </p:nvSpPr>
          <p:spPr bwMode="auto">
            <a:xfrm>
              <a:off x="2739189" y="5149516"/>
              <a:ext cx="2522621" cy="74194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b="0"/>
                <a:t>Orchestration process</a:t>
              </a:r>
            </a:p>
          </p:txBody>
        </p:sp>
        <p:sp>
          <p:nvSpPr>
            <p:cNvPr id="18480" name="Rectangle 64"/>
            <p:cNvSpPr>
              <a:spLocks noChangeArrowheads="1"/>
            </p:cNvSpPr>
            <p:nvPr/>
          </p:nvSpPr>
          <p:spPr bwMode="auto">
            <a:xfrm>
              <a:off x="2739189" y="6039853"/>
              <a:ext cx="1187116" cy="59355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 b="0"/>
                <a:t>Component</a:t>
              </a:r>
            </a:p>
          </p:txBody>
        </p:sp>
        <p:sp>
          <p:nvSpPr>
            <p:cNvPr id="18481" name="Rectangle 65"/>
            <p:cNvSpPr>
              <a:spLocks noChangeArrowheads="1"/>
            </p:cNvSpPr>
            <p:nvPr/>
          </p:nvSpPr>
          <p:spPr bwMode="auto">
            <a:xfrm>
              <a:off x="3777916" y="4110789"/>
              <a:ext cx="890337" cy="89033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GUI</a:t>
              </a:r>
            </a:p>
          </p:txBody>
        </p:sp>
        <p:sp>
          <p:nvSpPr>
            <p:cNvPr id="18482" name="Rectangle 66"/>
            <p:cNvSpPr>
              <a:spLocks noChangeArrowheads="1"/>
            </p:cNvSpPr>
            <p:nvPr/>
          </p:nvSpPr>
          <p:spPr bwMode="auto">
            <a:xfrm>
              <a:off x="4074695" y="6039853"/>
              <a:ext cx="1187116" cy="59355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 b="0"/>
                <a:t>XML Data</a:t>
              </a:r>
            </a:p>
          </p:txBody>
        </p:sp>
        <p:sp>
          <p:nvSpPr>
            <p:cNvPr id="18483" name="Rectangle 67"/>
            <p:cNvSpPr>
              <a:spLocks noChangeArrowheads="1"/>
            </p:cNvSpPr>
            <p:nvPr/>
          </p:nvSpPr>
          <p:spPr bwMode="auto">
            <a:xfrm>
              <a:off x="5334000" y="5149516"/>
              <a:ext cx="762000" cy="148389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 b="0"/>
            </a:p>
            <a:p>
              <a:pPr algn="ctr"/>
              <a:endParaRPr lang="en-US" sz="1600" b="0"/>
            </a:p>
            <a:p>
              <a:pPr algn="ctr"/>
              <a:r>
                <a:rPr lang="en-US" sz="1600" b="0"/>
                <a:t>Place holder</a:t>
              </a:r>
            </a:p>
          </p:txBody>
        </p:sp>
        <p:sp>
          <p:nvSpPr>
            <p:cNvPr id="18484" name="Left-Right Arrow 68"/>
            <p:cNvSpPr>
              <a:spLocks noChangeArrowheads="1"/>
            </p:cNvSpPr>
            <p:nvPr/>
          </p:nvSpPr>
          <p:spPr bwMode="auto">
            <a:xfrm>
              <a:off x="3411756" y="440756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eft-Right Arrow 69"/>
            <p:cNvSpPr>
              <a:spLocks noChangeArrowheads="1"/>
            </p:cNvSpPr>
            <p:nvPr/>
          </p:nvSpPr>
          <p:spPr bwMode="auto">
            <a:xfrm rot="5400000">
              <a:off x="3926305" y="492211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eft-Right Arrow 70"/>
            <p:cNvSpPr>
              <a:spLocks noChangeArrowheads="1"/>
            </p:cNvSpPr>
            <p:nvPr/>
          </p:nvSpPr>
          <p:spPr bwMode="auto">
            <a:xfrm>
              <a:off x="4450482" y="4407568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Left-Right Arrow 71"/>
            <p:cNvSpPr>
              <a:spLocks noChangeArrowheads="1"/>
            </p:cNvSpPr>
            <p:nvPr/>
          </p:nvSpPr>
          <p:spPr bwMode="auto">
            <a:xfrm>
              <a:off x="5045976" y="5344159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Left-Right Arrow 72"/>
            <p:cNvSpPr>
              <a:spLocks noChangeArrowheads="1"/>
            </p:cNvSpPr>
            <p:nvPr/>
          </p:nvSpPr>
          <p:spPr bwMode="auto">
            <a:xfrm>
              <a:off x="5034412" y="6062332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eft-Right Arrow 73"/>
            <p:cNvSpPr>
              <a:spLocks noChangeArrowheads="1"/>
            </p:cNvSpPr>
            <p:nvPr/>
          </p:nvSpPr>
          <p:spPr bwMode="auto">
            <a:xfrm rot="5400000">
              <a:off x="4431631" y="5798955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eft-Right Arrow 74"/>
            <p:cNvSpPr>
              <a:spLocks noChangeArrowheads="1"/>
            </p:cNvSpPr>
            <p:nvPr/>
          </p:nvSpPr>
          <p:spPr bwMode="auto">
            <a:xfrm rot="5400000">
              <a:off x="3035968" y="5798955"/>
              <a:ext cx="593558" cy="29677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76200" y="4343400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From</a:t>
            </a:r>
          </a:p>
          <a:p>
            <a:r>
              <a:rPr lang="en-US" b="0"/>
              <a:t>library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96200" y="4800600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From</a:t>
            </a:r>
          </a:p>
          <a:p>
            <a:r>
              <a:rPr lang="en-US" b="0"/>
              <a:t>library</a:t>
            </a: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990600" y="838200"/>
            <a:ext cx="1143000" cy="11430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 b="0"/>
              <a:t>SOAP service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6400800" y="838200"/>
            <a:ext cx="1219200" cy="12192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400" b="0"/>
              <a:t>RESTful service</a:t>
            </a:r>
          </a:p>
        </p:txBody>
      </p:sp>
      <p:sp>
        <p:nvSpPr>
          <p:cNvPr id="82" name="Flowchart: Preparation 81"/>
          <p:cNvSpPr>
            <a:spLocks noChangeArrowheads="1"/>
          </p:cNvSpPr>
          <p:nvPr/>
        </p:nvSpPr>
        <p:spPr bwMode="auto">
          <a:xfrm>
            <a:off x="6324600" y="2209800"/>
            <a:ext cx="1447800" cy="1066800"/>
          </a:xfrm>
          <a:prstGeom prst="flowChartPreparation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 service</a:t>
            </a:r>
          </a:p>
        </p:txBody>
      </p:sp>
      <p:sp>
        <p:nvSpPr>
          <p:cNvPr id="18463" name="Curved Down Arrow 52"/>
          <p:cNvSpPr>
            <a:spLocks noChangeArrowheads="1"/>
          </p:cNvSpPr>
          <p:nvPr/>
        </p:nvSpPr>
        <p:spPr bwMode="auto">
          <a:xfrm flipV="1">
            <a:off x="1905000" y="1371600"/>
            <a:ext cx="1219200" cy="381000"/>
          </a:xfrm>
          <a:prstGeom prst="curvedDownArrow">
            <a:avLst>
              <a:gd name="adj1" fmla="val 24993"/>
              <a:gd name="adj2" fmla="val 50000"/>
              <a:gd name="adj3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Curved Down Arrow 55"/>
          <p:cNvSpPr>
            <a:spLocks noChangeArrowheads="1"/>
          </p:cNvSpPr>
          <p:nvPr/>
        </p:nvSpPr>
        <p:spPr bwMode="auto">
          <a:xfrm flipH="1" flipV="1">
            <a:off x="5715000" y="1524000"/>
            <a:ext cx="1066800" cy="304800"/>
          </a:xfrm>
          <a:prstGeom prst="curvedDownArrow">
            <a:avLst>
              <a:gd name="adj1" fmla="val 24986"/>
              <a:gd name="adj2" fmla="val 50005"/>
              <a:gd name="adj3" fmla="val 756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Curved Down Arrow 57"/>
          <p:cNvSpPr>
            <a:spLocks noChangeArrowheads="1"/>
          </p:cNvSpPr>
          <p:nvPr/>
        </p:nvSpPr>
        <p:spPr bwMode="auto">
          <a:xfrm flipH="1" flipV="1">
            <a:off x="5638800" y="2971800"/>
            <a:ext cx="1295400" cy="381000"/>
          </a:xfrm>
          <a:prstGeom prst="curvedDownArrow">
            <a:avLst>
              <a:gd name="adj1" fmla="val 24996"/>
              <a:gd name="adj2" fmla="val 49993"/>
              <a:gd name="adj3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TextBox 86"/>
          <p:cNvSpPr txBox="1">
            <a:spLocks noChangeArrowheads="1"/>
          </p:cNvSpPr>
          <p:nvPr/>
        </p:nvSpPr>
        <p:spPr bwMode="auto">
          <a:xfrm>
            <a:off x="5943600" y="1828800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HTTP</a:t>
            </a:r>
          </a:p>
        </p:txBody>
      </p:sp>
      <p:sp>
        <p:nvSpPr>
          <p:cNvPr id="18467" name="TextBox 87"/>
          <p:cNvSpPr txBox="1">
            <a:spLocks noChangeArrowheads="1"/>
          </p:cNvSpPr>
          <p:nvPr/>
        </p:nvSpPr>
        <p:spPr bwMode="auto">
          <a:xfrm>
            <a:off x="5943600" y="3352800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SOAP</a:t>
            </a:r>
          </a:p>
        </p:txBody>
      </p:sp>
      <p:sp>
        <p:nvSpPr>
          <p:cNvPr id="18468" name="TextBox 88"/>
          <p:cNvSpPr txBox="1">
            <a:spLocks noChangeArrowheads="1"/>
          </p:cNvSpPr>
          <p:nvPr/>
        </p:nvSpPr>
        <p:spPr bwMode="auto">
          <a:xfrm>
            <a:off x="1981200" y="1749425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/>
              <a:t>SOAP</a:t>
            </a: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914400" y="4038600"/>
            <a:ext cx="1143000" cy="11430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 b="0"/>
              <a:t>Object</a:t>
            </a: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400800" y="3886200"/>
            <a:ext cx="1219200" cy="12192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 b="0"/>
              <a:t>Object</a:t>
            </a:r>
            <a:endParaRPr lang="en-US" sz="1400" b="0"/>
          </a:p>
        </p:txBody>
      </p:sp>
      <p:sp>
        <p:nvSpPr>
          <p:cNvPr id="94" name="Flowchart: Preparation 93"/>
          <p:cNvSpPr>
            <a:spLocks noChangeArrowheads="1"/>
          </p:cNvSpPr>
          <p:nvPr/>
        </p:nvSpPr>
        <p:spPr bwMode="auto">
          <a:xfrm>
            <a:off x="6324600" y="5410200"/>
            <a:ext cx="1447800" cy="1066800"/>
          </a:xfrm>
          <a:prstGeom prst="flowChartPreparation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  <a:p>
            <a:pPr algn="ctr"/>
            <a:r>
              <a:rPr lang="en-US" b="0"/>
              <a:t>Object</a:t>
            </a:r>
          </a:p>
        </p:txBody>
      </p:sp>
      <p:sp>
        <p:nvSpPr>
          <p:cNvPr id="77" name="Curved Down Arrow 76"/>
          <p:cNvSpPr>
            <a:spLocks noChangeArrowheads="1"/>
          </p:cNvSpPr>
          <p:nvPr/>
        </p:nvSpPr>
        <p:spPr bwMode="auto">
          <a:xfrm flipV="1">
            <a:off x="1676400" y="4495800"/>
            <a:ext cx="1219200" cy="381000"/>
          </a:xfrm>
          <a:prstGeom prst="curvedDownArrow">
            <a:avLst>
              <a:gd name="adj1" fmla="val 24993"/>
              <a:gd name="adj2" fmla="val 50000"/>
              <a:gd name="adj3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Curved Down Arrow 78"/>
          <p:cNvSpPr>
            <a:spLocks noChangeArrowheads="1"/>
          </p:cNvSpPr>
          <p:nvPr/>
        </p:nvSpPr>
        <p:spPr bwMode="auto">
          <a:xfrm flipH="1" flipV="1">
            <a:off x="5715000" y="4648200"/>
            <a:ext cx="1066800" cy="304800"/>
          </a:xfrm>
          <a:prstGeom prst="curvedDownArrow">
            <a:avLst>
              <a:gd name="adj1" fmla="val 24986"/>
              <a:gd name="adj2" fmla="val 50005"/>
              <a:gd name="adj3" fmla="val 756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Curved Down Arrow 80"/>
          <p:cNvSpPr>
            <a:spLocks noChangeArrowheads="1"/>
          </p:cNvSpPr>
          <p:nvPr/>
        </p:nvSpPr>
        <p:spPr bwMode="auto">
          <a:xfrm flipH="1" flipV="1">
            <a:off x="5638800" y="6096000"/>
            <a:ext cx="1295400" cy="381000"/>
          </a:xfrm>
          <a:prstGeom prst="curvedDownArrow">
            <a:avLst>
              <a:gd name="adj1" fmla="val 24996"/>
              <a:gd name="adj2" fmla="val 49993"/>
              <a:gd name="adj3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1676400" y="48006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Code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27481E-6 L 0.1875 -0.0055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24566E-7 L -0.175 -6.24566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6752E-6 L -0.14583 4.76752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76" grpId="0" animBg="1"/>
      <p:bldP spid="78" grpId="0" animBg="1"/>
      <p:bldP spid="80" grpId="0" animBg="1"/>
      <p:bldP spid="85" grpId="0"/>
      <p:bldP spid="86" grpId="0"/>
      <p:bldP spid="59" grpId="0" animBg="1"/>
      <p:bldP spid="60" grpId="0" animBg="1"/>
      <p:bldP spid="82" grpId="0" animBg="1"/>
      <p:bldP spid="84" grpId="0" animBg="1"/>
      <p:bldP spid="84" grpId="1" animBg="1"/>
      <p:bldP spid="84" grpId="2" animBg="1"/>
      <p:bldP spid="90" grpId="0" animBg="1"/>
      <p:bldP spid="90" grpId="1" animBg="1"/>
      <p:bldP spid="90" grpId="2" animBg="1"/>
      <p:bldP spid="94" grpId="0" animBg="1"/>
      <p:bldP spid="94" grpId="1" animBg="1"/>
      <p:bldP spid="94" grpId="2" animBg="1"/>
      <p:bldP spid="77" grpId="0" animBg="1"/>
      <p:bldP spid="79" grpId="0" animBg="1"/>
      <p:bldP spid="81" grpId="0" animBg="1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E4745E-4FC5-485A-A204-FC00D14B7D69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 eaLnBrk="1" hangingPunct="1"/>
            <a:r>
              <a:rPr lang="en-US" smtClean="0"/>
              <a:t>Definition of </a:t>
            </a:r>
            <a:r>
              <a:rPr lang="en-US" smtClean="0">
                <a:solidFill>
                  <a:srgbClr val="C00000"/>
                </a:solidFill>
              </a:rPr>
              <a:t>Web</a:t>
            </a:r>
            <a:r>
              <a:rPr lang="en-US" smtClean="0"/>
              <a:t> Service and </a:t>
            </a:r>
            <a:r>
              <a:rPr lang="en-US" smtClean="0">
                <a:solidFill>
                  <a:srgbClr val="FF0000"/>
                </a:solidFill>
              </a:rPr>
              <a:t>SOAP</a:t>
            </a:r>
            <a:r>
              <a:rPr lang="en-US" smtClean="0"/>
              <a:t> Service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410200"/>
          </a:xfrm>
        </p:spPr>
        <p:txBody>
          <a:bodyPr/>
          <a:lstStyle/>
          <a:p>
            <a:r>
              <a:rPr lang="en-US" sz="2400" dirty="0" smtClean="0"/>
              <a:t>A Web service is 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that describes a </a:t>
            </a:r>
            <a:r>
              <a:rPr lang="en-US" sz="2400" b="1" dirty="0" smtClean="0"/>
              <a:t>collection of operations</a:t>
            </a:r>
            <a:r>
              <a:rPr lang="en-US" sz="2400" dirty="0" smtClean="0"/>
              <a:t> (Web methods) that are Web-accessible through standardized </a:t>
            </a:r>
            <a:r>
              <a:rPr lang="en-US" sz="2400" dirty="0" smtClean="0">
                <a:solidFill>
                  <a:srgbClr val="0000FF"/>
                </a:solidFill>
              </a:rPr>
              <a:t>XML</a:t>
            </a:r>
            <a:r>
              <a:rPr lang="en-US" sz="2400" dirty="0" smtClean="0"/>
              <a:t> messaging</a:t>
            </a:r>
          </a:p>
          <a:p>
            <a:pPr lvl="1"/>
            <a:r>
              <a:rPr lang="en-US" sz="2000" dirty="0" smtClean="0"/>
              <a:t>WSDL (Web Service Description Language) is used to describe the interface;</a:t>
            </a:r>
          </a:p>
          <a:p>
            <a:pPr lvl="1"/>
            <a:r>
              <a:rPr lang="en-US" sz="2000" dirty="0" smtClean="0"/>
              <a:t>SOAP (Simple Object Access Protocol) is used to exchange messages between services and between the applications and services;</a:t>
            </a:r>
          </a:p>
          <a:p>
            <a:pPr lvl="1"/>
            <a:r>
              <a:rPr lang="en-US" sz="2000" dirty="0" smtClean="0"/>
              <a:t>SOAP is typically on HTTP (others are possible)</a:t>
            </a:r>
          </a:p>
          <a:p>
            <a:pPr lvl="1"/>
            <a:r>
              <a:rPr lang="en-US" sz="2000" dirty="0" smtClean="0"/>
              <a:t>UDDI and ebXML are used for service registration/publishing</a:t>
            </a:r>
          </a:p>
          <a:p>
            <a:r>
              <a:rPr lang="en-US" sz="2400" dirty="0" smtClean="0"/>
              <a:t>Web services use XML for representing input and data, as well as almost everything: SOAP, WSDL, UDDI, and ebXML are all in XML.</a:t>
            </a:r>
          </a:p>
          <a:p>
            <a:r>
              <a:rPr lang="en-US" sz="2400" dirty="0" smtClean="0"/>
              <a:t>Web services that use SOAP and WSDL are called “</a:t>
            </a:r>
            <a:r>
              <a:rPr lang="en-US" sz="2400" dirty="0" smtClean="0">
                <a:solidFill>
                  <a:srgbClr val="0000FF"/>
                </a:solidFill>
              </a:rPr>
              <a:t>SOAP Services</a:t>
            </a:r>
            <a:r>
              <a:rPr lang="en-US" sz="2400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BB3714-A0E2-4F6D-BF05-E2B3F01AD3C3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Definition of </a:t>
            </a:r>
            <a:r>
              <a:rPr lang="en-US" smtClean="0">
                <a:solidFill>
                  <a:srgbClr val="C00000"/>
                </a:solidFill>
              </a:rPr>
              <a:t>RESTful</a:t>
            </a:r>
            <a:r>
              <a:rPr lang="en-US" smtClean="0"/>
              <a:t> Service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410200"/>
          </a:xfrm>
        </p:spPr>
        <p:txBody>
          <a:bodyPr/>
          <a:lstStyle/>
          <a:p>
            <a:r>
              <a:rPr lang="en-US" sz="2400" dirty="0" smtClean="0"/>
              <a:t>REST: Representational State Transfer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 is 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that describes a </a:t>
            </a:r>
            <a:r>
              <a:rPr lang="en-US" sz="2400" b="1" dirty="0" smtClean="0"/>
              <a:t>collection of resources</a:t>
            </a:r>
            <a:r>
              <a:rPr lang="en-US" sz="2400" dirty="0" smtClean="0"/>
              <a:t> that are Web-accessible through standardized resource representations</a:t>
            </a:r>
          </a:p>
          <a:p>
            <a:pPr lvl="1"/>
            <a:r>
              <a:rPr lang="en-US" sz="2000" dirty="0" smtClean="0"/>
              <a:t>URI (Uniformed Resource Identifier) is used to access the resource under the Web;</a:t>
            </a:r>
          </a:p>
          <a:p>
            <a:pPr lvl="1"/>
            <a:r>
              <a:rPr lang="en-US" sz="2000" dirty="0" smtClean="0"/>
              <a:t>HTTP (Hypertext Transport Protocol) is used to exchange messages between services and between the applications and services;</a:t>
            </a:r>
          </a:p>
          <a:p>
            <a:pPr lvl="1"/>
            <a:r>
              <a:rPr lang="en-US" sz="2000" dirty="0" err="1" smtClean="0"/>
              <a:t>RESTful</a:t>
            </a:r>
            <a:r>
              <a:rPr lang="en-US" sz="2000" dirty="0" smtClean="0"/>
              <a:t> services use one layer of protocol less (without SOAP), and HTTP is even more widely used.</a:t>
            </a:r>
          </a:p>
          <a:p>
            <a:r>
              <a:rPr lang="en-US" sz="2400" dirty="0" err="1" smtClean="0"/>
              <a:t>RESTful</a:t>
            </a:r>
            <a:r>
              <a:rPr lang="en-US" sz="2400" dirty="0" smtClean="0"/>
              <a:t> services use multiple resource representation languages for representing input and output data:</a:t>
            </a:r>
          </a:p>
          <a:p>
            <a:pPr lvl="1"/>
            <a:r>
              <a:rPr lang="en-US" sz="2400" dirty="0"/>
              <a:t>XML, HTML, XHTML, </a:t>
            </a:r>
            <a:r>
              <a:rPr lang="en-US" sz="2400" dirty="0">
                <a:solidFill>
                  <a:srgbClr val="0000FF"/>
                </a:solidFill>
              </a:rPr>
              <a:t>RSS Feed, Atom Feed, JSON</a:t>
            </a:r>
          </a:p>
          <a:p>
            <a:pPr lvl="1"/>
            <a:r>
              <a:rPr lang="en-US" sz="2400" dirty="0" smtClean="0"/>
              <a:t>Does not deal with object types, and less related to 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Protocol Stack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3091B1-E629-4444-AD90-689C4FCE3A2B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715000" y="56388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Physical Layer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715000" y="51816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Data Link Layer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715000" y="47244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Network Layer (IP)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715000" y="42672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Transport Layer (TCP)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715000" y="38100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HTTP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715000" y="3352800"/>
            <a:ext cx="1143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715000" y="2895600"/>
            <a:ext cx="1143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WSDL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858000" y="2895600"/>
            <a:ext cx="1143000" cy="914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/>
              <a:t>URI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715000" y="2209800"/>
            <a:ext cx="1143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Service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858000" y="2209800"/>
            <a:ext cx="11430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RESTful service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219200" y="53340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Physical Layer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219200" y="48768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Data Link Layer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219200" y="44196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Network Layer (IP)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219200" y="39624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Transport Layer (TCP)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219200" y="3505200"/>
            <a:ext cx="2286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HTTP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2362200" y="3048000"/>
            <a:ext cx="1143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362200" y="2590800"/>
            <a:ext cx="1143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WSDL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219200" y="2590800"/>
            <a:ext cx="1143000" cy="914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/>
              <a:t>URI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19200" y="1905000"/>
            <a:ext cx="2286000" cy="6858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Desktop Application</a:t>
            </a:r>
          </a:p>
          <a:p>
            <a:pPr algn="ctr">
              <a:defRPr/>
            </a:pPr>
            <a:r>
              <a:rPr lang="en-US" b="0" dirty="0"/>
              <a:t>Web Application</a:t>
            </a:r>
          </a:p>
        </p:txBody>
      </p:sp>
      <p:cxnSp>
        <p:nvCxnSpPr>
          <p:cNvPr id="26" name="Curved Connector 25"/>
          <p:cNvCxnSpPr>
            <a:stCxn id="21518" idx="3"/>
            <a:endCxn id="21508" idx="1"/>
          </p:cNvCxnSpPr>
          <p:nvPr/>
        </p:nvCxnSpPr>
        <p:spPr bwMode="auto">
          <a:xfrm>
            <a:off x="3505200" y="5562600"/>
            <a:ext cx="22098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>
            <a:off x="3505200" y="5105400"/>
            <a:ext cx="22098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28" name="Curved Connector 27"/>
          <p:cNvCxnSpPr/>
          <p:nvPr/>
        </p:nvCxnSpPr>
        <p:spPr bwMode="auto">
          <a:xfrm>
            <a:off x="3505200" y="4648200"/>
            <a:ext cx="22098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>
            <a:off x="3505200" y="4191000"/>
            <a:ext cx="22098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>
            <a:off x="3505200" y="3733800"/>
            <a:ext cx="22098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>
            <a:off x="3505200" y="3276600"/>
            <a:ext cx="22098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33" name="Curved Connector 32"/>
          <p:cNvCxnSpPr>
            <a:stCxn id="23" idx="0"/>
            <a:endCxn id="21516" idx="0"/>
          </p:cNvCxnSpPr>
          <p:nvPr/>
        </p:nvCxnSpPr>
        <p:spPr bwMode="auto">
          <a:xfrm rot="16200000" flipH="1">
            <a:off x="4171950" y="95250"/>
            <a:ext cx="304800" cy="3924300"/>
          </a:xfrm>
          <a:prstGeom prst="curvedConnector3">
            <a:avLst>
              <a:gd name="adj1" fmla="val -106765"/>
            </a:avLst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Curved Connector 34"/>
          <p:cNvCxnSpPr>
            <a:stCxn id="23" idx="0"/>
            <a:endCxn id="21517" idx="0"/>
          </p:cNvCxnSpPr>
          <p:nvPr/>
        </p:nvCxnSpPr>
        <p:spPr bwMode="auto">
          <a:xfrm rot="16200000" flipH="1">
            <a:off x="4743450" y="-476250"/>
            <a:ext cx="304800" cy="5067300"/>
          </a:xfrm>
          <a:prstGeom prst="curvedConnector3">
            <a:avLst>
              <a:gd name="adj1" fmla="val -191471"/>
            </a:avLst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21535" name="TextBox 37"/>
          <p:cNvSpPr txBox="1">
            <a:spLocks noChangeArrowheads="1"/>
          </p:cNvSpPr>
          <p:nvPr/>
        </p:nvSpPr>
        <p:spPr bwMode="auto">
          <a:xfrm>
            <a:off x="3657600" y="5867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Physical communication</a:t>
            </a:r>
          </a:p>
        </p:txBody>
      </p:sp>
      <p:sp>
        <p:nvSpPr>
          <p:cNvPr id="21536" name="TextBox 38"/>
          <p:cNvSpPr txBox="1">
            <a:spLocks noChangeArrowheads="1"/>
          </p:cNvSpPr>
          <p:nvPr/>
        </p:nvSpPr>
        <p:spPr bwMode="auto">
          <a:xfrm>
            <a:off x="3657600" y="25908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Virtual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03574A-8085-48FF-B9A8-9CAA4F11CA03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Unit 1</a:t>
            </a:r>
          </a:p>
        </p:txBody>
      </p:sp>
      <p:sp>
        <p:nvSpPr>
          <p:cNvPr id="4100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772400" cy="5486400"/>
          </a:xfrm>
        </p:spPr>
        <p:txBody>
          <a:bodyPr/>
          <a:lstStyle/>
          <a:p>
            <a:pPr marL="514350" indent="-514350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Introduction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Software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Service-Oriented Architecture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Service-Oriented Computing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Service-Oriented Development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Semantic Web and Intelligent Web</a:t>
            </a:r>
          </a:p>
          <a:p>
            <a:pPr marL="514350" indent="-514350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Self-Hosting Services</a:t>
            </a:r>
          </a:p>
          <a:p>
            <a:pPr marL="514350" indent="-514350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Advanced Services</a:t>
            </a:r>
          </a:p>
          <a:p>
            <a:pPr marL="514350" indent="-514350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REST Concepts</a:t>
            </a:r>
          </a:p>
          <a:p>
            <a:pPr marL="514350" indent="-514350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RESTful Services</a:t>
            </a:r>
          </a:p>
          <a:p>
            <a:pPr marL="514350" indent="-514350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Advanced Web Application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4913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990000"/>
                </a:solidFill>
              </a:rPr>
              <a:t>system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 collection of interconnected components that have some functions or purposes. A system can be defined at three levels</a:t>
            </a:r>
          </a:p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A system has </a:t>
            </a:r>
            <a:r>
              <a:rPr lang="en-US" b="1" dirty="0" smtClean="0">
                <a:solidFill>
                  <a:srgbClr val="990000"/>
                </a:solidFill>
              </a:rPr>
              <a:t>architecture</a:t>
            </a:r>
          </a:p>
          <a:p>
            <a:pPr lvl="1"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the overall organization of its components</a:t>
            </a:r>
          </a:p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A system has </a:t>
            </a:r>
            <a:r>
              <a:rPr lang="en-US" b="1" dirty="0" smtClean="0">
                <a:solidFill>
                  <a:srgbClr val="990000"/>
                </a:solidFill>
              </a:rPr>
              <a:t>interface</a:t>
            </a:r>
          </a:p>
          <a:p>
            <a:pPr lvl="1"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input/output</a:t>
            </a:r>
          </a:p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A system has </a:t>
            </a:r>
            <a:r>
              <a:rPr lang="en-US" b="1" dirty="0" smtClean="0">
                <a:solidFill>
                  <a:srgbClr val="990000"/>
                </a:solidFill>
              </a:rPr>
              <a:t>behavior</a:t>
            </a:r>
          </a:p>
          <a:p>
            <a:pPr lvl="1"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/>
              <a:t>d</a:t>
            </a:r>
            <a:r>
              <a:rPr lang="en-US" dirty="0" smtClean="0"/>
              <a:t>eclarative relationship between input and output;</a:t>
            </a:r>
          </a:p>
          <a:p>
            <a:pPr lvl="1"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</a:tabLst>
              <a:defRPr/>
            </a:pPr>
            <a:r>
              <a:rPr lang="en-US" dirty="0" smtClean="0"/>
              <a:t>procedural relationship: transformation from input to output.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C765B1-7164-4456-9823-D5DD0B1EE861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Integration at Different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38" y="1219200"/>
            <a:ext cx="8094662" cy="5410200"/>
          </a:xfrm>
        </p:spPr>
        <p:txBody>
          <a:bodyPr/>
          <a:lstStyle/>
          <a:p>
            <a:r>
              <a:rPr lang="en-US" sz="2400" b="1" dirty="0" smtClean="0"/>
              <a:t>Architecture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Integration of systems 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Integration of components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Integration of computing systems and data sources</a:t>
            </a:r>
          </a:p>
          <a:p>
            <a:r>
              <a:rPr lang="en-US" sz="2400" b="1" dirty="0" smtClean="0"/>
              <a:t>Interface</a:t>
            </a:r>
          </a:p>
          <a:p>
            <a:pPr lvl="1"/>
            <a:r>
              <a:rPr lang="en-US" sz="2000" dirty="0" smtClean="0"/>
              <a:t>Integration based on component models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lang="en-US" sz="1800" i="1" dirty="0" smtClean="0"/>
              <a:t>Object Model (migration or remote objects)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lang="en-US" sz="1800" i="1" dirty="0" smtClean="0"/>
              <a:t>Service Model</a:t>
            </a:r>
          </a:p>
          <a:p>
            <a:pPr lvl="1"/>
            <a:r>
              <a:rPr lang="en-US" sz="2000" dirty="0" smtClean="0"/>
              <a:t>Integration based on communication model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lang="en-US" sz="1800" i="1" dirty="0" smtClean="0"/>
              <a:t>Point to point (Remote procedure call and invocation)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lang="en-US" sz="1800" i="1" dirty="0" smtClean="0"/>
              <a:t>Bus (object broker and service bus)</a:t>
            </a:r>
          </a:p>
          <a:p>
            <a:r>
              <a:rPr lang="en-US" sz="2400" b="1" dirty="0" smtClean="0"/>
              <a:t>Behavior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Integration based on declarative relationship among inputs and outputs: Integration through message exchange among components (services and objects).</a:t>
            </a:r>
          </a:p>
          <a:p>
            <a:pPr lvl="1">
              <a:spcBef>
                <a:spcPct val="0"/>
              </a:spcBef>
            </a:pPr>
            <a:r>
              <a:rPr lang="en-US" sz="2000" dirty="0" smtClean="0"/>
              <a:t>Integration based on workflow among the components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EB1FF5-F6DE-418C-A954-85E3F4B2BAFA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9" name="Right Brace 4"/>
          <p:cNvSpPr>
            <a:spLocks/>
          </p:cNvSpPr>
          <p:nvPr/>
        </p:nvSpPr>
        <p:spPr bwMode="auto">
          <a:xfrm>
            <a:off x="5257800" y="152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5562600" y="1487488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The distinction may or may not </a:t>
            </a:r>
            <a:r>
              <a:rPr lang="en-US" b="0" dirty="0" smtClean="0"/>
              <a:t>be clear</a:t>
            </a:r>
            <a:r>
              <a:rPr lang="en-US" b="0" dirty="0"/>
              <a:t>, depending on the context.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Case Study: ASU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6019800" cy="5715000"/>
          </a:xfrm>
        </p:spPr>
        <p:txBody>
          <a:bodyPr/>
          <a:lstStyle/>
          <a:p>
            <a:r>
              <a:rPr lang="en-US" dirty="0" smtClean="0"/>
              <a:t>Enrollment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Application submission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Application evaluation</a:t>
            </a:r>
          </a:p>
          <a:p>
            <a:r>
              <a:rPr lang="en-US" dirty="0" smtClean="0"/>
              <a:t>My ASU: Blackboard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Class search and enrollment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Class schedule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Test and assignment submission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Grade book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Mail and alert</a:t>
            </a:r>
          </a:p>
          <a:p>
            <a:r>
              <a:rPr lang="en-US" dirty="0" smtClean="0"/>
              <a:t>Student database</a:t>
            </a:r>
          </a:p>
          <a:p>
            <a:r>
              <a:rPr lang="en-US" dirty="0" smtClean="0"/>
              <a:t>ASU Gmail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Mail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Calendar and schedule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9C0EFB-8FD7-4C9D-976F-8A0D4D187C3A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921000" y="4114800"/>
            <a:ext cx="812800" cy="914400"/>
          </a:xfrm>
          <a:custGeom>
            <a:avLst/>
            <a:gdLst>
              <a:gd name="connsiteX0" fmla="*/ 0 w 629392"/>
              <a:gd name="connsiteY0" fmla="*/ 0 h 486888"/>
              <a:gd name="connsiteX1" fmla="*/ 629392 w 629392"/>
              <a:gd name="connsiteY1" fmla="*/ 0 h 486888"/>
              <a:gd name="connsiteX2" fmla="*/ 617517 w 629392"/>
              <a:gd name="connsiteY2" fmla="*/ 486888 h 48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392" h="486888">
                <a:moveTo>
                  <a:pt x="0" y="0"/>
                </a:moveTo>
                <a:lnTo>
                  <a:pt x="629392" y="0"/>
                </a:lnTo>
                <a:lnTo>
                  <a:pt x="617517" y="486888"/>
                </a:ln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52800" y="5029200"/>
            <a:ext cx="2362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Freeform 13"/>
          <p:cNvSpPr/>
          <p:nvPr/>
        </p:nvSpPr>
        <p:spPr bwMode="auto">
          <a:xfrm>
            <a:off x="4630738" y="2133600"/>
            <a:ext cx="1084262" cy="2895600"/>
          </a:xfrm>
          <a:custGeom>
            <a:avLst/>
            <a:gdLst>
              <a:gd name="connsiteX0" fmla="*/ 0 w 724394"/>
              <a:gd name="connsiteY0" fmla="*/ 0 h 2778826"/>
              <a:gd name="connsiteX1" fmla="*/ 724394 w 724394"/>
              <a:gd name="connsiteY1" fmla="*/ 0 h 2778826"/>
              <a:gd name="connsiteX2" fmla="*/ 724394 w 724394"/>
              <a:gd name="connsiteY2" fmla="*/ 2778826 h 277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394" h="2778826">
                <a:moveTo>
                  <a:pt x="0" y="0"/>
                </a:moveTo>
                <a:lnTo>
                  <a:pt x="724394" y="0"/>
                </a:lnTo>
                <a:lnTo>
                  <a:pt x="724394" y="2778826"/>
                </a:ln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648200" y="3035422"/>
            <a:ext cx="830057" cy="3365378"/>
          </a:xfrm>
          <a:custGeom>
            <a:avLst/>
            <a:gdLst>
              <a:gd name="T0" fmla="*/ 2464866 w 2885704"/>
              <a:gd name="T1" fmla="*/ 10763 h 3408218"/>
              <a:gd name="T2" fmla="*/ 2879630 w 2885704"/>
              <a:gd name="T3" fmla="*/ 0 h 3408218"/>
              <a:gd name="T4" fmla="*/ 2867778 w 2885704"/>
              <a:gd name="T5" fmla="*/ 3088937 h 3408218"/>
              <a:gd name="T6" fmla="*/ 0 w 2885704"/>
              <a:gd name="T7" fmla="*/ 3078171 h 3408218"/>
              <a:gd name="T8" fmla="*/ 0 60000 65536"/>
              <a:gd name="T9" fmla="*/ 0 60000 65536"/>
              <a:gd name="T10" fmla="*/ 0 60000 65536"/>
              <a:gd name="T11" fmla="*/ 0 60000 65536"/>
              <a:gd name="T12" fmla="*/ 0 w 2885704"/>
              <a:gd name="T13" fmla="*/ 0 h 3408218"/>
              <a:gd name="T14" fmla="*/ 2885704 w 2885704"/>
              <a:gd name="T15" fmla="*/ 3408218 h 3408218"/>
              <a:gd name="connsiteX0" fmla="*/ 355368 w 771005"/>
              <a:gd name="connsiteY0" fmla="*/ 11876 h 3432895"/>
              <a:gd name="connsiteX1" fmla="*/ 771005 w 771005"/>
              <a:gd name="connsiteY1" fmla="*/ 0 h 3432895"/>
              <a:gd name="connsiteX2" fmla="*/ 759129 w 771005"/>
              <a:gd name="connsiteY2" fmla="*/ 3408218 h 3432895"/>
              <a:gd name="connsiteX3" fmla="*/ 0 w 771005"/>
              <a:gd name="connsiteY3" fmla="*/ 3432558 h 3432895"/>
              <a:gd name="connsiteX0" fmla="*/ 355368 w 771005"/>
              <a:gd name="connsiteY0" fmla="*/ 11876 h 3408218"/>
              <a:gd name="connsiteX1" fmla="*/ 771005 w 771005"/>
              <a:gd name="connsiteY1" fmla="*/ 0 h 3408218"/>
              <a:gd name="connsiteX2" fmla="*/ 759129 w 771005"/>
              <a:gd name="connsiteY2" fmla="*/ 3408218 h 3408218"/>
              <a:gd name="connsiteX3" fmla="*/ 0 w 771005"/>
              <a:gd name="connsiteY3" fmla="*/ 3396344 h 3408218"/>
              <a:gd name="connsiteX0" fmla="*/ 343488 w 759125"/>
              <a:gd name="connsiteY0" fmla="*/ 11876 h 3432896"/>
              <a:gd name="connsiteX1" fmla="*/ 759125 w 759125"/>
              <a:gd name="connsiteY1" fmla="*/ 0 h 3432896"/>
              <a:gd name="connsiteX2" fmla="*/ 747249 w 759125"/>
              <a:gd name="connsiteY2" fmla="*/ 3408218 h 3432896"/>
              <a:gd name="connsiteX3" fmla="*/ 0 w 759125"/>
              <a:gd name="connsiteY3" fmla="*/ 3432559 h 3432896"/>
              <a:gd name="connsiteX0" fmla="*/ 414770 w 830407"/>
              <a:gd name="connsiteY0" fmla="*/ 11876 h 3421004"/>
              <a:gd name="connsiteX1" fmla="*/ 830407 w 830407"/>
              <a:gd name="connsiteY1" fmla="*/ 0 h 3421004"/>
              <a:gd name="connsiteX2" fmla="*/ 818531 w 830407"/>
              <a:gd name="connsiteY2" fmla="*/ 3408218 h 3421004"/>
              <a:gd name="connsiteX3" fmla="*/ 0 w 830407"/>
              <a:gd name="connsiteY3" fmla="*/ 3420487 h 342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407" h="3421004">
                <a:moveTo>
                  <a:pt x="414770" y="11876"/>
                </a:moveTo>
                <a:lnTo>
                  <a:pt x="830407" y="0"/>
                </a:lnTo>
                <a:cubicBezTo>
                  <a:pt x="826448" y="1136073"/>
                  <a:pt x="822490" y="2272145"/>
                  <a:pt x="818531" y="3408218"/>
                </a:cubicBezTo>
                <a:cubicBezTo>
                  <a:pt x="-139412" y="3404260"/>
                  <a:pt x="957943" y="3424445"/>
                  <a:pt x="0" y="342048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2078038" y="4489450"/>
            <a:ext cx="2066925" cy="1436688"/>
          </a:xfrm>
          <a:custGeom>
            <a:avLst/>
            <a:gdLst>
              <a:gd name="connsiteX0" fmla="*/ 1068779 w 2066306"/>
              <a:gd name="connsiteY0" fmla="*/ 0 h 1436914"/>
              <a:gd name="connsiteX1" fmla="*/ 2066306 w 2066306"/>
              <a:gd name="connsiteY1" fmla="*/ 11875 h 1436914"/>
              <a:gd name="connsiteX2" fmla="*/ 2066306 w 2066306"/>
              <a:gd name="connsiteY2" fmla="*/ 1425039 h 1436914"/>
              <a:gd name="connsiteX3" fmla="*/ 0 w 2066306"/>
              <a:gd name="connsiteY3" fmla="*/ 1436914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306" h="1436914">
                <a:moveTo>
                  <a:pt x="1068779" y="0"/>
                </a:moveTo>
                <a:lnTo>
                  <a:pt x="2066306" y="11875"/>
                </a:lnTo>
                <a:lnTo>
                  <a:pt x="2066306" y="1425039"/>
                </a:lnTo>
                <a:lnTo>
                  <a:pt x="0" y="1436914"/>
                </a:ln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6324600" y="2590800"/>
            <a:ext cx="2514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Number Ranking</a:t>
            </a: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5410200" y="1981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6019800" y="3200400"/>
            <a:ext cx="9906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Accept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8153400" y="32004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FFFF00"/>
                </a:solidFill>
              </a:rPr>
              <a:t>Reject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934200" y="36576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Marginal</a:t>
            </a:r>
          </a:p>
        </p:txBody>
      </p:sp>
      <p:cxnSp>
        <p:nvCxnSpPr>
          <p:cNvPr id="25" name="Straight Arrow Connector 24"/>
          <p:cNvCxnSpPr>
            <a:cxnSpLocks noChangeShapeType="1"/>
            <a:endCxn id="21" idx="0"/>
          </p:cNvCxnSpPr>
          <p:nvPr/>
        </p:nvCxnSpPr>
        <p:spPr bwMode="auto">
          <a:xfrm>
            <a:off x="8610600" y="29718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18" idx="2"/>
            <a:endCxn id="22" idx="0"/>
          </p:cNvCxnSpPr>
          <p:nvPr/>
        </p:nvCxnSpPr>
        <p:spPr bwMode="auto">
          <a:xfrm>
            <a:off x="7581900" y="2971800"/>
            <a:ext cx="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7121525" y="43434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600"/>
              </a:lnSpc>
            </a:pPr>
            <a:r>
              <a:rPr lang="en-US" sz="1600" b="0"/>
              <a:t>Manual reading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6130925" y="43434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600"/>
              </a:lnSpc>
            </a:pPr>
            <a:r>
              <a:rPr lang="en-US" sz="1600" b="0"/>
              <a:t>More stuff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8224838" y="4343400"/>
            <a:ext cx="801687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600"/>
              </a:lnSpc>
            </a:pPr>
            <a:r>
              <a:rPr lang="en-US" sz="1600" b="0"/>
              <a:t>Inter-view</a:t>
            </a:r>
          </a:p>
        </p:txBody>
      </p:sp>
      <p:cxnSp>
        <p:nvCxnSpPr>
          <p:cNvPr id="32" name="Straight Arrow Connector 31"/>
          <p:cNvCxnSpPr>
            <a:cxnSpLocks noChangeShapeType="1"/>
            <a:stCxn id="22" idx="2"/>
            <a:endCxn id="29" idx="0"/>
          </p:cNvCxnSpPr>
          <p:nvPr/>
        </p:nvCxnSpPr>
        <p:spPr bwMode="auto">
          <a:xfrm flipH="1">
            <a:off x="6511925" y="4038600"/>
            <a:ext cx="106997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  <a:stCxn id="22" idx="2"/>
            <a:endCxn id="28" idx="0"/>
          </p:cNvCxnSpPr>
          <p:nvPr/>
        </p:nvCxnSpPr>
        <p:spPr bwMode="auto">
          <a:xfrm flipH="1">
            <a:off x="7578725" y="4038600"/>
            <a:ext cx="317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  <a:stCxn id="22" idx="2"/>
            <a:endCxn id="30" idx="0"/>
          </p:cNvCxnSpPr>
          <p:nvPr/>
        </p:nvCxnSpPr>
        <p:spPr bwMode="auto">
          <a:xfrm>
            <a:off x="7581900" y="4038600"/>
            <a:ext cx="104457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46913" y="5181600"/>
            <a:ext cx="197961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Manual Ranking</a:t>
            </a:r>
          </a:p>
        </p:txBody>
      </p:sp>
      <p:cxnSp>
        <p:nvCxnSpPr>
          <p:cNvPr id="44" name="Straight Arrow Connector 43"/>
          <p:cNvCxnSpPr>
            <a:cxnSpLocks noChangeShapeType="1"/>
            <a:stCxn id="29" idx="3"/>
            <a:endCxn id="28" idx="1"/>
          </p:cNvCxnSpPr>
          <p:nvPr/>
        </p:nvCxnSpPr>
        <p:spPr bwMode="auto">
          <a:xfrm>
            <a:off x="6892925" y="457200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28" idx="3"/>
            <a:endCxn id="30" idx="1"/>
          </p:cNvCxnSpPr>
          <p:nvPr/>
        </p:nvCxnSpPr>
        <p:spPr bwMode="auto">
          <a:xfrm>
            <a:off x="8035925" y="4572000"/>
            <a:ext cx="188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>
            <a:off x="7543800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8610600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le 60"/>
          <p:cNvSpPr/>
          <p:nvPr/>
        </p:nvSpPr>
        <p:spPr bwMode="auto">
          <a:xfrm>
            <a:off x="7010400" y="5791200"/>
            <a:ext cx="9906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Accept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8153400" y="57912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FFFF00"/>
                </a:solidFill>
              </a:rPr>
              <a:t>Reject</a:t>
            </a:r>
          </a:p>
        </p:txBody>
      </p: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>
            <a:off x="7543800" y="55626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>
            <a:off x="8610600" y="55626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>
            <a:off x="6553200" y="29718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6324600" y="1905000"/>
            <a:ext cx="2514600" cy="3810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FFFF00"/>
                </a:solidFill>
              </a:rPr>
              <a:t>Application Evaluation</a:t>
            </a:r>
          </a:p>
        </p:txBody>
      </p:sp>
      <p:cxnSp>
        <p:nvCxnSpPr>
          <p:cNvPr id="4" name="Straight Arrow Connector 3"/>
          <p:cNvCxnSpPr>
            <a:cxnSpLocks noChangeShapeType="1"/>
            <a:stCxn id="33" idx="2"/>
            <a:endCxn id="18" idx="0"/>
          </p:cNvCxnSpPr>
          <p:nvPr/>
        </p:nvCxnSpPr>
        <p:spPr bwMode="auto">
          <a:xfrm>
            <a:off x="7581900" y="22860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7" grpId="0" animBg="1"/>
      <p:bldP spid="61" grpId="0" animBg="1"/>
      <p:bldP spid="6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3421063" y="1514475"/>
            <a:ext cx="5638800" cy="4810125"/>
            <a:chOff x="3429000" y="1514475"/>
            <a:chExt cx="5638800" cy="4810125"/>
          </a:xfrm>
        </p:grpSpPr>
        <p:sp>
          <p:nvSpPr>
            <p:cNvPr id="8227" name="Rectangle 100"/>
            <p:cNvSpPr>
              <a:spLocks noChangeArrowheads="1"/>
            </p:cNvSpPr>
            <p:nvPr/>
          </p:nvSpPr>
          <p:spPr bwMode="auto">
            <a:xfrm>
              <a:off x="3429000" y="1676400"/>
              <a:ext cx="5638800" cy="44196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Application Evaluation System</a:t>
              </a:r>
            </a:p>
          </p:txBody>
        </p:sp>
        <p:sp>
          <p:nvSpPr>
            <p:cNvPr id="8228" name="Rounded Rectangle 37"/>
            <p:cNvSpPr>
              <a:spLocks noChangeArrowheads="1"/>
            </p:cNvSpPr>
            <p:nvPr/>
          </p:nvSpPr>
          <p:spPr bwMode="auto">
            <a:xfrm>
              <a:off x="5410200" y="2133600"/>
              <a:ext cx="1295400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sz="1600" b="0"/>
                <a:t>Semantic analysis</a:t>
              </a:r>
            </a:p>
          </p:txBody>
        </p:sp>
        <p:sp>
          <p:nvSpPr>
            <p:cNvPr id="8229" name="Rounded Rectangle 38"/>
            <p:cNvSpPr>
              <a:spLocks noChangeArrowheads="1"/>
            </p:cNvSpPr>
            <p:nvPr/>
          </p:nvSpPr>
          <p:spPr bwMode="auto">
            <a:xfrm>
              <a:off x="3657600" y="2133600"/>
              <a:ext cx="1412175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sz="1600" b="0"/>
                <a:t>Application stuff</a:t>
              </a:r>
            </a:p>
          </p:txBody>
        </p:sp>
        <p:sp>
          <p:nvSpPr>
            <p:cNvPr id="8230" name="Rounded Rectangle 39"/>
            <p:cNvSpPr>
              <a:spLocks noChangeArrowheads="1"/>
            </p:cNvSpPr>
            <p:nvPr/>
          </p:nvSpPr>
          <p:spPr bwMode="auto">
            <a:xfrm>
              <a:off x="7010400" y="2133600"/>
              <a:ext cx="1143000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sz="1600" b="0"/>
                <a:t>Web Interview</a:t>
              </a:r>
            </a:p>
          </p:txBody>
        </p:sp>
        <p:cxnSp>
          <p:nvCxnSpPr>
            <p:cNvPr id="8231" name="Straight Arrow Connector 40"/>
            <p:cNvCxnSpPr>
              <a:cxnSpLocks noChangeShapeType="1"/>
              <a:stCxn id="8229" idx="3"/>
              <a:endCxn id="8228" idx="1"/>
            </p:cNvCxnSpPr>
            <p:nvPr/>
          </p:nvCxnSpPr>
          <p:spPr bwMode="auto">
            <a:xfrm>
              <a:off x="5069775" y="2362200"/>
              <a:ext cx="3404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Straight Arrow Connector 41"/>
            <p:cNvCxnSpPr>
              <a:cxnSpLocks noChangeShapeType="1"/>
              <a:stCxn id="8228" idx="3"/>
              <a:endCxn id="8230" idx="1"/>
            </p:cNvCxnSpPr>
            <p:nvPr/>
          </p:nvCxnSpPr>
          <p:spPr bwMode="auto">
            <a:xfrm>
              <a:off x="6705600" y="2362200"/>
              <a:ext cx="304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Straight Arrow Connector 49"/>
            <p:cNvCxnSpPr>
              <a:cxnSpLocks noChangeShapeType="1"/>
              <a:stCxn id="8230" idx="2"/>
            </p:cNvCxnSpPr>
            <p:nvPr/>
          </p:nvCxnSpPr>
          <p:spPr bwMode="auto">
            <a:xfrm>
              <a:off x="7581900" y="25908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Rectangle 51"/>
            <p:cNvSpPr>
              <a:spLocks noChangeArrowheads="1"/>
            </p:cNvSpPr>
            <p:nvPr/>
          </p:nvSpPr>
          <p:spPr bwMode="auto">
            <a:xfrm>
              <a:off x="5257800" y="4419600"/>
              <a:ext cx="19050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Audio track</a:t>
              </a:r>
            </a:p>
          </p:txBody>
        </p:sp>
        <p:sp>
          <p:nvSpPr>
            <p:cNvPr id="8235" name="Rectangle 52"/>
            <p:cNvSpPr>
              <a:spLocks noChangeArrowheads="1"/>
            </p:cNvSpPr>
            <p:nvPr/>
          </p:nvSpPr>
          <p:spPr bwMode="auto">
            <a:xfrm>
              <a:off x="7239000" y="4419600"/>
              <a:ext cx="1676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Video track</a:t>
              </a:r>
            </a:p>
          </p:txBody>
        </p:sp>
        <p:cxnSp>
          <p:nvCxnSpPr>
            <p:cNvPr id="8236" name="Straight Arrow Connector 54"/>
            <p:cNvCxnSpPr>
              <a:cxnSpLocks noChangeShapeType="1"/>
              <a:endCxn id="8234" idx="0"/>
            </p:cNvCxnSpPr>
            <p:nvPr/>
          </p:nvCxnSpPr>
          <p:spPr bwMode="auto">
            <a:xfrm flipH="1">
              <a:off x="6210300" y="3962400"/>
              <a:ext cx="800100" cy="457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7" name="Straight Arrow Connector 56"/>
            <p:cNvCxnSpPr>
              <a:cxnSpLocks noChangeShapeType="1"/>
              <a:endCxn id="8235" idx="0"/>
            </p:cNvCxnSpPr>
            <p:nvPr/>
          </p:nvCxnSpPr>
          <p:spPr bwMode="auto">
            <a:xfrm>
              <a:off x="7772400" y="4038600"/>
              <a:ext cx="3048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8" name="Rectangle 65"/>
            <p:cNvSpPr>
              <a:spLocks noChangeArrowheads="1"/>
            </p:cNvSpPr>
            <p:nvPr/>
          </p:nvSpPr>
          <p:spPr bwMode="auto">
            <a:xfrm>
              <a:off x="5257800" y="4876800"/>
              <a:ext cx="19050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Transcription</a:t>
              </a:r>
            </a:p>
          </p:txBody>
        </p:sp>
        <p:sp>
          <p:nvSpPr>
            <p:cNvPr id="8239" name="Rectangle 67"/>
            <p:cNvSpPr>
              <a:spLocks noChangeArrowheads="1"/>
            </p:cNvSpPr>
            <p:nvPr/>
          </p:nvSpPr>
          <p:spPr bwMode="auto">
            <a:xfrm>
              <a:off x="7239000" y="4876800"/>
              <a:ext cx="1676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Image process</a:t>
              </a:r>
            </a:p>
          </p:txBody>
        </p:sp>
        <p:sp>
          <p:nvSpPr>
            <p:cNvPr id="8240" name="Rectangle 72"/>
            <p:cNvSpPr>
              <a:spLocks noChangeArrowheads="1"/>
            </p:cNvSpPr>
            <p:nvPr/>
          </p:nvSpPr>
          <p:spPr bwMode="auto">
            <a:xfrm>
              <a:off x="7239000" y="5334000"/>
              <a:ext cx="1676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Image database</a:t>
              </a:r>
            </a:p>
          </p:txBody>
        </p:sp>
        <p:sp>
          <p:nvSpPr>
            <p:cNvPr id="8241" name="Flowchart: Magnetic Disk 74"/>
            <p:cNvSpPr>
              <a:spLocks noChangeArrowheads="1"/>
            </p:cNvSpPr>
            <p:nvPr/>
          </p:nvSpPr>
          <p:spPr bwMode="auto">
            <a:xfrm>
              <a:off x="3581400" y="4114800"/>
              <a:ext cx="1295400" cy="1143000"/>
            </a:xfrm>
            <a:prstGeom prst="flowChartMagneticDisk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Knowledge Ontology</a:t>
              </a:r>
            </a:p>
          </p:txBody>
        </p:sp>
        <p:cxnSp>
          <p:nvCxnSpPr>
            <p:cNvPr id="8242" name="Straight Arrow Connector 78"/>
            <p:cNvCxnSpPr>
              <a:cxnSpLocks noChangeShapeType="1"/>
              <a:stCxn id="8228" idx="2"/>
              <a:endCxn id="8241" idx="1"/>
            </p:cNvCxnSpPr>
            <p:nvPr/>
          </p:nvCxnSpPr>
          <p:spPr bwMode="auto">
            <a:xfrm flipH="1">
              <a:off x="4229100" y="2590800"/>
              <a:ext cx="1828800" cy="1524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Straight Arrow Connector 81"/>
            <p:cNvCxnSpPr>
              <a:cxnSpLocks noChangeShapeType="1"/>
              <a:stCxn id="8244" idx="1"/>
              <a:endCxn id="8241" idx="4"/>
            </p:cNvCxnSpPr>
            <p:nvPr/>
          </p:nvCxnSpPr>
          <p:spPr bwMode="auto">
            <a:xfrm flipH="1" flipV="1">
              <a:off x="4876800" y="4686300"/>
              <a:ext cx="3810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4" name="Rectangle 84"/>
            <p:cNvSpPr>
              <a:spLocks noChangeArrowheads="1"/>
            </p:cNvSpPr>
            <p:nvPr/>
          </p:nvSpPr>
          <p:spPr bwMode="auto">
            <a:xfrm>
              <a:off x="5257800" y="5334000"/>
              <a:ext cx="19050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Semantic analysis</a:t>
              </a:r>
            </a:p>
            <a:p>
              <a:pPr algn="ctr"/>
              <a:endParaRPr lang="en-US" b="0"/>
            </a:p>
          </p:txBody>
        </p:sp>
        <p:pic>
          <p:nvPicPr>
            <p:cNvPr id="824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819400"/>
              <a:ext cx="8763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6" name="Rectangle 110"/>
            <p:cNvSpPr>
              <a:spLocks noChangeArrowheads="1"/>
            </p:cNvSpPr>
            <p:nvPr/>
          </p:nvSpPr>
          <p:spPr bwMode="auto">
            <a:xfrm>
              <a:off x="3581400" y="5486400"/>
              <a:ext cx="1295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Ranking</a:t>
              </a:r>
            </a:p>
            <a:p>
              <a:pPr algn="ctr"/>
              <a:endParaRPr lang="en-US" b="0"/>
            </a:p>
          </p:txBody>
        </p:sp>
        <p:cxnSp>
          <p:nvCxnSpPr>
            <p:cNvPr id="8247" name="Straight Arrow Connector 112"/>
            <p:cNvCxnSpPr>
              <a:cxnSpLocks noChangeShapeType="1"/>
              <a:stCxn id="8241" idx="3"/>
              <a:endCxn id="8246" idx="0"/>
            </p:cNvCxnSpPr>
            <p:nvPr/>
          </p:nvCxnSpPr>
          <p:spPr bwMode="auto">
            <a:xfrm>
              <a:off x="4229100" y="52578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8" name="Straight Arrow Connector 113"/>
            <p:cNvCxnSpPr>
              <a:cxnSpLocks noChangeShapeType="1"/>
            </p:cNvCxnSpPr>
            <p:nvPr/>
          </p:nvCxnSpPr>
          <p:spPr bwMode="auto">
            <a:xfrm>
              <a:off x="3970337" y="5867400"/>
              <a:ext cx="0" cy="457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9" name="Straight Arrow Connector 128"/>
            <p:cNvCxnSpPr>
              <a:cxnSpLocks noChangeShapeType="1"/>
            </p:cNvCxnSpPr>
            <p:nvPr/>
          </p:nvCxnSpPr>
          <p:spPr bwMode="auto">
            <a:xfrm>
              <a:off x="4419600" y="1514475"/>
              <a:ext cx="0" cy="6191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0" name="Straight Arrow Connector 113"/>
            <p:cNvCxnSpPr>
              <a:cxnSpLocks noChangeShapeType="1"/>
            </p:cNvCxnSpPr>
            <p:nvPr/>
          </p:nvCxnSpPr>
          <p:spPr bwMode="auto">
            <a:xfrm>
              <a:off x="4503737" y="5867400"/>
              <a:ext cx="0" cy="457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Case Study: ASU Website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77B9AA-6FC9-4195-B8ED-2F6FC6F07A2C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95400" y="990600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990000"/>
                </a:solidFill>
              </a:rPr>
              <a:t>What else can we do to improve our business?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263525" y="1905000"/>
            <a:ext cx="2936875" cy="4267200"/>
            <a:chOff x="263525" y="1905000"/>
            <a:chExt cx="2936875" cy="4267200"/>
          </a:xfrm>
        </p:grpSpPr>
        <p:sp>
          <p:nvSpPr>
            <p:cNvPr id="8203" name="Rounded Rectangle 54"/>
            <p:cNvSpPr>
              <a:spLocks noChangeArrowheads="1"/>
            </p:cNvSpPr>
            <p:nvPr/>
          </p:nvSpPr>
          <p:spPr bwMode="auto">
            <a:xfrm>
              <a:off x="457200" y="2590800"/>
              <a:ext cx="25146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Number Ranking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457200" y="3200400"/>
              <a:ext cx="990600" cy="381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FFFF00"/>
                  </a:solidFill>
                </a:rPr>
                <a:t>Accept</a:t>
              </a:r>
            </a:p>
          </p:txBody>
        </p:sp>
        <p:sp>
          <p:nvSpPr>
            <p:cNvPr id="8205" name="Rounded Rectangle 56"/>
            <p:cNvSpPr>
              <a:spLocks noChangeArrowheads="1"/>
            </p:cNvSpPr>
            <p:nvPr/>
          </p:nvSpPr>
          <p:spPr bwMode="auto">
            <a:xfrm>
              <a:off x="2057400" y="3200400"/>
              <a:ext cx="914400" cy="3810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Reject</a:t>
              </a:r>
            </a:p>
          </p:txBody>
        </p:sp>
        <p:sp>
          <p:nvSpPr>
            <p:cNvPr id="8206" name="Rounded Rectangle 57"/>
            <p:cNvSpPr>
              <a:spLocks noChangeArrowheads="1"/>
            </p:cNvSpPr>
            <p:nvPr/>
          </p:nvSpPr>
          <p:spPr bwMode="auto">
            <a:xfrm>
              <a:off x="1066800" y="3657600"/>
              <a:ext cx="12954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Marginal</a:t>
              </a:r>
            </a:p>
          </p:txBody>
        </p:sp>
        <p:cxnSp>
          <p:nvCxnSpPr>
            <p:cNvPr id="8207" name="Straight Arrow Connector 58"/>
            <p:cNvCxnSpPr>
              <a:cxnSpLocks noChangeShapeType="1"/>
              <a:endCxn id="8205" idx="0"/>
            </p:cNvCxnSpPr>
            <p:nvPr/>
          </p:nvCxnSpPr>
          <p:spPr bwMode="auto">
            <a:xfrm>
              <a:off x="2514600" y="29718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Straight Arrow Connector 59"/>
            <p:cNvCxnSpPr>
              <a:cxnSpLocks noChangeShapeType="1"/>
              <a:stCxn id="8203" idx="2"/>
              <a:endCxn id="8206" idx="0"/>
            </p:cNvCxnSpPr>
            <p:nvPr/>
          </p:nvCxnSpPr>
          <p:spPr bwMode="auto">
            <a:xfrm>
              <a:off x="1714500" y="2971800"/>
              <a:ext cx="0" cy="685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Rounded Rectangle 61"/>
            <p:cNvSpPr>
              <a:spLocks noChangeArrowheads="1"/>
            </p:cNvSpPr>
            <p:nvPr/>
          </p:nvSpPr>
          <p:spPr bwMode="auto">
            <a:xfrm>
              <a:off x="1254125" y="4343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sz="1600" b="0"/>
                <a:t>Manual reading</a:t>
              </a:r>
            </a:p>
          </p:txBody>
        </p:sp>
        <p:sp>
          <p:nvSpPr>
            <p:cNvPr id="8210" name="Rounded Rectangle 62"/>
            <p:cNvSpPr>
              <a:spLocks noChangeArrowheads="1"/>
            </p:cNvSpPr>
            <p:nvPr/>
          </p:nvSpPr>
          <p:spPr bwMode="auto">
            <a:xfrm>
              <a:off x="263525" y="4343400"/>
              <a:ext cx="762000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sz="1600" b="0"/>
                <a:t>More stuff</a:t>
              </a:r>
            </a:p>
          </p:txBody>
        </p:sp>
        <p:sp>
          <p:nvSpPr>
            <p:cNvPr id="8211" name="Rounded Rectangle 63"/>
            <p:cNvSpPr>
              <a:spLocks noChangeArrowheads="1"/>
            </p:cNvSpPr>
            <p:nvPr/>
          </p:nvSpPr>
          <p:spPr bwMode="auto">
            <a:xfrm>
              <a:off x="2357438" y="4343400"/>
              <a:ext cx="801687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sz="1600" b="0"/>
                <a:t>Inter-view</a:t>
              </a:r>
            </a:p>
          </p:txBody>
        </p:sp>
        <p:cxnSp>
          <p:nvCxnSpPr>
            <p:cNvPr id="8212" name="Straight Arrow Connector 64"/>
            <p:cNvCxnSpPr>
              <a:cxnSpLocks noChangeShapeType="1"/>
              <a:stCxn id="8206" idx="2"/>
              <a:endCxn id="8210" idx="0"/>
            </p:cNvCxnSpPr>
            <p:nvPr/>
          </p:nvCxnSpPr>
          <p:spPr bwMode="auto">
            <a:xfrm flipH="1">
              <a:off x="644525" y="4038600"/>
              <a:ext cx="1069975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Straight Arrow Connector 65"/>
            <p:cNvCxnSpPr>
              <a:cxnSpLocks noChangeShapeType="1"/>
              <a:stCxn id="8206" idx="2"/>
              <a:endCxn id="8209" idx="0"/>
            </p:cNvCxnSpPr>
            <p:nvPr/>
          </p:nvCxnSpPr>
          <p:spPr bwMode="auto">
            <a:xfrm flipH="1">
              <a:off x="1711325" y="4038600"/>
              <a:ext cx="3175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Straight Arrow Connector 66"/>
            <p:cNvCxnSpPr>
              <a:cxnSpLocks noChangeShapeType="1"/>
              <a:stCxn id="8206" idx="2"/>
              <a:endCxn id="8211" idx="0"/>
            </p:cNvCxnSpPr>
            <p:nvPr/>
          </p:nvCxnSpPr>
          <p:spPr bwMode="auto">
            <a:xfrm>
              <a:off x="1714500" y="4038600"/>
              <a:ext cx="1044575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5" name="Rectangle 67"/>
            <p:cNvSpPr>
              <a:spLocks noChangeArrowheads="1"/>
            </p:cNvSpPr>
            <p:nvPr/>
          </p:nvSpPr>
          <p:spPr bwMode="auto">
            <a:xfrm>
              <a:off x="1179511" y="5181600"/>
              <a:ext cx="1979613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Manual Ranking</a:t>
              </a:r>
            </a:p>
          </p:txBody>
        </p:sp>
        <p:cxnSp>
          <p:nvCxnSpPr>
            <p:cNvPr id="8216" name="Straight Arrow Connector 68"/>
            <p:cNvCxnSpPr>
              <a:cxnSpLocks noChangeShapeType="1"/>
              <a:stCxn id="8210" idx="3"/>
              <a:endCxn id="8209" idx="1"/>
            </p:cNvCxnSpPr>
            <p:nvPr/>
          </p:nvCxnSpPr>
          <p:spPr bwMode="auto">
            <a:xfrm>
              <a:off x="1025525" y="4572000"/>
              <a:ext cx="2286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7" name="Straight Arrow Connector 69"/>
            <p:cNvCxnSpPr>
              <a:cxnSpLocks noChangeShapeType="1"/>
              <a:stCxn id="8209" idx="3"/>
              <a:endCxn id="8211" idx="1"/>
            </p:cNvCxnSpPr>
            <p:nvPr/>
          </p:nvCxnSpPr>
          <p:spPr bwMode="auto">
            <a:xfrm>
              <a:off x="2168525" y="4572000"/>
              <a:ext cx="1889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Straight Arrow Connector 70"/>
            <p:cNvCxnSpPr>
              <a:cxnSpLocks noChangeShapeType="1"/>
            </p:cNvCxnSpPr>
            <p:nvPr/>
          </p:nvCxnSpPr>
          <p:spPr bwMode="auto">
            <a:xfrm>
              <a:off x="1676400" y="4800600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Straight Arrow Connector 71"/>
            <p:cNvCxnSpPr>
              <a:cxnSpLocks noChangeShapeType="1"/>
            </p:cNvCxnSpPr>
            <p:nvPr/>
          </p:nvCxnSpPr>
          <p:spPr bwMode="auto">
            <a:xfrm>
              <a:off x="2743200" y="4800600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Rounded Rectangle 72"/>
            <p:cNvSpPr/>
            <p:nvPr/>
          </p:nvSpPr>
          <p:spPr bwMode="auto">
            <a:xfrm>
              <a:off x="1143000" y="5791200"/>
              <a:ext cx="990600" cy="381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FFFF00"/>
                  </a:solidFill>
                </a:rPr>
                <a:t>Accept</a:t>
              </a:r>
            </a:p>
          </p:txBody>
        </p:sp>
        <p:sp>
          <p:nvSpPr>
            <p:cNvPr id="8221" name="Rounded Rectangle 73"/>
            <p:cNvSpPr>
              <a:spLocks noChangeArrowheads="1"/>
            </p:cNvSpPr>
            <p:nvPr/>
          </p:nvSpPr>
          <p:spPr bwMode="auto">
            <a:xfrm>
              <a:off x="2286000" y="5791200"/>
              <a:ext cx="914400" cy="3810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Reject</a:t>
              </a:r>
            </a:p>
          </p:txBody>
        </p:sp>
        <p:cxnSp>
          <p:nvCxnSpPr>
            <p:cNvPr id="8222" name="Straight Arrow Connector 74"/>
            <p:cNvCxnSpPr>
              <a:cxnSpLocks noChangeShapeType="1"/>
            </p:cNvCxnSpPr>
            <p:nvPr/>
          </p:nvCxnSpPr>
          <p:spPr bwMode="auto">
            <a:xfrm>
              <a:off x="1676400" y="55626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3" name="Straight Arrow Connector 75"/>
            <p:cNvCxnSpPr>
              <a:cxnSpLocks noChangeShapeType="1"/>
            </p:cNvCxnSpPr>
            <p:nvPr/>
          </p:nvCxnSpPr>
          <p:spPr bwMode="auto">
            <a:xfrm>
              <a:off x="2743200" y="55626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4" name="Straight Arrow Connector 76"/>
            <p:cNvCxnSpPr>
              <a:cxnSpLocks noChangeShapeType="1"/>
            </p:cNvCxnSpPr>
            <p:nvPr/>
          </p:nvCxnSpPr>
          <p:spPr bwMode="auto">
            <a:xfrm>
              <a:off x="990600" y="29718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5" name="Rounded Rectangle 77"/>
            <p:cNvSpPr>
              <a:spLocks noChangeArrowheads="1"/>
            </p:cNvSpPr>
            <p:nvPr/>
          </p:nvSpPr>
          <p:spPr bwMode="auto">
            <a:xfrm>
              <a:off x="457200" y="1905000"/>
              <a:ext cx="2514600" cy="381000"/>
            </a:xfrm>
            <a:prstGeom prst="roundRect">
              <a:avLst>
                <a:gd name="adj" fmla="val 16667"/>
              </a:avLst>
            </a:prstGeom>
            <a:solidFill>
              <a:srgbClr val="99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Application Evaluation</a:t>
              </a:r>
            </a:p>
          </p:txBody>
        </p:sp>
        <p:cxnSp>
          <p:nvCxnSpPr>
            <p:cNvPr id="8226" name="Straight Arrow Connector 78"/>
            <p:cNvCxnSpPr>
              <a:cxnSpLocks noChangeShapeType="1"/>
              <a:stCxn id="8225" idx="2"/>
              <a:endCxn id="8203" idx="0"/>
            </p:cNvCxnSpPr>
            <p:nvPr/>
          </p:nvCxnSpPr>
          <p:spPr bwMode="auto">
            <a:xfrm>
              <a:off x="1714500" y="2286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272952" y="1676400"/>
            <a:ext cx="3148111" cy="4419600"/>
            <a:chOff x="-4032347" y="3793795"/>
            <a:chExt cx="3148130" cy="4419600"/>
          </a:xfrm>
        </p:grpSpPr>
        <p:cxnSp>
          <p:nvCxnSpPr>
            <p:cNvPr id="8200" name="Straight Arrow Connector 104"/>
            <p:cNvCxnSpPr>
              <a:cxnSpLocks noChangeShapeType="1"/>
            </p:cNvCxnSpPr>
            <p:nvPr/>
          </p:nvCxnSpPr>
          <p:spPr bwMode="auto">
            <a:xfrm flipV="1">
              <a:off x="-1146158" y="3793795"/>
              <a:ext cx="261941" cy="1905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Straight Arrow Connector 106"/>
            <p:cNvCxnSpPr>
              <a:cxnSpLocks noChangeShapeType="1"/>
            </p:cNvCxnSpPr>
            <p:nvPr/>
          </p:nvCxnSpPr>
          <p:spPr bwMode="auto">
            <a:xfrm>
              <a:off x="-1104900" y="7679995"/>
              <a:ext cx="220683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Rectangle 102"/>
            <p:cNvSpPr>
              <a:spLocks noChangeArrowheads="1"/>
            </p:cNvSpPr>
            <p:nvPr/>
          </p:nvSpPr>
          <p:spPr bwMode="auto">
            <a:xfrm>
              <a:off x="-4032347" y="5774995"/>
              <a:ext cx="2895616" cy="1905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  <a:p>
              <a:pPr algn="ctr"/>
              <a:r>
                <a:rPr lang="en-US" sz="2400" b="0"/>
                <a:t>Integration</a:t>
              </a:r>
              <a:endParaRPr lang="en-US" b="0"/>
            </a:p>
          </p:txBody>
        </p:sp>
      </p:grpSp>
      <p:sp>
        <p:nvSpPr>
          <p:cNvPr id="5" name="Rounded Rectangular Callout 4"/>
          <p:cNvSpPr/>
          <p:nvPr/>
        </p:nvSpPr>
        <p:spPr bwMode="auto">
          <a:xfrm>
            <a:off x="5193950" y="3483181"/>
            <a:ext cx="1008413" cy="619125"/>
          </a:xfrm>
          <a:prstGeom prst="wedgeRoundRectCallout">
            <a:avLst>
              <a:gd name="adj1" fmla="val -9057"/>
              <a:gd name="adj2" fmla="val 19293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Audio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Your Own Business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2BC84A-3F80-40DF-B4B4-3281E8460A8E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rgbClr val="990000"/>
                </a:solidFill>
              </a:rPr>
              <a:t>What you can do once you have developed the system?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52400" y="1828800"/>
            <a:ext cx="4572000" cy="4256088"/>
            <a:chOff x="3429000" y="1405812"/>
            <a:chExt cx="5638800" cy="5037096"/>
          </a:xfrm>
        </p:grpSpPr>
        <p:sp>
          <p:nvSpPr>
            <p:cNvPr id="9223" name="Rectangle 100"/>
            <p:cNvSpPr>
              <a:spLocks noChangeArrowheads="1"/>
            </p:cNvSpPr>
            <p:nvPr/>
          </p:nvSpPr>
          <p:spPr bwMode="auto">
            <a:xfrm>
              <a:off x="3429000" y="1676400"/>
              <a:ext cx="5638800" cy="44196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Application Evaluation System</a:t>
              </a:r>
            </a:p>
          </p:txBody>
        </p:sp>
        <p:sp>
          <p:nvSpPr>
            <p:cNvPr id="9224" name="Rounded Rectangle 37"/>
            <p:cNvSpPr>
              <a:spLocks noChangeArrowheads="1"/>
            </p:cNvSpPr>
            <p:nvPr/>
          </p:nvSpPr>
          <p:spPr bwMode="auto">
            <a:xfrm>
              <a:off x="5410200" y="2133600"/>
              <a:ext cx="1295400" cy="5349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200" b="0"/>
                <a:t>Semantic analysis</a:t>
              </a:r>
            </a:p>
          </p:txBody>
        </p:sp>
        <p:sp>
          <p:nvSpPr>
            <p:cNvPr id="9225" name="Rounded Rectangle 38"/>
            <p:cNvSpPr>
              <a:spLocks noChangeArrowheads="1"/>
            </p:cNvSpPr>
            <p:nvPr/>
          </p:nvSpPr>
          <p:spPr bwMode="auto">
            <a:xfrm>
              <a:off x="3657600" y="2133600"/>
              <a:ext cx="1412175" cy="5349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200" b="0"/>
                <a:t>Application stuff</a:t>
              </a:r>
            </a:p>
          </p:txBody>
        </p:sp>
        <p:sp>
          <p:nvSpPr>
            <p:cNvPr id="9226" name="Rounded Rectangle 39"/>
            <p:cNvSpPr>
              <a:spLocks noChangeArrowheads="1"/>
            </p:cNvSpPr>
            <p:nvPr/>
          </p:nvSpPr>
          <p:spPr bwMode="auto">
            <a:xfrm>
              <a:off x="7010400" y="2133599"/>
              <a:ext cx="1198983" cy="5349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200" b="0"/>
                <a:t>Web Interview</a:t>
              </a:r>
            </a:p>
          </p:txBody>
        </p:sp>
        <p:cxnSp>
          <p:nvCxnSpPr>
            <p:cNvPr id="9227" name="Straight Arrow Connector 40"/>
            <p:cNvCxnSpPr>
              <a:cxnSpLocks noChangeShapeType="1"/>
              <a:stCxn id="9225" idx="3"/>
              <a:endCxn id="9224" idx="1"/>
            </p:cNvCxnSpPr>
            <p:nvPr/>
          </p:nvCxnSpPr>
          <p:spPr bwMode="auto">
            <a:xfrm>
              <a:off x="5069776" y="2401078"/>
              <a:ext cx="34042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Straight Arrow Connector 41"/>
            <p:cNvCxnSpPr>
              <a:cxnSpLocks noChangeShapeType="1"/>
              <a:stCxn id="9224" idx="3"/>
              <a:endCxn id="9226" idx="1"/>
            </p:cNvCxnSpPr>
            <p:nvPr/>
          </p:nvCxnSpPr>
          <p:spPr bwMode="auto">
            <a:xfrm>
              <a:off x="6705600" y="2401078"/>
              <a:ext cx="30479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Straight Arrow Connector 49"/>
            <p:cNvCxnSpPr>
              <a:cxnSpLocks noChangeShapeType="1"/>
              <a:stCxn id="9226" idx="2"/>
            </p:cNvCxnSpPr>
            <p:nvPr/>
          </p:nvCxnSpPr>
          <p:spPr bwMode="auto">
            <a:xfrm flipH="1">
              <a:off x="7524751" y="2668555"/>
              <a:ext cx="85140" cy="2429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0" name="Rectangle 51"/>
            <p:cNvSpPr>
              <a:spLocks noChangeArrowheads="1"/>
            </p:cNvSpPr>
            <p:nvPr/>
          </p:nvSpPr>
          <p:spPr bwMode="auto">
            <a:xfrm>
              <a:off x="5257800" y="4419600"/>
              <a:ext cx="19050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Audio track</a:t>
              </a:r>
            </a:p>
          </p:txBody>
        </p:sp>
        <p:sp>
          <p:nvSpPr>
            <p:cNvPr id="9231" name="Rectangle 52"/>
            <p:cNvSpPr>
              <a:spLocks noChangeArrowheads="1"/>
            </p:cNvSpPr>
            <p:nvPr/>
          </p:nvSpPr>
          <p:spPr bwMode="auto">
            <a:xfrm>
              <a:off x="7239000" y="4419600"/>
              <a:ext cx="1676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Video track</a:t>
              </a:r>
            </a:p>
          </p:txBody>
        </p:sp>
        <p:cxnSp>
          <p:nvCxnSpPr>
            <p:cNvPr id="9232" name="Straight Arrow Connector 54"/>
            <p:cNvCxnSpPr>
              <a:cxnSpLocks noChangeShapeType="1"/>
              <a:endCxn id="9230" idx="0"/>
            </p:cNvCxnSpPr>
            <p:nvPr/>
          </p:nvCxnSpPr>
          <p:spPr bwMode="auto">
            <a:xfrm flipH="1">
              <a:off x="6210300" y="3962400"/>
              <a:ext cx="800100" cy="457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Straight Arrow Connector 56"/>
            <p:cNvCxnSpPr>
              <a:cxnSpLocks noChangeShapeType="1"/>
              <a:endCxn id="9231" idx="0"/>
            </p:cNvCxnSpPr>
            <p:nvPr/>
          </p:nvCxnSpPr>
          <p:spPr bwMode="auto">
            <a:xfrm>
              <a:off x="7772400" y="4038600"/>
              <a:ext cx="3048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4" name="Rectangle 65"/>
            <p:cNvSpPr>
              <a:spLocks noChangeArrowheads="1"/>
            </p:cNvSpPr>
            <p:nvPr/>
          </p:nvSpPr>
          <p:spPr bwMode="auto">
            <a:xfrm>
              <a:off x="5257800" y="4876800"/>
              <a:ext cx="19050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Transcription</a:t>
              </a:r>
            </a:p>
          </p:txBody>
        </p:sp>
        <p:sp>
          <p:nvSpPr>
            <p:cNvPr id="9235" name="Rectangle 67"/>
            <p:cNvSpPr>
              <a:spLocks noChangeArrowheads="1"/>
            </p:cNvSpPr>
            <p:nvPr/>
          </p:nvSpPr>
          <p:spPr bwMode="auto">
            <a:xfrm>
              <a:off x="7239000" y="4876800"/>
              <a:ext cx="1676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Image process</a:t>
              </a:r>
            </a:p>
          </p:txBody>
        </p:sp>
        <p:sp>
          <p:nvSpPr>
            <p:cNvPr id="9236" name="Rectangle 72"/>
            <p:cNvSpPr>
              <a:spLocks noChangeArrowheads="1"/>
            </p:cNvSpPr>
            <p:nvPr/>
          </p:nvSpPr>
          <p:spPr bwMode="auto">
            <a:xfrm>
              <a:off x="7239000" y="5334000"/>
              <a:ext cx="1676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Image database</a:t>
              </a:r>
            </a:p>
          </p:txBody>
        </p:sp>
        <p:sp>
          <p:nvSpPr>
            <p:cNvPr id="9237" name="Flowchart: Magnetic Disk 74"/>
            <p:cNvSpPr>
              <a:spLocks noChangeArrowheads="1"/>
            </p:cNvSpPr>
            <p:nvPr/>
          </p:nvSpPr>
          <p:spPr bwMode="auto">
            <a:xfrm>
              <a:off x="3581400" y="4114800"/>
              <a:ext cx="1295400" cy="1143000"/>
            </a:xfrm>
            <a:prstGeom prst="flowChartMagneticDisk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Knowledge Ontology</a:t>
              </a:r>
            </a:p>
          </p:txBody>
        </p:sp>
        <p:cxnSp>
          <p:nvCxnSpPr>
            <p:cNvPr id="9238" name="Straight Arrow Connector 78"/>
            <p:cNvCxnSpPr>
              <a:cxnSpLocks noChangeShapeType="1"/>
              <a:stCxn id="9224" idx="2"/>
              <a:endCxn id="9237" idx="1"/>
            </p:cNvCxnSpPr>
            <p:nvPr/>
          </p:nvCxnSpPr>
          <p:spPr bwMode="auto">
            <a:xfrm flipH="1">
              <a:off x="4229100" y="2668555"/>
              <a:ext cx="1828800" cy="14462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Straight Arrow Connector 81"/>
            <p:cNvCxnSpPr>
              <a:cxnSpLocks noChangeShapeType="1"/>
              <a:stCxn id="9240" idx="1"/>
              <a:endCxn id="9237" idx="4"/>
            </p:cNvCxnSpPr>
            <p:nvPr/>
          </p:nvCxnSpPr>
          <p:spPr bwMode="auto">
            <a:xfrm flipH="1" flipV="1">
              <a:off x="4876800" y="4686300"/>
              <a:ext cx="3810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Rectangle 84"/>
            <p:cNvSpPr>
              <a:spLocks noChangeArrowheads="1"/>
            </p:cNvSpPr>
            <p:nvPr/>
          </p:nvSpPr>
          <p:spPr bwMode="auto">
            <a:xfrm>
              <a:off x="5257800" y="5334000"/>
              <a:ext cx="19050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Semantic analysis</a:t>
              </a:r>
            </a:p>
            <a:p>
              <a:pPr algn="ctr">
                <a:lnSpc>
                  <a:spcPts val="1400"/>
                </a:lnSpc>
              </a:pPr>
              <a:endParaRPr lang="en-US" sz="1400" b="0"/>
            </a:p>
          </p:txBody>
        </p:sp>
        <p:pic>
          <p:nvPicPr>
            <p:cNvPr id="924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911540"/>
              <a:ext cx="8763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2" name="Rectangle 110"/>
            <p:cNvSpPr>
              <a:spLocks noChangeArrowheads="1"/>
            </p:cNvSpPr>
            <p:nvPr/>
          </p:nvSpPr>
          <p:spPr bwMode="auto">
            <a:xfrm>
              <a:off x="3581400" y="5486400"/>
              <a:ext cx="1295400" cy="381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400"/>
                </a:lnSpc>
              </a:pPr>
              <a:r>
                <a:rPr lang="en-US" sz="1400" b="0"/>
                <a:t>Ranking</a:t>
              </a:r>
            </a:p>
            <a:p>
              <a:pPr algn="ctr">
                <a:lnSpc>
                  <a:spcPts val="1400"/>
                </a:lnSpc>
              </a:pPr>
              <a:endParaRPr lang="en-US" sz="1400" b="0"/>
            </a:p>
          </p:txBody>
        </p:sp>
        <p:cxnSp>
          <p:nvCxnSpPr>
            <p:cNvPr id="9243" name="Straight Arrow Connector 112"/>
            <p:cNvCxnSpPr>
              <a:cxnSpLocks noChangeShapeType="1"/>
              <a:stCxn id="9237" idx="3"/>
              <a:endCxn id="9242" idx="0"/>
            </p:cNvCxnSpPr>
            <p:nvPr/>
          </p:nvCxnSpPr>
          <p:spPr bwMode="auto">
            <a:xfrm>
              <a:off x="4229100" y="5257800"/>
              <a:ext cx="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Straight Arrow Connector 113"/>
            <p:cNvCxnSpPr>
              <a:cxnSpLocks noChangeShapeType="1"/>
            </p:cNvCxnSpPr>
            <p:nvPr/>
          </p:nvCxnSpPr>
          <p:spPr bwMode="auto">
            <a:xfrm>
              <a:off x="4240763" y="5853524"/>
              <a:ext cx="0" cy="5893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5" name="Straight Arrow Connector 128"/>
            <p:cNvCxnSpPr>
              <a:cxnSpLocks noChangeShapeType="1"/>
            </p:cNvCxnSpPr>
            <p:nvPr/>
          </p:nvCxnSpPr>
          <p:spPr bwMode="auto">
            <a:xfrm flipH="1">
              <a:off x="4419600" y="1405812"/>
              <a:ext cx="1554" cy="7277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2" name="TextBox 95"/>
          <p:cNvSpPr txBox="1">
            <a:spLocks noChangeArrowheads="1"/>
          </p:cNvSpPr>
          <p:nvPr/>
        </p:nvSpPr>
        <p:spPr bwMode="auto">
          <a:xfrm>
            <a:off x="4876800" y="1676400"/>
            <a:ext cx="3962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0" dirty="0"/>
              <a:t>Start your own HR business to help any company to do </a:t>
            </a:r>
            <a:r>
              <a:rPr lang="en-US" sz="2000" b="0" dirty="0" smtClean="0"/>
              <a:t>prescreening;</a:t>
            </a:r>
            <a:endParaRPr lang="en-US" sz="2000" b="0" dirty="0"/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Integrate your system into any organization’s IT system;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Make each component available as services to integrate into other system, e.g., your ontology, transcription service, </a:t>
            </a:r>
            <a:r>
              <a:rPr lang="en-US" sz="2000" b="0" dirty="0" smtClean="0"/>
              <a:t>or image </a:t>
            </a:r>
            <a:r>
              <a:rPr lang="en-US" sz="2000" b="0" dirty="0"/>
              <a:t>processing;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Deploy your system into a cloud environment, so that you can focus on improving your business logic, instead of working on hosting business.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What is the Amazon model?</a:t>
            </a: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1746903" y="3369861"/>
            <a:ext cx="1008413" cy="619125"/>
          </a:xfrm>
          <a:prstGeom prst="wedgeRoundRectCallout">
            <a:avLst>
              <a:gd name="adj1" fmla="val -45563"/>
              <a:gd name="adj2" fmla="val 1890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Audio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B1BC9D-553E-4537-B75D-DCDB21DA08EC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924800" cy="5715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b="1" smtClean="0"/>
              <a:t>Service Orientation </a:t>
            </a:r>
            <a:r>
              <a:rPr lang="en-US" sz="2400" smtClean="0"/>
              <a:t>(SO): Umbrella concept for all service-oriented approaches, including SOA, SOC, and SOD.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smtClean="0"/>
              <a:t>Service-Oriented Architecture</a:t>
            </a:r>
            <a:r>
              <a:rPr lang="en-US" sz="2400" smtClean="0"/>
              <a:t> (SOA): Software consisting of a collection of loosely coupled and platform-independent services that interact with each other through standard interfaces. SOA does not concern developing operational software.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smtClean="0">
                <a:ea typeface="SimSun" pitchFamily="2" charset="-122"/>
              </a:rPr>
              <a:t>Service-Oriented Computing</a:t>
            </a:r>
            <a:r>
              <a:rPr lang="en-GB" altLang="zh-CN" sz="2400" smtClean="0">
                <a:ea typeface="SimSun" pitchFamily="2" charset="-122"/>
              </a:rPr>
              <a:t> (SOC) refers to the paradigm that represents computation in SOA</a:t>
            </a:r>
            <a:r>
              <a:rPr lang="en-US" altLang="zh-CN" sz="2400" smtClean="0">
                <a:ea typeface="SimSun" pitchFamily="2" charset="-122"/>
              </a:rPr>
              <a:t>. SOC concerns interface and behavior, including communication protocols, algorithms, and data representations.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a typeface="SimSun" pitchFamily="2" charset="-122"/>
              </a:rPr>
              <a:t>	SOA</a:t>
            </a:r>
            <a:r>
              <a:rPr lang="en-US" altLang="zh-CN" sz="2400" smtClean="0">
                <a:ea typeface="SimSun" pitchFamily="2" charset="-122"/>
              </a:rPr>
              <a:t> and </a:t>
            </a:r>
            <a:r>
              <a:rPr lang="en-US" altLang="zh-CN" sz="2400" smtClean="0">
                <a:solidFill>
                  <a:schemeClr val="folHlink"/>
                </a:solidFill>
                <a:ea typeface="SimSun" pitchFamily="2" charset="-122"/>
              </a:rPr>
              <a:t>SOC</a:t>
            </a:r>
            <a:r>
              <a:rPr lang="en-US" altLang="zh-CN" sz="2400" smtClean="0">
                <a:ea typeface="SimSun" pitchFamily="2" charset="-122"/>
              </a:rPr>
              <a:t> can be used alternatively if the entire system is concerned, without specifically referring to </a:t>
            </a:r>
            <a:r>
              <a:rPr lang="en-US" altLang="zh-CN" sz="2400" smtClean="0">
                <a:solidFill>
                  <a:srgbClr val="990000"/>
                </a:solidFill>
                <a:ea typeface="SimSun" pitchFamily="2" charset="-122"/>
              </a:rPr>
              <a:t>architecture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smtClean="0">
                <a:solidFill>
                  <a:srgbClr val="990000"/>
                </a:solidFill>
                <a:ea typeface="SimSun" pitchFamily="2" charset="-122"/>
              </a:rPr>
              <a:t>interface</a:t>
            </a:r>
            <a:r>
              <a:rPr lang="en-US" altLang="zh-CN" sz="2400" smtClean="0">
                <a:ea typeface="SimSun" pitchFamily="2" charset="-122"/>
              </a:rPr>
              <a:t>, or </a:t>
            </a:r>
            <a:r>
              <a:rPr lang="en-US" altLang="zh-CN" sz="2400" smtClean="0">
                <a:solidFill>
                  <a:srgbClr val="990000"/>
                </a:solidFill>
                <a:ea typeface="SimSun" pitchFamily="2" charset="-122"/>
              </a:rPr>
              <a:t>behavior</a:t>
            </a:r>
            <a:r>
              <a:rPr lang="en-US" altLang="zh-CN" sz="2400" smtClean="0">
                <a:ea typeface="SimSun" pitchFamily="2" charset="-122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zh-CN" sz="24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D1BB73-9405-4931-84F6-6C4899F411DF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smtClean="0"/>
              <a:t>Service-Oriented Development</a:t>
            </a:r>
            <a:r>
              <a:rPr lang="en-US" smtClean="0"/>
              <a:t> (SOD)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concerns the entire software </a:t>
            </a:r>
            <a:r>
              <a:rPr lang="en-US" b="1" smtClean="0"/>
              <a:t>development life cycle </a:t>
            </a:r>
            <a:r>
              <a:rPr lang="en-US" smtClean="0"/>
              <a:t>based on SOA concepts and SOC paradigm.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involves current technologies and tools to effectively produce </a:t>
            </a:r>
            <a:r>
              <a:rPr lang="en-US" smtClean="0">
                <a:solidFill>
                  <a:srgbClr val="0000FF"/>
                </a:solidFill>
              </a:rPr>
              <a:t>operational software</a:t>
            </a:r>
            <a:r>
              <a:rPr lang="en-US" smtClean="0"/>
              <a:t>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sz="2400" smtClean="0">
                <a:ea typeface="SimSun" pitchFamily="2" charset="-122"/>
              </a:rPr>
              <a:t>Programming language features,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sz="2400" smtClean="0">
                <a:ea typeface="SimSun" pitchFamily="2" charset="-122"/>
              </a:rPr>
              <a:t>Development environments: VS, Java EE, WebSphere;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sz="2400" smtClean="0">
                <a:ea typeface="SimSun" pitchFamily="2" charset="-122"/>
              </a:rPr>
              <a:t>Standards and Interfaces with components, services, and data sources;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sz="2400" smtClean="0">
                <a:ea typeface="SimSun" pitchFamily="2" charset="-122"/>
              </a:rPr>
              <a:t>Deployment and hosting environment: Self-Hosting, Server, Cloud Infrastructure, such as Google App Engine, MS Azure,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11287</TotalTime>
  <Words>1326</Words>
  <Application>Microsoft Office PowerPoint</Application>
  <PresentationFormat>On-screen Show (4:3)</PresentationFormat>
  <Paragraphs>372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SimSun</vt:lpstr>
      <vt:lpstr>Arial</vt:lpstr>
      <vt:lpstr>Tahoma</vt:lpstr>
      <vt:lpstr>Times New Roman</vt:lpstr>
      <vt:lpstr>Wingdings</vt:lpstr>
      <vt:lpstr>Blends</vt:lpstr>
      <vt:lpstr>PowerPoint Presentation</vt:lpstr>
      <vt:lpstr>Roadmap of Unit 1</vt:lpstr>
      <vt:lpstr>What is a System?</vt:lpstr>
      <vt:lpstr>Software Integration at Different Levels</vt:lpstr>
      <vt:lpstr>Integration Case Study: ASU Website</vt:lpstr>
      <vt:lpstr>Integration Case Study: ASU Website</vt:lpstr>
      <vt:lpstr>Starting Your Own Business</vt:lpstr>
      <vt:lpstr>Definitions and Terminologies</vt:lpstr>
      <vt:lpstr>Definitions and Terminologies (contd.)</vt:lpstr>
      <vt:lpstr>SOA</vt:lpstr>
      <vt:lpstr>Service Orientation (SO)</vt:lpstr>
      <vt:lpstr>Why Service Orientation?</vt:lpstr>
      <vt:lpstr>Why is SO Different from Object Orientation? Interface and Environment!</vt:lpstr>
      <vt:lpstr>SOA vs. Object-Oriented Architecture (OOA)</vt:lpstr>
      <vt:lpstr>Interface &amp; Behavior Levels: SOC vs. OOC</vt:lpstr>
      <vt:lpstr>Interface &amp; Behavior Levels: SOC vs. OOC</vt:lpstr>
      <vt:lpstr>Definition of Web Service and SOAP Service</vt:lpstr>
      <vt:lpstr>Definition of RESTful Service</vt:lpstr>
      <vt:lpstr>Service Protocol Stack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Enterprise Software Needs for E-Commerce</dc:title>
  <dc:creator>IBM_USER</dc:creator>
  <cp:lastModifiedBy>Yinong Chen</cp:lastModifiedBy>
  <cp:revision>772</cp:revision>
  <dcterms:created xsi:type="dcterms:W3CDTF">2005-09-17T18:09:54Z</dcterms:created>
  <dcterms:modified xsi:type="dcterms:W3CDTF">2018-01-09T22:59:33Z</dcterms:modified>
</cp:coreProperties>
</file>