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848" r:id="rId2"/>
    <p:sldId id="934" r:id="rId3"/>
    <p:sldId id="969" r:id="rId4"/>
    <p:sldId id="970" r:id="rId5"/>
    <p:sldId id="979" r:id="rId6"/>
    <p:sldId id="971" r:id="rId7"/>
    <p:sldId id="972" r:id="rId8"/>
    <p:sldId id="973" r:id="rId9"/>
    <p:sldId id="941" r:id="rId10"/>
    <p:sldId id="939" r:id="rId11"/>
    <p:sldId id="940" r:id="rId12"/>
    <p:sldId id="950" r:id="rId13"/>
    <p:sldId id="952" r:id="rId14"/>
    <p:sldId id="951" r:id="rId15"/>
    <p:sldId id="942" r:id="rId16"/>
    <p:sldId id="967" r:id="rId17"/>
    <p:sldId id="943" r:id="rId18"/>
    <p:sldId id="945" r:id="rId19"/>
    <p:sldId id="976" r:id="rId20"/>
    <p:sldId id="984" r:id="rId21"/>
    <p:sldId id="944" r:id="rId22"/>
    <p:sldId id="977" r:id="rId23"/>
    <p:sldId id="978" r:id="rId24"/>
    <p:sldId id="946" r:id="rId25"/>
    <p:sldId id="953" r:id="rId26"/>
    <p:sldId id="947" r:id="rId27"/>
    <p:sldId id="956" r:id="rId28"/>
    <p:sldId id="954" r:id="rId29"/>
    <p:sldId id="985" r:id="rId30"/>
    <p:sldId id="955" r:id="rId31"/>
    <p:sldId id="964" r:id="rId32"/>
    <p:sldId id="965" r:id="rId33"/>
    <p:sldId id="966" r:id="rId34"/>
    <p:sldId id="962" r:id="rId35"/>
    <p:sldId id="975" r:id="rId36"/>
    <p:sldId id="980" r:id="rId37"/>
    <p:sldId id="981" r:id="rId38"/>
    <p:sldId id="982" r:id="rId39"/>
    <p:sldId id="957" r:id="rId40"/>
    <p:sldId id="958" r:id="rId41"/>
    <p:sldId id="959" r:id="rId42"/>
    <p:sldId id="963" r:id="rId43"/>
    <p:sldId id="974" r:id="rId44"/>
    <p:sldId id="983" r:id="rId45"/>
    <p:sldId id="877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B3EFE9"/>
    <a:srgbClr val="C5F3EF"/>
    <a:srgbClr val="FFFFFF"/>
    <a:srgbClr val="FFFF99"/>
    <a:srgbClr val="AFEFE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109" d="100"/>
          <a:sy n="109" d="100"/>
        </p:scale>
        <p:origin x="102" y="10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7DAD3B6B-22D9-45B4-8374-C48F3A24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6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FB57386-28AA-4E35-8C83-AD33E2F12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6B5BA4-9EA7-4696-8F55-6A00C6AEED9B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BBF1F1-144B-406D-9455-085F8A3580DA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1B7E9C-5E5A-4675-B59B-E85D8B8B025E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3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3D4C8D-AA2E-479B-A281-A3768A2B920A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372B-6CB8-4802-BB2E-E3F7822CFE54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3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3AC04D-A143-4FEF-8991-9E5B43483906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62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01B63-EF3C-4D46-B092-F621CF286B0D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94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EB86BD-CD97-4594-B914-662ADFE36AD5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0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63BD4-AA7D-4B11-9195-D11D897EAE82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0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D8879B-2002-44DE-8C82-10026C04FFE5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8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AD311C-9A6E-4505-8E47-2C393641D871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90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3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08AA3E-4586-4943-BB02-14CF76E2799F}" type="slidenum">
              <a:rPr lang="en-US" b="0" smtClean="0">
                <a:latin typeface="Arial" charset="0"/>
              </a:rPr>
              <a:pPr/>
              <a:t>21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99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0DCE43-CFDF-42CF-843B-AB783D2CC314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35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2B9751-C65B-42F6-B33E-312B58C9787D}" type="slidenum">
              <a:rPr lang="en-US" b="0" smtClean="0">
                <a:latin typeface="Arial" charset="0"/>
              </a:rPr>
              <a:pPr/>
              <a:t>23</a:t>
            </a:fld>
            <a:endParaRPr lang="en-US" b="0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1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43EAD-F3FB-4D0A-8CB7-8251840B90F2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27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241DD5-A6DE-4A47-84BA-F0C48B84B0FF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88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822AC5-AF52-428F-9C09-9F44B3BDA5A3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84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523EC2-8DF1-45F9-91F4-A54FCA2FF2FE}" type="slidenum">
              <a:rPr lang="en-US" b="0" smtClean="0">
                <a:latin typeface="Arial" charset="0"/>
              </a:rPr>
              <a:pPr/>
              <a:t>27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55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D83FB1-FE46-45DE-BB92-DFDC01A11EDA}" type="slidenum">
              <a:rPr lang="en-US" b="0" smtClean="0">
                <a:latin typeface="Arial" charset="0"/>
              </a:rPr>
              <a:pPr/>
              <a:t>28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13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61E66-A6AB-4EC7-A963-6C1746C88D35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9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A4A1CD-C434-473A-9AA9-D7B842B71ADA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1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7E36C1-2225-4707-9363-969F30F9A664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98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3AF327-4542-4DF3-AFC0-05C6BA64D845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38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E33D45-0C4B-4E0A-81A4-98CC906F8694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4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78BF59-5C29-4251-B710-92E71723157E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40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4477C-2DBC-4AB7-9E8B-DD406D5EF726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94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FBEFA-F519-4DA8-B54C-428D3769DDB0}" type="slidenum">
              <a:rPr lang="en-US" b="0" smtClean="0">
                <a:latin typeface="Arial" charset="0"/>
              </a:rPr>
              <a:pPr/>
              <a:t>39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61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62A962-8093-4BCF-9007-E88AA3424847}" type="slidenum">
              <a:rPr lang="en-US" b="0" smtClean="0">
                <a:latin typeface="Arial" charset="0"/>
              </a:rPr>
              <a:pPr/>
              <a:t>40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404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4B116D-9277-4949-BE66-5B1B7C3AE980}" type="slidenum">
              <a:rPr lang="en-US" b="0" smtClean="0">
                <a:latin typeface="Arial" charset="0"/>
              </a:rPr>
              <a:pPr/>
              <a:t>41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21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F6F923-12F8-4FA7-94F0-0146ABB7E9A5}" type="slidenum">
              <a:rPr lang="en-US" b="0" smtClean="0">
                <a:latin typeface="Arial" charset="0"/>
              </a:rPr>
              <a:pPr/>
              <a:t>42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72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A97431-A392-4580-A749-D905C17CB020}" type="slidenum">
              <a:rPr lang="en-US" b="0" smtClean="0">
                <a:latin typeface="Arial" charset="0"/>
              </a:rPr>
              <a:pPr/>
              <a:t>45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4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F6F788-24D0-47D4-B68B-1C2B13A2FDA3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5AE7A-763F-4677-9938-458750F07EDA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7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0E10FA-5EB6-4D3C-8EE9-17AEEB523CAC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2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01DE4D-41A1-42AF-B44B-73F56A21F8A7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1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1907F3-789A-49DD-A766-002838A5FA05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0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44E988-36C2-4697-A0E0-0E79DBA4AF8A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7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38D-F789-4B37-B17E-35C90AEA8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C46E1-3A57-4B49-BB47-A7D3ADE42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18D9-0DAF-4E5D-8E9B-FF9EE1882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9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5AE4-B362-4572-9EE4-889A19CC2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2C59-1726-46A0-8265-222693027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A38C-FA77-4F83-B013-D887261F0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3B23-4B14-4E6C-8BF9-3B320C9C0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CF9F7-9730-48B4-A2F6-D871F7DF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DE342-8A0B-4B55-9044-B0FF2F785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40E36-DFFE-4F43-BFAC-22FFE01A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3A891-B74D-4208-BB96-9B539A766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2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E302D-2AFD-4D3B-84D2-A93F21E4D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403447-8512-4F3E-8504-AAB64E75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42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ptune.fulton.ad.asu.edu/WSRepository/Services/singletonTryI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2749550"/>
            <a:ext cx="8382000" cy="1593850"/>
          </a:xfrm>
        </p:spPr>
        <p:txBody>
          <a:bodyPr/>
          <a:lstStyle/>
          <a:p>
            <a:pPr algn="ctr"/>
            <a:r>
              <a:rPr lang="en-US" smtClean="0"/>
              <a:t>Lecture 1-3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Service Development</a:t>
            </a:r>
            <a:endParaRPr lang="en-US" sz="2800" dirty="0" smtClean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590800" y="57150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7" name="Title 1"/>
          <p:cNvSpPr txBox="1">
            <a:spLocks/>
          </p:cNvSpPr>
          <p:nvPr/>
        </p:nvSpPr>
        <p:spPr bwMode="auto">
          <a:xfrm>
            <a:off x="533400" y="1523999"/>
            <a:ext cx="8382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Unit 1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Service Standards and Service Development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9229" y="481515"/>
            <a:ext cx="5440041" cy="356685"/>
            <a:chOff x="152400" y="333838"/>
            <a:chExt cx="5440041" cy="356685"/>
          </a:xfrm>
        </p:grpSpPr>
        <p:pic>
          <p:nvPicPr>
            <p:cNvPr id="9" name="Picture 8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52258" y="9048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defTabSz="966788"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446 / CSE598</a:t>
            </a:r>
            <a:r>
              <a:rPr lang="en-US" altLang="en-US" sz="2100" i="1" dirty="0">
                <a:solidFill>
                  <a:srgbClr val="280099"/>
                </a:solidFill>
              </a:rPr>
              <a:t/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/>
            </a:r>
            <a:br>
              <a:rPr lang="en-US" altLang="en-US" sz="2100" i="1" dirty="0" smtClean="0">
                <a:solidFill>
                  <a:srgbClr val="280099"/>
                </a:solidFill>
              </a:rPr>
            </a:br>
            <a:r>
              <a:rPr lang="en-US" altLang="en-US" sz="2100" i="1" dirty="0" smtClean="0">
                <a:solidFill>
                  <a:srgbClr val="280099"/>
                </a:solidFill>
              </a:rPr>
              <a:t>and </a:t>
            </a:r>
            <a:r>
              <a:rPr lang="en-US" altLang="en-US" sz="2100" i="1" dirty="0">
                <a:solidFill>
                  <a:srgbClr val="280099"/>
                </a:solidFill>
              </a:rPr>
              <a:t>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553200" cy="1143000"/>
          </a:xfrm>
        </p:spPr>
        <p:txBody>
          <a:bodyPr/>
          <a:lstStyle/>
          <a:p>
            <a:pPr algn="ctr"/>
            <a:r>
              <a:rPr lang="en-US" sz="2800" dirty="0" smtClean="0"/>
              <a:t>WCF </a:t>
            </a:r>
            <a:r>
              <a:rPr lang="en-US" sz="2800" dirty="0"/>
              <a:t>Communication Models</a:t>
            </a:r>
            <a:br>
              <a:rPr lang="en-US" sz="2800" dirty="0"/>
            </a:br>
            <a:r>
              <a:rPr lang="en-US" dirty="0"/>
              <a:t>and Protocol </a:t>
            </a:r>
            <a:r>
              <a:rPr lang="en-US" dirty="0" smtClean="0"/>
              <a:t>Channel Stack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DA99D4-C362-4138-9223-DA8FC6AD5A84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12292" name="Group 54"/>
          <p:cNvGrpSpPr>
            <a:grpSpLocks/>
          </p:cNvGrpSpPr>
          <p:nvPr/>
        </p:nvGrpSpPr>
        <p:grpSpPr bwMode="auto">
          <a:xfrm>
            <a:off x="57150" y="1839913"/>
            <a:ext cx="9086850" cy="3265487"/>
            <a:chOff x="57150" y="1839912"/>
            <a:chExt cx="9086850" cy="3265488"/>
          </a:xfrm>
        </p:grpSpPr>
        <p:sp>
          <p:nvSpPr>
            <p:cNvPr id="12293" name="Rectangle 9"/>
            <p:cNvSpPr>
              <a:spLocks noChangeArrowheads="1"/>
            </p:cNvSpPr>
            <p:nvPr/>
          </p:nvSpPr>
          <p:spPr bwMode="auto">
            <a:xfrm>
              <a:off x="819151" y="2133600"/>
              <a:ext cx="3505200" cy="2971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4"/>
            <p:cNvSpPr>
              <a:spLocks noChangeArrowheads="1"/>
            </p:cNvSpPr>
            <p:nvPr/>
          </p:nvSpPr>
          <p:spPr bwMode="auto">
            <a:xfrm>
              <a:off x="1073151" y="2286000"/>
              <a:ext cx="3011486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Application/Client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1073150" y="3277969"/>
              <a:ext cx="3011487" cy="38381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WCF Communication models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1073151" y="3810000"/>
              <a:ext cx="3011486" cy="3508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Transport Channel</a:t>
              </a:r>
            </a:p>
          </p:txBody>
        </p:sp>
        <p:sp>
          <p:nvSpPr>
            <p:cNvPr id="12297" name="TextBox 8"/>
            <p:cNvSpPr txBox="1">
              <a:spLocks noChangeArrowheads="1"/>
            </p:cNvSpPr>
            <p:nvPr/>
          </p:nvSpPr>
          <p:spPr bwMode="auto">
            <a:xfrm>
              <a:off x="1824039" y="1839912"/>
              <a:ext cx="1306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WCF Client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800600" y="2133600"/>
              <a:ext cx="3352800" cy="2971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5035550" y="2286000"/>
              <a:ext cx="2965450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Service</a:t>
              </a:r>
            </a:p>
          </p:txBody>
        </p:sp>
        <p:sp>
          <p:nvSpPr>
            <p:cNvPr id="12300" name="Rectangle 13"/>
            <p:cNvSpPr>
              <a:spLocks noChangeArrowheads="1"/>
            </p:cNvSpPr>
            <p:nvPr/>
          </p:nvSpPr>
          <p:spPr bwMode="auto">
            <a:xfrm>
              <a:off x="5035550" y="3277969"/>
              <a:ext cx="2965450" cy="38381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WCF Communication models</a:t>
              </a:r>
            </a:p>
          </p:txBody>
        </p:sp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5035550" y="3810000"/>
              <a:ext cx="2965450" cy="3508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Transport Channel</a:t>
              </a:r>
            </a:p>
          </p:txBody>
        </p:sp>
        <p:sp>
          <p:nvSpPr>
            <p:cNvPr id="12302" name="TextBox 15"/>
            <p:cNvSpPr txBox="1">
              <a:spLocks noChangeArrowheads="1"/>
            </p:cNvSpPr>
            <p:nvPr/>
          </p:nvSpPr>
          <p:spPr bwMode="auto">
            <a:xfrm>
              <a:off x="5862638" y="1839912"/>
              <a:ext cx="1344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WCF Server</a:t>
              </a:r>
            </a:p>
          </p:txBody>
        </p:sp>
        <p:cxnSp>
          <p:nvCxnSpPr>
            <p:cNvPr id="12303" name="Straight Arrow Connector 17"/>
            <p:cNvCxnSpPr>
              <a:cxnSpLocks noChangeShapeType="1"/>
              <a:stCxn id="12296" idx="3"/>
              <a:endCxn id="12301" idx="1"/>
            </p:cNvCxnSpPr>
            <p:nvPr/>
          </p:nvCxnSpPr>
          <p:spPr bwMode="auto">
            <a:xfrm>
              <a:off x="4084637" y="3985434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1073151" y="4495800"/>
              <a:ext cx="3011486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Physical Layer</a:t>
              </a: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5035550" y="4495800"/>
              <a:ext cx="2965450" cy="381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Physical Layer</a:t>
              </a:r>
            </a:p>
          </p:txBody>
        </p:sp>
        <p:sp>
          <p:nvSpPr>
            <p:cNvPr id="12306" name="TextBox 22"/>
            <p:cNvSpPr txBox="1">
              <a:spLocks noChangeArrowheads="1"/>
            </p:cNvSpPr>
            <p:nvPr/>
          </p:nvSpPr>
          <p:spPr bwMode="auto">
            <a:xfrm>
              <a:off x="2133601" y="4114800"/>
              <a:ext cx="473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12307" name="TextBox 23"/>
            <p:cNvSpPr txBox="1">
              <a:spLocks noChangeArrowheads="1"/>
            </p:cNvSpPr>
            <p:nvPr/>
          </p:nvSpPr>
          <p:spPr bwMode="auto">
            <a:xfrm>
              <a:off x="6156325" y="4114800"/>
              <a:ext cx="473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cxnSp>
          <p:nvCxnSpPr>
            <p:cNvPr id="12308" name="Straight Arrow Connector 24"/>
            <p:cNvCxnSpPr>
              <a:cxnSpLocks noChangeShapeType="1"/>
              <a:stCxn id="12304" idx="3"/>
              <a:endCxn id="12305" idx="1"/>
            </p:cNvCxnSpPr>
            <p:nvPr/>
          </p:nvCxnSpPr>
          <p:spPr bwMode="auto">
            <a:xfrm>
              <a:off x="4084637" y="4686300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Straight Arrow Connector 27"/>
            <p:cNvCxnSpPr>
              <a:cxnSpLocks noChangeShapeType="1"/>
              <a:stCxn id="12295" idx="3"/>
              <a:endCxn id="12300" idx="1"/>
            </p:cNvCxnSpPr>
            <p:nvPr/>
          </p:nvCxnSpPr>
          <p:spPr bwMode="auto">
            <a:xfrm>
              <a:off x="4084637" y="3469875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Straight Arrow Connector 29"/>
            <p:cNvCxnSpPr>
              <a:cxnSpLocks noChangeShapeType="1"/>
              <a:stCxn id="12294" idx="3"/>
              <a:endCxn id="12299" idx="1"/>
            </p:cNvCxnSpPr>
            <p:nvPr/>
          </p:nvCxnSpPr>
          <p:spPr bwMode="auto">
            <a:xfrm>
              <a:off x="4084637" y="2476500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11" name="Group 40"/>
            <p:cNvGrpSpPr>
              <a:grpSpLocks/>
            </p:cNvGrpSpPr>
            <p:nvPr/>
          </p:nvGrpSpPr>
          <p:grpSpPr bwMode="auto">
            <a:xfrm>
              <a:off x="476250" y="2954337"/>
              <a:ext cx="285749" cy="1178719"/>
              <a:chOff x="1066800" y="1894115"/>
              <a:chExt cx="222068" cy="1693816"/>
            </a:xfrm>
          </p:grpSpPr>
          <p:sp>
            <p:nvSpPr>
              <p:cNvPr id="12322" name="Freeform 38"/>
              <p:cNvSpPr>
                <a:spLocks/>
              </p:cNvSpPr>
              <p:nvPr/>
            </p:nvSpPr>
            <p:spPr bwMode="auto">
              <a:xfrm>
                <a:off x="1066800" y="1894115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Freeform 39"/>
              <p:cNvSpPr>
                <a:spLocks/>
              </p:cNvSpPr>
              <p:nvPr/>
            </p:nvSpPr>
            <p:spPr bwMode="auto">
              <a:xfrm flipV="1">
                <a:off x="1066800" y="2738846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2" name="Rectangle 41"/>
            <p:cNvSpPr>
              <a:spLocks noChangeArrowheads="1"/>
            </p:cNvSpPr>
            <p:nvPr/>
          </p:nvSpPr>
          <p:spPr bwMode="auto">
            <a:xfrm rot="-5400000">
              <a:off x="-578644" y="3302794"/>
              <a:ext cx="1671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/>
                <a:t>Channel Stack</a:t>
              </a:r>
            </a:p>
          </p:txBody>
        </p:sp>
        <p:sp>
          <p:nvSpPr>
            <p:cNvPr id="12313" name="TextBox 33"/>
            <p:cNvSpPr txBox="1">
              <a:spLocks noChangeArrowheads="1"/>
            </p:cNvSpPr>
            <p:nvPr/>
          </p:nvSpPr>
          <p:spPr bwMode="auto">
            <a:xfrm>
              <a:off x="8305800" y="3697287"/>
              <a:ext cx="762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HTTP</a:t>
              </a:r>
            </a:p>
            <a:p>
              <a:r>
                <a:rPr lang="en-US" b="0"/>
                <a:t>TCP</a:t>
              </a:r>
            </a:p>
          </p:txBody>
        </p:sp>
        <p:grpSp>
          <p:nvGrpSpPr>
            <p:cNvPr id="12314" name="Group 40"/>
            <p:cNvGrpSpPr>
              <a:grpSpLocks/>
            </p:cNvGrpSpPr>
            <p:nvPr/>
          </p:nvGrpSpPr>
          <p:grpSpPr bwMode="auto">
            <a:xfrm>
              <a:off x="8159750" y="3733800"/>
              <a:ext cx="222250" cy="569913"/>
              <a:chOff x="1066800" y="1894115"/>
              <a:chExt cx="222068" cy="1693816"/>
            </a:xfrm>
          </p:grpSpPr>
          <p:sp>
            <p:nvSpPr>
              <p:cNvPr id="12320" name="Freeform 38"/>
              <p:cNvSpPr>
                <a:spLocks/>
              </p:cNvSpPr>
              <p:nvPr/>
            </p:nvSpPr>
            <p:spPr bwMode="auto">
              <a:xfrm>
                <a:off x="1066800" y="1894115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39"/>
              <p:cNvSpPr>
                <a:spLocks/>
              </p:cNvSpPr>
              <p:nvPr/>
            </p:nvSpPr>
            <p:spPr bwMode="auto">
              <a:xfrm flipV="1">
                <a:off x="1066800" y="2738846"/>
                <a:ext cx="222068" cy="849085"/>
              </a:xfrm>
              <a:custGeom>
                <a:avLst/>
                <a:gdLst>
                  <a:gd name="T0" fmla="*/ 222068 w 222068"/>
                  <a:gd name="T1" fmla="*/ 0 h 849085"/>
                  <a:gd name="T2" fmla="*/ 104503 w 222068"/>
                  <a:gd name="T3" fmla="*/ 91440 h 849085"/>
                  <a:gd name="T4" fmla="*/ 104503 w 222068"/>
                  <a:gd name="T5" fmla="*/ 770708 h 849085"/>
                  <a:gd name="T6" fmla="*/ 0 w 222068"/>
                  <a:gd name="T7" fmla="*/ 849085 h 8490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68"/>
                  <a:gd name="T13" fmla="*/ 0 h 849085"/>
                  <a:gd name="T14" fmla="*/ 222068 w 222068"/>
                  <a:gd name="T15" fmla="*/ 849085 h 8490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68" h="849085">
                    <a:moveTo>
                      <a:pt x="222068" y="0"/>
                    </a:moveTo>
                    <a:lnTo>
                      <a:pt x="104503" y="91440"/>
                    </a:lnTo>
                    <a:lnTo>
                      <a:pt x="104503" y="770708"/>
                    </a:lnTo>
                    <a:lnTo>
                      <a:pt x="0" y="84908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1073150" y="2783427"/>
              <a:ext cx="3011487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Object Channel</a:t>
              </a:r>
            </a:p>
          </p:txBody>
        </p:sp>
        <p:sp>
          <p:nvSpPr>
            <p:cNvPr id="12316" name="Rectangle 14"/>
            <p:cNvSpPr>
              <a:spLocks noChangeArrowheads="1"/>
            </p:cNvSpPr>
            <p:nvPr/>
          </p:nvSpPr>
          <p:spPr bwMode="auto">
            <a:xfrm>
              <a:off x="5035550" y="2783427"/>
              <a:ext cx="296545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Object Channel</a:t>
              </a:r>
            </a:p>
          </p:txBody>
        </p:sp>
        <p:cxnSp>
          <p:nvCxnSpPr>
            <p:cNvPr id="12317" name="Straight Arrow Connector 17"/>
            <p:cNvCxnSpPr>
              <a:cxnSpLocks noChangeShapeType="1"/>
              <a:stCxn id="12315" idx="3"/>
              <a:endCxn id="12316" idx="1"/>
            </p:cNvCxnSpPr>
            <p:nvPr/>
          </p:nvCxnSpPr>
          <p:spPr bwMode="auto">
            <a:xfrm>
              <a:off x="4084637" y="2968093"/>
              <a:ext cx="950913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TextBox 33"/>
            <p:cNvSpPr txBox="1">
              <a:spLocks noChangeArrowheads="1"/>
            </p:cNvSpPr>
            <p:nvPr/>
          </p:nvSpPr>
          <p:spPr bwMode="auto">
            <a:xfrm>
              <a:off x="8153400" y="2783427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SOAP</a:t>
              </a:r>
            </a:p>
          </p:txBody>
        </p:sp>
        <p:sp>
          <p:nvSpPr>
            <p:cNvPr id="12319" name="Rectangle 4"/>
            <p:cNvSpPr>
              <a:spLocks noChangeArrowheads="1"/>
            </p:cNvSpPr>
            <p:nvPr/>
          </p:nvSpPr>
          <p:spPr bwMode="auto">
            <a:xfrm>
              <a:off x="8163162" y="3086100"/>
              <a:ext cx="980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/>
                <a:t>Channel Shapes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WCF Communication Models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WCF supports three communication models</a:t>
            </a:r>
          </a:p>
          <a:p>
            <a:pPr lvl="1"/>
            <a:r>
              <a:rPr lang="en-US" sz="2400" dirty="0" smtClean="0"/>
              <a:t>Request-reply (Two-way synchronous communication)</a:t>
            </a:r>
          </a:p>
          <a:p>
            <a:pPr lvl="1"/>
            <a:r>
              <a:rPr lang="en-US" sz="2400" dirty="0" smtClean="0"/>
              <a:t>One-way (asynchronous communication without returning result)</a:t>
            </a:r>
          </a:p>
          <a:p>
            <a:pPr lvl="1"/>
            <a:r>
              <a:rPr lang="en-US" sz="2400" dirty="0" smtClean="0"/>
              <a:t>Duplex (asynchronous communication with returning result)</a:t>
            </a:r>
          </a:p>
          <a:p>
            <a:r>
              <a:rPr lang="en-US" dirty="0" smtClean="0"/>
              <a:t>To support these models, </a:t>
            </a:r>
            <a:r>
              <a:rPr lang="en-US" dirty="0" smtClean="0">
                <a:solidFill>
                  <a:srgbClr val="0000FF"/>
                </a:solidFill>
              </a:rPr>
              <a:t>without changing the remote services</a:t>
            </a:r>
            <a:r>
              <a:rPr lang="en-US" dirty="0" smtClean="0"/>
              <a:t>, a </a:t>
            </a:r>
            <a:r>
              <a:rPr lang="en-US" dirty="0" smtClean="0"/>
              <a:t>set of </a:t>
            </a:r>
            <a:r>
              <a:rPr lang="en-US" dirty="0" smtClean="0">
                <a:solidFill>
                  <a:srgbClr val="0000FF"/>
                </a:solidFill>
              </a:rPr>
              <a:t>channel shapes </a:t>
            </a:r>
            <a:r>
              <a:rPr lang="en-US" dirty="0" smtClean="0"/>
              <a:t>are implemented:</a:t>
            </a:r>
          </a:p>
          <a:p>
            <a:pPr lvl="1"/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err="1" smtClean="0"/>
              <a:t>InputChannel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/>
              <a:t>OutputChannel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/>
              <a:t>DuplexChannel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/>
              <a:t>RequestChannel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/>
              <a:t>ReplyChannel</a:t>
            </a:r>
            <a:endParaRPr lang="en-US" sz="24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CD4E6-4C9E-41EC-84D0-73C4D2364ACE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WCF </a:t>
            </a:r>
            <a:r>
              <a:rPr lang="en-US" smtClean="0">
                <a:solidFill>
                  <a:srgbClr val="0000FF"/>
                </a:solidFill>
              </a:rPr>
              <a:t>One-Way</a:t>
            </a:r>
            <a:r>
              <a:rPr lang="en-US" smtClean="0"/>
              <a:t> Communication Model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7DF936-4B84-4EB7-8E22-C92C811DB488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2133600"/>
          </a:xfrm>
        </p:spPr>
        <p:txBody>
          <a:bodyPr/>
          <a:lstStyle/>
          <a:p>
            <a:r>
              <a:rPr lang="en-US" sz="2400" dirty="0" smtClean="0"/>
              <a:t>One-way communication model is used in the situation where the client sends a message to the server without requesting a return value</a:t>
            </a:r>
          </a:p>
          <a:p>
            <a:r>
              <a:rPr lang="en-US" sz="2400" dirty="0" smtClean="0"/>
              <a:t>The channel shapes </a:t>
            </a:r>
            <a:r>
              <a:rPr lang="en-US" sz="2400" dirty="0" err="1">
                <a:solidFill>
                  <a:srgbClr val="0000FF"/>
                </a:solidFill>
              </a:rPr>
              <a:t>IOutputChannel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>
                <a:solidFill>
                  <a:srgbClr val="0000FF"/>
                </a:solidFill>
              </a:rPr>
              <a:t>IInputChannel</a:t>
            </a:r>
            <a:r>
              <a:rPr lang="en-US" sz="2400" dirty="0"/>
              <a:t> are </a:t>
            </a:r>
            <a:r>
              <a:rPr lang="en-US" sz="2400" dirty="0" smtClean="0"/>
              <a:t>used to implement the one-way communication:</a:t>
            </a:r>
          </a:p>
        </p:txBody>
      </p:sp>
      <p:sp>
        <p:nvSpPr>
          <p:cNvPr id="15365" name="Right Arrow 14"/>
          <p:cNvSpPr>
            <a:spLocks noChangeArrowheads="1"/>
          </p:cNvSpPr>
          <p:nvPr/>
        </p:nvSpPr>
        <p:spPr bwMode="auto">
          <a:xfrm>
            <a:off x="3370263" y="4479925"/>
            <a:ext cx="2667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b="0"/>
          </a:p>
        </p:txBody>
      </p:sp>
      <p:sp>
        <p:nvSpPr>
          <p:cNvPr id="16" name="Oval 15"/>
          <p:cNvSpPr/>
          <p:nvPr/>
        </p:nvSpPr>
        <p:spPr bwMode="auto">
          <a:xfrm>
            <a:off x="6926263" y="3840163"/>
            <a:ext cx="1706562" cy="1706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sz="2400" b="0" dirty="0"/>
              <a:t>Server</a:t>
            </a:r>
          </a:p>
        </p:txBody>
      </p:sp>
      <p:sp>
        <p:nvSpPr>
          <p:cNvPr id="15367" name="TextBox 16"/>
          <p:cNvSpPr txBox="1">
            <a:spLocks noChangeArrowheads="1"/>
          </p:cNvSpPr>
          <p:nvPr/>
        </p:nvSpPr>
        <p:spPr bwMode="auto">
          <a:xfrm>
            <a:off x="3937000" y="4054475"/>
            <a:ext cx="1226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 smtClean="0"/>
              <a:t>message</a:t>
            </a:r>
            <a:endParaRPr lang="en-US" sz="2400" b="0" dirty="0"/>
          </a:p>
        </p:txBody>
      </p:sp>
      <p:sp>
        <p:nvSpPr>
          <p:cNvPr id="15368" name="Oval 28"/>
          <p:cNvSpPr>
            <a:spLocks noChangeArrowheads="1"/>
          </p:cNvSpPr>
          <p:nvPr/>
        </p:nvSpPr>
        <p:spPr bwMode="auto">
          <a:xfrm>
            <a:off x="685800" y="3840163"/>
            <a:ext cx="1706563" cy="1706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2400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570038" y="4533900"/>
            <a:ext cx="2286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0" dirty="0" err="1"/>
              <a:t>IOutputChannel</a:t>
            </a:r>
            <a:r>
              <a:rPr lang="en-US" sz="2400" b="0" dirty="0"/>
              <a:t> </a:t>
            </a:r>
          </a:p>
        </p:txBody>
      </p:sp>
      <p:sp>
        <p:nvSpPr>
          <p:cNvPr id="31" name="Rectangle 30"/>
          <p:cNvSpPr/>
          <p:nvPr/>
        </p:nvSpPr>
        <p:spPr bwMode="auto">
          <a:xfrm rot="16200000">
            <a:off x="5464175" y="4533900"/>
            <a:ext cx="22860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0" dirty="0" err="1"/>
              <a:t>IInputChannel</a:t>
            </a:r>
            <a:r>
              <a:rPr lang="en-US" sz="24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dirty="0" smtClean="0"/>
              <a:t>WCF </a:t>
            </a:r>
            <a:r>
              <a:rPr lang="en-US" dirty="0" smtClean="0">
                <a:solidFill>
                  <a:srgbClr val="0000FF"/>
                </a:solidFill>
              </a:rPr>
              <a:t>Request-Reply</a:t>
            </a:r>
            <a:r>
              <a:rPr lang="en-US" dirty="0" smtClean="0"/>
              <a:t> Model (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)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92308F-6043-4E8D-923F-9DCDDB276952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25146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sz="2400" dirty="0" smtClean="0"/>
              <a:t>Request-reply communication model combines two one-way channel shapes into </a:t>
            </a:r>
            <a:r>
              <a:rPr lang="en-US" sz="2400" dirty="0" err="1" smtClean="0">
                <a:solidFill>
                  <a:srgbClr val="0000FF"/>
                </a:solidFill>
              </a:rPr>
              <a:t>IRequestChannel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FF"/>
                </a:solidFill>
              </a:rPr>
              <a:t>IReplyChannel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 smtClean="0"/>
              <a:t>The model is used for </a:t>
            </a:r>
            <a:r>
              <a:rPr lang="en-US" sz="2400" dirty="0" smtClean="0">
                <a:solidFill>
                  <a:srgbClr val="0000FF"/>
                </a:solidFill>
              </a:rPr>
              <a:t>synchronous</a:t>
            </a:r>
            <a:r>
              <a:rPr lang="en-US" sz="2400" dirty="0" smtClean="0"/>
              <a:t> communications: 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Client sends a request and block-waits for response, 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Server processes the request and sends response back to client.</a:t>
            </a: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76400" y="4800600"/>
            <a:ext cx="2667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>
                <a:solidFill>
                  <a:srgbClr val="0000FF"/>
                </a:solidFill>
              </a:rPr>
              <a:t>IRequestChannel</a:t>
            </a:r>
            <a:endParaRPr lang="en-US" b="0" dirty="0"/>
          </a:p>
        </p:txBody>
      </p:sp>
      <p:sp>
        <p:nvSpPr>
          <p:cNvPr id="14343" name="Right Arrow 14"/>
          <p:cNvSpPr>
            <a:spLocks noChangeArrowheads="1"/>
          </p:cNvSpPr>
          <p:nvPr/>
        </p:nvSpPr>
        <p:spPr bwMode="auto">
          <a:xfrm>
            <a:off x="3632200" y="47355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16" name="Oval 15"/>
          <p:cNvSpPr/>
          <p:nvPr/>
        </p:nvSpPr>
        <p:spPr bwMode="auto">
          <a:xfrm>
            <a:off x="6553200" y="4419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b="0" dirty="0"/>
              <a:t>Server</a:t>
            </a:r>
          </a:p>
        </p:txBody>
      </p:sp>
      <p:sp>
        <p:nvSpPr>
          <p:cNvPr id="14345" name="TextBox 16"/>
          <p:cNvSpPr txBox="1">
            <a:spLocks noChangeArrowheads="1"/>
          </p:cNvSpPr>
          <p:nvPr/>
        </p:nvSpPr>
        <p:spPr bwMode="auto">
          <a:xfrm>
            <a:off x="4037013" y="4430713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message</a:t>
            </a:r>
            <a:endParaRPr lang="en-US" b="0" dirty="0"/>
          </a:p>
        </p:txBody>
      </p:sp>
      <p:sp>
        <p:nvSpPr>
          <p:cNvPr id="14346" name="Oval 28"/>
          <p:cNvSpPr>
            <a:spLocks noChangeArrowheads="1"/>
          </p:cNvSpPr>
          <p:nvPr/>
        </p:nvSpPr>
        <p:spPr bwMode="auto">
          <a:xfrm>
            <a:off x="1143000" y="4419600"/>
            <a:ext cx="1219200" cy="1219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943100" y="41529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1981200" y="54864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4572000" y="4800600"/>
            <a:ext cx="2667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>
                <a:solidFill>
                  <a:srgbClr val="0000FF"/>
                </a:solidFill>
              </a:rPr>
              <a:t>IReplyChannel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5600700" y="54483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5638800" y="41148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352" name="Right Arrow 14"/>
          <p:cNvSpPr>
            <a:spLocks noChangeArrowheads="1"/>
          </p:cNvSpPr>
          <p:nvPr/>
        </p:nvSpPr>
        <p:spPr bwMode="auto">
          <a:xfrm flipH="1">
            <a:off x="3352800" y="49260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3971925" y="5116513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message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WCF </a:t>
            </a:r>
            <a:r>
              <a:rPr lang="en-US" smtClean="0">
                <a:solidFill>
                  <a:srgbClr val="0000FF"/>
                </a:solidFill>
              </a:rPr>
              <a:t>Duplex</a:t>
            </a:r>
            <a:r>
              <a:rPr lang="en-US" smtClean="0"/>
              <a:t> Communication Model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DC79D4-E44F-46B1-9DFE-EF3FDD3ABE67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2895600"/>
          </a:xfrm>
        </p:spPr>
        <p:txBody>
          <a:bodyPr/>
          <a:lstStyle/>
          <a:p>
            <a:r>
              <a:rPr lang="en-US" sz="2400" dirty="0" smtClean="0"/>
              <a:t>Duplex communication model uses two one-way channel shapes to compose a new shape called </a:t>
            </a:r>
            <a:r>
              <a:rPr lang="en-US" sz="2400" dirty="0" err="1" smtClean="0">
                <a:solidFill>
                  <a:srgbClr val="0000FF"/>
                </a:solidFill>
              </a:rPr>
              <a:t>IDuplexChannel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This </a:t>
            </a:r>
            <a:r>
              <a:rPr lang="en-US" sz="2400" dirty="0" smtClean="0"/>
              <a:t>model </a:t>
            </a:r>
            <a:r>
              <a:rPr lang="en-US" sz="2400" dirty="0" smtClean="0">
                <a:solidFill>
                  <a:srgbClr val="C00000"/>
                </a:solidFill>
              </a:rPr>
              <a:t>facilities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asynchronous</a:t>
            </a:r>
            <a:r>
              <a:rPr lang="en-US" sz="2400" dirty="0" smtClean="0"/>
              <a:t> </a:t>
            </a:r>
            <a:r>
              <a:rPr lang="en-US" sz="2400" dirty="0" smtClean="0"/>
              <a:t>exchange. Two options:</a:t>
            </a:r>
          </a:p>
          <a:p>
            <a:pPr lvl="1"/>
            <a:r>
              <a:rPr lang="en-US" sz="2000" dirty="0"/>
              <a:t>The client makes two calls. Make the second call after receiving an event.</a:t>
            </a:r>
          </a:p>
          <a:p>
            <a:pPr lvl="1"/>
            <a:r>
              <a:rPr lang="en-US" sz="2000" dirty="0" smtClean="0"/>
              <a:t>Client sends a request to server, and the service handles the request. It may take a long time to complete/calculate the result. After completion, the service calls back to provide results. Client need to create a public URI as a callback endpoint using </a:t>
            </a:r>
            <a:r>
              <a:rPr lang="en-US" sz="2000" dirty="0" err="1" smtClean="0"/>
              <a:t>ClientBaseAddress</a:t>
            </a:r>
            <a:r>
              <a:rPr lang="en-US" sz="2000" dirty="0" smtClean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135856" y="4990306"/>
            <a:ext cx="2819400" cy="915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r>
              <a:rPr lang="en-US" b="0" dirty="0" err="1"/>
              <a:t>IDuplexChannel</a:t>
            </a:r>
            <a:endParaRPr lang="en-US" b="0" dirty="0"/>
          </a:p>
        </p:txBody>
      </p:sp>
      <p:sp>
        <p:nvSpPr>
          <p:cNvPr id="11271" name="Right Arrow 14"/>
          <p:cNvSpPr>
            <a:spLocks noChangeArrowheads="1"/>
          </p:cNvSpPr>
          <p:nvPr/>
        </p:nvSpPr>
        <p:spPr bwMode="auto">
          <a:xfrm>
            <a:off x="3078162" y="4343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0" dirty="0" smtClean="0"/>
              <a:t>1</a:t>
            </a:r>
            <a:r>
              <a:rPr lang="en-US" sz="1100" b="0" baseline="30000" dirty="0" smtClean="0"/>
              <a:t>st</a:t>
            </a:r>
            <a:r>
              <a:rPr lang="en-US" sz="1100" b="0" dirty="0" smtClean="0"/>
              <a:t> call</a:t>
            </a:r>
            <a:endParaRPr lang="en-US" sz="1100" b="0" dirty="0"/>
          </a:p>
        </p:txBody>
      </p:sp>
      <p:sp>
        <p:nvSpPr>
          <p:cNvPr id="16" name="Oval 15"/>
          <p:cNvSpPr/>
          <p:nvPr/>
        </p:nvSpPr>
        <p:spPr bwMode="auto">
          <a:xfrm>
            <a:off x="6126162" y="4724400"/>
            <a:ext cx="152400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Server with </a:t>
            </a:r>
            <a:r>
              <a:rPr lang="en-US" b="0" dirty="0" err="1">
                <a:solidFill>
                  <a:srgbClr val="C00000"/>
                </a:solidFill>
              </a:rPr>
              <a:t>stateful</a:t>
            </a:r>
            <a:r>
              <a:rPr lang="en-US" b="0" dirty="0">
                <a:solidFill>
                  <a:srgbClr val="C00000"/>
                </a:solidFill>
              </a:rPr>
              <a:t> service</a:t>
            </a:r>
          </a:p>
        </p:txBody>
      </p:sp>
      <p:sp>
        <p:nvSpPr>
          <p:cNvPr id="11273" name="TextBox 16"/>
          <p:cNvSpPr txBox="1">
            <a:spLocks noChangeArrowheads="1"/>
          </p:cNvSpPr>
          <p:nvPr/>
        </p:nvSpPr>
        <p:spPr bwMode="auto">
          <a:xfrm>
            <a:off x="3559031" y="4038600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message</a:t>
            </a:r>
            <a:endParaRPr lang="en-US" b="0" dirty="0"/>
          </a:p>
        </p:txBody>
      </p:sp>
      <p:sp>
        <p:nvSpPr>
          <p:cNvPr id="11274" name="Oval 28"/>
          <p:cNvSpPr>
            <a:spLocks noChangeArrowheads="1"/>
          </p:cNvSpPr>
          <p:nvPr/>
        </p:nvSpPr>
        <p:spPr bwMode="auto">
          <a:xfrm>
            <a:off x="685800" y="4783138"/>
            <a:ext cx="1219200" cy="1219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/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 rot="16200000">
            <a:off x="1668462" y="46101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1706562" y="59436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4144962" y="5029200"/>
            <a:ext cx="28194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/>
              <a:t>IDuplexChannel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5021262" y="5905500"/>
            <a:ext cx="1371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IOutputChannel</a:t>
            </a:r>
            <a:r>
              <a:rPr lang="en-US" sz="1400" b="0" dirty="0"/>
              <a:t> 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5059362" y="4572000"/>
            <a:ext cx="1295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b="0" dirty="0" err="1"/>
              <a:t>IInputChannel</a:t>
            </a:r>
            <a:r>
              <a:rPr lang="en-US" sz="1400" b="0" dirty="0"/>
              <a:t> </a:t>
            </a:r>
          </a:p>
        </p:txBody>
      </p:sp>
      <p:sp>
        <p:nvSpPr>
          <p:cNvPr id="11281" name="TextBox 16"/>
          <p:cNvSpPr txBox="1">
            <a:spLocks noChangeArrowheads="1"/>
          </p:cNvSpPr>
          <p:nvPr/>
        </p:nvSpPr>
        <p:spPr bwMode="auto">
          <a:xfrm>
            <a:off x="3559031" y="5900737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message</a:t>
            </a:r>
            <a:endParaRPr lang="en-US" b="0" dirty="0"/>
          </a:p>
        </p:txBody>
      </p:sp>
      <p:sp>
        <p:nvSpPr>
          <p:cNvPr id="11280" name="Right Arrow 14"/>
          <p:cNvSpPr>
            <a:spLocks noChangeArrowheads="1"/>
          </p:cNvSpPr>
          <p:nvPr/>
        </p:nvSpPr>
        <p:spPr bwMode="auto">
          <a:xfrm flipH="1">
            <a:off x="3019425" y="6172200"/>
            <a:ext cx="2116137" cy="381000"/>
          </a:xfrm>
          <a:prstGeom prst="rightArrow">
            <a:avLst>
              <a:gd name="adj1" fmla="val 50000"/>
              <a:gd name="adj2" fmla="val 4998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0" i="1" dirty="0"/>
              <a:t>Callback</a:t>
            </a:r>
            <a:endParaRPr lang="en-US" b="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003551" y="5650468"/>
            <a:ext cx="2132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3663111" y="534566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i="1" dirty="0" smtClean="0"/>
              <a:t>Event</a:t>
            </a:r>
            <a:endParaRPr lang="en-US" b="0" i="1" dirty="0"/>
          </a:p>
        </p:txBody>
      </p:sp>
      <p:sp>
        <p:nvSpPr>
          <p:cNvPr id="21" name="Right Arrow 14"/>
          <p:cNvSpPr>
            <a:spLocks noChangeArrowheads="1"/>
          </p:cNvSpPr>
          <p:nvPr/>
        </p:nvSpPr>
        <p:spPr bwMode="auto">
          <a:xfrm>
            <a:off x="3078162" y="4648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0" dirty="0" smtClean="0"/>
              <a:t>2</a:t>
            </a:r>
            <a:r>
              <a:rPr lang="en-US" sz="1100" b="0" baseline="30000" dirty="0" smtClean="0"/>
              <a:t>nd</a:t>
            </a:r>
            <a:r>
              <a:rPr lang="en-US" sz="1100" b="0" dirty="0" smtClean="0"/>
              <a:t> call</a:t>
            </a:r>
            <a:endParaRPr lang="en-US" sz="1100" b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91400" y="3657600"/>
            <a:ext cx="1751011" cy="914401"/>
          </a:xfrm>
          <a:prstGeom prst="wedgeRoundRectCallout">
            <a:avLst>
              <a:gd name="adj1" fmla="val -39914"/>
              <a:gd name="adj2" fmla="val 9230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service does not need to be changed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facilitates asynchronous calls.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271" grpId="0" animBg="1"/>
      <p:bldP spid="16" grpId="0" animBg="1"/>
      <p:bldP spid="11273" grpId="0"/>
      <p:bldP spid="11274" grpId="0" animBg="1"/>
      <p:bldP spid="30" grpId="0" animBg="1"/>
      <p:bldP spid="12" grpId="0" animBg="1"/>
      <p:bldP spid="14" grpId="0" animBg="1"/>
      <p:bldP spid="15" grpId="0" animBg="1"/>
      <p:bldP spid="17" grpId="0" animBg="1"/>
      <p:bldP spid="11281" grpId="0"/>
      <p:bldP spid="11280" grpId="0" animBg="1"/>
      <p:bldP spid="20" grpId="1"/>
      <p:bldP spid="20" grpId="2"/>
      <p:bldP spid="21" grpId="0" animBg="1"/>
      <p:bldP spid="21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Channel HTTP and TCP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69288" cy="40751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 and TCP are the main transport channels</a:t>
            </a:r>
          </a:p>
          <a:p>
            <a:pPr>
              <a:defRPr/>
            </a:pPr>
            <a:r>
              <a:rPr lang="en-US" dirty="0" smtClean="0"/>
              <a:t>HTTP automatically supports request-reply model</a:t>
            </a:r>
          </a:p>
          <a:p>
            <a:pPr>
              <a:defRPr/>
            </a:pPr>
            <a:r>
              <a:rPr lang="en-US" dirty="0" smtClean="0"/>
              <a:t>TCP supports one-way and duplex</a:t>
            </a:r>
          </a:p>
          <a:p>
            <a:pPr>
              <a:defRPr/>
            </a:pPr>
            <a:r>
              <a:rPr lang="en-US" dirty="0" smtClean="0"/>
              <a:t>In order to do one-way and duplex on HTTP, a </a:t>
            </a:r>
            <a:r>
              <a:rPr lang="en-US" dirty="0" smtClean="0">
                <a:solidFill>
                  <a:srgbClr val="C00000"/>
                </a:solidFill>
              </a:rPr>
              <a:t>shape-changing layer</a:t>
            </a:r>
            <a:r>
              <a:rPr lang="en-US" dirty="0" smtClean="0"/>
              <a:t> is needed, which involves a number of classes for specification and binding:</a:t>
            </a:r>
          </a:p>
          <a:p>
            <a:pPr lvl="1">
              <a:defRPr/>
            </a:pPr>
            <a:r>
              <a:rPr lang="en-US" dirty="0" err="1">
                <a:solidFill>
                  <a:srgbClr val="0000FF"/>
                </a:solidFill>
                <a:ea typeface="+mn-ea"/>
                <a:cs typeface="+mn-cs"/>
              </a:rPr>
              <a:t>OperationContractAttribute</a:t>
            </a: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Class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OneWayBindingElement</a:t>
            </a:r>
            <a:r>
              <a:rPr lang="en-US" dirty="0" smtClean="0"/>
              <a:t> class for one-way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CompositeDuplexBindingElement</a:t>
            </a:r>
            <a:r>
              <a:rPr lang="en-US" dirty="0" smtClean="0"/>
              <a:t> class for duplex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4D40EA-4467-45C4-AC5C-30A07EF00912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2514600" y="1258888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Transport Channel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4876800" y="1143000"/>
            <a:ext cx="76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HTTP</a:t>
            </a:r>
          </a:p>
          <a:p>
            <a:r>
              <a:rPr lang="en-US" b="0" dirty="0"/>
              <a:t>TCP</a:t>
            </a:r>
          </a:p>
        </p:txBody>
      </p:sp>
      <p:grpSp>
        <p:nvGrpSpPr>
          <p:cNvPr id="17415" name="Group 40"/>
          <p:cNvGrpSpPr>
            <a:grpSpLocks/>
          </p:cNvGrpSpPr>
          <p:nvPr/>
        </p:nvGrpSpPr>
        <p:grpSpPr bwMode="auto">
          <a:xfrm>
            <a:off x="4648200" y="1182688"/>
            <a:ext cx="222250" cy="569912"/>
            <a:chOff x="1066800" y="1894115"/>
            <a:chExt cx="222068" cy="1693816"/>
          </a:xfrm>
        </p:grpSpPr>
        <p:sp>
          <p:nvSpPr>
            <p:cNvPr id="17416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244600" y="1817688"/>
            <a:ext cx="2590800" cy="397351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WCF Duplex Channel Stack: Example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FA5780-0AEF-452E-9335-213F0746F90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49400" y="1981200"/>
            <a:ext cx="19812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Application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549400" y="2590800"/>
            <a:ext cx="1981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549400" y="3200400"/>
            <a:ext cx="1981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CompositeDuplexBindingElement</a:t>
            </a:r>
            <a:endParaRPr lang="en-US" b="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1549400" y="4114800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HTTP</a:t>
            </a:r>
            <a:endParaRPr lang="en-US" b="0"/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2222877" y="1382713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Client</a:t>
            </a:r>
            <a:endParaRPr lang="en-US" b="0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035550" y="1817688"/>
            <a:ext cx="2667000" cy="3973512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416550" y="1981200"/>
            <a:ext cx="19812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416550" y="2590800"/>
            <a:ext cx="1981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SOAP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416550" y="3200400"/>
            <a:ext cx="19812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CompositeDuplexBindingElement</a:t>
            </a:r>
            <a:endParaRPr lang="en-US" b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416550" y="4114800"/>
            <a:ext cx="1981200" cy="457200"/>
          </a:xfrm>
          <a:prstGeom prst="rect">
            <a:avLst/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>
                <a:solidFill>
                  <a:srgbClr val="0000FF"/>
                </a:solidFill>
              </a:rPr>
              <a:t>HTTP</a:t>
            </a:r>
            <a:endParaRPr lang="en-US" b="0"/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5862638" y="13827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WCF Server</a:t>
            </a:r>
          </a:p>
        </p:txBody>
      </p:sp>
      <p:cxnSp>
        <p:nvCxnSpPr>
          <p:cNvPr id="18448" name="Straight Arrow Connector 17"/>
          <p:cNvCxnSpPr>
            <a:cxnSpLocks noChangeShapeType="1"/>
            <a:stCxn id="18440" idx="3"/>
            <a:endCxn id="18446" idx="1"/>
          </p:cNvCxnSpPr>
          <p:nvPr/>
        </p:nvCxnSpPr>
        <p:spPr bwMode="auto">
          <a:xfrm>
            <a:off x="3530600" y="4343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1549400" y="5029200"/>
            <a:ext cx="1927225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416550" y="5029200"/>
            <a:ext cx="1927225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Physical Layer</a:t>
            </a:r>
          </a:p>
        </p:txBody>
      </p:sp>
      <p:sp>
        <p:nvSpPr>
          <p:cNvPr id="18451" name="TextBox 22"/>
          <p:cNvSpPr txBox="1">
            <a:spLocks noChangeArrowheads="1"/>
          </p:cNvSpPr>
          <p:nvPr/>
        </p:nvSpPr>
        <p:spPr bwMode="auto">
          <a:xfrm>
            <a:off x="2409825" y="458311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8452" name="TextBox 23"/>
          <p:cNvSpPr txBox="1">
            <a:spLocks noChangeArrowheads="1"/>
          </p:cNvSpPr>
          <p:nvPr/>
        </p:nvSpPr>
        <p:spPr bwMode="auto">
          <a:xfrm>
            <a:off x="6261100" y="458311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cxnSp>
        <p:nvCxnSpPr>
          <p:cNvPr id="18453" name="Straight Arrow Connector 24"/>
          <p:cNvCxnSpPr>
            <a:cxnSpLocks noChangeShapeType="1"/>
            <a:stCxn id="18449" idx="3"/>
            <a:endCxn id="18450" idx="1"/>
          </p:cNvCxnSpPr>
          <p:nvPr/>
        </p:nvCxnSpPr>
        <p:spPr bwMode="auto">
          <a:xfrm>
            <a:off x="3476625" y="5257800"/>
            <a:ext cx="1939925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Straight Arrow Connector 27"/>
          <p:cNvCxnSpPr>
            <a:cxnSpLocks noChangeShapeType="1"/>
            <a:stCxn id="18439" idx="3"/>
            <a:endCxn id="18445" idx="1"/>
          </p:cNvCxnSpPr>
          <p:nvPr/>
        </p:nvCxnSpPr>
        <p:spPr bwMode="auto">
          <a:xfrm>
            <a:off x="3530600" y="3581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28"/>
          <p:cNvCxnSpPr>
            <a:cxnSpLocks noChangeShapeType="1"/>
            <a:stCxn id="18438" idx="3"/>
            <a:endCxn id="18444" idx="1"/>
          </p:cNvCxnSpPr>
          <p:nvPr/>
        </p:nvCxnSpPr>
        <p:spPr bwMode="auto">
          <a:xfrm>
            <a:off x="3530600" y="28194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29"/>
          <p:cNvCxnSpPr>
            <a:cxnSpLocks noChangeShapeType="1"/>
            <a:stCxn id="18437" idx="3"/>
            <a:endCxn id="18443" idx="1"/>
          </p:cNvCxnSpPr>
          <p:nvPr/>
        </p:nvCxnSpPr>
        <p:spPr bwMode="auto">
          <a:xfrm>
            <a:off x="3530600" y="2209800"/>
            <a:ext cx="188595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57" name="Group 40"/>
          <p:cNvGrpSpPr>
            <a:grpSpLocks/>
          </p:cNvGrpSpPr>
          <p:nvPr/>
        </p:nvGrpSpPr>
        <p:grpSpPr bwMode="auto">
          <a:xfrm>
            <a:off x="863600" y="2590800"/>
            <a:ext cx="222250" cy="1998663"/>
            <a:chOff x="1066800" y="1894115"/>
            <a:chExt cx="222068" cy="1693816"/>
          </a:xfrm>
        </p:grpSpPr>
        <p:sp>
          <p:nvSpPr>
            <p:cNvPr id="18467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8" name="Rectangle 41"/>
          <p:cNvSpPr>
            <a:spLocks noChangeArrowheads="1"/>
          </p:cNvSpPr>
          <p:nvPr/>
        </p:nvSpPr>
        <p:spPr bwMode="auto">
          <a:xfrm rot="-5400000">
            <a:off x="-248444" y="3459957"/>
            <a:ext cx="167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Channel Stack</a:t>
            </a:r>
          </a:p>
        </p:txBody>
      </p:sp>
      <p:sp>
        <p:nvSpPr>
          <p:cNvPr id="18459" name="TextBox 33"/>
          <p:cNvSpPr txBox="1">
            <a:spLocks noChangeArrowheads="1"/>
          </p:cNvSpPr>
          <p:nvPr/>
        </p:nvSpPr>
        <p:spPr bwMode="auto">
          <a:xfrm>
            <a:off x="7772400" y="4125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HTTP</a:t>
            </a:r>
          </a:p>
        </p:txBody>
      </p:sp>
      <p:grpSp>
        <p:nvGrpSpPr>
          <p:cNvPr id="18460" name="Group 40"/>
          <p:cNvGrpSpPr>
            <a:grpSpLocks/>
          </p:cNvGrpSpPr>
          <p:nvPr/>
        </p:nvGrpSpPr>
        <p:grpSpPr bwMode="auto">
          <a:xfrm>
            <a:off x="7550150" y="4038600"/>
            <a:ext cx="222250" cy="569913"/>
            <a:chOff x="1066800" y="1894115"/>
            <a:chExt cx="222068" cy="1693816"/>
          </a:xfrm>
        </p:grpSpPr>
        <p:sp>
          <p:nvSpPr>
            <p:cNvPr id="18465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1" name="TextBox 33"/>
          <p:cNvSpPr txBox="1">
            <a:spLocks noChangeArrowheads="1"/>
          </p:cNvSpPr>
          <p:nvPr/>
        </p:nvSpPr>
        <p:spPr bwMode="auto">
          <a:xfrm>
            <a:off x="7766050" y="3240088"/>
            <a:ext cx="83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rgbClr val="C00000"/>
                </a:solidFill>
              </a:rPr>
              <a:t>Shape</a:t>
            </a:r>
          </a:p>
          <a:p>
            <a:r>
              <a:rPr lang="en-US" b="0">
                <a:solidFill>
                  <a:srgbClr val="C00000"/>
                </a:solidFill>
              </a:rPr>
              <a:t>change</a:t>
            </a:r>
          </a:p>
        </p:txBody>
      </p:sp>
      <p:grpSp>
        <p:nvGrpSpPr>
          <p:cNvPr id="18462" name="Group 40"/>
          <p:cNvGrpSpPr>
            <a:grpSpLocks/>
          </p:cNvGrpSpPr>
          <p:nvPr/>
        </p:nvGrpSpPr>
        <p:grpSpPr bwMode="auto">
          <a:xfrm>
            <a:off x="7543800" y="3276600"/>
            <a:ext cx="222250" cy="569913"/>
            <a:chOff x="1066800" y="1894115"/>
            <a:chExt cx="222068" cy="1693816"/>
          </a:xfrm>
        </p:grpSpPr>
        <p:sp>
          <p:nvSpPr>
            <p:cNvPr id="18463" name="Freeform 38"/>
            <p:cNvSpPr>
              <a:spLocks/>
            </p:cNvSpPr>
            <p:nvPr/>
          </p:nvSpPr>
          <p:spPr bwMode="auto">
            <a:xfrm>
              <a:off x="1066800" y="1894115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Freeform 39"/>
            <p:cNvSpPr>
              <a:spLocks/>
            </p:cNvSpPr>
            <p:nvPr/>
          </p:nvSpPr>
          <p:spPr bwMode="auto">
            <a:xfrm flipV="1">
              <a:off x="1066800" y="2738846"/>
              <a:ext cx="222068" cy="849085"/>
            </a:xfrm>
            <a:custGeom>
              <a:avLst/>
              <a:gdLst>
                <a:gd name="T0" fmla="*/ 222068 w 222068"/>
                <a:gd name="T1" fmla="*/ 0 h 849085"/>
                <a:gd name="T2" fmla="*/ 104503 w 222068"/>
                <a:gd name="T3" fmla="*/ 91440 h 849085"/>
                <a:gd name="T4" fmla="*/ 104503 w 222068"/>
                <a:gd name="T5" fmla="*/ 770708 h 849085"/>
                <a:gd name="T6" fmla="*/ 0 w 222068"/>
                <a:gd name="T7" fmla="*/ 849085 h 8490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068"/>
                <a:gd name="T13" fmla="*/ 0 h 849085"/>
                <a:gd name="T14" fmla="*/ 222068 w 222068"/>
                <a:gd name="T15" fmla="*/ 849085 h 8490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068" h="849085">
                  <a:moveTo>
                    <a:pt x="222068" y="0"/>
                  </a:moveTo>
                  <a:lnTo>
                    <a:pt x="104503" y="91440"/>
                  </a:lnTo>
                  <a:lnTo>
                    <a:pt x="104503" y="770708"/>
                  </a:lnTo>
                  <a:lnTo>
                    <a:pt x="0" y="84908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/>
              <a:t>We Write </a:t>
            </a:r>
            <a:r>
              <a:rPr lang="en-US" dirty="0" smtClean="0"/>
              <a:t>Asynchronous Service?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ServiceContractAttribute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public class </a:t>
            </a:r>
            <a:r>
              <a:rPr lang="en-US" sz="2000" dirty="0" err="1" smtClean="0">
                <a:latin typeface="Arial" charset="0"/>
                <a:cs typeface="Arial" charset="0"/>
              </a:rPr>
              <a:t>ChannelModelExample</a:t>
            </a:r>
            <a:r>
              <a:rPr lang="en-US" sz="2000" dirty="0" smtClean="0"/>
              <a:t> 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{ 	// The client waits until a response message appears. 	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public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int </a:t>
            </a:r>
            <a:r>
              <a:rPr lang="en-US" sz="2000" dirty="0" err="1" smtClean="0">
                <a:latin typeface="Arial" charset="0"/>
                <a:cs typeface="Arial" charset="0"/>
              </a:rPr>
              <a:t>MethodOne</a:t>
            </a:r>
            <a:r>
              <a:rPr lang="en-US" sz="2000" dirty="0" smtClean="0">
                <a:latin typeface="Arial" charset="0"/>
                <a:cs typeface="Arial" charset="0"/>
              </a:rPr>
              <a:t> (int x, int y) { return </a:t>
            </a:r>
            <a:r>
              <a:rPr lang="en-US" sz="2000" dirty="0" err="1" smtClean="0">
                <a:latin typeface="Arial" charset="0"/>
                <a:cs typeface="Arial" charset="0"/>
              </a:rPr>
              <a:t>x+y</a:t>
            </a:r>
            <a:r>
              <a:rPr lang="en-US" sz="2000" dirty="0" smtClean="0">
                <a:latin typeface="Arial" charset="0"/>
                <a:cs typeface="Arial" charset="0"/>
              </a:rPr>
              <a:t>; }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The client generates asynchronous calls. 	 	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IsOneWay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=true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public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void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MethodTwo</a:t>
            </a:r>
            <a:r>
              <a:rPr lang="en-US" sz="2000" dirty="0" smtClean="0">
                <a:latin typeface="Arial" charset="0"/>
                <a:cs typeface="Arial" charset="0"/>
              </a:rPr>
              <a:t> (int x) { </a:t>
            </a:r>
            <a:r>
              <a:rPr lang="en-US" sz="2400" dirty="0" smtClean="0">
                <a:solidFill>
                  <a:srgbClr val="0000FF"/>
                </a:solidFill>
                <a:cs typeface="Arial" charset="0"/>
              </a:rPr>
              <a:t>f(x); 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latin typeface="Arial" charset="0"/>
                <a:cs typeface="Arial" charset="0"/>
              </a:rPr>
              <a:t>; }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OperationContractAttribute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AsyncPattern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= true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public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void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MethodThree</a:t>
            </a:r>
            <a:r>
              <a:rPr lang="en-US" sz="2000" dirty="0" smtClean="0">
                <a:latin typeface="Arial" charset="0"/>
                <a:cs typeface="Arial" charset="0"/>
              </a:rPr>
              <a:t> (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x,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out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y)  {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y = </a:t>
            </a:r>
            <a:r>
              <a:rPr lang="en-US" sz="2000" dirty="0" err="1" smtClean="0">
                <a:latin typeface="Arial" charset="0"/>
                <a:cs typeface="Arial" charset="0"/>
              </a:rPr>
              <a:t>complexFunction</a:t>
            </a:r>
            <a:r>
              <a:rPr lang="en-US" sz="2000" dirty="0" smtClean="0">
                <a:latin typeface="Arial" charset="0"/>
                <a:cs typeface="Arial" charset="0"/>
              </a:rPr>
              <a:t>(x); return }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The client returns as soon as an outbound message is dispatched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to the service; no response is generated or sent from the service.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       // Variable y will be accessed later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410624-0D16-4EAC-93F9-D958DA49387A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04800" y="762000"/>
            <a:ext cx="8796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http://msdn.microsoft.com/en-us/library/system.servicemodel.operationcontractattribute.aspx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162800" y="2209800"/>
            <a:ext cx="1600200" cy="609600"/>
          </a:xfrm>
          <a:prstGeom prst="wedgeRectCallout">
            <a:avLst>
              <a:gd name="adj1" fmla="val -235972"/>
              <a:gd name="adj2" fmla="val -1785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Request-rely by default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246088" y="4266966"/>
            <a:ext cx="1600200" cy="371240"/>
          </a:xfrm>
          <a:prstGeom prst="wedgeRectCallout">
            <a:avLst>
              <a:gd name="adj1" fmla="val -90412"/>
              <a:gd name="adj2" fmla="val -4474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Duplex</a:t>
            </a:r>
            <a:r>
              <a:rPr lang="en-US" b="0" dirty="0"/>
              <a:t> model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086600" y="3662363"/>
            <a:ext cx="1752600" cy="452437"/>
          </a:xfrm>
          <a:prstGeom prst="wedgeRectCallout">
            <a:avLst>
              <a:gd name="adj1" fmla="val -104990"/>
              <a:gd name="adj2" fmla="val -151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one-way model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0800" y="4962760"/>
            <a:ext cx="723900" cy="609600"/>
          </a:xfrm>
          <a:prstGeom prst="wedgeRectCallout">
            <a:avLst>
              <a:gd name="adj1" fmla="val 187360"/>
              <a:gd name="adj2" fmla="val -8677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Use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void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6096000" y="4810360"/>
            <a:ext cx="1981200" cy="304800"/>
          </a:xfrm>
          <a:prstGeom prst="wedgeRectCallout">
            <a:avLst>
              <a:gd name="adj1" fmla="val -119960"/>
              <a:gd name="adj2" fmla="val -7927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 smtClean="0">
                <a:solidFill>
                  <a:srgbClr val="FF0000"/>
                </a:solidFill>
              </a:rPr>
              <a:t>Output variable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7162800" y="2900597"/>
            <a:ext cx="1600200" cy="609600"/>
          </a:xfrm>
          <a:prstGeom prst="wedgeRectCallout">
            <a:avLst>
              <a:gd name="adj1" fmla="val -100641"/>
              <a:gd name="adj2" fmla="val -65166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>
                <a:solidFill>
                  <a:srgbClr val="C00000"/>
                </a:solidFill>
              </a:rPr>
              <a:t>Synchronous, block waiting</a:t>
            </a:r>
            <a:endParaRPr 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623888"/>
          </a:xfrm>
        </p:spPr>
        <p:txBody>
          <a:bodyPr/>
          <a:lstStyle/>
          <a:p>
            <a:pPr algn="ctr"/>
            <a:r>
              <a:rPr lang="en-US" smtClean="0"/>
              <a:t>Properties of OperationContractAttribute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C74C60-E7EF-4137-92C4-B5F42D86457D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8707"/>
              </p:ext>
            </p:extLst>
          </p:nvPr>
        </p:nvGraphicFramePr>
        <p:xfrm>
          <a:off x="228600" y="838200"/>
          <a:ext cx="8763000" cy="59245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4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WS-Addressing action of the request message.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9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AsyncPattern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true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Indicates that an operation is implemented asynchronously using a Begin&lt;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methodName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and End&lt;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methodName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method pair in a service contract.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HasProtection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Level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a value that indicates whether the messages for this operation must be encrypted, signed, or both.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0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IsInitiating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the method implements an operation that can initiate a session on the server (if such a session exists).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7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IsOneWay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true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or not an operation returns a reply message.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0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IsTerminating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indicates whether the service operation causes the server to close the session after the reply message, if any, is sent.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name of the operation.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Protection Level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a value that specifies whether the messages of an operation must be encrypted, signed, or both.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17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ReplyAction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or sets the value of the SOAP action for the reply message of the operation.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339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When implemented in a derived class, gets a unique identifier for this Attribute. (Inherited from Attribute.)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5267" marR="25267" marT="25266" marB="25266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Two-Call Implementation of </a:t>
            </a:r>
            <a:r>
              <a:rPr lang="en-US" dirty="0" err="1" smtClean="0"/>
              <a:t>Async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[</a:t>
            </a:r>
            <a:r>
              <a:rPr lang="en-US" sz="2000" dirty="0" err="1" smtClean="0">
                <a:latin typeface="Arial" charset="0"/>
                <a:cs typeface="Arial" charset="0"/>
              </a:rPr>
              <a:t>ServiceContract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public interface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I</a:t>
            </a:r>
            <a:r>
              <a:rPr lang="en-US" sz="2000" dirty="0" err="1" smtClean="0">
                <a:latin typeface="Arial" charset="0"/>
                <a:cs typeface="Arial" charset="0"/>
              </a:rPr>
              <a:t>AddTwoNumbers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{ 	// If the asynchronous method pair appears on the client channel,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the client can call them asynchronously to prevent blocking.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[</a:t>
            </a:r>
            <a:r>
              <a:rPr lang="en-US" sz="2000" dirty="0" err="1" smtClean="0">
                <a:latin typeface="Arial" charset="0"/>
                <a:cs typeface="Arial" charset="0"/>
              </a:rPr>
              <a:t>OperationContract</a:t>
            </a:r>
            <a:r>
              <a:rPr lang="en-US" sz="2000" dirty="0" smtClean="0">
                <a:latin typeface="Arial" charset="0"/>
                <a:cs typeface="Arial" charset="0"/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AsyncPattern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=true</a:t>
            </a:r>
            <a:r>
              <a:rPr lang="en-US" sz="2000" dirty="0" smtClean="0"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IAsyncResult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BeginAdd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a, 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b,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AsyncCallback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cb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AsyncState</a:t>
            </a:r>
            <a:r>
              <a:rPr lang="en-US" sz="2000" dirty="0" smtClean="0">
                <a:latin typeface="Arial" charset="0"/>
                <a:cs typeface="Arial" charset="0"/>
              </a:rPr>
              <a:t> s);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[</a:t>
            </a:r>
            <a:r>
              <a:rPr lang="en-US" sz="2000" dirty="0" err="1" smtClean="0">
                <a:latin typeface="Arial" charset="0"/>
                <a:cs typeface="Arial" charset="0"/>
              </a:rPr>
              <a:t>OperationContract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EndAdd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IAsyncResult</a:t>
            </a:r>
            <a:r>
              <a:rPr lang="en-US" sz="2000" dirty="0" smtClean="0">
                <a:latin typeface="Arial" charset="0"/>
                <a:cs typeface="Arial" charset="0"/>
              </a:rPr>
              <a:t> r); // 2</a:t>
            </a:r>
            <a:r>
              <a:rPr lang="en-US" sz="2000" baseline="30000" dirty="0" smtClean="0">
                <a:latin typeface="Arial" charset="0"/>
                <a:cs typeface="Arial" charset="0"/>
              </a:rPr>
              <a:t>nd</a:t>
            </a:r>
            <a:r>
              <a:rPr lang="en-US" sz="2000" dirty="0" smtClean="0">
                <a:latin typeface="Arial" charset="0"/>
                <a:cs typeface="Arial" charset="0"/>
              </a:rPr>
              <a:t> call to obtain the result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This is a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synchronous</a:t>
            </a:r>
            <a:r>
              <a:rPr lang="en-US" sz="2000" dirty="0" smtClean="0">
                <a:latin typeface="Arial" charset="0"/>
                <a:cs typeface="Arial" charset="0"/>
              </a:rPr>
              <a:t> version of the </a:t>
            </a:r>
            <a:r>
              <a:rPr lang="en-US" sz="2000" dirty="0" err="1" smtClean="0">
                <a:latin typeface="Arial" charset="0"/>
                <a:cs typeface="Arial" charset="0"/>
              </a:rPr>
              <a:t>BeginAdd</a:t>
            </a:r>
            <a:r>
              <a:rPr lang="en-US" sz="2000" dirty="0" smtClean="0">
                <a:latin typeface="Arial" charset="0"/>
                <a:cs typeface="Arial" charset="0"/>
              </a:rPr>
              <a:t> and </a:t>
            </a:r>
            <a:r>
              <a:rPr lang="en-US" sz="2000" dirty="0" err="1" smtClean="0">
                <a:latin typeface="Arial" charset="0"/>
                <a:cs typeface="Arial" charset="0"/>
              </a:rPr>
              <a:t>EndAdd</a:t>
            </a:r>
            <a:r>
              <a:rPr lang="en-US" sz="2000" dirty="0" smtClean="0">
                <a:latin typeface="Arial" charset="0"/>
                <a:cs typeface="Arial" charset="0"/>
              </a:rPr>
              <a:t> pair.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It can be generated in the client channel code using utility toll.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[</a:t>
            </a:r>
            <a:r>
              <a:rPr lang="en-US" sz="2000" dirty="0" err="1" smtClean="0">
                <a:latin typeface="Arial" charset="0"/>
                <a:cs typeface="Arial" charset="0"/>
              </a:rPr>
              <a:t>OperationContract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Add(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a, </a:t>
            </a:r>
            <a:r>
              <a:rPr lang="en-US" sz="2000" dirty="0" err="1" smtClean="0">
                <a:latin typeface="Arial" charset="0"/>
                <a:cs typeface="Arial" charset="0"/>
              </a:rPr>
              <a:t>int</a:t>
            </a:r>
            <a:r>
              <a:rPr lang="en-US" sz="2000" dirty="0" smtClean="0">
                <a:latin typeface="Arial" charset="0"/>
                <a:cs typeface="Arial" charset="0"/>
              </a:rPr>
              <a:t> b); </a:t>
            </a:r>
          </a:p>
          <a:p>
            <a:pPr marL="0" indent="0">
              <a:buFont typeface="Wingdings" pitchFamily="2" charset="2"/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F0544E-2D42-4EBB-B875-DB7A06D1CFDE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" y="762000"/>
            <a:ext cx="8961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/>
              <a:t>http://msdn.microsoft.com/en-us/library/system.servicemodel.operationcontractattribute.asyncpattern.aspx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429000" y="3352800"/>
            <a:ext cx="4114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633119" y="3505200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out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4800" y="4724400"/>
            <a:ext cx="8650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5476240" y="5816599"/>
            <a:ext cx="2819400" cy="914400"/>
          </a:xfrm>
          <a:prstGeom prst="wedgeRoundRectCallout">
            <a:avLst>
              <a:gd name="adj1" fmla="val -60833"/>
              <a:gd name="adj2" fmla="val -4638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full working example of asynchronous call will be given in a later lecture.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6858000" cy="56388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Models of Distributed Computing</a:t>
            </a:r>
          </a:p>
          <a:p>
            <a:r>
              <a:rPr lang="en-US" smtClean="0">
                <a:solidFill>
                  <a:srgbClr val="0000FF"/>
                </a:solidFill>
              </a:rPr>
              <a:t>Channels</a:t>
            </a:r>
            <a:r>
              <a:rPr lang="en-US" smtClean="0"/>
              <a:t> for Communication </a:t>
            </a:r>
          </a:p>
          <a:p>
            <a:pPr lvl="1"/>
            <a:r>
              <a:rPr lang="en-US" sz="2400" smtClean="0"/>
              <a:t>One-way</a:t>
            </a:r>
          </a:p>
          <a:p>
            <a:pPr lvl="1"/>
            <a:r>
              <a:rPr lang="en-US" sz="2400" smtClean="0"/>
              <a:t>Request-Reply</a:t>
            </a:r>
          </a:p>
          <a:p>
            <a:pPr lvl="1"/>
            <a:r>
              <a:rPr lang="en-US" sz="2400" smtClean="0"/>
              <a:t>Duplex</a:t>
            </a:r>
          </a:p>
          <a:p>
            <a:r>
              <a:rPr lang="en-US" smtClean="0">
                <a:solidFill>
                  <a:srgbClr val="0000FF"/>
                </a:solidFill>
              </a:rPr>
              <a:t>Bindings</a:t>
            </a:r>
          </a:p>
          <a:p>
            <a:pPr lvl="1"/>
            <a:r>
              <a:rPr lang="en-US" sz="2400" smtClean="0"/>
              <a:t>For WSDL-SOAP services</a:t>
            </a:r>
          </a:p>
          <a:p>
            <a:pPr lvl="1"/>
            <a:r>
              <a:rPr lang="en-US" sz="2400" smtClean="0"/>
              <a:t>For RESTful Services</a:t>
            </a:r>
          </a:p>
          <a:p>
            <a:pPr lvl="1"/>
            <a:r>
              <a:rPr lang="en-US" sz="2400" smtClean="0"/>
              <a:t>For .Net Remoting</a:t>
            </a:r>
          </a:p>
          <a:p>
            <a:r>
              <a:rPr lang="en-US" smtClean="0">
                <a:solidFill>
                  <a:srgbClr val="0000FF"/>
                </a:solidFill>
              </a:rPr>
              <a:t>Behaviors</a:t>
            </a:r>
            <a:r>
              <a:rPr lang="en-US" smtClean="0"/>
              <a:t> and service behaviors</a:t>
            </a:r>
          </a:p>
          <a:p>
            <a:pPr lvl="1"/>
            <a:r>
              <a:rPr lang="en-US" sz="2400" smtClean="0"/>
              <a:t>Instancing</a:t>
            </a:r>
          </a:p>
          <a:p>
            <a:pPr lvl="1"/>
            <a:r>
              <a:rPr lang="en-US" sz="2400" smtClean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6858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Models of Distributed Computing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Channels for Communication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One-way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Request-Reply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Duplex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Bindings</a:t>
            </a:r>
          </a:p>
          <a:p>
            <a:pPr lvl="1"/>
            <a:r>
              <a:rPr lang="en-US" sz="2400" dirty="0" smtClean="0"/>
              <a:t>For WSDL-SOAP services</a:t>
            </a:r>
          </a:p>
          <a:p>
            <a:pPr lvl="1"/>
            <a:r>
              <a:rPr lang="en-US" sz="2400" dirty="0" smtClean="0"/>
              <a:t>For RESTful Services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 err="1" smtClean="0"/>
              <a:t>.Net</a:t>
            </a:r>
            <a:r>
              <a:rPr lang="en-US" sz="2400" dirty="0" smtClean="0"/>
              <a:t> Remoting</a:t>
            </a:r>
          </a:p>
          <a:p>
            <a:r>
              <a:rPr lang="en-US" dirty="0" smtClean="0"/>
              <a:t>Behaviors and service behaviors</a:t>
            </a:r>
          </a:p>
          <a:p>
            <a:pPr lvl="1"/>
            <a:r>
              <a:rPr lang="en-US" sz="2400" dirty="0" smtClean="0"/>
              <a:t>Instancing</a:t>
            </a:r>
          </a:p>
          <a:p>
            <a:pPr lvl="1"/>
            <a:r>
              <a:rPr lang="en-US" sz="2400" dirty="0" smtClean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62000" y="3429000"/>
            <a:ext cx="5334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943600" cy="623888"/>
          </a:xfrm>
        </p:spPr>
        <p:txBody>
          <a:bodyPr/>
          <a:lstStyle/>
          <a:p>
            <a:pPr algn="ctr"/>
            <a:r>
              <a:rPr lang="en-US" dirty="0" smtClean="0"/>
              <a:t>Advanced Bindings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4913313"/>
          </a:xfrm>
        </p:spPr>
        <p:txBody>
          <a:bodyPr/>
          <a:lstStyle/>
          <a:p>
            <a:r>
              <a:rPr lang="en-US" dirty="0" smtClean="0"/>
              <a:t>Bindings are pre-configured channel stacks;</a:t>
            </a:r>
          </a:p>
          <a:p>
            <a:r>
              <a:rPr lang="en-US" dirty="0" smtClean="0"/>
              <a:t>Bindings are the communication agreement between the client and service;</a:t>
            </a:r>
          </a:p>
          <a:p>
            <a:r>
              <a:rPr lang="en-US" dirty="0" smtClean="0"/>
              <a:t>A binding includes:</a:t>
            </a:r>
          </a:p>
          <a:p>
            <a:pPr lvl="1"/>
            <a:r>
              <a:rPr lang="en-US" dirty="0" smtClean="0"/>
              <a:t>Protocols (stack) involved</a:t>
            </a:r>
          </a:p>
          <a:p>
            <a:pPr lvl="1"/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Encryption and encoding, such as object to string, JSON, or to XML</a:t>
            </a:r>
          </a:p>
          <a:p>
            <a:r>
              <a:rPr lang="en-US" dirty="0" smtClean="0"/>
              <a:t>Common applications have pre-defined bindings, see next page:</a:t>
            </a:r>
          </a:p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63079C-E61A-451D-B71D-9D17DCEE2E83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1BE2BE-CBFD-4421-AC54-D8C33645AC08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609600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Basic WSDL Document’s Elements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1600200"/>
            <a:ext cx="441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764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(URL)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644900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6764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7526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7526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8194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28194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3564" name="AutoShape 14"/>
          <p:cNvCxnSpPr>
            <a:cxnSpLocks noChangeShapeType="1"/>
            <a:stCxn id="23559" idx="2"/>
            <a:endCxn id="23560" idx="0"/>
          </p:cNvCxnSpPr>
          <p:nvPr/>
        </p:nvCxnSpPr>
        <p:spPr bwMode="auto">
          <a:xfrm rot="5400000">
            <a:off x="23241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5"/>
          <p:cNvCxnSpPr>
            <a:cxnSpLocks noChangeShapeType="1"/>
            <a:stCxn id="23561" idx="2"/>
            <a:endCxn id="23568" idx="1"/>
          </p:cNvCxnSpPr>
          <p:nvPr/>
        </p:nvCxnSpPr>
        <p:spPr bwMode="auto">
          <a:xfrm rot="16200000" flipH="1">
            <a:off x="19621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6"/>
          <p:cNvCxnSpPr>
            <a:cxnSpLocks noChangeShapeType="1"/>
            <a:stCxn id="23561" idx="2"/>
            <a:endCxn id="23562" idx="1"/>
          </p:cNvCxnSpPr>
          <p:nvPr/>
        </p:nvCxnSpPr>
        <p:spPr bwMode="auto">
          <a:xfrm rot="16200000" flipH="1">
            <a:off x="24193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28194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28194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3569" name="Line 21"/>
          <p:cNvSpPr>
            <a:spLocks noChangeShapeType="1"/>
          </p:cNvSpPr>
          <p:nvPr/>
        </p:nvSpPr>
        <p:spPr bwMode="auto">
          <a:xfrm>
            <a:off x="2438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Rectangle 24"/>
          <p:cNvSpPr>
            <a:spLocks noChangeArrowheads="1"/>
          </p:cNvSpPr>
          <p:nvPr/>
        </p:nvSpPr>
        <p:spPr bwMode="auto">
          <a:xfrm>
            <a:off x="46482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</a:t>
            </a:r>
            <a:r>
              <a:rPr lang="en-US" b="0"/>
              <a:t>URL)</a:t>
            </a:r>
          </a:p>
        </p:txBody>
      </p:sp>
      <p:sp>
        <p:nvSpPr>
          <p:cNvPr id="23571" name="Rectangle 25"/>
          <p:cNvSpPr>
            <a:spLocks noChangeArrowheads="1"/>
          </p:cNvSpPr>
          <p:nvPr/>
        </p:nvSpPr>
        <p:spPr bwMode="auto">
          <a:xfrm>
            <a:off x="46482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cxnSp>
        <p:nvCxnSpPr>
          <p:cNvPr id="23572" name="AutoShape 30"/>
          <p:cNvCxnSpPr>
            <a:cxnSpLocks noChangeShapeType="1"/>
            <a:stCxn id="23571" idx="2"/>
            <a:endCxn id="23577" idx="0"/>
          </p:cNvCxnSpPr>
          <p:nvPr/>
        </p:nvCxnSpPr>
        <p:spPr bwMode="auto">
          <a:xfrm rot="5400000">
            <a:off x="52959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Line 36"/>
          <p:cNvSpPr>
            <a:spLocks noChangeShapeType="1"/>
          </p:cNvSpPr>
          <p:nvPr/>
        </p:nvSpPr>
        <p:spPr bwMode="auto">
          <a:xfrm>
            <a:off x="54102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Text Box 38"/>
          <p:cNvSpPr txBox="1">
            <a:spLocks noChangeArrowheads="1"/>
          </p:cNvSpPr>
          <p:nvPr/>
        </p:nvSpPr>
        <p:spPr bwMode="auto">
          <a:xfrm>
            <a:off x="4489450" y="49530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3575" name="Rectangle 39"/>
          <p:cNvSpPr>
            <a:spLocks noChangeArrowheads="1"/>
          </p:cNvSpPr>
          <p:nvPr/>
        </p:nvSpPr>
        <p:spPr bwMode="auto">
          <a:xfrm>
            <a:off x="1752600" y="1143000"/>
            <a:ext cx="441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definitions</a:t>
            </a:r>
            <a:r>
              <a:rPr lang="en-US"/>
              <a:t>, service name, namespaces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3576" name="AutoShape 40"/>
          <p:cNvCxnSpPr>
            <a:cxnSpLocks noChangeShapeType="1"/>
            <a:stCxn id="23560" idx="2"/>
            <a:endCxn id="23561" idx="0"/>
          </p:cNvCxnSpPr>
          <p:nvPr/>
        </p:nvCxnSpPr>
        <p:spPr bwMode="auto">
          <a:xfrm>
            <a:off x="24384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Rectangle 41"/>
          <p:cNvSpPr>
            <a:spLocks noChangeArrowheads="1"/>
          </p:cNvSpPr>
          <p:nvPr/>
        </p:nvSpPr>
        <p:spPr bwMode="auto">
          <a:xfrm>
            <a:off x="47244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47244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3579" name="Rectangle 43"/>
          <p:cNvSpPr>
            <a:spLocks noChangeArrowheads="1"/>
          </p:cNvSpPr>
          <p:nvPr/>
        </p:nvSpPr>
        <p:spPr bwMode="auto">
          <a:xfrm>
            <a:off x="57912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3580" name="Rectangle 44"/>
          <p:cNvSpPr>
            <a:spLocks noChangeArrowheads="1"/>
          </p:cNvSpPr>
          <p:nvPr/>
        </p:nvSpPr>
        <p:spPr bwMode="auto">
          <a:xfrm>
            <a:off x="57912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3581" name="AutoShape 45"/>
          <p:cNvCxnSpPr>
            <a:cxnSpLocks noChangeShapeType="1"/>
            <a:stCxn id="23578" idx="2"/>
            <a:endCxn id="23584" idx="1"/>
          </p:cNvCxnSpPr>
          <p:nvPr/>
        </p:nvCxnSpPr>
        <p:spPr bwMode="auto">
          <a:xfrm rot="16200000" flipH="1">
            <a:off x="49339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46"/>
          <p:cNvCxnSpPr>
            <a:cxnSpLocks noChangeShapeType="1"/>
            <a:stCxn id="23578" idx="2"/>
            <a:endCxn id="23579" idx="1"/>
          </p:cNvCxnSpPr>
          <p:nvPr/>
        </p:nvCxnSpPr>
        <p:spPr bwMode="auto">
          <a:xfrm rot="16200000" flipH="1">
            <a:off x="53911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3" name="Rectangle 47"/>
          <p:cNvSpPr>
            <a:spLocks noChangeArrowheads="1"/>
          </p:cNvSpPr>
          <p:nvPr/>
        </p:nvSpPr>
        <p:spPr bwMode="auto">
          <a:xfrm>
            <a:off x="57912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3584" name="Rectangle 48"/>
          <p:cNvSpPr>
            <a:spLocks noChangeArrowheads="1"/>
          </p:cNvSpPr>
          <p:nvPr/>
        </p:nvSpPr>
        <p:spPr bwMode="auto">
          <a:xfrm>
            <a:off x="57912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3585" name="AutoShape 49"/>
          <p:cNvCxnSpPr>
            <a:cxnSpLocks noChangeShapeType="1"/>
            <a:stCxn id="23577" idx="2"/>
            <a:endCxn id="23578" idx="0"/>
          </p:cNvCxnSpPr>
          <p:nvPr/>
        </p:nvCxnSpPr>
        <p:spPr bwMode="auto">
          <a:xfrm>
            <a:off x="54102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6" name="TextBox 44"/>
          <p:cNvSpPr txBox="1">
            <a:spLocks noChangeArrowheads="1"/>
          </p:cNvSpPr>
          <p:nvPr/>
        </p:nvSpPr>
        <p:spPr bwMode="auto">
          <a:xfrm>
            <a:off x="592138" y="2438400"/>
            <a:ext cx="103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 bwMode="auto">
          <a:xfrm>
            <a:off x="3657600" y="1665288"/>
            <a:ext cx="1981200" cy="2928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9B48E2-BFFF-48B1-A3C3-5AF7851CDB29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WSDL Document’s Elements and </a:t>
            </a:r>
            <a:r>
              <a:rPr lang="en-US" sz="2800" smtClean="0">
                <a:solidFill>
                  <a:srgbClr val="C00000"/>
                </a:solidFill>
              </a:rPr>
              <a:t>WCF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C00000"/>
                </a:solidFill>
              </a:rPr>
              <a:t>Extensions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33425" y="16002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4582" name="Rectangle 24"/>
          <p:cNvSpPr>
            <a:spLocks noChangeArrowheads="1"/>
          </p:cNvSpPr>
          <p:nvPr/>
        </p:nvSpPr>
        <p:spPr bwMode="auto">
          <a:xfrm>
            <a:off x="1066800" y="2362200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(URL)</a:t>
            </a:r>
          </a:p>
        </p:txBody>
      </p:sp>
      <p:sp>
        <p:nvSpPr>
          <p:cNvPr id="24583" name="Rectangle 25"/>
          <p:cNvSpPr>
            <a:spLocks noChangeArrowheads="1"/>
          </p:cNvSpPr>
          <p:nvPr/>
        </p:nvSpPr>
        <p:spPr bwMode="auto">
          <a:xfrm>
            <a:off x="1066800" y="2971800"/>
            <a:ext cx="1524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(SOAP/HTTP)</a:t>
            </a:r>
            <a:endParaRPr lang="en-US"/>
          </a:p>
        </p:txBody>
      </p:sp>
      <p:cxnSp>
        <p:nvCxnSpPr>
          <p:cNvPr id="24584" name="AutoShape 30"/>
          <p:cNvCxnSpPr>
            <a:cxnSpLocks noChangeShapeType="1"/>
            <a:stCxn id="24583" idx="2"/>
            <a:endCxn id="24587" idx="0"/>
          </p:cNvCxnSpPr>
          <p:nvPr/>
        </p:nvCxnSpPr>
        <p:spPr bwMode="auto">
          <a:xfrm rot="5400000">
            <a:off x="1714501" y="36195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Line 36"/>
          <p:cNvSpPr>
            <a:spLocks noChangeShapeType="1"/>
          </p:cNvSpPr>
          <p:nvPr/>
        </p:nvSpPr>
        <p:spPr bwMode="auto">
          <a:xfrm>
            <a:off x="1828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39"/>
          <p:cNvSpPr>
            <a:spLocks noChangeArrowheads="1"/>
          </p:cNvSpPr>
          <p:nvPr/>
        </p:nvSpPr>
        <p:spPr bwMode="auto">
          <a:xfrm>
            <a:off x="733425" y="1143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definitions </a:t>
            </a:r>
          </a:p>
        </p:txBody>
      </p:sp>
      <p:sp>
        <p:nvSpPr>
          <p:cNvPr id="24587" name="Rectangle 41"/>
          <p:cNvSpPr>
            <a:spLocks noChangeArrowheads="1"/>
          </p:cNvSpPr>
          <p:nvPr/>
        </p:nvSpPr>
        <p:spPr bwMode="auto">
          <a:xfrm>
            <a:off x="1143000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4588" name="Rectangle 42"/>
          <p:cNvSpPr>
            <a:spLocks noChangeArrowheads="1"/>
          </p:cNvSpPr>
          <p:nvPr/>
        </p:nvSpPr>
        <p:spPr bwMode="auto">
          <a:xfrm>
            <a:off x="1143000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4589" name="Rectangle 43"/>
          <p:cNvSpPr>
            <a:spLocks noChangeArrowheads="1"/>
          </p:cNvSpPr>
          <p:nvPr/>
        </p:nvSpPr>
        <p:spPr bwMode="auto">
          <a:xfrm>
            <a:off x="22098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4590" name="Rectangle 44"/>
          <p:cNvSpPr>
            <a:spLocks noChangeArrowheads="1"/>
          </p:cNvSpPr>
          <p:nvPr/>
        </p:nvSpPr>
        <p:spPr bwMode="auto">
          <a:xfrm>
            <a:off x="2209800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cxnSp>
        <p:nvCxnSpPr>
          <p:cNvPr id="24591" name="AutoShape 45"/>
          <p:cNvCxnSpPr>
            <a:cxnSpLocks noChangeShapeType="1"/>
            <a:stCxn id="24588" idx="2"/>
            <a:endCxn id="24594" idx="1"/>
          </p:cNvCxnSpPr>
          <p:nvPr/>
        </p:nvCxnSpPr>
        <p:spPr bwMode="auto">
          <a:xfrm rot="16200000" flipH="1">
            <a:off x="1352550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46"/>
          <p:cNvCxnSpPr>
            <a:cxnSpLocks noChangeShapeType="1"/>
            <a:stCxn id="24588" idx="2"/>
            <a:endCxn id="24589" idx="1"/>
          </p:cNvCxnSpPr>
          <p:nvPr/>
        </p:nvCxnSpPr>
        <p:spPr bwMode="auto">
          <a:xfrm rot="16200000" flipH="1">
            <a:off x="1809750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Rectangle 47"/>
          <p:cNvSpPr>
            <a:spLocks noChangeArrowheads="1"/>
          </p:cNvSpPr>
          <p:nvPr/>
        </p:nvSpPr>
        <p:spPr bwMode="auto">
          <a:xfrm>
            <a:off x="2209800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type</a:t>
            </a:r>
          </a:p>
        </p:txBody>
      </p:sp>
      <p:sp>
        <p:nvSpPr>
          <p:cNvPr id="24594" name="Rectangle 48"/>
          <p:cNvSpPr>
            <a:spLocks noChangeArrowheads="1"/>
          </p:cNvSpPr>
          <p:nvPr/>
        </p:nvSpPr>
        <p:spPr bwMode="auto">
          <a:xfrm>
            <a:off x="2209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4595" name="AutoShape 49"/>
          <p:cNvCxnSpPr>
            <a:cxnSpLocks noChangeShapeType="1"/>
            <a:stCxn id="24587" idx="2"/>
            <a:endCxn id="24588" idx="0"/>
          </p:cNvCxnSpPr>
          <p:nvPr/>
        </p:nvCxnSpPr>
        <p:spPr bwMode="auto">
          <a:xfrm>
            <a:off x="1828800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4"/>
          <p:cNvGrpSpPr>
            <a:grpSpLocks/>
          </p:cNvGrpSpPr>
          <p:nvPr/>
        </p:nvGrpSpPr>
        <p:grpSpPr bwMode="auto">
          <a:xfrm>
            <a:off x="5989638" y="3787775"/>
            <a:ext cx="2960687" cy="2308225"/>
            <a:chOff x="3024082" y="2187575"/>
            <a:chExt cx="2960793" cy="2308225"/>
          </a:xfrm>
        </p:grpSpPr>
        <p:sp>
          <p:nvSpPr>
            <p:cNvPr id="24619" name="TextBox 43"/>
            <p:cNvSpPr txBox="1">
              <a:spLocks noChangeArrowheads="1"/>
            </p:cNvSpPr>
            <p:nvPr/>
          </p:nvSpPr>
          <p:spPr bwMode="auto">
            <a:xfrm>
              <a:off x="3341290" y="2187575"/>
              <a:ext cx="2643585" cy="230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>
                  <a:solidFill>
                    <a:srgbClr val="C00000"/>
                  </a:solidFill>
                </a:rPr>
                <a:t>Policy</a:t>
              </a:r>
            </a:p>
            <a:p>
              <a:r>
                <a:rPr lang="en-US" b="0" dirty="0" err="1">
                  <a:solidFill>
                    <a:srgbClr val="C00000"/>
                  </a:solidFill>
                </a:rPr>
                <a:t>ProtectedToken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RequireDerivedKeys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SignatureParts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EncryptedParts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EncryptSignature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MustSupportIssuedTokens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SecureConversationToken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24620" name="Freeform 45"/>
            <p:cNvSpPr>
              <a:spLocks/>
            </p:cNvSpPr>
            <p:nvPr/>
          </p:nvSpPr>
          <p:spPr bwMode="auto">
            <a:xfrm>
              <a:off x="3024804" y="2362292"/>
              <a:ext cx="327988" cy="1981115"/>
            </a:xfrm>
            <a:custGeom>
              <a:avLst/>
              <a:gdLst>
                <a:gd name="T0" fmla="*/ 308044 w 327991"/>
                <a:gd name="T1" fmla="*/ 0 h 944218"/>
                <a:gd name="T2" fmla="*/ 0 w 327991"/>
                <a:gd name="T3" fmla="*/ 0 h 944218"/>
                <a:gd name="T4" fmla="*/ 0 w 327991"/>
                <a:gd name="T5" fmla="*/ 2147483647 h 944218"/>
                <a:gd name="T6" fmla="*/ 327922 w 327991"/>
                <a:gd name="T7" fmla="*/ 2147483647 h 944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991"/>
                <a:gd name="T13" fmla="*/ 0 h 944218"/>
                <a:gd name="T14" fmla="*/ 327991 w 327991"/>
                <a:gd name="T15" fmla="*/ 944218 h 944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991" h="944218">
                  <a:moveTo>
                    <a:pt x="308113" y="0"/>
                  </a:moveTo>
                  <a:lnTo>
                    <a:pt x="0" y="0"/>
                  </a:lnTo>
                  <a:lnTo>
                    <a:pt x="0" y="944218"/>
                  </a:lnTo>
                  <a:lnTo>
                    <a:pt x="327991" y="94421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21" name="Straight Connector 47"/>
            <p:cNvCxnSpPr>
              <a:cxnSpLocks noChangeShapeType="1"/>
            </p:cNvCxnSpPr>
            <p:nvPr/>
          </p:nvCxnSpPr>
          <p:spPr bwMode="auto">
            <a:xfrm>
              <a:off x="3024082" y="2667078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Straight Connector 51"/>
            <p:cNvCxnSpPr>
              <a:cxnSpLocks noChangeShapeType="1"/>
            </p:cNvCxnSpPr>
            <p:nvPr/>
          </p:nvCxnSpPr>
          <p:spPr bwMode="auto">
            <a:xfrm>
              <a:off x="3024804" y="2895669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Straight Connector 52"/>
            <p:cNvCxnSpPr>
              <a:cxnSpLocks noChangeShapeType="1"/>
            </p:cNvCxnSpPr>
            <p:nvPr/>
          </p:nvCxnSpPr>
          <p:spPr bwMode="auto">
            <a:xfrm>
              <a:off x="3024804" y="3200456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Straight Connector 53"/>
            <p:cNvCxnSpPr>
              <a:cxnSpLocks noChangeShapeType="1"/>
            </p:cNvCxnSpPr>
            <p:nvPr/>
          </p:nvCxnSpPr>
          <p:spPr bwMode="auto">
            <a:xfrm>
              <a:off x="3024804" y="3505242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Straight Connector 54"/>
            <p:cNvCxnSpPr>
              <a:cxnSpLocks noChangeShapeType="1"/>
            </p:cNvCxnSpPr>
            <p:nvPr/>
          </p:nvCxnSpPr>
          <p:spPr bwMode="auto">
            <a:xfrm>
              <a:off x="3024804" y="3733833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Straight Connector 55"/>
            <p:cNvCxnSpPr>
              <a:cxnSpLocks noChangeShapeType="1"/>
            </p:cNvCxnSpPr>
            <p:nvPr/>
          </p:nvCxnSpPr>
          <p:spPr bwMode="auto">
            <a:xfrm>
              <a:off x="3024804" y="4038620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3886200" y="199231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chemeClr val="folHlink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0" dirty="0"/>
              <a:t>(URL)</a:t>
            </a:r>
          </a:p>
        </p:txBody>
      </p:sp>
      <p:sp>
        <p:nvSpPr>
          <p:cNvPr id="24598" name="Rectangle 24"/>
          <p:cNvSpPr>
            <a:spLocks noChangeArrowheads="1"/>
          </p:cNvSpPr>
          <p:nvPr/>
        </p:nvSpPr>
        <p:spPr bwMode="auto">
          <a:xfrm>
            <a:off x="3886200" y="2601913"/>
            <a:ext cx="1524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 b="0"/>
              <a:t>(Many options)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6200" y="3657600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chemeClr val="folHlink"/>
                </a:solidFill>
              </a:rPr>
              <a:t>Contract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0" dirty="0"/>
              <a:t>(Interface)</a:t>
            </a:r>
          </a:p>
        </p:txBody>
      </p:sp>
      <p:sp>
        <p:nvSpPr>
          <p:cNvPr id="24600" name="TextBox 50"/>
          <p:cNvSpPr txBox="1">
            <a:spLocks noChangeArrowheads="1"/>
          </p:cNvSpPr>
          <p:nvPr/>
        </p:nvSpPr>
        <p:spPr bwMode="auto">
          <a:xfrm>
            <a:off x="4114800" y="1066800"/>
            <a:ext cx="103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WCF</a:t>
            </a:r>
          </a:p>
          <a:p>
            <a:pPr algn="ctr"/>
            <a:r>
              <a:rPr lang="en-US" b="0"/>
              <a:t>Endpoint</a:t>
            </a:r>
          </a:p>
        </p:txBody>
      </p:sp>
      <p:sp>
        <p:nvSpPr>
          <p:cNvPr id="24601" name="TextBox 51"/>
          <p:cNvSpPr txBox="1">
            <a:spLocks noChangeArrowheads="1"/>
          </p:cNvSpPr>
          <p:nvPr/>
        </p:nvSpPr>
        <p:spPr bwMode="auto">
          <a:xfrm>
            <a:off x="76200" y="2493963"/>
            <a:ext cx="1030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Endpoint</a:t>
            </a:r>
          </a:p>
        </p:txBody>
      </p:sp>
      <p:cxnSp>
        <p:nvCxnSpPr>
          <p:cNvPr id="24602" name="Straight Arrow Connector 56"/>
          <p:cNvCxnSpPr>
            <a:cxnSpLocks noChangeShapeType="1"/>
          </p:cNvCxnSpPr>
          <p:nvPr/>
        </p:nvCxnSpPr>
        <p:spPr bwMode="auto">
          <a:xfrm flipV="1">
            <a:off x="2590800" y="1992313"/>
            <a:ext cx="1295400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Arrow Connector 58"/>
          <p:cNvCxnSpPr>
            <a:cxnSpLocks noChangeShapeType="1"/>
          </p:cNvCxnSpPr>
          <p:nvPr/>
        </p:nvCxnSpPr>
        <p:spPr bwMode="auto">
          <a:xfrm flipV="1">
            <a:off x="2590800" y="3211513"/>
            <a:ext cx="1295400" cy="293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Arrow Connector 63"/>
          <p:cNvCxnSpPr>
            <a:cxnSpLocks noChangeShapeType="1"/>
          </p:cNvCxnSpPr>
          <p:nvPr/>
        </p:nvCxnSpPr>
        <p:spPr bwMode="auto">
          <a:xfrm flipV="1">
            <a:off x="2514600" y="3657600"/>
            <a:ext cx="13716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Arrow Connector 65"/>
          <p:cNvCxnSpPr>
            <a:cxnSpLocks noChangeShapeType="1"/>
          </p:cNvCxnSpPr>
          <p:nvPr/>
        </p:nvCxnSpPr>
        <p:spPr bwMode="auto">
          <a:xfrm flipV="1">
            <a:off x="2514600" y="4267200"/>
            <a:ext cx="137160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73"/>
          <p:cNvCxnSpPr>
            <a:cxnSpLocks noChangeShapeType="1"/>
          </p:cNvCxnSpPr>
          <p:nvPr/>
        </p:nvCxnSpPr>
        <p:spPr bwMode="auto">
          <a:xfrm rot="16200000" flipH="1">
            <a:off x="2309813" y="2690812"/>
            <a:ext cx="2209800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Straight Arrow Connector 74"/>
          <p:cNvCxnSpPr>
            <a:cxnSpLocks noChangeShapeType="1"/>
          </p:cNvCxnSpPr>
          <p:nvPr/>
        </p:nvCxnSpPr>
        <p:spPr bwMode="auto">
          <a:xfrm rot="16200000" flipH="1">
            <a:off x="2386013" y="2157412"/>
            <a:ext cx="2057400" cy="942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8" name="Group 44"/>
          <p:cNvGrpSpPr>
            <a:grpSpLocks/>
          </p:cNvGrpSpPr>
          <p:nvPr/>
        </p:nvGrpSpPr>
        <p:grpSpPr bwMode="auto">
          <a:xfrm>
            <a:off x="5991225" y="1143000"/>
            <a:ext cx="2605088" cy="2308225"/>
            <a:chOff x="3024082" y="2187575"/>
            <a:chExt cx="2605097" cy="2308324"/>
          </a:xfrm>
        </p:grpSpPr>
        <p:sp>
          <p:nvSpPr>
            <p:cNvPr id="24611" name="TextBox 43"/>
            <p:cNvSpPr txBox="1">
              <a:spLocks noChangeArrowheads="1"/>
            </p:cNvSpPr>
            <p:nvPr/>
          </p:nvSpPr>
          <p:spPr bwMode="auto">
            <a:xfrm>
              <a:off x="3341291" y="2187575"/>
              <a:ext cx="228788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 err="1"/>
                <a:t>basicHttpBinding</a:t>
              </a:r>
              <a:endParaRPr lang="en-US" b="0" dirty="0"/>
            </a:p>
            <a:p>
              <a:r>
                <a:rPr lang="en-US" b="0" dirty="0" err="1">
                  <a:solidFill>
                    <a:srgbClr val="C00000"/>
                  </a:solidFill>
                </a:rPr>
                <a:t>wsHttpBinding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wsDualHttpBinding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webHttpBinding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netTcpBinding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netNamedPipeBinding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netMsmqBinding</a:t>
              </a:r>
              <a:endParaRPr lang="en-US" b="0" dirty="0">
                <a:solidFill>
                  <a:srgbClr val="C00000"/>
                </a:solidFill>
              </a:endParaRPr>
            </a:p>
            <a:p>
              <a:r>
                <a:rPr lang="en-US" b="0" dirty="0" err="1">
                  <a:solidFill>
                    <a:srgbClr val="C00000"/>
                  </a:solidFill>
                </a:rPr>
                <a:t>netPeerTcpBinding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24612" name="Freeform 45"/>
            <p:cNvSpPr>
              <a:spLocks/>
            </p:cNvSpPr>
            <p:nvPr/>
          </p:nvSpPr>
          <p:spPr bwMode="auto">
            <a:xfrm>
              <a:off x="3024804" y="2362292"/>
              <a:ext cx="327988" cy="1981115"/>
            </a:xfrm>
            <a:custGeom>
              <a:avLst/>
              <a:gdLst>
                <a:gd name="T0" fmla="*/ 308044 w 327991"/>
                <a:gd name="T1" fmla="*/ 0 h 944218"/>
                <a:gd name="T2" fmla="*/ 0 w 327991"/>
                <a:gd name="T3" fmla="*/ 0 h 944218"/>
                <a:gd name="T4" fmla="*/ 0 w 327991"/>
                <a:gd name="T5" fmla="*/ 2147483647 h 944218"/>
                <a:gd name="T6" fmla="*/ 327922 w 327991"/>
                <a:gd name="T7" fmla="*/ 2147483647 h 944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7991"/>
                <a:gd name="T13" fmla="*/ 0 h 944218"/>
                <a:gd name="T14" fmla="*/ 327991 w 327991"/>
                <a:gd name="T15" fmla="*/ 944218 h 944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7991" h="944218">
                  <a:moveTo>
                    <a:pt x="308113" y="0"/>
                  </a:moveTo>
                  <a:lnTo>
                    <a:pt x="0" y="0"/>
                  </a:lnTo>
                  <a:lnTo>
                    <a:pt x="0" y="944218"/>
                  </a:lnTo>
                  <a:lnTo>
                    <a:pt x="327991" y="94421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613" name="Straight Connector 47"/>
            <p:cNvCxnSpPr>
              <a:cxnSpLocks noChangeShapeType="1"/>
            </p:cNvCxnSpPr>
            <p:nvPr/>
          </p:nvCxnSpPr>
          <p:spPr bwMode="auto">
            <a:xfrm>
              <a:off x="3024082" y="2667078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Straight Connector 51"/>
            <p:cNvCxnSpPr>
              <a:cxnSpLocks noChangeShapeType="1"/>
            </p:cNvCxnSpPr>
            <p:nvPr/>
          </p:nvCxnSpPr>
          <p:spPr bwMode="auto">
            <a:xfrm>
              <a:off x="3024804" y="2895669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52"/>
            <p:cNvCxnSpPr>
              <a:cxnSpLocks noChangeShapeType="1"/>
            </p:cNvCxnSpPr>
            <p:nvPr/>
          </p:nvCxnSpPr>
          <p:spPr bwMode="auto">
            <a:xfrm>
              <a:off x="3024804" y="3200456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Straight Connector 53"/>
            <p:cNvCxnSpPr>
              <a:cxnSpLocks noChangeShapeType="1"/>
            </p:cNvCxnSpPr>
            <p:nvPr/>
          </p:nvCxnSpPr>
          <p:spPr bwMode="auto">
            <a:xfrm>
              <a:off x="3024804" y="3505242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Straight Connector 54"/>
            <p:cNvCxnSpPr>
              <a:cxnSpLocks noChangeShapeType="1"/>
            </p:cNvCxnSpPr>
            <p:nvPr/>
          </p:nvCxnSpPr>
          <p:spPr bwMode="auto">
            <a:xfrm>
              <a:off x="3024804" y="3733833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Straight Connector 55"/>
            <p:cNvCxnSpPr>
              <a:cxnSpLocks noChangeShapeType="1"/>
            </p:cNvCxnSpPr>
            <p:nvPr/>
          </p:nvCxnSpPr>
          <p:spPr bwMode="auto">
            <a:xfrm>
              <a:off x="3024804" y="4038620"/>
              <a:ext cx="32798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609" name="Elbow Connector 46"/>
          <p:cNvCxnSpPr>
            <a:cxnSpLocks noChangeShapeType="1"/>
          </p:cNvCxnSpPr>
          <p:nvPr/>
        </p:nvCxnSpPr>
        <p:spPr bwMode="auto">
          <a:xfrm flipV="1">
            <a:off x="5410200" y="2362200"/>
            <a:ext cx="581025" cy="403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0" name="Freeform 50"/>
          <p:cNvSpPr>
            <a:spLocks/>
          </p:cNvSpPr>
          <p:nvPr/>
        </p:nvSpPr>
        <p:spPr bwMode="auto">
          <a:xfrm>
            <a:off x="5410200" y="2952750"/>
            <a:ext cx="581025" cy="1704975"/>
          </a:xfrm>
          <a:custGeom>
            <a:avLst/>
            <a:gdLst>
              <a:gd name="T0" fmla="*/ 0 w 581025"/>
              <a:gd name="T1" fmla="*/ 0 h 1704975"/>
              <a:gd name="T2" fmla="*/ 285750 w 581025"/>
              <a:gd name="T3" fmla="*/ 0 h 1704975"/>
              <a:gd name="T4" fmla="*/ 285750 w 581025"/>
              <a:gd name="T5" fmla="*/ 1704975 h 1704975"/>
              <a:gd name="T6" fmla="*/ 581025 w 581025"/>
              <a:gd name="T7" fmla="*/ 1704975 h 1704975"/>
              <a:gd name="T8" fmla="*/ 0 60000 65536"/>
              <a:gd name="T9" fmla="*/ 0 60000 65536"/>
              <a:gd name="T10" fmla="*/ 0 60000 65536"/>
              <a:gd name="T11" fmla="*/ 0 60000 65536"/>
              <a:gd name="T12" fmla="*/ 0 w 581025"/>
              <a:gd name="T13" fmla="*/ 0 h 1704975"/>
              <a:gd name="T14" fmla="*/ 581025 w 581025"/>
              <a:gd name="T15" fmla="*/ 1704975 h 1704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1025" h="1704975">
                <a:moveTo>
                  <a:pt x="0" y="0"/>
                </a:moveTo>
                <a:lnTo>
                  <a:pt x="285750" y="0"/>
                </a:lnTo>
                <a:lnTo>
                  <a:pt x="285750" y="1704975"/>
                </a:lnTo>
                <a:lnTo>
                  <a:pt x="581025" y="170497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Bindings for Common Services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22637D-7512-4B40-A79D-F53E09A198CC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140"/>
              </p:ext>
            </p:extLst>
          </p:nvPr>
        </p:nvGraphicFramePr>
        <p:xfrm>
          <a:off x="457200" y="1200150"/>
          <a:ext cx="8305800" cy="504825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261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BasicHttpBinding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that is suitable for communicating with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WS-Basic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Profile conformant Web services, for example, ASP .NET Web services (ASMX)-based services. This binding uses HTTP as the transport and text/XML as the default message encoding.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WsHttpBinding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 that is suitable for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non-duplex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service contracts, for example RESTful service. Encoding methods include XML, POX, JSON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47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Ws2007HttpBinding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 that provides support for the correct versions of the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 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ReliableSession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 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TransactionFlow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binding elements.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WsDualHttpBinding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 and interoperable binding that is suitable for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duplex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service contracts or communication through SOAP over HTTP channel stack.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19" marB="3411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Bindings for Common Services (contd.)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6E99F5-8ED0-44F0-A594-FB5B64029582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90188"/>
              </p:ext>
            </p:extLst>
          </p:nvPr>
        </p:nvGraphicFramePr>
        <p:xfrm>
          <a:off x="457200" y="1219200"/>
          <a:ext cx="8305800" cy="51943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21" marB="34121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119" marR="34119" marT="34121" marB="34121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NetTcpBinding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 and optimized binding suitable for cross-machine communication between WCF applications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NetNamedPipeBinding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secure, reliable, optimized binding that is suitable for on-machine communication between WCF applications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NetMsmqBinding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queued binding that is suitable for cross-machine communication between WCF applications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Remoting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91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NetPeerTcpBinding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that enables secure, multi-machine communication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04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WebHttpBinding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binding used to configure endpoints for WCF Web services that are exposed through HTTP requests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RESTful services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instead of SOAP messages.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2" marB="34292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248400" cy="623888"/>
          </a:xfrm>
        </p:spPr>
        <p:txBody>
          <a:bodyPr/>
          <a:lstStyle/>
          <a:p>
            <a:r>
              <a:rPr lang="en-US" smtClean="0"/>
              <a:t>Binding Features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90E89-7884-41DE-8E10-E9A969832956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59278"/>
              </p:ext>
            </p:extLst>
          </p:nvPr>
        </p:nvGraphicFramePr>
        <p:xfrm>
          <a:off x="228600" y="1143000"/>
          <a:ext cx="8839200" cy="51149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2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Interoperability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standards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(Default)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1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BasicHttp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Profile 1.1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Message, Mixed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(None)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8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WSHttp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Transport, (Message), Mixed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Reliable Session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85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WS2007Http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WS-Security, WS-Trust, WS-SecureConversation, WS-SecurityPolicy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Transport, (Message), Mixed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Transport, Reliable Session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185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WSDualHttp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WS-I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(Message)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(Reliable Session)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6934200" cy="623888"/>
          </a:xfrm>
        </p:spPr>
        <p:txBody>
          <a:bodyPr/>
          <a:lstStyle/>
          <a:p>
            <a:r>
              <a:rPr lang="en-US" smtClean="0"/>
              <a:t>Binding Features (contd.)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C1065-399D-4F2C-ABCF-598E8EB99A0C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143000"/>
          <a:ext cx="8839200" cy="475932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Inter-operability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 of Security (Default)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 (Default)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(Default) Transactions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3756" marR="23756" marT="23759" marB="23759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128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NetTcp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(Transport), Message,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Mixed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Reliable Session, (Transport)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87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NetNamed PipeBinding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(Transport)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NetMsmq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Message, (Transport), Both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532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NetPeerTcp Binding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Message, (Transport), Mixed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270"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MsmqIntegration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Binding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MSMQ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None, (Transport)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(None), Yes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34290" marR="34290" marT="34295" marB="34295" horzOverflow="overflow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Define Binding in Web.config File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&lt;?xml version="1.0" encoding="utf-8"?&gt;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&lt;configuration&gt;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&lt;system.serviceModel&gt;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&lt;bindings&gt;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&lt;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	&lt;binding name="WSHttpBinding_ICalculator“ /&gt;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&lt;/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&lt;/bindings&gt;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&lt;client&gt;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&lt;endpoint address="http://localhost:8000/" 						binding="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wsHttpBinding</a:t>
            </a:r>
            <a:r>
              <a:rPr lang="en-US" sz="1800" smtClean="0">
                <a:latin typeface="Arial" charset="0"/>
                <a:cs typeface="Arial" charset="0"/>
              </a:rPr>
              <a:t>" 							bindingConfiguration="WSHttpBinding_ICalculator" 				contract="Microsoft.ServiceModel.Samples.ICalculator" 				name="WSHttpBinding_ICalculator"&gt;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&lt;/endpoint&gt;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&lt;/client&gt;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&lt;/system.serviceModel&gt;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&lt;/configuration&gt;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BEBBEC-55D6-4FE9-9F02-280A32BCF0D6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6858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Models of Distributed Computing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Channels for Communication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One-way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Request-Reply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Duplex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Bindings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WSDL-SOAP services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RESTful Services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Remoting</a:t>
            </a:r>
          </a:p>
          <a:p>
            <a:r>
              <a:rPr lang="en-US" dirty="0">
                <a:solidFill>
                  <a:srgbClr val="0000FF"/>
                </a:solidFill>
              </a:rPr>
              <a:t>Behaviors and service behaviors</a:t>
            </a:r>
          </a:p>
          <a:p>
            <a:pPr lvl="1"/>
            <a:r>
              <a:rPr lang="en-US" sz="2400" dirty="0" smtClean="0"/>
              <a:t>Instancing</a:t>
            </a:r>
          </a:p>
          <a:p>
            <a:pPr lvl="1"/>
            <a:r>
              <a:rPr lang="en-US" sz="2400" dirty="0" smtClean="0"/>
              <a:t>Concurrency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AFA03F-669C-46A7-BC76-F8DA4FE9F900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51840" y="5257800"/>
            <a:ext cx="5334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Models of Distributed Computing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9323AB-F316-41EB-9A45-4C9817457669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1676400"/>
          </a:xfrm>
        </p:spPr>
        <p:txBody>
          <a:bodyPr/>
          <a:lstStyle/>
          <a:p>
            <a:r>
              <a:rPr lang="en-US" sz="2400" smtClean="0"/>
              <a:t>Remote Procedure Call (RPC) – Typically, Tightly Coupled/ Synchronous Communication</a:t>
            </a:r>
          </a:p>
          <a:p>
            <a:r>
              <a:rPr lang="en-US" sz="2400" smtClean="0"/>
              <a:t>Remote Invocation with Message Exchange – Intended for Loosely Coupled/Asynchronous Communication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2616200"/>
            <a:ext cx="8763000" cy="3860800"/>
            <a:chOff x="152400" y="2616200"/>
            <a:chExt cx="8763000" cy="3860800"/>
          </a:xfrm>
        </p:grpSpPr>
        <p:sp>
          <p:nvSpPr>
            <p:cNvPr id="5126" name="Oval 5"/>
            <p:cNvSpPr>
              <a:spLocks noChangeArrowheads="1"/>
            </p:cNvSpPr>
            <p:nvPr/>
          </p:nvSpPr>
          <p:spPr bwMode="auto">
            <a:xfrm>
              <a:off x="1905000" y="54102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5127" name="Right Arrow 6"/>
            <p:cNvSpPr>
              <a:spLocks noChangeArrowheads="1"/>
            </p:cNvSpPr>
            <p:nvPr/>
          </p:nvSpPr>
          <p:spPr bwMode="auto">
            <a:xfrm>
              <a:off x="3403600" y="52578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715000" y="51054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5129" name="TextBox 8"/>
            <p:cNvSpPr txBox="1">
              <a:spLocks noChangeArrowheads="1"/>
            </p:cNvSpPr>
            <p:nvPr/>
          </p:nvSpPr>
          <p:spPr bwMode="auto">
            <a:xfrm>
              <a:off x="3887788" y="5029200"/>
              <a:ext cx="1039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One Way</a:t>
              </a:r>
            </a:p>
          </p:txBody>
        </p:sp>
        <p:sp>
          <p:nvSpPr>
            <p:cNvPr id="5130" name="Oval 13"/>
            <p:cNvSpPr>
              <a:spLocks noChangeArrowheads="1"/>
            </p:cNvSpPr>
            <p:nvPr/>
          </p:nvSpPr>
          <p:spPr bwMode="auto">
            <a:xfrm>
              <a:off x="1905000" y="30480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5131" name="Right Arrow 14"/>
            <p:cNvSpPr>
              <a:spLocks noChangeArrowheads="1"/>
            </p:cNvSpPr>
            <p:nvPr/>
          </p:nvSpPr>
          <p:spPr bwMode="auto">
            <a:xfrm>
              <a:off x="3403600" y="3124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15000" y="27432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5133" name="TextBox 16"/>
            <p:cNvSpPr txBox="1">
              <a:spLocks noChangeArrowheads="1"/>
            </p:cNvSpPr>
            <p:nvPr/>
          </p:nvSpPr>
          <p:spPr bwMode="auto">
            <a:xfrm>
              <a:off x="3708400" y="2819400"/>
              <a:ext cx="1152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Two Ways</a:t>
              </a:r>
            </a:p>
          </p:txBody>
        </p:sp>
        <p:sp>
          <p:nvSpPr>
            <p:cNvPr id="5134" name="Right Arrow 19"/>
            <p:cNvSpPr>
              <a:spLocks noChangeArrowheads="1"/>
            </p:cNvSpPr>
            <p:nvPr/>
          </p:nvSpPr>
          <p:spPr bwMode="auto">
            <a:xfrm flipH="1">
              <a:off x="3098800" y="32766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Box 20"/>
            <p:cNvSpPr txBox="1">
              <a:spLocks noChangeArrowheads="1"/>
            </p:cNvSpPr>
            <p:nvPr/>
          </p:nvSpPr>
          <p:spPr bwMode="auto">
            <a:xfrm>
              <a:off x="7189788" y="4999038"/>
              <a:ext cx="1725612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Asynchronous</a:t>
              </a:r>
              <a:r>
                <a:rPr lang="en-US"/>
                <a:t> communication without blocking the client. </a:t>
              </a:r>
            </a:p>
          </p:txBody>
        </p:sp>
        <p:sp>
          <p:nvSpPr>
            <p:cNvPr id="5136" name="TextBox 21"/>
            <p:cNvSpPr txBox="1">
              <a:spLocks noChangeArrowheads="1"/>
            </p:cNvSpPr>
            <p:nvPr/>
          </p:nvSpPr>
          <p:spPr bwMode="auto">
            <a:xfrm>
              <a:off x="7113588" y="2616200"/>
              <a:ext cx="1801812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Synchronous</a:t>
              </a:r>
              <a:r>
                <a:rPr lang="en-US"/>
                <a:t> communication: Have to wait for the response. It may hold the client for a long time.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 flipH="1">
              <a:off x="3403600" y="5876925"/>
              <a:ext cx="1905000" cy="3810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8" name="TextBox 8"/>
            <p:cNvSpPr txBox="1">
              <a:spLocks noChangeArrowheads="1"/>
            </p:cNvSpPr>
            <p:nvPr/>
          </p:nvSpPr>
          <p:spPr bwMode="auto">
            <a:xfrm>
              <a:off x="3556000" y="6107113"/>
              <a:ext cx="185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Another One Way</a:t>
              </a:r>
            </a:p>
          </p:txBody>
        </p:sp>
        <p:sp>
          <p:nvSpPr>
            <p:cNvPr id="5139" name="TextBox 23"/>
            <p:cNvSpPr txBox="1">
              <a:spLocks noChangeArrowheads="1"/>
            </p:cNvSpPr>
            <p:nvPr/>
          </p:nvSpPr>
          <p:spPr bwMode="auto">
            <a:xfrm>
              <a:off x="4089400" y="5508625"/>
              <a:ext cx="473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5140" name="TextBox 25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7667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RPC</a:t>
              </a:r>
            </a:p>
          </p:txBody>
        </p:sp>
        <p:sp>
          <p:nvSpPr>
            <p:cNvPr id="5141" name="TextBox 26"/>
            <p:cNvSpPr txBox="1">
              <a:spLocks noChangeArrowheads="1"/>
            </p:cNvSpPr>
            <p:nvPr/>
          </p:nvSpPr>
          <p:spPr bwMode="auto">
            <a:xfrm>
              <a:off x="152400" y="4038600"/>
              <a:ext cx="11064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SOAP</a:t>
              </a:r>
            </a:p>
            <a:p>
              <a:r>
                <a:rPr lang="en-US" sz="2400" b="0"/>
                <a:t>Service</a:t>
              </a:r>
            </a:p>
          </p:txBody>
        </p:sp>
        <p:sp>
          <p:nvSpPr>
            <p:cNvPr id="5142" name="TextBox 27"/>
            <p:cNvSpPr txBox="1">
              <a:spLocks noChangeArrowheads="1"/>
            </p:cNvSpPr>
            <p:nvPr/>
          </p:nvSpPr>
          <p:spPr bwMode="auto">
            <a:xfrm>
              <a:off x="177800" y="5341938"/>
              <a:ext cx="136207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RESTfull</a:t>
              </a:r>
            </a:p>
            <a:p>
              <a:r>
                <a:rPr lang="en-US" sz="2400" b="0"/>
                <a:t>Service</a:t>
              </a:r>
            </a:p>
          </p:txBody>
        </p:sp>
        <p:cxnSp>
          <p:nvCxnSpPr>
            <p:cNvPr id="5143" name="Elbow Connector 29"/>
            <p:cNvCxnSpPr>
              <a:cxnSpLocks noChangeShapeType="1"/>
              <a:stCxn id="5140" idx="3"/>
            </p:cNvCxnSpPr>
            <p:nvPr/>
          </p:nvCxnSpPr>
          <p:spPr bwMode="auto">
            <a:xfrm flipV="1">
              <a:off x="995363" y="3276600"/>
              <a:ext cx="782637" cy="2382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Straight Arrow Connector 37"/>
            <p:cNvCxnSpPr>
              <a:cxnSpLocks noChangeShapeType="1"/>
              <a:stCxn id="5141" idx="3"/>
            </p:cNvCxnSpPr>
            <p:nvPr/>
          </p:nvCxnSpPr>
          <p:spPr bwMode="auto">
            <a:xfrm flipV="1">
              <a:off x="1258888" y="3505200"/>
              <a:ext cx="569912" cy="9493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Straight Arrow Connector 38"/>
            <p:cNvCxnSpPr>
              <a:cxnSpLocks noChangeShapeType="1"/>
              <a:stCxn id="5141" idx="3"/>
            </p:cNvCxnSpPr>
            <p:nvPr/>
          </p:nvCxnSpPr>
          <p:spPr bwMode="auto">
            <a:xfrm>
              <a:off x="1258888" y="4454525"/>
              <a:ext cx="569912" cy="1054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Straight Arrow Connector 41"/>
            <p:cNvCxnSpPr>
              <a:cxnSpLocks noChangeShapeType="1"/>
              <a:stCxn id="5142" idx="3"/>
            </p:cNvCxnSpPr>
            <p:nvPr/>
          </p:nvCxnSpPr>
          <p:spPr bwMode="auto">
            <a:xfrm flipV="1">
              <a:off x="1539875" y="3657600"/>
              <a:ext cx="365125" cy="2098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Straight Arrow Connector 44"/>
            <p:cNvCxnSpPr>
              <a:cxnSpLocks noChangeShapeType="1"/>
              <a:stCxn id="5142" idx="3"/>
            </p:cNvCxnSpPr>
            <p:nvPr/>
          </p:nvCxnSpPr>
          <p:spPr bwMode="auto">
            <a:xfrm>
              <a:off x="1539875" y="5756275"/>
              <a:ext cx="28892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Straight Arrow Connector 27"/>
            <p:cNvCxnSpPr>
              <a:cxnSpLocks noChangeShapeType="1"/>
              <a:stCxn id="5140" idx="3"/>
            </p:cNvCxnSpPr>
            <p:nvPr/>
          </p:nvCxnSpPr>
          <p:spPr bwMode="auto">
            <a:xfrm>
              <a:off x="995363" y="3279775"/>
              <a:ext cx="1062037" cy="20621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5486400" cy="623888"/>
          </a:xfrm>
        </p:spPr>
        <p:txBody>
          <a:bodyPr/>
          <a:lstStyle/>
          <a:p>
            <a:r>
              <a:rPr lang="en-US" smtClean="0"/>
              <a:t>Behaviors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4989513"/>
          </a:xfrm>
        </p:spPr>
        <p:txBody>
          <a:bodyPr/>
          <a:lstStyle/>
          <a:p>
            <a:r>
              <a:rPr lang="en-US" dirty="0" smtClean="0"/>
              <a:t>Behaviors here refer to the WCF classes that affect runtime operations, for example, the </a:t>
            </a:r>
            <a:r>
              <a:rPr lang="en-US" dirty="0" err="1" smtClean="0"/>
              <a:t>ServiceHost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There are three levels of behaviors: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Service behaviors</a:t>
            </a:r>
            <a:r>
              <a:rPr lang="en-US" dirty="0" smtClean="0"/>
              <a:t>: concern instancing and overall transactions;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Endpoint behaviors</a:t>
            </a:r>
            <a:r>
              <a:rPr lang="en-US" dirty="0" smtClean="0"/>
              <a:t>: inspecting and taking actions on incoming and outgoing messages;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Operation behaviors</a:t>
            </a:r>
            <a:r>
              <a:rPr lang="en-US" dirty="0" smtClean="0"/>
              <a:t>: manipulation, serialization (convert object to string), transaction flow, and parameter handling.</a:t>
            </a:r>
          </a:p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8D302-8456-40EE-AAED-FFE9234EACF9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2133600" y="2209800"/>
            <a:ext cx="5867400" cy="441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4" name="Rectangle 34"/>
          <p:cNvSpPr>
            <a:spLocks noChangeArrowheads="1"/>
          </p:cNvSpPr>
          <p:nvPr/>
        </p:nvSpPr>
        <p:spPr bwMode="auto">
          <a:xfrm>
            <a:off x="1981200" y="2057400"/>
            <a:ext cx="5867400" cy="44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smtClean="0"/>
              <a:t>Three Levels of Behaviors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EA39E-3253-45D2-9A4A-32735CFC1C62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828800" y="1905000"/>
            <a:ext cx="5867400" cy="441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Box 5"/>
          <p:cNvSpPr txBox="1">
            <a:spLocks noChangeArrowheads="1"/>
          </p:cNvSpPr>
          <p:nvPr/>
        </p:nvSpPr>
        <p:spPr bwMode="auto">
          <a:xfrm>
            <a:off x="1752600" y="1492250"/>
            <a:ext cx="616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Service Behaviors (Instancing and Concurrency)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733800" y="2438400"/>
            <a:ext cx="3436938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b="0"/>
              <a:t>Operation 1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106988" y="2068513"/>
            <a:ext cx="206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Operation behaviors</a:t>
            </a: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3733800" y="4713288"/>
            <a:ext cx="3436938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b="0"/>
              <a:t>Operation N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5106988" y="4343400"/>
            <a:ext cx="2063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Operation behaviors</a:t>
            </a:r>
          </a:p>
        </p:txBody>
      </p:sp>
      <p:sp>
        <p:nvSpPr>
          <p:cNvPr id="31756" name="Oval 10"/>
          <p:cNvSpPr>
            <a:spLocks noChangeArrowheads="1"/>
          </p:cNvSpPr>
          <p:nvPr/>
        </p:nvSpPr>
        <p:spPr bwMode="auto">
          <a:xfrm>
            <a:off x="2971800" y="25146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7" name="Straight Connector 12"/>
          <p:cNvCxnSpPr>
            <a:cxnSpLocks noChangeShapeType="1"/>
            <a:stCxn id="31756" idx="6"/>
          </p:cNvCxnSpPr>
          <p:nvPr/>
        </p:nvCxnSpPr>
        <p:spPr bwMode="auto">
          <a:xfrm>
            <a:off x="3200400" y="26289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Oval 15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Straight Connector 16"/>
          <p:cNvCxnSpPr>
            <a:cxnSpLocks noChangeShapeType="1"/>
            <a:stCxn id="31758" idx="6"/>
          </p:cNvCxnSpPr>
          <p:nvPr/>
        </p:nvCxnSpPr>
        <p:spPr bwMode="auto">
          <a:xfrm>
            <a:off x="3200400" y="29337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Oval 17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1" name="Straight Connector 18"/>
          <p:cNvCxnSpPr>
            <a:cxnSpLocks noChangeShapeType="1"/>
            <a:stCxn id="31760" idx="6"/>
          </p:cNvCxnSpPr>
          <p:nvPr/>
        </p:nvCxnSpPr>
        <p:spPr bwMode="auto">
          <a:xfrm>
            <a:off x="3200400" y="3238500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1828800" y="22987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Endpoint</a:t>
            </a:r>
          </a:p>
          <a:p>
            <a:r>
              <a:rPr lang="en-US" b="0"/>
              <a:t>behaviors</a:t>
            </a:r>
          </a:p>
        </p:txBody>
      </p:sp>
      <p:sp>
        <p:nvSpPr>
          <p:cNvPr id="31763" name="TextBox 20"/>
          <p:cNvSpPr txBox="1">
            <a:spLocks noChangeArrowheads="1"/>
          </p:cNvSpPr>
          <p:nvPr/>
        </p:nvSpPr>
        <p:spPr bwMode="auto">
          <a:xfrm>
            <a:off x="4800600" y="3429000"/>
            <a:ext cx="242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1764" name="Oval 21"/>
          <p:cNvSpPr>
            <a:spLocks noChangeArrowheads="1"/>
          </p:cNvSpPr>
          <p:nvPr/>
        </p:nvSpPr>
        <p:spPr bwMode="auto">
          <a:xfrm>
            <a:off x="2971800" y="48291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5" name="Straight Connector 22"/>
          <p:cNvCxnSpPr>
            <a:cxnSpLocks noChangeShapeType="1"/>
            <a:stCxn id="31764" idx="6"/>
          </p:cNvCxnSpPr>
          <p:nvPr/>
        </p:nvCxnSpPr>
        <p:spPr bwMode="auto">
          <a:xfrm>
            <a:off x="3200400" y="49434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23"/>
          <p:cNvSpPr>
            <a:spLocks noChangeArrowheads="1"/>
          </p:cNvSpPr>
          <p:nvPr/>
        </p:nvSpPr>
        <p:spPr bwMode="auto">
          <a:xfrm>
            <a:off x="2971800" y="51339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7" name="Straight Connector 24"/>
          <p:cNvCxnSpPr>
            <a:cxnSpLocks noChangeShapeType="1"/>
            <a:stCxn id="31766" idx="6"/>
          </p:cNvCxnSpPr>
          <p:nvPr/>
        </p:nvCxnSpPr>
        <p:spPr bwMode="auto">
          <a:xfrm>
            <a:off x="3200400" y="52482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Oval 25"/>
          <p:cNvSpPr>
            <a:spLocks noChangeArrowheads="1"/>
          </p:cNvSpPr>
          <p:nvPr/>
        </p:nvSpPr>
        <p:spPr bwMode="auto">
          <a:xfrm>
            <a:off x="2971800" y="5438775"/>
            <a:ext cx="228600" cy="2286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9" name="Straight Connector 26"/>
          <p:cNvCxnSpPr>
            <a:cxnSpLocks noChangeShapeType="1"/>
            <a:stCxn id="31768" idx="6"/>
          </p:cNvCxnSpPr>
          <p:nvPr/>
        </p:nvCxnSpPr>
        <p:spPr bwMode="auto">
          <a:xfrm>
            <a:off x="3200400" y="5553075"/>
            <a:ext cx="533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Rectangle 29"/>
          <p:cNvSpPr>
            <a:spLocks noChangeArrowheads="1"/>
          </p:cNvSpPr>
          <p:nvPr/>
        </p:nvSpPr>
        <p:spPr bwMode="auto">
          <a:xfrm>
            <a:off x="1828800" y="2935288"/>
            <a:ext cx="113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Message </a:t>
            </a:r>
          </a:p>
          <a:p>
            <a:r>
              <a:rPr lang="en-US" b="0"/>
              <a:t>inspection</a:t>
            </a:r>
          </a:p>
        </p:txBody>
      </p:sp>
      <p:sp>
        <p:nvSpPr>
          <p:cNvPr id="31771" name="TextBox 30"/>
          <p:cNvSpPr txBox="1">
            <a:spLocks noChangeArrowheads="1"/>
          </p:cNvSpPr>
          <p:nvPr/>
        </p:nvSpPr>
        <p:spPr bwMode="auto">
          <a:xfrm>
            <a:off x="5043488" y="2471738"/>
            <a:ext cx="2127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Operation invoker</a:t>
            </a:r>
          </a:p>
          <a:p>
            <a:r>
              <a:rPr lang="en-US" b="0"/>
              <a:t>Parameter inspection</a:t>
            </a:r>
          </a:p>
          <a:p>
            <a:r>
              <a:rPr lang="en-US" b="0"/>
              <a:t>Message formatting</a:t>
            </a:r>
          </a:p>
        </p:txBody>
      </p:sp>
      <p:sp>
        <p:nvSpPr>
          <p:cNvPr id="31772" name="TextBox 31"/>
          <p:cNvSpPr txBox="1">
            <a:spLocks noChangeArrowheads="1"/>
          </p:cNvSpPr>
          <p:nvPr/>
        </p:nvSpPr>
        <p:spPr bwMode="auto">
          <a:xfrm>
            <a:off x="5043488" y="4786313"/>
            <a:ext cx="2127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Operation invoker</a:t>
            </a:r>
          </a:p>
          <a:p>
            <a:r>
              <a:rPr lang="en-US" b="0"/>
              <a:t>Parameter inspection</a:t>
            </a:r>
          </a:p>
          <a:p>
            <a:r>
              <a:rPr lang="en-US" b="0"/>
              <a:t>Message formatting</a:t>
            </a:r>
          </a:p>
        </p:txBody>
      </p:sp>
      <p:sp>
        <p:nvSpPr>
          <p:cNvPr id="31773" name="Rectangle 32"/>
          <p:cNvSpPr>
            <a:spLocks noChangeArrowheads="1"/>
          </p:cNvSpPr>
          <p:nvPr/>
        </p:nvSpPr>
        <p:spPr bwMode="auto">
          <a:xfrm>
            <a:off x="1828800" y="4660900"/>
            <a:ext cx="108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Endpoint</a:t>
            </a:r>
          </a:p>
          <a:p>
            <a:r>
              <a:rPr lang="en-US" b="0"/>
              <a:t>behaviors</a:t>
            </a:r>
          </a:p>
        </p:txBody>
      </p:sp>
      <p:sp>
        <p:nvSpPr>
          <p:cNvPr id="31774" name="Rectangle 33"/>
          <p:cNvSpPr>
            <a:spLocks noChangeArrowheads="1"/>
          </p:cNvSpPr>
          <p:nvPr/>
        </p:nvSpPr>
        <p:spPr bwMode="auto">
          <a:xfrm>
            <a:off x="1828800" y="5297488"/>
            <a:ext cx="113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Message </a:t>
            </a:r>
          </a:p>
          <a:p>
            <a:r>
              <a:rPr lang="en-US" b="0"/>
              <a:t>inspection</a:t>
            </a:r>
          </a:p>
        </p:txBody>
      </p:sp>
      <p:sp>
        <p:nvSpPr>
          <p:cNvPr id="31775" name="Freeform 5"/>
          <p:cNvSpPr>
            <a:spLocks/>
          </p:cNvSpPr>
          <p:nvPr/>
        </p:nvSpPr>
        <p:spPr bwMode="auto">
          <a:xfrm>
            <a:off x="7848600" y="1731963"/>
            <a:ext cx="579438" cy="673100"/>
          </a:xfrm>
          <a:custGeom>
            <a:avLst/>
            <a:gdLst>
              <a:gd name="T0" fmla="*/ 0 w 578970"/>
              <a:gd name="T1" fmla="*/ 4120 h 672851"/>
              <a:gd name="T2" fmla="*/ 575526 w 578970"/>
              <a:gd name="T3" fmla="*/ 99830 h 672851"/>
              <a:gd name="T4" fmla="*/ 246655 w 578970"/>
              <a:gd name="T5" fmla="*/ 674096 h 672851"/>
              <a:gd name="T6" fmla="*/ 0 60000 65536"/>
              <a:gd name="T7" fmla="*/ 0 60000 65536"/>
              <a:gd name="T8" fmla="*/ 0 60000 65536"/>
              <a:gd name="T9" fmla="*/ 0 w 578970"/>
              <a:gd name="T10" fmla="*/ 0 h 672851"/>
              <a:gd name="T11" fmla="*/ 578970 w 578970"/>
              <a:gd name="T12" fmla="*/ 672851 h 672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970" h="672851">
                <a:moveTo>
                  <a:pt x="0" y="4110"/>
                </a:moveTo>
                <a:cubicBezTo>
                  <a:pt x="266131" y="-3851"/>
                  <a:pt x="532263" y="-11812"/>
                  <a:pt x="573206" y="99645"/>
                </a:cubicBezTo>
                <a:cubicBezTo>
                  <a:pt x="614149" y="211102"/>
                  <a:pt x="429904" y="441976"/>
                  <a:pt x="245660" y="6728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6200" y="1042441"/>
            <a:ext cx="1600200" cy="914400"/>
          </a:xfrm>
          <a:prstGeom prst="wedgeRoundRectCallout">
            <a:avLst>
              <a:gd name="adj1" fmla="val 59955"/>
              <a:gd name="adj2" fmla="val 797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Service </a:t>
            </a:r>
            <a:r>
              <a:rPr lang="en-US" sz="2400" b="0" dirty="0" smtClean="0"/>
              <a:t>Behavior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6200" y="3505200"/>
            <a:ext cx="1600200" cy="914400"/>
          </a:xfrm>
          <a:prstGeom prst="wedgeRoundRectCallout">
            <a:avLst>
              <a:gd name="adj1" fmla="val 64881"/>
              <a:gd name="adj2" fmla="val 1107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/>
              <a:t>Endpoint Behavior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76200" y="3505200"/>
            <a:ext cx="1600200" cy="914400"/>
          </a:xfrm>
          <a:prstGeom prst="wedgeRoundRectCallout">
            <a:avLst>
              <a:gd name="adj1" fmla="val 70793"/>
              <a:gd name="adj2" fmla="val -1168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/>
              <a:t>Endpoint Behavior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7391400" y="3429000"/>
            <a:ext cx="1600200" cy="914400"/>
          </a:xfrm>
          <a:prstGeom prst="wedgeRoundRectCallout">
            <a:avLst>
              <a:gd name="adj1" fmla="val -76005"/>
              <a:gd name="adj2" fmla="val 10905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/>
              <a:t>Service </a:t>
            </a:r>
            <a:r>
              <a:rPr lang="en-US" sz="2400" b="0" dirty="0" smtClean="0"/>
              <a:t>Behavior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7391400" y="3429000"/>
            <a:ext cx="1600200" cy="914400"/>
          </a:xfrm>
          <a:prstGeom prst="wedgeRoundRectCallout">
            <a:avLst>
              <a:gd name="adj1" fmla="val -71079"/>
              <a:gd name="adj2" fmla="val -857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/>
              <a:t>Operation Behavior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sz="2800" smtClean="0"/>
              <a:t>Service Behaviors: Concurrency and Instancing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257800"/>
          </a:xfrm>
        </p:spPr>
        <p:txBody>
          <a:bodyPr/>
          <a:lstStyle/>
          <a:p>
            <a:r>
              <a:rPr lang="en-US" dirty="0" smtClean="0"/>
              <a:t>WCF Service Behaviors offer two modes to control the service level behaviors: 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InstanceContextMode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ConcurrencyMode</a:t>
            </a:r>
            <a:endParaRPr lang="en-US" dirty="0" smtClean="0"/>
          </a:p>
          <a:p>
            <a:r>
              <a:rPr lang="en-US" dirty="0" smtClean="0"/>
              <a:t>The target of </a:t>
            </a:r>
            <a:r>
              <a:rPr lang="en-US" dirty="0" smtClean="0">
                <a:solidFill>
                  <a:srgbClr val="0000FF"/>
                </a:solidFill>
              </a:rPr>
              <a:t>instancing</a:t>
            </a:r>
            <a:r>
              <a:rPr lang="en-US" dirty="0" smtClean="0"/>
              <a:t> mode is for the state management</a:t>
            </a:r>
          </a:p>
          <a:p>
            <a:r>
              <a:rPr lang="en-US" dirty="0" smtClean="0"/>
              <a:t>The target of </a:t>
            </a:r>
            <a:r>
              <a:rPr lang="en-US" dirty="0" smtClean="0">
                <a:solidFill>
                  <a:srgbClr val="0000FF"/>
                </a:solidFill>
              </a:rPr>
              <a:t>concurrency</a:t>
            </a:r>
            <a:r>
              <a:rPr lang="en-US" dirty="0" smtClean="0"/>
              <a:t> mode is for increasing the number of tasks completed in the given time period to achieve the multithreading and parallel computing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948F9A-C899-4FC7-ACF0-EBAFCA8A602B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r>
              <a:rPr lang="en-US" dirty="0" smtClean="0"/>
              <a:t>State Management in ASP </a:t>
            </a:r>
            <a:r>
              <a:rPr lang="en-US" dirty="0" err="1" smtClean="0"/>
              <a:t>.Net</a:t>
            </a:r>
            <a:r>
              <a:rPr lang="en-US" dirty="0" smtClean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638800"/>
          </a:xfrm>
        </p:spPr>
        <p:txBody>
          <a:bodyPr/>
          <a:lstStyle/>
          <a:p>
            <a:pPr marL="347663" indent="-347663">
              <a:buFont typeface="Wingdings" pitchFamily="2" charset="2"/>
              <a:buNone/>
              <a:defRPr/>
            </a:pPr>
            <a:r>
              <a:rPr lang="en-US" dirty="0" smtClean="0"/>
              <a:t>Web applications are stateless by default. However, the following mechanisms can be used to achieve </a:t>
            </a:r>
            <a:r>
              <a:rPr lang="en-US" dirty="0" smtClean="0">
                <a:solidFill>
                  <a:srgbClr val="0000FF"/>
                </a:solidFill>
              </a:rPr>
              <a:t>stateful </a:t>
            </a:r>
            <a:r>
              <a:rPr lang="en-US" dirty="0" smtClean="0">
                <a:solidFill>
                  <a:srgbClr val="C00000"/>
                </a:solidFill>
              </a:rPr>
              <a:t>applications (clients)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View State</a:t>
            </a:r>
            <a:r>
              <a:rPr lang="en-US" dirty="0" smtClean="0"/>
              <a:t>: Save data in the browser page for multiple access of the data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Session State</a:t>
            </a:r>
            <a:r>
              <a:rPr lang="en-US" dirty="0" smtClean="0"/>
              <a:t>: Save the data in Session[“</a:t>
            </a:r>
            <a:r>
              <a:rPr lang="en-US" dirty="0" err="1" smtClean="0"/>
              <a:t>nameIndex</a:t>
            </a:r>
            <a:r>
              <a:rPr lang="en-US" dirty="0" smtClean="0"/>
              <a:t>”] for all instances of the same browser session to repeatedly access.</a:t>
            </a:r>
          </a:p>
          <a:p>
            <a:pPr marL="347663" indent="-347663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Application State</a:t>
            </a:r>
            <a:r>
              <a:rPr lang="en-US" dirty="0" smtClean="0"/>
              <a:t>: Save the data in Application[“</a:t>
            </a:r>
            <a:r>
              <a:rPr lang="en-US" dirty="0" err="1" smtClean="0"/>
              <a:t>nameIndex</a:t>
            </a:r>
            <a:r>
              <a:rPr lang="en-US" dirty="0" smtClean="0"/>
              <a:t>”] for all instances of all browser sessions to repeatedly access.</a:t>
            </a:r>
          </a:p>
          <a:p>
            <a:pPr>
              <a:defRPr/>
            </a:pPr>
            <a:r>
              <a:rPr lang="en-US" dirty="0" smtClean="0"/>
              <a:t>These </a:t>
            </a:r>
            <a:r>
              <a:rPr lang="en-US" dirty="0"/>
              <a:t>methods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used in </a:t>
            </a:r>
            <a:r>
              <a:rPr lang="en-US" dirty="0" smtClean="0"/>
              <a:t>Web services!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7EA80-B652-4B2B-B6B0-2BF71307C5DD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ounded Rectangular Callout 1"/>
          <p:cNvSpPr>
            <a:spLocks noChangeArrowheads="1"/>
          </p:cNvSpPr>
          <p:nvPr/>
        </p:nvSpPr>
        <p:spPr bwMode="auto">
          <a:xfrm>
            <a:off x="5334000" y="6172200"/>
            <a:ext cx="1828800" cy="533400"/>
          </a:xfrm>
          <a:prstGeom prst="wedgeRoundRectCallout">
            <a:avLst>
              <a:gd name="adj1" fmla="val -112625"/>
              <a:gd name="adj2" fmla="val -2138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Design pattern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State Management in WCF for Services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InstanceContextMode</a:t>
            </a:r>
            <a:r>
              <a:rPr lang="en-US" dirty="0" smtClean="0"/>
              <a:t> implements state management in WCF </a:t>
            </a:r>
            <a:r>
              <a:rPr lang="en-US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/>
              <a:t>. It can take one of the values</a:t>
            </a:r>
          </a:p>
          <a:p>
            <a:r>
              <a:rPr lang="en-US" i="1" dirty="0" err="1" smtClean="0"/>
              <a:t>PerCall</a:t>
            </a:r>
            <a:r>
              <a:rPr lang="en-US" dirty="0" smtClean="0"/>
              <a:t>: one instance is created for each incoming request. This mode creates </a:t>
            </a:r>
            <a:r>
              <a:rPr lang="en-US" dirty="0" smtClean="0">
                <a:solidFill>
                  <a:srgbClr val="0000FF"/>
                </a:solidFill>
              </a:rPr>
              <a:t>stateless</a:t>
            </a:r>
            <a:r>
              <a:rPr lang="en-US" dirty="0" smtClean="0"/>
              <a:t> service;</a:t>
            </a:r>
          </a:p>
          <a:p>
            <a:r>
              <a:rPr lang="en-US" i="1" dirty="0" err="1" smtClean="0"/>
              <a:t>PerSession</a:t>
            </a:r>
            <a:r>
              <a:rPr lang="en-US" dirty="0" smtClean="0"/>
              <a:t>: one instance is created for each client session. This mode corresponds to </a:t>
            </a:r>
            <a:r>
              <a:rPr lang="en-US" dirty="0" smtClean="0">
                <a:solidFill>
                  <a:srgbClr val="0000FF"/>
                </a:solidFill>
              </a:rPr>
              <a:t>session state</a:t>
            </a:r>
            <a:r>
              <a:rPr lang="en-US" dirty="0"/>
              <a:t> </a:t>
            </a:r>
            <a:r>
              <a:rPr lang="en-US" dirty="0" smtClean="0"/>
              <a:t>at application level;</a:t>
            </a:r>
          </a:p>
          <a:p>
            <a:r>
              <a:rPr lang="en-US" i="1" dirty="0" smtClean="0"/>
              <a:t>Single</a:t>
            </a:r>
            <a:r>
              <a:rPr lang="en-US" dirty="0" smtClean="0"/>
              <a:t>: one instance of the service class handle all incoming requests (</a:t>
            </a:r>
            <a:r>
              <a:rPr lang="en-US" dirty="0" smtClean="0">
                <a:solidFill>
                  <a:srgbClr val="0000FF"/>
                </a:solidFill>
              </a:rPr>
              <a:t>singleton</a:t>
            </a:r>
            <a:r>
              <a:rPr lang="en-US" dirty="0" smtClean="0"/>
              <a:t> service). This mode </a:t>
            </a:r>
            <a:r>
              <a:rPr lang="en-US" dirty="0"/>
              <a:t>corresponds to </a:t>
            </a:r>
            <a:r>
              <a:rPr lang="en-US" dirty="0" smtClean="0">
                <a:solidFill>
                  <a:srgbClr val="0000FF"/>
                </a:solidFill>
              </a:rPr>
              <a:t>application state </a:t>
            </a:r>
            <a:r>
              <a:rPr lang="en-US" dirty="0"/>
              <a:t>at application level.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2C3CB0-E1E8-4BF8-A7CB-4A314CCACA8A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623888"/>
          </a:xfrm>
        </p:spPr>
        <p:txBody>
          <a:bodyPr/>
          <a:lstStyle/>
          <a:p>
            <a:r>
              <a:rPr lang="en-US" sz="2800" dirty="0" smtClean="0"/>
              <a:t>RESTful Example of Using </a:t>
            </a:r>
            <a:r>
              <a:rPr lang="en-US" sz="2800" dirty="0" err="1" smtClean="0"/>
              <a:t>InstanceContextMode</a:t>
            </a:r>
            <a:endParaRPr lang="en-US" sz="28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78888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using System;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latin typeface="Arial" charset="0"/>
                <a:cs typeface="Arial" charset="0"/>
              </a:rPr>
              <a:t>using </a:t>
            </a:r>
            <a:r>
              <a:rPr lang="en-GB" sz="2000" dirty="0" err="1" smtClean="0">
                <a:latin typeface="Arial" charset="0"/>
                <a:cs typeface="Arial" charset="0"/>
              </a:rPr>
              <a:t>System.ServiceModel</a:t>
            </a:r>
            <a:r>
              <a:rPr lang="en-GB" sz="2000" dirty="0" smtClean="0">
                <a:latin typeface="Arial" charset="0"/>
                <a:cs typeface="Arial" charset="0"/>
              </a:rPr>
              <a:t>;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namespace WcfRestService4 {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[</a:t>
            </a:r>
            <a:r>
              <a:rPr lang="en-GB" sz="2000" dirty="0" err="1" smtClean="0">
                <a:latin typeface="Arial" charset="0"/>
                <a:cs typeface="Arial" charset="0"/>
              </a:rPr>
              <a:t>ServiceContract</a:t>
            </a:r>
            <a:r>
              <a:rPr lang="en-GB" sz="2000" dirty="0" smtClean="0">
                <a:latin typeface="Arial" charset="0"/>
                <a:cs typeface="Arial" charset="0"/>
              </a:rPr>
              <a:t>]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[</a:t>
            </a:r>
            <a:r>
              <a:rPr lang="en-GB" sz="2000" dirty="0" err="1" smtClean="0">
                <a:latin typeface="Arial" charset="0"/>
                <a:cs typeface="Arial" charset="0"/>
              </a:rPr>
              <a:t>AspNetCompatibilityRequirements</a:t>
            </a:r>
            <a:r>
              <a:rPr lang="en-GB" sz="2000" dirty="0" smtClean="0">
                <a:latin typeface="Arial" charset="0"/>
                <a:cs typeface="Arial" charset="0"/>
              </a:rPr>
              <a:t>(</a:t>
            </a:r>
            <a:r>
              <a:rPr lang="en-GB" sz="2000" dirty="0" err="1" smtClean="0">
                <a:latin typeface="Arial" charset="0"/>
                <a:cs typeface="Arial" charset="0"/>
              </a:rPr>
              <a:t>RequirementsMode</a:t>
            </a:r>
            <a:r>
              <a:rPr lang="en-GB" sz="2000" dirty="0" smtClean="0">
                <a:latin typeface="Arial" charset="0"/>
                <a:cs typeface="Arial" charset="0"/>
              </a:rPr>
              <a:t> = </a:t>
            </a:r>
            <a:r>
              <a:rPr lang="en-GB" sz="2000" dirty="0" err="1" smtClean="0">
                <a:latin typeface="Arial" charset="0"/>
                <a:cs typeface="Arial" charset="0"/>
              </a:rPr>
              <a:t>AspNetCompatibilityRequirementsMode.Allowed</a:t>
            </a:r>
            <a:r>
              <a:rPr lang="en-GB" sz="2000" dirty="0" smtClean="0">
                <a:latin typeface="Arial" charset="0"/>
                <a:cs typeface="Arial" charset="0"/>
              </a:rPr>
              <a:t>)]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[</a:t>
            </a:r>
            <a:r>
              <a:rPr lang="en-GB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GB" sz="2000" dirty="0" smtClean="0">
                <a:latin typeface="Arial" charset="0"/>
                <a:cs typeface="Arial" charset="0"/>
              </a:rPr>
              <a:t>(</a:t>
            </a:r>
            <a:r>
              <a:rPr lang="en-GB" sz="2000" dirty="0" err="1" smtClean="0">
                <a:latin typeface="Arial" charset="0"/>
                <a:cs typeface="Arial" charset="0"/>
              </a:rPr>
              <a:t>InstanceContextMode</a:t>
            </a:r>
            <a:r>
              <a:rPr lang="en-GB" sz="2000" dirty="0" smtClean="0">
                <a:latin typeface="Arial" charset="0"/>
                <a:cs typeface="Arial" charset="0"/>
              </a:rPr>
              <a:t> = </a:t>
            </a:r>
            <a:r>
              <a:rPr lang="en-GB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InstanceContextMode.PerCall</a:t>
            </a:r>
            <a:r>
              <a:rPr lang="en-GB" sz="2000" dirty="0" smtClean="0">
                <a:latin typeface="Arial" charset="0"/>
                <a:cs typeface="Arial" charset="0"/>
              </a:rPr>
              <a:t>)]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public class Service1 {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[</a:t>
            </a:r>
            <a:r>
              <a:rPr lang="en-GB" sz="2000" dirty="0" err="1" smtClean="0">
                <a:latin typeface="Arial" charset="0"/>
                <a:cs typeface="Arial" charset="0"/>
              </a:rPr>
              <a:t>OperationContract</a:t>
            </a:r>
            <a:r>
              <a:rPr lang="en-GB" sz="2000" dirty="0" smtClean="0">
                <a:latin typeface="Arial" charset="0"/>
                <a:cs typeface="Arial" charset="0"/>
              </a:rPr>
              <a:t>]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[WebGet(UriTemplate = "add2?x={x}&amp;y={y}", </a:t>
            </a:r>
            <a:r>
              <a:rPr lang="en-GB" sz="2000" dirty="0" err="1" smtClean="0">
                <a:latin typeface="Arial" charset="0"/>
                <a:cs typeface="Arial" charset="0"/>
              </a:rPr>
              <a:t>ResponseFormat</a:t>
            </a:r>
            <a:r>
              <a:rPr lang="en-GB" sz="2000" dirty="0" smtClean="0">
                <a:latin typeface="Arial" charset="0"/>
                <a:cs typeface="Arial" charset="0"/>
              </a:rPr>
              <a:t> = </a:t>
            </a:r>
            <a:r>
              <a:rPr lang="en-GB" sz="2000" dirty="0" err="1" smtClean="0">
                <a:latin typeface="Arial" charset="0"/>
                <a:cs typeface="Arial" charset="0"/>
              </a:rPr>
              <a:t>WebMessageFormat.Json</a:t>
            </a:r>
            <a:r>
              <a:rPr lang="en-GB" sz="2000" dirty="0" smtClean="0">
                <a:latin typeface="Arial" charset="0"/>
                <a:cs typeface="Arial" charset="0"/>
              </a:rPr>
              <a:t>)]    // Add this HTTP GET attribute/directive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public </a:t>
            </a:r>
            <a:r>
              <a:rPr lang="en-GB" sz="2000" dirty="0" err="1" smtClean="0">
                <a:latin typeface="Arial" charset="0"/>
                <a:cs typeface="Arial" charset="0"/>
              </a:rPr>
              <a:t>int</a:t>
            </a:r>
            <a:r>
              <a:rPr lang="en-GB" sz="2000" dirty="0" smtClean="0">
                <a:latin typeface="Arial" charset="0"/>
                <a:cs typeface="Arial" charset="0"/>
              </a:rPr>
              <a:t> addition(</a:t>
            </a:r>
            <a:r>
              <a:rPr lang="en-GB" sz="2000" dirty="0" err="1" smtClean="0">
                <a:latin typeface="Arial" charset="0"/>
                <a:cs typeface="Arial" charset="0"/>
              </a:rPr>
              <a:t>int</a:t>
            </a:r>
            <a:r>
              <a:rPr lang="en-GB" sz="2000" dirty="0" smtClean="0">
                <a:latin typeface="Arial" charset="0"/>
                <a:cs typeface="Arial" charset="0"/>
              </a:rPr>
              <a:t> x, </a:t>
            </a:r>
            <a:r>
              <a:rPr lang="en-GB" sz="2000" dirty="0" err="1" smtClean="0">
                <a:latin typeface="Arial" charset="0"/>
                <a:cs typeface="Arial" charset="0"/>
              </a:rPr>
              <a:t>int</a:t>
            </a:r>
            <a:r>
              <a:rPr lang="en-GB" sz="2000" dirty="0" smtClean="0">
                <a:latin typeface="Arial" charset="0"/>
                <a:cs typeface="Arial" charset="0"/>
              </a:rPr>
              <a:t> y) { 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	return (</a:t>
            </a:r>
            <a:r>
              <a:rPr lang="en-GB" sz="2000" dirty="0" err="1" smtClean="0">
                <a:latin typeface="Arial" charset="0"/>
                <a:cs typeface="Arial" charset="0"/>
              </a:rPr>
              <a:t>x+y</a:t>
            </a:r>
            <a:r>
              <a:rPr lang="en-GB" sz="2000" dirty="0" smtClean="0">
                <a:latin typeface="Arial" charset="0"/>
                <a:cs typeface="Arial" charset="0"/>
              </a:rPr>
              <a:t>); 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	}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	}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}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762000"/>
          </a:xfrm>
        </p:spPr>
        <p:txBody>
          <a:bodyPr/>
          <a:lstStyle/>
          <a:p>
            <a:r>
              <a:rPr lang="en-US" sz="2800" dirty="0" smtClean="0"/>
              <a:t>SVC Example of Using </a:t>
            </a:r>
            <a:r>
              <a:rPr lang="en-US" sz="2800" dirty="0" err="1" smtClean="0"/>
              <a:t>InstanceContextMode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b="0" dirty="0"/>
              <a:t>http://neptune.fulton.ad.asu.edu/WSRepository</a:t>
            </a:r>
            <a:r>
              <a:rPr lang="en-US" sz="2000" b="0" dirty="0" smtClean="0"/>
              <a:t>/Services/Singleton/service.svc</a:t>
            </a:r>
            <a:endParaRPr lang="en-US" sz="2000" b="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458200" cy="5486400"/>
          </a:xfrm>
        </p:spPr>
        <p:txBody>
          <a:bodyPr/>
          <a:lstStyle/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using </a:t>
            </a:r>
            <a:r>
              <a:rPr lang="en-GB" sz="2000" dirty="0" smtClean="0">
                <a:latin typeface="Arial" charset="0"/>
                <a:cs typeface="Arial" charset="0"/>
              </a:rPr>
              <a:t>System; </a:t>
            </a:r>
          </a:p>
          <a:p>
            <a:pPr>
              <a:buNone/>
            </a:pPr>
            <a:r>
              <a:rPr lang="en-GB" sz="2000" dirty="0" smtClean="0">
                <a:latin typeface="Arial" charset="0"/>
                <a:cs typeface="Arial" charset="0"/>
              </a:rPr>
              <a:t>using </a:t>
            </a:r>
            <a:r>
              <a:rPr lang="en-GB" sz="2000" dirty="0" err="1">
                <a:latin typeface="Arial" charset="0"/>
                <a:cs typeface="Arial" charset="0"/>
              </a:rPr>
              <a:t>System.ServiceModel</a:t>
            </a:r>
            <a:r>
              <a:rPr lang="en-GB" sz="2000" dirty="0">
                <a:latin typeface="Arial" charset="0"/>
                <a:cs typeface="Arial" charset="0"/>
              </a:rPr>
              <a:t>; 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InstanceContextMode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InstanceContextMode.</a:t>
            </a:r>
            <a:r>
              <a:rPr lang="en-GB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Single</a:t>
            </a:r>
            <a:r>
              <a:rPr lang="en-GB" sz="2000" dirty="0">
                <a:solidFill>
                  <a:srgbClr val="0000FF"/>
                </a:solidFill>
                <a:latin typeface="Arial" charset="0"/>
                <a:cs typeface="Arial" charset="0"/>
              </a:rPr>
              <a:t>)]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public class Service : </a:t>
            </a:r>
            <a:r>
              <a:rPr lang="en-GB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IService </a:t>
            </a:r>
            <a:r>
              <a:rPr lang="en-GB" sz="2000" dirty="0" smtClean="0">
                <a:latin typeface="Arial" charset="0"/>
                <a:cs typeface="Arial" charset="0"/>
              </a:rPr>
              <a:t>{</a:t>
            </a:r>
            <a:endParaRPr lang="en-GB" sz="20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latin typeface="Arial" charset="0"/>
                <a:cs typeface="Arial" charset="0"/>
              </a:rPr>
              <a:t>   </a:t>
            </a:r>
            <a:r>
              <a:rPr lang="en-GB" sz="2000" dirty="0" err="1" smtClean="0">
                <a:latin typeface="Arial" charset="0"/>
                <a:cs typeface="Arial" charset="0"/>
              </a:rPr>
              <a:t>int</a:t>
            </a:r>
            <a:r>
              <a:rPr lang="en-GB" sz="2000" dirty="0" smtClean="0">
                <a:latin typeface="Arial" charset="0"/>
                <a:cs typeface="Arial" charset="0"/>
              </a:rPr>
              <a:t>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 = 1000</a:t>
            </a:r>
            <a:r>
              <a:rPr lang="en-GB" sz="2000" dirty="0" smtClean="0">
                <a:latin typeface="Arial" charset="0"/>
                <a:cs typeface="Arial" charset="0"/>
              </a:rPr>
              <a:t>;</a:t>
            </a:r>
            <a:endParaRPr lang="en-GB" sz="20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public Int32 </a:t>
            </a:r>
            <a:r>
              <a:rPr lang="en-GB" sz="2000" dirty="0" err="1">
                <a:latin typeface="Arial" charset="0"/>
                <a:cs typeface="Arial" charset="0"/>
              </a:rPr>
              <a:t>getNumber</a:t>
            </a:r>
            <a:r>
              <a:rPr lang="en-GB" sz="200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{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return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;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</a:t>
            </a:r>
            <a:r>
              <a:rPr lang="en-GB" sz="2000" dirty="0" smtClean="0">
                <a:latin typeface="Arial" charset="0"/>
                <a:cs typeface="Arial" charset="0"/>
              </a:rPr>
              <a:t>}</a:t>
            </a:r>
            <a:endParaRPr lang="en-GB" sz="20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public  Int32 </a:t>
            </a:r>
            <a:r>
              <a:rPr lang="en-GB" sz="2000" dirty="0" err="1">
                <a:latin typeface="Arial" charset="0"/>
                <a:cs typeface="Arial" charset="0"/>
              </a:rPr>
              <a:t>takeOne</a:t>
            </a:r>
            <a:r>
              <a:rPr lang="en-GB" sz="2000" dirty="0">
                <a:latin typeface="Arial" charset="0"/>
                <a:cs typeface="Arial" charset="0"/>
              </a:rPr>
              <a:t>()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{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>
                <a:latin typeface="Arial" charset="0"/>
                <a:cs typeface="Arial" charset="0"/>
              </a:rPr>
              <a:t> = sNumber-1;</a:t>
            </a: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   return </a:t>
            </a:r>
            <a:r>
              <a:rPr lang="en-GB" sz="2000" dirty="0" err="1">
                <a:latin typeface="Arial" charset="0"/>
                <a:cs typeface="Arial" charset="0"/>
              </a:rPr>
              <a:t>sNumber</a:t>
            </a:r>
            <a:r>
              <a:rPr lang="en-GB" sz="2000" dirty="0" smtClean="0">
                <a:latin typeface="Arial" charset="0"/>
                <a:cs typeface="Arial" charset="0"/>
              </a:rPr>
              <a:t>;         </a:t>
            </a:r>
            <a:endParaRPr lang="en-GB" sz="20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     </a:t>
            </a:r>
            <a:r>
              <a:rPr lang="en-GB" sz="2000" dirty="0" smtClean="0">
                <a:latin typeface="Arial" charset="0"/>
                <a:cs typeface="Arial" charset="0"/>
              </a:rPr>
              <a:t>}</a:t>
            </a:r>
            <a:endParaRPr lang="en-GB" sz="20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6209437"/>
            <a:ext cx="66294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</a:rPr>
              <a:t>Deployed service address: </a:t>
            </a:r>
            <a:r>
              <a:rPr lang="en-US" sz="1400" b="0" dirty="0"/>
              <a:t>http://neptune.fulton.ad.asu.edu/WSRepository</a:t>
            </a:r>
            <a:r>
              <a:rPr lang="en-US" sz="1400" b="0" dirty="0" smtClean="0"/>
              <a:t>/Services/NumberGuess/Service.svc</a:t>
            </a:r>
            <a:endParaRPr lang="en-US" sz="14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715000" y="2243466"/>
            <a:ext cx="3200400" cy="289382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IService.cs</a:t>
            </a:r>
            <a:endParaRPr lang="en-US" b="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System;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b="0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Int32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getNumber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    Int32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takeOne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b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845560" y="3505200"/>
            <a:ext cx="141224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 specific web states are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70680" y="5230148"/>
            <a:ext cx="1391920" cy="914400"/>
          </a:xfrm>
          <a:prstGeom prst="wedgeRoundRectCallout">
            <a:avLst>
              <a:gd name="adj1" fmla="val -111070"/>
              <a:gd name="adj2" fmla="val -10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</a:t>
            </a:r>
            <a:r>
              <a:rPr lang="en-US" b="0" dirty="0" smtClean="0"/>
              <a:t>specific web states </a:t>
            </a:r>
            <a:r>
              <a:rPr lang="en-US" b="0" dirty="0"/>
              <a:t>are defined</a:t>
            </a:r>
          </a:p>
        </p:txBody>
      </p:sp>
    </p:spTree>
    <p:extLst>
      <p:ext uri="{BB962C8B-B14F-4D97-AF65-F5344CB8AC3E}">
        <p14:creationId xmlns:p14="http://schemas.microsoft.com/office/powerpoint/2010/main" val="37566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85800"/>
          </a:xfrm>
        </p:spPr>
        <p:txBody>
          <a:bodyPr/>
          <a:lstStyle/>
          <a:p>
            <a:r>
              <a:rPr lang="en-US" sz="2800" dirty="0" smtClean="0"/>
              <a:t>Client that Accesses the Singleton Service</a:t>
            </a:r>
            <a:br>
              <a:rPr lang="en-US" sz="2800" dirty="0" smtClean="0"/>
            </a:br>
            <a:r>
              <a:rPr lang="en-US" sz="2000" b="0" dirty="0"/>
              <a:t>http://neptune.fulton.ad.asu.edu/WSRepository</a:t>
            </a:r>
            <a:r>
              <a:rPr lang="en-US" sz="2000" b="0" dirty="0" smtClean="0"/>
              <a:t>/Services/singletonTryIt</a:t>
            </a:r>
            <a:r>
              <a:rPr lang="en-US" sz="2000" b="0" dirty="0"/>
              <a:t>/</a:t>
            </a:r>
            <a:endParaRPr lang="en-US" sz="1800" b="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620000" cy="5791200"/>
          </a:xfrm>
        </p:spPr>
        <p:txBody>
          <a:bodyPr/>
          <a:lstStyle/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using </a:t>
            </a:r>
            <a:r>
              <a:rPr lang="en-GB" sz="1800" dirty="0" smtClean="0">
                <a:latin typeface="Arial" charset="0"/>
                <a:cs typeface="Arial" charset="0"/>
              </a:rPr>
              <a:t>System; </a:t>
            </a:r>
          </a:p>
          <a:p>
            <a:pPr>
              <a:buNone/>
            </a:pPr>
            <a:r>
              <a:rPr lang="en-GB" sz="1800" dirty="0" smtClean="0">
                <a:latin typeface="Arial" charset="0"/>
                <a:cs typeface="Arial" charset="0"/>
              </a:rPr>
              <a:t>public </a:t>
            </a:r>
            <a:r>
              <a:rPr lang="en-GB" sz="1800" dirty="0">
                <a:latin typeface="Arial" charset="0"/>
                <a:cs typeface="Arial" charset="0"/>
              </a:rPr>
              <a:t>partial class _Default : </a:t>
            </a:r>
            <a:r>
              <a:rPr lang="en-GB" sz="1800" dirty="0" err="1" smtClean="0">
                <a:latin typeface="Arial" charset="0"/>
                <a:cs typeface="Arial" charset="0"/>
              </a:rPr>
              <a:t>System.Web.UI.Page</a:t>
            </a:r>
            <a:r>
              <a:rPr lang="en-GB" sz="1800" dirty="0" smtClean="0">
                <a:latin typeface="Arial" charset="0"/>
                <a:cs typeface="Arial" charset="0"/>
              </a:rPr>
              <a:t> {</a:t>
            </a:r>
            <a:endParaRPr lang="en-GB" sz="18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Page_Load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</a:t>
            </a:r>
            <a:r>
              <a:rPr lang="en-GB" sz="1800" dirty="0" smtClean="0">
                <a:latin typeface="Arial" charset="0"/>
                <a:cs typeface="Arial" charset="0"/>
              </a:rPr>
              <a:t>) {  </a:t>
            </a:r>
            <a:r>
              <a:rPr lang="en-GB" sz="1800" dirty="0">
                <a:latin typeface="Arial" charset="0"/>
                <a:cs typeface="Arial" charset="0"/>
              </a:rPr>
              <a:t>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btnStock_Click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</a:t>
            </a:r>
            <a:r>
              <a:rPr lang="en-GB" sz="1800" dirty="0" smtClean="0">
                <a:latin typeface="Arial" charset="0"/>
                <a:cs typeface="Arial" charset="0"/>
              </a:rPr>
              <a:t>)  </a:t>
            </a:r>
            <a:r>
              <a:rPr lang="en-GB" sz="1800" dirty="0">
                <a:latin typeface="Arial" charset="0"/>
                <a:cs typeface="Arial" charset="0"/>
              </a:rPr>
              <a:t>{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 smtClean="0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 smtClean="0">
                <a:latin typeface="Arial" charset="0"/>
                <a:cs typeface="Arial" charset="0"/>
              </a:rPr>
              <a:t> </a:t>
            </a:r>
            <a:r>
              <a:rPr lang="en-GB" sz="1800" dirty="0" err="1">
                <a:latin typeface="Arial" charset="0"/>
                <a:cs typeface="Arial" charset="0"/>
              </a:rPr>
              <a:t>myProxy</a:t>
            </a:r>
            <a:r>
              <a:rPr lang="en-GB" sz="1800" dirty="0">
                <a:latin typeface="Arial" charset="0"/>
                <a:cs typeface="Arial" charset="0"/>
              </a:rPr>
              <a:t> = new </a:t>
            </a:r>
            <a:r>
              <a:rPr lang="en-GB" sz="1800" dirty="0" err="1" smtClean="0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Int32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myProxy.getNumber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lblStock.Text</a:t>
            </a:r>
            <a:r>
              <a:rPr lang="en-GB" sz="1800" dirty="0"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latin typeface="Arial" charset="0"/>
                <a:cs typeface="Arial" charset="0"/>
              </a:rPr>
              <a:t>Convert.ToString</a:t>
            </a:r>
            <a:r>
              <a:rPr lang="en-GB" sz="1800" dirty="0">
                <a:latin typeface="Arial" charset="0"/>
                <a:cs typeface="Arial" charset="0"/>
              </a:rPr>
              <a:t>(</a:t>
            </a:r>
            <a:r>
              <a:rPr lang="en-GB" sz="1800" dirty="0" err="1">
                <a:latin typeface="Arial" charset="0"/>
                <a:cs typeface="Arial" charset="0"/>
              </a:rPr>
              <a:t>sNumber</a:t>
            </a:r>
            <a:r>
              <a:rPr lang="en-GB" sz="1800" dirty="0">
                <a:latin typeface="Arial" charset="0"/>
                <a:cs typeface="Arial" charset="0"/>
              </a:rPr>
              <a:t>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myProxy.Close</a:t>
            </a:r>
            <a:r>
              <a:rPr lang="en-GB" sz="1800" dirty="0" smtClean="0">
                <a:latin typeface="Arial" charset="0"/>
                <a:cs typeface="Arial" charset="0"/>
              </a:rPr>
              <a:t>();</a:t>
            </a:r>
            <a:endParaRPr lang="en-GB" sz="18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protected void </a:t>
            </a:r>
            <a:r>
              <a:rPr lang="en-GB" sz="1800" dirty="0" err="1">
                <a:latin typeface="Arial" charset="0"/>
                <a:cs typeface="Arial" charset="0"/>
              </a:rPr>
              <a:t>btnBuy_Click</a:t>
            </a:r>
            <a:r>
              <a:rPr lang="en-GB" sz="1800" dirty="0">
                <a:latin typeface="Arial" charset="0"/>
                <a:cs typeface="Arial" charset="0"/>
              </a:rPr>
              <a:t>(object sender, </a:t>
            </a:r>
            <a:r>
              <a:rPr lang="en-GB" sz="1800" dirty="0" err="1">
                <a:latin typeface="Arial" charset="0"/>
                <a:cs typeface="Arial" charset="0"/>
              </a:rPr>
              <a:t>EventArgs</a:t>
            </a:r>
            <a:r>
              <a:rPr lang="en-GB" sz="1800" dirty="0">
                <a:latin typeface="Arial" charset="0"/>
                <a:cs typeface="Arial" charset="0"/>
              </a:rPr>
              <a:t> e</a:t>
            </a:r>
            <a:r>
              <a:rPr lang="en-GB" sz="1800" dirty="0" smtClean="0">
                <a:latin typeface="Arial" charset="0"/>
                <a:cs typeface="Arial" charset="0"/>
              </a:rPr>
              <a:t>)  </a:t>
            </a:r>
            <a:r>
              <a:rPr lang="en-GB" sz="1800" dirty="0">
                <a:latin typeface="Arial" charset="0"/>
                <a:cs typeface="Arial" charset="0"/>
              </a:rPr>
              <a:t>{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 smtClean="0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 smtClean="0">
                <a:latin typeface="Arial" charset="0"/>
                <a:cs typeface="Arial" charset="0"/>
              </a:rPr>
              <a:t> </a:t>
            </a:r>
            <a:r>
              <a:rPr lang="en-GB" sz="1800" dirty="0" err="1">
                <a:latin typeface="Arial" charset="0"/>
                <a:cs typeface="Arial" charset="0"/>
              </a:rPr>
              <a:t>myProxy</a:t>
            </a:r>
            <a:r>
              <a:rPr lang="en-GB" sz="1800" dirty="0">
                <a:latin typeface="Arial" charset="0"/>
                <a:cs typeface="Arial" charset="0"/>
              </a:rPr>
              <a:t> = new </a:t>
            </a:r>
            <a:r>
              <a:rPr lang="en-GB" sz="1800" dirty="0" err="1" smtClean="0">
                <a:latin typeface="Arial" charset="0"/>
                <a:cs typeface="Arial" charset="0"/>
              </a:rPr>
              <a:t>singletonService.ServiceClient</a:t>
            </a:r>
            <a:r>
              <a:rPr lang="en-GB" sz="1800" dirty="0"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       Int32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sNumber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myProxy.takeOne</a:t>
            </a:r>
            <a:r>
              <a:rPr lang="en-GB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lblRemain.Text</a:t>
            </a:r>
            <a:r>
              <a:rPr lang="en-GB" sz="1800" dirty="0">
                <a:latin typeface="Arial" charset="0"/>
                <a:cs typeface="Arial" charset="0"/>
              </a:rPr>
              <a:t> = </a:t>
            </a:r>
            <a:r>
              <a:rPr lang="en-GB" sz="1800" dirty="0" err="1">
                <a:latin typeface="Arial" charset="0"/>
                <a:cs typeface="Arial" charset="0"/>
              </a:rPr>
              <a:t>Convert.ToString</a:t>
            </a:r>
            <a:r>
              <a:rPr lang="en-GB" sz="1800" dirty="0">
                <a:latin typeface="Arial" charset="0"/>
                <a:cs typeface="Arial" charset="0"/>
              </a:rPr>
              <a:t>(</a:t>
            </a:r>
            <a:r>
              <a:rPr lang="en-GB" sz="1800" dirty="0" err="1">
                <a:latin typeface="Arial" charset="0"/>
                <a:cs typeface="Arial" charset="0"/>
              </a:rPr>
              <a:t>sNumber</a:t>
            </a:r>
            <a:r>
              <a:rPr lang="en-GB" sz="1800" dirty="0">
                <a:latin typeface="Arial" charset="0"/>
                <a:cs typeface="Arial" charset="0"/>
              </a:rPr>
              <a:t>);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    </a:t>
            </a:r>
            <a:r>
              <a:rPr lang="en-GB" sz="1800" dirty="0" err="1">
                <a:latin typeface="Arial" charset="0"/>
                <a:cs typeface="Arial" charset="0"/>
              </a:rPr>
              <a:t>myProxy.Close</a:t>
            </a:r>
            <a:r>
              <a:rPr lang="en-GB" sz="1800" dirty="0" smtClean="0">
                <a:latin typeface="Arial" charset="0"/>
                <a:cs typeface="Arial" charset="0"/>
              </a:rPr>
              <a:t>();</a:t>
            </a:r>
            <a:endParaRPr lang="en-GB" sz="1800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GB" sz="18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45EAA5-6560-43EB-89A0-57D99B95E23F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0" y="2895600"/>
            <a:ext cx="175260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application states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58000" y="5105400"/>
            <a:ext cx="1752600" cy="914400"/>
          </a:xfrm>
          <a:prstGeom prst="wedgeRoundRectCallout">
            <a:avLst>
              <a:gd name="adj1" fmla="val -83333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No application states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" y="1290706"/>
            <a:ext cx="5320953" cy="364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3405664"/>
            <a:ext cx="5882258" cy="334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 err="1" smtClean="0"/>
              <a:t>TryIt</a:t>
            </a:r>
            <a:r>
              <a:rPr lang="en-US" dirty="0" smtClean="0"/>
              <a:t> from </a:t>
            </a:r>
            <a:r>
              <a:rPr lang="en-US" dirty="0"/>
              <a:t>M</a:t>
            </a:r>
            <a:r>
              <a:rPr lang="en-US" dirty="0" smtClean="0"/>
              <a:t>ultiple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72C59-1726-46A0-8265-22269302750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030" y="5538639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From one computer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6141983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From another computer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460939" y="4806436"/>
            <a:ext cx="305378" cy="659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H="1" flipV="1">
            <a:off x="4572000" y="6248400"/>
            <a:ext cx="1676400" cy="78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1371600" y="73467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hlinkClick r:id="rId4"/>
              </a:rPr>
              <a:t>http://neptune.fulton.ad.asu.edu/WSRepository/Services/singletonTryIt</a:t>
            </a:r>
            <a:r>
              <a:rPr lang="en-US" sz="2000" b="0" dirty="0" smtClean="0">
                <a:hlinkClick r:id="rId4"/>
              </a:rPr>
              <a:t>/</a:t>
            </a:r>
            <a:r>
              <a:rPr lang="en-US" sz="2000" b="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4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sz="2800" smtClean="0"/>
              <a:t>Service Behaviors: Concurrency and Instancing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46113" y="2209800"/>
            <a:ext cx="8269287" cy="4267200"/>
          </a:xfrm>
        </p:spPr>
        <p:txBody>
          <a:bodyPr/>
          <a:lstStyle/>
          <a:p>
            <a:r>
              <a:rPr lang="en-US" i="1" dirty="0" smtClean="0"/>
              <a:t>Single</a:t>
            </a:r>
            <a:r>
              <a:rPr lang="en-US" dirty="0" smtClean="0"/>
              <a:t>: Only one thread at a time can access the service instance.</a:t>
            </a:r>
          </a:p>
          <a:p>
            <a:r>
              <a:rPr lang="en-US" i="1" dirty="0" smtClean="0"/>
              <a:t>Reentrant</a:t>
            </a:r>
            <a:r>
              <a:rPr lang="en-US" dirty="0" smtClean="0"/>
              <a:t>: Only one thread at a time can access the service instance, but the thread can leave the instance and reenter later to continue.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Multiple</a:t>
            </a:r>
            <a:r>
              <a:rPr lang="en-US" dirty="0" smtClean="0"/>
              <a:t>: multiple threads  can access the service instance simultaneously. This setting implements parallel computing and requires the service class to be thread-safe (with synchronization/lock mechanisms.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F00A3B-4706-4BAF-A563-D15EFD95718F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193088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rgbClr val="0000FF"/>
                </a:solidFill>
                <a:latin typeface="+mn-lt"/>
              </a:rPr>
              <a:t>ConcurrencyMode</a:t>
            </a:r>
            <a:r>
              <a:rPr lang="en-US" sz="2800" b="0" dirty="0">
                <a:latin typeface="+mn-lt"/>
              </a:rPr>
              <a:t>: Used to control threading within one service instance. It can take one of the values: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62000" y="2590800"/>
            <a:ext cx="7620000" cy="1905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623888"/>
          </a:xfrm>
        </p:spPr>
        <p:txBody>
          <a:bodyPr/>
          <a:lstStyle/>
          <a:p>
            <a:r>
              <a:rPr lang="en-US" smtClean="0"/>
              <a:t>How to Communicate Asynchronously (0)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D50F2E-678D-4107-8402-A4A478F3843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17600" y="3003550"/>
            <a:ext cx="1143000" cy="10445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Client</a:t>
            </a:r>
          </a:p>
        </p:txBody>
      </p:sp>
      <p:sp>
        <p:nvSpPr>
          <p:cNvPr id="6150" name="Right Arrow 6"/>
          <p:cNvSpPr>
            <a:spLocks noChangeArrowheads="1"/>
          </p:cNvSpPr>
          <p:nvPr/>
        </p:nvSpPr>
        <p:spPr bwMode="auto">
          <a:xfrm>
            <a:off x="2616200" y="32766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4927600" y="2895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3100388" y="30480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6153" name="TextBox 20"/>
          <p:cNvSpPr txBox="1">
            <a:spLocks noChangeArrowheads="1"/>
          </p:cNvSpPr>
          <p:nvPr/>
        </p:nvSpPr>
        <p:spPr bwMode="auto">
          <a:xfrm>
            <a:off x="6402388" y="2914650"/>
            <a:ext cx="197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Asynchronous</a:t>
            </a:r>
            <a:r>
              <a:rPr lang="en-US"/>
              <a:t> communication without blocking the client. </a:t>
            </a: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1371600" y="1295400"/>
            <a:ext cx="4583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/>
              <a:t>If no return result is needed, easy: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cs typeface="Arial" charset="0"/>
              </a:rPr>
              <a:t>void </a:t>
            </a:r>
            <a:r>
              <a:rPr lang="en-US" sz="24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function(types parameters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6155" name="TextBox 24"/>
          <p:cNvSpPr txBox="1">
            <a:spLocks noChangeArrowheads="1"/>
          </p:cNvSpPr>
          <p:nvPr/>
        </p:nvSpPr>
        <p:spPr bwMode="auto">
          <a:xfrm>
            <a:off x="1295400" y="50292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How do we do asynchronous communication requiring return results (two-way asynchronous communication)?</a:t>
            </a:r>
            <a:endParaRPr lang="en-US" sz="2400" b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Example: Single Thread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924800" cy="586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using System;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System.ServiceModel</a:t>
            </a:r>
            <a:r>
              <a:rPr lang="en-US" sz="2000" dirty="0" smtClean="0">
                <a:latin typeface="Arial" charset="0"/>
                <a:cs typeface="Arial" charset="0"/>
              </a:rPr>
              <a:t>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ServiceContract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public interface </a:t>
            </a:r>
            <a:r>
              <a:rPr lang="en-US" sz="2000" dirty="0" err="1" smtClean="0">
                <a:latin typeface="Arial" charset="0"/>
                <a:cs typeface="Arial" charset="0"/>
              </a:rPr>
              <a:t>IHttpFetcher</a:t>
            </a:r>
            <a:r>
              <a:rPr lang="en-US" sz="2000" dirty="0" smtClean="0">
                <a:latin typeface="Arial" charset="0"/>
                <a:cs typeface="Arial" charset="0"/>
              </a:rPr>
              <a:t>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OperationContract</a:t>
            </a:r>
            <a:r>
              <a:rPr lang="en-US" sz="2000" dirty="0" smtClean="0">
                <a:latin typeface="Arial" charset="0"/>
                <a:cs typeface="Arial" charset="0"/>
              </a:rPr>
              <a:t>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string </a:t>
            </a:r>
            <a:r>
              <a:rPr lang="en-US" sz="2000" dirty="0" err="1" smtClean="0">
                <a:latin typeface="Arial" charset="0"/>
                <a:cs typeface="Arial" charset="0"/>
              </a:rPr>
              <a:t>GetWebPage</a:t>
            </a:r>
            <a:r>
              <a:rPr lang="en-US" sz="2000" dirty="0" smtClean="0">
                <a:latin typeface="Arial" charset="0"/>
                <a:cs typeface="Arial" charset="0"/>
              </a:rPr>
              <a:t>(string address);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ServiceBehavior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ConcurrencyMode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ConcurrencyMode.Single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)]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class </a:t>
            </a:r>
            <a:r>
              <a:rPr lang="en-US" sz="2000" dirty="0" err="1" smtClean="0">
                <a:latin typeface="Arial" charset="0"/>
                <a:cs typeface="Arial" charset="0"/>
              </a:rPr>
              <a:t>SingleCachingHttpFetcher</a:t>
            </a:r>
            <a:r>
              <a:rPr lang="en-US" sz="2000" dirty="0" smtClean="0">
                <a:latin typeface="Arial" charset="0"/>
                <a:cs typeface="Arial" charset="0"/>
              </a:rPr>
              <a:t> : </a:t>
            </a:r>
            <a:r>
              <a:rPr lang="en-US" sz="2000" dirty="0" err="1" smtClean="0">
                <a:latin typeface="Arial" charset="0"/>
                <a:cs typeface="Arial" charset="0"/>
              </a:rPr>
              <a:t>IHttpFetcher</a:t>
            </a:r>
            <a:r>
              <a:rPr lang="en-US" sz="2000" dirty="0" smtClean="0">
                <a:latin typeface="Arial" charset="0"/>
                <a:cs typeface="Arial" charset="0"/>
              </a:rPr>
              <a:t> 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public string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GetWebPage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(string address)  </a:t>
            </a:r>
            <a:r>
              <a:rPr lang="en-US" sz="2000" dirty="0" smtClean="0">
                <a:latin typeface="Arial" charset="0"/>
                <a:cs typeface="Arial" charset="0"/>
              </a:rPr>
              <a:t>{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if (</a:t>
            </a:r>
            <a:r>
              <a:rPr lang="en-US" sz="2000" dirty="0" err="1" smtClean="0">
                <a:latin typeface="Arial" charset="0"/>
                <a:cs typeface="Arial" charset="0"/>
              </a:rPr>
              <a:t>this.cachedAddress</a:t>
            </a:r>
            <a:r>
              <a:rPr lang="en-US" sz="2000" dirty="0" smtClean="0">
                <a:latin typeface="Arial" charset="0"/>
                <a:cs typeface="Arial" charset="0"/>
              </a:rPr>
              <a:t> == address) {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			return </a:t>
            </a:r>
            <a:r>
              <a:rPr lang="en-US" sz="2000" dirty="0" err="1" smtClean="0">
                <a:latin typeface="Arial" charset="0"/>
                <a:cs typeface="Arial" charset="0"/>
              </a:rPr>
              <a:t>this.cachedWebPage</a:t>
            </a:r>
            <a:r>
              <a:rPr lang="en-US" sz="2000" dirty="0" smtClean="0">
                <a:latin typeface="Arial" charset="0"/>
                <a:cs typeface="Arial" charset="0"/>
              </a:rPr>
              <a:t>; }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// else fetch page and save cache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}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F7069C-A490-4FD1-965D-8FACBFF22094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867400" y="1143000"/>
            <a:ext cx="3200400" cy="2667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77800" indent="-177800">
              <a:buFont typeface="Arial" charset="0"/>
              <a:buChar char="•"/>
            </a:pPr>
            <a:r>
              <a:rPr lang="en-US" b="0" dirty="0"/>
              <a:t>This service takes URL in string and return the Web page at the URL as a string;</a:t>
            </a:r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Assuming cache is valid;</a:t>
            </a:r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How do we caching and what to cache? </a:t>
            </a:r>
            <a:r>
              <a:rPr lang="en-US" b="0" dirty="0" smtClean="0"/>
              <a:t>Text 5.5.</a:t>
            </a:r>
            <a:endParaRPr lang="en-US" b="0" dirty="0"/>
          </a:p>
          <a:p>
            <a:pPr marL="177800" indent="-177800">
              <a:buFont typeface="Arial" charset="0"/>
              <a:buChar char="•"/>
            </a:pPr>
            <a:r>
              <a:rPr lang="en-US" b="0" dirty="0"/>
              <a:t>Only </a:t>
            </a:r>
            <a:r>
              <a:rPr lang="en-US" b="0" dirty="0">
                <a:solidFill>
                  <a:srgbClr val="C00000"/>
                </a:solidFill>
              </a:rPr>
              <a:t>one instance </a:t>
            </a:r>
            <a:r>
              <a:rPr lang="en-US" b="0" dirty="0"/>
              <a:t>is running. Multiple request will be queued.</a:t>
            </a:r>
          </a:p>
          <a:p>
            <a:pPr marL="177800" indent="-177800">
              <a:buFont typeface="Arial" charset="0"/>
              <a:buChar char="•"/>
            </a:pPr>
            <a:endParaRPr lang="en-US" b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5715000"/>
            <a:ext cx="3048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b="0" dirty="0"/>
              <a:t>How do we improve performance without queuing?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Example: </a:t>
            </a:r>
            <a:r>
              <a:rPr lang="en-US" smtClean="0">
                <a:solidFill>
                  <a:srgbClr val="C00000"/>
                </a:solidFill>
              </a:rPr>
              <a:t>Multiple Threads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1C4E45-CE98-4E48-86BC-FDF6045108E8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457200" y="11430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ServiceBehavior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ConcurrencyMode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ConcurrencyMode.Multiple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)]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MultipleCachingHttpFetcher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IHttpFetcher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cachedWebPage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cachedAddress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SlowHttpFetcher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slow;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MultipleCachingHttpFetcher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.slow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SlowHttpFetcher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GetWebPage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address)</a:t>
            </a:r>
            <a:r>
              <a:rPr lang="en-US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.ThisLock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Can assume cache is valid.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.cachedAddress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== address)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{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.cachedWebPage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because 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returns and releases the lock.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}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endParaRPr lang="en-US" dirty="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8917" name="Rounded Rectangular Callout 6"/>
          <p:cNvSpPr>
            <a:spLocks noChangeArrowheads="1"/>
          </p:cNvSpPr>
          <p:nvPr/>
        </p:nvSpPr>
        <p:spPr bwMode="auto">
          <a:xfrm>
            <a:off x="7162800" y="2216150"/>
            <a:ext cx="1524000" cy="533400"/>
          </a:xfrm>
          <a:prstGeom prst="wedgeRoundRectCallout">
            <a:avLst>
              <a:gd name="adj1" fmla="val -33690"/>
              <a:gd name="adj2" fmla="val -1815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0"/>
              <a:t>Multiple</a:t>
            </a:r>
          </a:p>
        </p:txBody>
      </p:sp>
      <p:sp>
        <p:nvSpPr>
          <p:cNvPr id="38918" name="Rounded Rectangular Callout 7"/>
          <p:cNvSpPr>
            <a:spLocks noChangeArrowheads="1"/>
          </p:cNvSpPr>
          <p:nvPr/>
        </p:nvSpPr>
        <p:spPr bwMode="auto">
          <a:xfrm>
            <a:off x="6553200" y="4038600"/>
            <a:ext cx="2362200" cy="1447800"/>
          </a:xfrm>
          <a:prstGeom prst="wedgeRoundRectCallout">
            <a:avLst>
              <a:gd name="adj1" fmla="val -176690"/>
              <a:gd name="adj2" fmla="val -4940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Lock, because multiple pages can access the same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Example: Multiple Threads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09E2CE-B826-41A4-B9EE-26A991232E27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228600" y="1322388"/>
            <a:ext cx="8686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here because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releases the lock.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webPage = slow.GetWebPage(address);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.ThisLock)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{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Can assume cache is valid.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Cache is no longer valid because the operation 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changes one of the values.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.cachedAddress = address;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.cachedWebPage = webPage;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Cache is valid again here.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&lt;-- Must guarantee that cache is valid because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008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// the operation releases the lock.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webPage;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en-US">
              <a:ea typeface="Times New Roman" pitchFamily="18" charset="0"/>
              <a:cs typeface="Courier New" pitchFamily="49" charset="0"/>
            </a:endParaRPr>
          </a:p>
          <a:p>
            <a: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9941" name="Rounded Rectangular Callout 4"/>
          <p:cNvSpPr>
            <a:spLocks noChangeArrowheads="1"/>
          </p:cNvSpPr>
          <p:nvPr/>
        </p:nvSpPr>
        <p:spPr bwMode="auto">
          <a:xfrm>
            <a:off x="6934200" y="1752600"/>
            <a:ext cx="1981200" cy="1371600"/>
          </a:xfrm>
          <a:prstGeom prst="wedgeRoundRectCallout">
            <a:avLst>
              <a:gd name="adj1" fmla="val -91171"/>
              <a:gd name="adj2" fmla="val -58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If cache is not valid, get the page, and save into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InstanceContextMode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vs.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ConcurrencyMode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C4ABE3-8AC1-4B87-849F-C03B46171AC2}" type="slidenum">
              <a:rPr lang="en-US" b="0" smtClean="0">
                <a:solidFill>
                  <a:schemeClr val="tx2"/>
                </a:solidFill>
              </a:rPr>
              <a:pPr/>
              <a:t>43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89700" y="1199689"/>
            <a:ext cx="8318759" cy="5201111"/>
            <a:chOff x="389700" y="1199689"/>
            <a:chExt cx="8318759" cy="4657493"/>
          </a:xfrm>
        </p:grpSpPr>
        <p:sp>
          <p:nvSpPr>
            <p:cNvPr id="69" name="Oval 68"/>
            <p:cNvSpPr/>
            <p:nvPr/>
          </p:nvSpPr>
          <p:spPr bwMode="auto">
            <a:xfrm>
              <a:off x="597725" y="2057131"/>
              <a:ext cx="1340947" cy="4842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Single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161922" y="1981200"/>
              <a:ext cx="1862425" cy="48423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 err="1"/>
                <a:t>PerSession</a:t>
              </a:r>
              <a:endParaRPr lang="en-US" sz="2000" b="0" dirty="0"/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6490539" y="2057131"/>
              <a:ext cx="1524085" cy="48423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 dirty="0" err="1" smtClean="0"/>
                <a:t>PerCall</a:t>
              </a:r>
              <a:endParaRPr lang="en-US" sz="2000" b="0" dirty="0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12725" y="4724400"/>
              <a:ext cx="1340947" cy="4842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Single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175420" y="4724400"/>
              <a:ext cx="1862425" cy="4842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 smtClean="0"/>
                <a:t>Reentrant</a:t>
              </a:r>
              <a:endParaRPr lang="en-US" sz="2000" b="0" dirty="0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416042" y="4724400"/>
              <a:ext cx="1598582" cy="4842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r>
                <a:rPr lang="en-US" sz="2000" b="0" dirty="0"/>
                <a:t>Multiple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75876" y="1243471"/>
              <a:ext cx="2830888" cy="5214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 err="1" smtClean="0"/>
                <a:t>InstanceContextMode</a:t>
              </a:r>
              <a:endParaRPr lang="en-US" sz="2000" b="0" dirty="0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802936" y="5410200"/>
              <a:ext cx="2607397" cy="4469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kern="0" dirty="0" err="1" smtClean="0"/>
                <a:t>ConcurrencyMode</a:t>
              </a:r>
              <a:endParaRPr lang="en-US" sz="2000" b="0" dirty="0"/>
            </a:p>
          </p:txBody>
        </p:sp>
        <p:cxnSp>
          <p:nvCxnSpPr>
            <p:cNvPr id="77" name="Straight Arrow Connector 24"/>
            <p:cNvCxnSpPr>
              <a:cxnSpLocks noChangeShapeType="1"/>
              <a:stCxn id="75" idx="2"/>
              <a:endCxn id="70" idx="0"/>
            </p:cNvCxnSpPr>
            <p:nvPr/>
          </p:nvCxnSpPr>
          <p:spPr bwMode="auto">
            <a:xfrm>
              <a:off x="4091320" y="1764950"/>
              <a:ext cx="1815" cy="2162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Arrow Connector 27"/>
            <p:cNvCxnSpPr>
              <a:cxnSpLocks noChangeShapeType="1"/>
              <a:stCxn id="75" idx="1"/>
              <a:endCxn id="69" idx="0"/>
            </p:cNvCxnSpPr>
            <p:nvPr/>
          </p:nvCxnSpPr>
          <p:spPr bwMode="auto">
            <a:xfrm flipH="1">
              <a:off x="1268199" y="1504211"/>
              <a:ext cx="1407677" cy="5529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Arrow Connector 29"/>
            <p:cNvCxnSpPr>
              <a:cxnSpLocks noChangeShapeType="1"/>
              <a:stCxn id="75" idx="3"/>
              <a:endCxn id="71" idx="0"/>
            </p:cNvCxnSpPr>
            <p:nvPr/>
          </p:nvCxnSpPr>
          <p:spPr bwMode="auto">
            <a:xfrm>
              <a:off x="5506764" y="1504211"/>
              <a:ext cx="1745818" cy="5529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Arrow Connector 31"/>
            <p:cNvCxnSpPr>
              <a:cxnSpLocks noChangeShapeType="1"/>
              <a:stCxn id="76" idx="0"/>
              <a:endCxn id="73" idx="4"/>
            </p:cNvCxnSpPr>
            <p:nvPr/>
          </p:nvCxnSpPr>
          <p:spPr bwMode="auto">
            <a:xfrm flipH="1" flipV="1">
              <a:off x="4106633" y="5208631"/>
              <a:ext cx="2" cy="2015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Arrow Connector 34"/>
            <p:cNvCxnSpPr>
              <a:cxnSpLocks noChangeShapeType="1"/>
              <a:stCxn id="76" idx="1"/>
              <a:endCxn id="72" idx="4"/>
            </p:cNvCxnSpPr>
            <p:nvPr/>
          </p:nvCxnSpPr>
          <p:spPr bwMode="auto">
            <a:xfrm flipH="1" flipV="1">
              <a:off x="1283199" y="5208631"/>
              <a:ext cx="1519737" cy="4250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Arrow Connector 36"/>
            <p:cNvCxnSpPr>
              <a:cxnSpLocks noChangeShapeType="1"/>
              <a:stCxn id="76" idx="3"/>
              <a:endCxn id="74" idx="4"/>
            </p:cNvCxnSpPr>
            <p:nvPr/>
          </p:nvCxnSpPr>
          <p:spPr bwMode="auto">
            <a:xfrm flipV="1">
              <a:off x="5410333" y="5208631"/>
              <a:ext cx="1805000" cy="4250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Box 37"/>
            <p:cNvSpPr txBox="1">
              <a:spLocks noChangeArrowheads="1"/>
            </p:cNvSpPr>
            <p:nvPr/>
          </p:nvSpPr>
          <p:spPr bwMode="auto">
            <a:xfrm flipV="1">
              <a:off x="389700" y="3429644"/>
              <a:ext cx="492443" cy="1427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 dirty="0"/>
                <a:t>Instances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 flipV="1">
              <a:off x="1009634" y="2699301"/>
              <a:ext cx="521479" cy="8194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5" name="Rectangle 84"/>
            <p:cNvSpPr/>
            <p:nvPr/>
          </p:nvSpPr>
          <p:spPr bwMode="auto">
            <a:xfrm flipV="1">
              <a:off x="3166775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6" name="Rectangle 85"/>
            <p:cNvSpPr/>
            <p:nvPr/>
          </p:nvSpPr>
          <p:spPr bwMode="auto">
            <a:xfrm flipV="1">
              <a:off x="3837248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7" name="Rectangle 86"/>
            <p:cNvSpPr/>
            <p:nvPr/>
          </p:nvSpPr>
          <p:spPr bwMode="auto">
            <a:xfrm flipV="1">
              <a:off x="4507721" y="2699301"/>
              <a:ext cx="521479" cy="8194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8" name="Rectangle 87"/>
            <p:cNvSpPr/>
            <p:nvPr/>
          </p:nvSpPr>
          <p:spPr bwMode="auto">
            <a:xfrm flipV="1">
              <a:off x="5803075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89" name="Rectangle 88"/>
            <p:cNvSpPr/>
            <p:nvPr/>
          </p:nvSpPr>
          <p:spPr bwMode="auto">
            <a:xfrm flipV="1">
              <a:off x="6399050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0" name="Rectangle 89"/>
            <p:cNvSpPr/>
            <p:nvPr/>
          </p:nvSpPr>
          <p:spPr bwMode="auto">
            <a:xfrm flipV="1">
              <a:off x="6995027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1" name="Rectangle 90"/>
            <p:cNvSpPr/>
            <p:nvPr/>
          </p:nvSpPr>
          <p:spPr bwMode="auto">
            <a:xfrm flipV="1">
              <a:off x="7591004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2" name="Rectangle 91"/>
            <p:cNvSpPr/>
            <p:nvPr/>
          </p:nvSpPr>
          <p:spPr bwMode="auto">
            <a:xfrm flipV="1">
              <a:off x="8186980" y="2699301"/>
              <a:ext cx="521479" cy="8194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3" name="Down Arrow 92"/>
            <p:cNvSpPr/>
            <p:nvPr/>
          </p:nvSpPr>
          <p:spPr bwMode="auto">
            <a:xfrm flipV="1">
              <a:off x="1022175" y="3593266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4" name="Down Arrow 93"/>
            <p:cNvSpPr/>
            <p:nvPr/>
          </p:nvSpPr>
          <p:spPr bwMode="auto">
            <a:xfrm flipV="1">
              <a:off x="1022175" y="3838486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5" name="Down Arrow 94"/>
            <p:cNvSpPr/>
            <p:nvPr/>
          </p:nvSpPr>
          <p:spPr bwMode="auto">
            <a:xfrm flipV="1">
              <a:off x="1022175" y="4083705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6" name="Down Arrow 95"/>
            <p:cNvSpPr/>
            <p:nvPr/>
          </p:nvSpPr>
          <p:spPr bwMode="auto">
            <a:xfrm flipV="1">
              <a:off x="1022175" y="4328924"/>
              <a:ext cx="521479" cy="201763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7" name="Down Arrow 96"/>
            <p:cNvSpPr/>
            <p:nvPr/>
          </p:nvSpPr>
          <p:spPr bwMode="auto">
            <a:xfrm flipV="1">
              <a:off x="3166775" y="3624307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8" name="Down Arrow 97"/>
            <p:cNvSpPr/>
            <p:nvPr/>
          </p:nvSpPr>
          <p:spPr bwMode="auto">
            <a:xfrm flipV="1">
              <a:off x="3837248" y="359326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99" name="Down Arrow 98"/>
            <p:cNvSpPr/>
            <p:nvPr/>
          </p:nvSpPr>
          <p:spPr bwMode="auto">
            <a:xfrm flipV="1">
              <a:off x="3837248" y="383848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0" name="Down Arrow 99"/>
            <p:cNvSpPr/>
            <p:nvPr/>
          </p:nvSpPr>
          <p:spPr bwMode="auto">
            <a:xfrm flipV="1">
              <a:off x="3837248" y="4083705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1" name="Down Arrow 100"/>
            <p:cNvSpPr/>
            <p:nvPr/>
          </p:nvSpPr>
          <p:spPr bwMode="auto">
            <a:xfrm flipV="1">
              <a:off x="4507721" y="3562226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2" name="Down Arrow 101"/>
            <p:cNvSpPr/>
            <p:nvPr/>
          </p:nvSpPr>
          <p:spPr bwMode="auto">
            <a:xfrm flipV="1">
              <a:off x="4507721" y="3807445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3" name="Down Arrow 102"/>
            <p:cNvSpPr/>
            <p:nvPr/>
          </p:nvSpPr>
          <p:spPr bwMode="auto">
            <a:xfrm flipV="1">
              <a:off x="4507721" y="4052664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4" name="Down Arrow 103"/>
            <p:cNvSpPr/>
            <p:nvPr/>
          </p:nvSpPr>
          <p:spPr bwMode="auto">
            <a:xfrm flipV="1">
              <a:off x="4507721" y="4297884"/>
              <a:ext cx="521479" cy="20176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5" name="Down Arrow 104"/>
            <p:cNvSpPr/>
            <p:nvPr/>
          </p:nvSpPr>
          <p:spPr bwMode="auto">
            <a:xfrm flipV="1">
              <a:off x="5803075" y="3663107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6" name="Down Arrow 105"/>
            <p:cNvSpPr/>
            <p:nvPr/>
          </p:nvSpPr>
          <p:spPr bwMode="auto">
            <a:xfrm flipV="1">
              <a:off x="6399050" y="3667764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7" name="Down Arrow 106"/>
            <p:cNvSpPr/>
            <p:nvPr/>
          </p:nvSpPr>
          <p:spPr bwMode="auto">
            <a:xfrm flipV="1">
              <a:off x="6995027" y="3672419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8" name="Down Arrow 107"/>
            <p:cNvSpPr/>
            <p:nvPr/>
          </p:nvSpPr>
          <p:spPr bwMode="auto">
            <a:xfrm flipV="1">
              <a:off x="7591004" y="3677075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sp>
          <p:nvSpPr>
            <p:cNvPr id="109" name="Down Arrow 108"/>
            <p:cNvSpPr/>
            <p:nvPr/>
          </p:nvSpPr>
          <p:spPr bwMode="auto">
            <a:xfrm flipV="1">
              <a:off x="8186980" y="3681731"/>
              <a:ext cx="521479" cy="2017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 b="0"/>
            </a:p>
          </p:txBody>
        </p:sp>
        <p:cxnSp>
          <p:nvCxnSpPr>
            <p:cNvPr id="110" name="Straight Arrow Connector 62"/>
            <p:cNvCxnSpPr>
              <a:cxnSpLocks noChangeShapeType="1"/>
              <a:stCxn id="69" idx="4"/>
              <a:endCxn id="84" idx="2"/>
            </p:cNvCxnSpPr>
            <p:nvPr/>
          </p:nvCxnSpPr>
          <p:spPr bwMode="auto">
            <a:xfrm>
              <a:off x="1268199" y="2541362"/>
              <a:ext cx="2175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Arrow Connector 64"/>
            <p:cNvCxnSpPr>
              <a:cxnSpLocks noChangeShapeType="1"/>
              <a:stCxn id="70" idx="4"/>
            </p:cNvCxnSpPr>
            <p:nvPr/>
          </p:nvCxnSpPr>
          <p:spPr bwMode="auto">
            <a:xfrm flipH="1">
              <a:off x="3161922" y="2465431"/>
              <a:ext cx="931213" cy="195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Straight Arrow Connector 66"/>
            <p:cNvCxnSpPr>
              <a:cxnSpLocks noChangeShapeType="1"/>
              <a:stCxn id="70" idx="4"/>
              <a:endCxn id="86" idx="2"/>
            </p:cNvCxnSpPr>
            <p:nvPr/>
          </p:nvCxnSpPr>
          <p:spPr bwMode="auto">
            <a:xfrm>
              <a:off x="4093135" y="2465431"/>
              <a:ext cx="4853" cy="2338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Arrow Connector 68"/>
            <p:cNvCxnSpPr>
              <a:cxnSpLocks noChangeShapeType="1"/>
              <a:stCxn id="73" idx="0"/>
              <a:endCxn id="104" idx="0"/>
            </p:cNvCxnSpPr>
            <p:nvPr/>
          </p:nvCxnSpPr>
          <p:spPr bwMode="auto">
            <a:xfrm flipV="1">
              <a:off x="4106633" y="4499647"/>
              <a:ext cx="661828" cy="224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Arrow Connector 70"/>
            <p:cNvCxnSpPr>
              <a:cxnSpLocks noChangeShapeType="1"/>
              <a:stCxn id="74" idx="0"/>
              <a:endCxn id="105" idx="0"/>
            </p:cNvCxnSpPr>
            <p:nvPr/>
          </p:nvCxnSpPr>
          <p:spPr bwMode="auto">
            <a:xfrm flipH="1" flipV="1">
              <a:off x="6063815" y="3864870"/>
              <a:ext cx="1151518" cy="8595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Arrow Connector 71"/>
            <p:cNvCxnSpPr>
              <a:cxnSpLocks noChangeShapeType="1"/>
              <a:stCxn id="74" idx="0"/>
              <a:endCxn id="106" idx="0"/>
            </p:cNvCxnSpPr>
            <p:nvPr/>
          </p:nvCxnSpPr>
          <p:spPr bwMode="auto">
            <a:xfrm flipH="1" flipV="1">
              <a:off x="6659790" y="3869527"/>
              <a:ext cx="555543" cy="8548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Arrow Connector 72"/>
            <p:cNvCxnSpPr>
              <a:cxnSpLocks noChangeShapeType="1"/>
              <a:stCxn id="74" idx="0"/>
              <a:endCxn id="107" idx="0"/>
            </p:cNvCxnSpPr>
            <p:nvPr/>
          </p:nvCxnSpPr>
          <p:spPr bwMode="auto">
            <a:xfrm flipV="1">
              <a:off x="7215333" y="3874182"/>
              <a:ext cx="40434" cy="8502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Arrow Connector 73"/>
            <p:cNvCxnSpPr>
              <a:cxnSpLocks noChangeShapeType="1"/>
              <a:stCxn id="74" idx="0"/>
              <a:endCxn id="108" idx="0"/>
            </p:cNvCxnSpPr>
            <p:nvPr/>
          </p:nvCxnSpPr>
          <p:spPr bwMode="auto">
            <a:xfrm flipV="1">
              <a:off x="7215333" y="3878838"/>
              <a:ext cx="636411" cy="8455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Arrow Connector 74"/>
            <p:cNvCxnSpPr>
              <a:cxnSpLocks noChangeShapeType="1"/>
              <a:stCxn id="74" idx="0"/>
              <a:endCxn id="109" idx="0"/>
            </p:cNvCxnSpPr>
            <p:nvPr/>
          </p:nvCxnSpPr>
          <p:spPr bwMode="auto">
            <a:xfrm flipV="1">
              <a:off x="7215333" y="3883494"/>
              <a:ext cx="1232387" cy="8409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Arrow Connector 84"/>
            <p:cNvCxnSpPr>
              <a:cxnSpLocks noChangeShapeType="1"/>
              <a:stCxn id="72" idx="0"/>
              <a:endCxn id="96" idx="0"/>
            </p:cNvCxnSpPr>
            <p:nvPr/>
          </p:nvCxnSpPr>
          <p:spPr bwMode="auto">
            <a:xfrm flipH="1" flipV="1">
              <a:off x="1282915" y="4530687"/>
              <a:ext cx="284" cy="1937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Straight Arrow Connector 85"/>
            <p:cNvCxnSpPr>
              <a:cxnSpLocks noChangeShapeType="1"/>
              <a:stCxn id="71" idx="4"/>
              <a:endCxn id="89" idx="2"/>
            </p:cNvCxnSpPr>
            <p:nvPr/>
          </p:nvCxnSpPr>
          <p:spPr bwMode="auto">
            <a:xfrm flipH="1">
              <a:off x="6659790" y="2541362"/>
              <a:ext cx="592792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Arrow Connector 86"/>
            <p:cNvCxnSpPr>
              <a:cxnSpLocks noChangeShapeType="1"/>
              <a:stCxn id="71" idx="4"/>
              <a:endCxn id="92" idx="2"/>
            </p:cNvCxnSpPr>
            <p:nvPr/>
          </p:nvCxnSpPr>
          <p:spPr bwMode="auto">
            <a:xfrm>
              <a:off x="7252582" y="2541362"/>
              <a:ext cx="1195138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Arrow Connector 87"/>
            <p:cNvCxnSpPr>
              <a:cxnSpLocks noChangeShapeType="1"/>
              <a:stCxn id="71" idx="4"/>
              <a:endCxn id="88" idx="2"/>
            </p:cNvCxnSpPr>
            <p:nvPr/>
          </p:nvCxnSpPr>
          <p:spPr bwMode="auto">
            <a:xfrm flipH="1">
              <a:off x="6063815" y="2541362"/>
              <a:ext cx="1188767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Arrow Connector 88"/>
            <p:cNvCxnSpPr>
              <a:cxnSpLocks noChangeShapeType="1"/>
              <a:stCxn id="70" idx="4"/>
              <a:endCxn id="87" idx="2"/>
            </p:cNvCxnSpPr>
            <p:nvPr/>
          </p:nvCxnSpPr>
          <p:spPr bwMode="auto">
            <a:xfrm>
              <a:off x="4093135" y="2465431"/>
              <a:ext cx="675326" cy="2338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Arrow Connector 89"/>
            <p:cNvCxnSpPr>
              <a:cxnSpLocks noChangeShapeType="1"/>
              <a:stCxn id="73" idx="0"/>
              <a:endCxn id="100" idx="0"/>
            </p:cNvCxnSpPr>
            <p:nvPr/>
          </p:nvCxnSpPr>
          <p:spPr bwMode="auto">
            <a:xfrm flipH="1" flipV="1">
              <a:off x="4097988" y="4285468"/>
              <a:ext cx="8645" cy="4389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Arrow Connector 90"/>
            <p:cNvCxnSpPr>
              <a:cxnSpLocks noChangeShapeType="1"/>
              <a:stCxn id="73" idx="0"/>
              <a:endCxn id="97" idx="0"/>
            </p:cNvCxnSpPr>
            <p:nvPr/>
          </p:nvCxnSpPr>
          <p:spPr bwMode="auto">
            <a:xfrm flipH="1" flipV="1">
              <a:off x="3427515" y="3826070"/>
              <a:ext cx="679118" cy="8983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Arrow Connector 101"/>
            <p:cNvCxnSpPr>
              <a:cxnSpLocks noChangeShapeType="1"/>
              <a:stCxn id="71" idx="4"/>
              <a:endCxn id="90" idx="2"/>
            </p:cNvCxnSpPr>
            <p:nvPr/>
          </p:nvCxnSpPr>
          <p:spPr bwMode="auto">
            <a:xfrm>
              <a:off x="7252582" y="2541362"/>
              <a:ext cx="3185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Arrow Connector 102"/>
            <p:cNvCxnSpPr>
              <a:cxnSpLocks noChangeShapeType="1"/>
              <a:stCxn id="71" idx="4"/>
              <a:endCxn id="91" idx="2"/>
            </p:cNvCxnSpPr>
            <p:nvPr/>
          </p:nvCxnSpPr>
          <p:spPr bwMode="auto">
            <a:xfrm>
              <a:off x="7252582" y="2541362"/>
              <a:ext cx="599162" cy="1579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Box 127"/>
            <p:cNvSpPr txBox="1"/>
            <p:nvPr/>
          </p:nvSpPr>
          <p:spPr>
            <a:xfrm>
              <a:off x="6008043" y="1199689"/>
              <a:ext cx="2549830" cy="35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solidFill>
                    <a:srgbClr val="C00000"/>
                  </a:solidFill>
                </a:rPr>
                <a:t>For state management</a:t>
              </a:r>
              <a:endParaRPr lang="en-US" sz="2000" b="0" dirty="0">
                <a:solidFill>
                  <a:srgbClr val="C0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09203" y="5453791"/>
              <a:ext cx="2048670" cy="358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solidFill>
                    <a:srgbClr val="C00000"/>
                  </a:solidFill>
                </a:rPr>
                <a:t>For concurrency</a:t>
              </a:r>
              <a:endParaRPr lang="en-US" sz="2000" b="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 Performance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dynamically decide the </a:t>
            </a:r>
            <a:r>
              <a:rPr lang="en-US" dirty="0" smtClean="0"/>
              <a:t>values? </a:t>
            </a:r>
          </a:p>
          <a:p>
            <a:r>
              <a:rPr lang="en-US" dirty="0" smtClean="0"/>
              <a:t>Single</a:t>
            </a:r>
          </a:p>
          <a:p>
            <a:r>
              <a:rPr lang="en-US" dirty="0" smtClean="0"/>
              <a:t>Reentrant</a:t>
            </a:r>
          </a:p>
          <a:p>
            <a:r>
              <a:rPr lang="en-US" dirty="0" smtClean="0"/>
              <a:t>Multiple</a:t>
            </a:r>
          </a:p>
          <a:p>
            <a:r>
              <a:rPr lang="en-US" dirty="0" smtClean="0"/>
              <a:t>Automatically switching between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72C59-1726-46A0-8265-22269302750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Explosion 2 4"/>
          <p:cNvSpPr/>
          <p:nvPr/>
        </p:nvSpPr>
        <p:spPr bwMode="auto">
          <a:xfrm>
            <a:off x="1600200" y="4114801"/>
            <a:ext cx="6172200" cy="251459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Cloud Computing Load balancer</a:t>
            </a:r>
          </a:p>
        </p:txBody>
      </p:sp>
    </p:spTree>
    <p:extLst>
      <p:ext uri="{BB962C8B-B14F-4D97-AF65-F5344CB8AC3E}">
        <p14:creationId xmlns:p14="http://schemas.microsoft.com/office/powerpoint/2010/main" val="9646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the Lecture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354888" cy="5715000"/>
          </a:xfrm>
        </p:spPr>
        <p:txBody>
          <a:bodyPr/>
          <a:lstStyle/>
          <a:p>
            <a:r>
              <a:rPr lang="en-US" dirty="0" smtClean="0"/>
              <a:t>Models of Distributed Computing</a:t>
            </a:r>
          </a:p>
          <a:p>
            <a:r>
              <a:rPr lang="en-US" dirty="0" smtClean="0"/>
              <a:t>Communication Channels </a:t>
            </a:r>
          </a:p>
          <a:p>
            <a:pPr lvl="1"/>
            <a:r>
              <a:rPr lang="en-US" sz="2000" dirty="0" smtClean="0"/>
              <a:t>One-way</a:t>
            </a:r>
          </a:p>
          <a:p>
            <a:pPr lvl="1"/>
            <a:r>
              <a:rPr lang="en-US" sz="2000" dirty="0" smtClean="0"/>
              <a:t>Request-reply</a:t>
            </a:r>
          </a:p>
          <a:p>
            <a:pPr lvl="1"/>
            <a:r>
              <a:rPr lang="en-US" sz="2000" dirty="0" smtClean="0"/>
              <a:t>Duplex</a:t>
            </a:r>
          </a:p>
          <a:p>
            <a:r>
              <a:rPr lang="en-US" dirty="0" smtClean="0"/>
              <a:t>Bindings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/>
              <a:t>WSDL services</a:t>
            </a:r>
            <a:endParaRPr lang="en-US" sz="2000" dirty="0" smtClean="0"/>
          </a:p>
          <a:p>
            <a:pPr lvl="1"/>
            <a:r>
              <a:rPr lang="en-US" sz="2000" dirty="0" smtClean="0"/>
              <a:t>For RESTful services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err="1" smtClean="0"/>
              <a:t>.Net</a:t>
            </a:r>
            <a:r>
              <a:rPr lang="en-US" sz="2000" dirty="0" smtClean="0"/>
              <a:t> remoting</a:t>
            </a:r>
          </a:p>
          <a:p>
            <a:r>
              <a:rPr lang="en-US" dirty="0" smtClean="0"/>
              <a:t>Behaviors and service behaviors</a:t>
            </a:r>
          </a:p>
          <a:p>
            <a:pPr lvl="1"/>
            <a:r>
              <a:rPr lang="en-US" sz="2000" dirty="0" smtClean="0"/>
              <a:t>Instancing for state management</a:t>
            </a:r>
          </a:p>
          <a:p>
            <a:pPr lvl="1"/>
            <a:r>
              <a:rPr lang="en-US" sz="2000" dirty="0" smtClean="0"/>
              <a:t>Concurrency for multithreading</a:t>
            </a:r>
          </a:p>
          <a:p>
            <a:pPr lvl="1"/>
            <a:r>
              <a:rPr lang="en-US" sz="2000" dirty="0" smtClean="0"/>
              <a:t>Cloud computing: automated management based on performance requirement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437FDF-A39C-4D96-B795-651024491190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77900" y="1143000"/>
            <a:ext cx="7620000" cy="1905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623888"/>
          </a:xfrm>
        </p:spPr>
        <p:txBody>
          <a:bodyPr/>
          <a:lstStyle/>
          <a:p>
            <a:r>
              <a:rPr lang="en-US" smtClean="0"/>
              <a:t>How to Communicate Asynchronously (1)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5ACE3D-7E58-4897-90E6-F22B14B9C816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609600" y="3314700"/>
            <a:ext cx="8305800" cy="1371600"/>
          </a:xfrm>
        </p:spPr>
        <p:txBody>
          <a:bodyPr/>
          <a:lstStyle/>
          <a:p>
            <a:r>
              <a:rPr lang="en-US" sz="2400" smtClean="0"/>
              <a:t>The sever calls back </a:t>
            </a:r>
          </a:p>
          <a:p>
            <a:pPr lvl="1"/>
            <a:r>
              <a:rPr lang="en-US" sz="2400" smtClean="0"/>
              <a:t>Pass the callback address when the client calls the service</a:t>
            </a:r>
          </a:p>
          <a:p>
            <a:pPr lvl="1"/>
            <a:r>
              <a:rPr lang="en-US" sz="2400" smtClean="0"/>
              <a:t>The service calls the client using the callback address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1333500" y="1555750"/>
            <a:ext cx="1143000" cy="10445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Client</a:t>
            </a:r>
          </a:p>
        </p:txBody>
      </p:sp>
      <p:sp>
        <p:nvSpPr>
          <p:cNvPr id="7175" name="Right Arrow 6"/>
          <p:cNvSpPr>
            <a:spLocks noChangeArrowheads="1"/>
          </p:cNvSpPr>
          <p:nvPr/>
        </p:nvSpPr>
        <p:spPr bwMode="auto">
          <a:xfrm>
            <a:off x="2832100" y="1600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5143500" y="14478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3316288" y="13716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6618288" y="1466850"/>
            <a:ext cx="197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Asynchronous</a:t>
            </a:r>
            <a:r>
              <a:rPr lang="en-US"/>
              <a:t> communication without blocking the client. 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2832100" y="2219325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0" name="TextBox 8"/>
          <p:cNvSpPr txBox="1">
            <a:spLocks noChangeArrowheads="1"/>
          </p:cNvSpPr>
          <p:nvPr/>
        </p:nvSpPr>
        <p:spPr bwMode="auto">
          <a:xfrm>
            <a:off x="2933700" y="2449513"/>
            <a:ext cx="185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Another One Way</a:t>
            </a:r>
          </a:p>
        </p:txBody>
      </p: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3517900" y="18510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25600" y="4762500"/>
            <a:ext cx="5295900" cy="1943100"/>
            <a:chOff x="1409425" y="4724400"/>
            <a:chExt cx="5296175" cy="1943319"/>
          </a:xfrm>
        </p:grpSpPr>
        <p:sp>
          <p:nvSpPr>
            <p:cNvPr id="7183" name="Oval 5"/>
            <p:cNvSpPr>
              <a:spLocks noChangeArrowheads="1"/>
            </p:cNvSpPr>
            <p:nvPr/>
          </p:nvSpPr>
          <p:spPr bwMode="auto">
            <a:xfrm>
              <a:off x="1409425" y="5102622"/>
              <a:ext cx="1409975" cy="122197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Client</a:t>
              </a:r>
            </a:p>
          </p:txBody>
        </p:sp>
        <p:sp>
          <p:nvSpPr>
            <p:cNvPr id="7184" name="Right Arrow 6"/>
            <p:cNvSpPr>
              <a:spLocks noChangeArrowheads="1"/>
            </p:cNvSpPr>
            <p:nvPr/>
          </p:nvSpPr>
          <p:spPr bwMode="auto">
            <a:xfrm>
              <a:off x="3175000" y="5029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486337" y="4876817"/>
              <a:ext cx="1219263" cy="12193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7186" name="TextBox 8"/>
            <p:cNvSpPr txBox="1">
              <a:spLocks noChangeArrowheads="1"/>
            </p:cNvSpPr>
            <p:nvPr/>
          </p:nvSpPr>
          <p:spPr bwMode="auto">
            <a:xfrm>
              <a:off x="2819400" y="4724400"/>
              <a:ext cx="2971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One Way(callback address)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flipH="1">
              <a:off x="3200218" y="5791320"/>
              <a:ext cx="1905099" cy="38104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8" name="TextBox 8"/>
            <p:cNvSpPr txBox="1">
              <a:spLocks noChangeArrowheads="1"/>
            </p:cNvSpPr>
            <p:nvPr/>
          </p:nvSpPr>
          <p:spPr bwMode="auto">
            <a:xfrm>
              <a:off x="3302000" y="6021388"/>
              <a:ext cx="18548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Another One Way</a:t>
              </a:r>
              <a:br>
                <a:rPr lang="en-US" b="0"/>
              </a:br>
              <a:r>
                <a:rPr lang="en-US" b="0"/>
                <a:t>(Callback)</a:t>
              </a:r>
            </a:p>
          </p:txBody>
        </p:sp>
        <p:sp>
          <p:nvSpPr>
            <p:cNvPr id="7189" name="TextBox 23"/>
            <p:cNvSpPr txBox="1">
              <a:spLocks noChangeArrowheads="1"/>
            </p:cNvSpPr>
            <p:nvPr/>
          </p:nvSpPr>
          <p:spPr bwMode="auto">
            <a:xfrm>
              <a:off x="3860800" y="5334000"/>
              <a:ext cx="685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7190" name="Oval 5"/>
            <p:cNvSpPr>
              <a:spLocks noChangeArrowheads="1"/>
            </p:cNvSpPr>
            <p:nvPr/>
          </p:nvSpPr>
          <p:spPr bwMode="auto">
            <a:xfrm>
              <a:off x="1524000" y="5636022"/>
              <a:ext cx="1143000" cy="680244"/>
            </a:xfrm>
            <a:prstGeom prst="ellipse">
              <a:avLst/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Callback endpoint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ight Arrow 6"/>
          <p:cNvSpPr>
            <a:spLocks noChangeArrowheads="1"/>
          </p:cNvSpPr>
          <p:nvPr/>
        </p:nvSpPr>
        <p:spPr bwMode="auto">
          <a:xfrm>
            <a:off x="3622675" y="5649913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How to Communicate Asynchronously (2)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580F8A-78E1-4C26-8021-65242FC59B2E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431800" y="1219200"/>
            <a:ext cx="8305800" cy="2895600"/>
          </a:xfrm>
        </p:spPr>
        <p:txBody>
          <a:bodyPr/>
          <a:lstStyle/>
          <a:p>
            <a:r>
              <a:rPr lang="en-US" sz="2400" smtClean="0"/>
              <a:t>The sever provides a </a:t>
            </a:r>
            <a:r>
              <a:rPr lang="en-US" sz="2400" smtClean="0">
                <a:solidFill>
                  <a:srgbClr val="0000FF"/>
                </a:solidFill>
              </a:rPr>
              <a:t>stateful service </a:t>
            </a:r>
            <a:r>
              <a:rPr lang="en-US" sz="2400" smtClean="0"/>
              <a:t>and keeps the data for another call from the client; </a:t>
            </a:r>
          </a:p>
          <a:p>
            <a:pPr lvl="1"/>
            <a:r>
              <a:rPr lang="en-US" sz="2400" smtClean="0"/>
              <a:t>Without state, the service would have to block-wait the second call to deliver the result, which is not acceptable to the server</a:t>
            </a:r>
          </a:p>
          <a:p>
            <a:r>
              <a:rPr lang="en-US" sz="2400" smtClean="0"/>
              <a:t>The second call can be triggered by an event from the server, or the client’s polling a state</a:t>
            </a:r>
          </a:p>
          <a:p>
            <a:pPr lvl="1"/>
            <a:r>
              <a:rPr lang="en-US" sz="2400" smtClean="0"/>
              <a:t>The client can make the second call with some delay.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676400" y="4876800"/>
            <a:ext cx="1352550" cy="13065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pPr algn="ctr"/>
            <a:r>
              <a:rPr lang="en-US"/>
              <a:t>Client</a:t>
            </a:r>
          </a:p>
        </p:txBody>
      </p:sp>
      <p:sp>
        <p:nvSpPr>
          <p:cNvPr id="8199" name="Right Arrow 6"/>
          <p:cNvSpPr>
            <a:spLocks noChangeArrowheads="1"/>
          </p:cNvSpPr>
          <p:nvPr/>
        </p:nvSpPr>
        <p:spPr bwMode="auto">
          <a:xfrm>
            <a:off x="3292475" y="48768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5756275" y="4724400"/>
            <a:ext cx="152400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Server with </a:t>
            </a:r>
            <a:r>
              <a:rPr lang="en-US" b="0" dirty="0" err="1">
                <a:solidFill>
                  <a:srgbClr val="0000FF"/>
                </a:solidFill>
              </a:rPr>
              <a:t>stateful</a:t>
            </a:r>
            <a:r>
              <a:rPr lang="en-US" b="0" dirty="0"/>
              <a:t> service</a:t>
            </a:r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3698875" y="4659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One Way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3368675" y="5829300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203" name="TextBox 8"/>
          <p:cNvSpPr txBox="1">
            <a:spLocks noChangeArrowheads="1"/>
          </p:cNvSpPr>
          <p:nvPr/>
        </p:nvSpPr>
        <p:spPr bwMode="auto">
          <a:xfrm>
            <a:off x="3565525" y="6030913"/>
            <a:ext cx="196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Another Two Ways</a:t>
            </a:r>
          </a:p>
        </p:txBody>
      </p:sp>
      <p:sp>
        <p:nvSpPr>
          <p:cNvPr id="8204" name="TextBox 23"/>
          <p:cNvSpPr txBox="1">
            <a:spLocks noChangeArrowheads="1"/>
          </p:cNvSpPr>
          <p:nvPr/>
        </p:nvSpPr>
        <p:spPr bwMode="auto">
          <a:xfrm>
            <a:off x="3978275" y="51165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477000" cy="623888"/>
          </a:xfrm>
        </p:spPr>
        <p:txBody>
          <a:bodyPr/>
          <a:lstStyle/>
          <a:p>
            <a:r>
              <a:rPr lang="en-US" smtClean="0"/>
              <a:t>Interface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DA599-C0A8-40A4-8373-47845F2B2E7B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1143000"/>
          </a:xfrm>
        </p:spPr>
        <p:txBody>
          <a:bodyPr/>
          <a:lstStyle/>
          <a:p>
            <a:r>
              <a:rPr lang="en-US" sz="2400" dirty="0" smtClean="0"/>
              <a:t>Remote Procedure Call (RPC) – Typically: Language-based</a:t>
            </a:r>
          </a:p>
          <a:p>
            <a:r>
              <a:rPr lang="en-US" sz="2400" dirty="0" smtClean="0"/>
              <a:t>Remote Invocation with Message Exchange – Typically: WSDL/URI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60400" y="2514600"/>
            <a:ext cx="7035800" cy="3733800"/>
            <a:chOff x="660400" y="2514600"/>
            <a:chExt cx="7035800" cy="3733800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2413000" y="51816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9223" name="Right Arrow 6"/>
            <p:cNvSpPr>
              <a:spLocks noChangeArrowheads="1"/>
            </p:cNvSpPr>
            <p:nvPr/>
          </p:nvSpPr>
          <p:spPr bwMode="auto">
            <a:xfrm>
              <a:off x="3911600" y="50292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TextBox 8"/>
            <p:cNvSpPr txBox="1">
              <a:spLocks noChangeArrowheads="1"/>
            </p:cNvSpPr>
            <p:nvPr/>
          </p:nvSpPr>
          <p:spPr bwMode="auto">
            <a:xfrm>
              <a:off x="4395788" y="4800600"/>
              <a:ext cx="1039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One Way</a:t>
              </a:r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2413000" y="2819400"/>
              <a:ext cx="11430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Client</a:t>
              </a:r>
            </a:p>
          </p:txBody>
        </p:sp>
        <p:sp>
          <p:nvSpPr>
            <p:cNvPr id="9226" name="Right Arrow 14"/>
            <p:cNvSpPr>
              <a:spLocks noChangeArrowheads="1"/>
            </p:cNvSpPr>
            <p:nvPr/>
          </p:nvSpPr>
          <p:spPr bwMode="auto">
            <a:xfrm>
              <a:off x="3911600" y="28956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451600" y="2514600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9228" name="TextBox 16"/>
            <p:cNvSpPr txBox="1">
              <a:spLocks noChangeArrowheads="1"/>
            </p:cNvSpPr>
            <p:nvPr/>
          </p:nvSpPr>
          <p:spPr bwMode="auto">
            <a:xfrm>
              <a:off x="4216400" y="2590800"/>
              <a:ext cx="1152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Two Ways</a:t>
              </a:r>
            </a:p>
          </p:txBody>
        </p:sp>
        <p:sp>
          <p:nvSpPr>
            <p:cNvPr id="9229" name="Right Arrow 19"/>
            <p:cNvSpPr>
              <a:spLocks noChangeArrowheads="1"/>
            </p:cNvSpPr>
            <p:nvPr/>
          </p:nvSpPr>
          <p:spPr bwMode="auto">
            <a:xfrm flipH="1">
              <a:off x="3606800" y="3048000"/>
              <a:ext cx="1905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ight Arrow 21"/>
            <p:cNvSpPr/>
            <p:nvPr/>
          </p:nvSpPr>
          <p:spPr bwMode="auto">
            <a:xfrm flipH="1">
              <a:off x="3911600" y="5648325"/>
              <a:ext cx="1905000" cy="3810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1" name="TextBox 8"/>
            <p:cNvSpPr txBox="1">
              <a:spLocks noChangeArrowheads="1"/>
            </p:cNvSpPr>
            <p:nvPr/>
          </p:nvSpPr>
          <p:spPr bwMode="auto">
            <a:xfrm>
              <a:off x="4064000" y="5878513"/>
              <a:ext cx="1854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Another One Way</a:t>
              </a:r>
            </a:p>
          </p:txBody>
        </p:sp>
        <p:sp>
          <p:nvSpPr>
            <p:cNvPr id="9232" name="TextBox 23"/>
            <p:cNvSpPr txBox="1">
              <a:spLocks noChangeArrowheads="1"/>
            </p:cNvSpPr>
            <p:nvPr/>
          </p:nvSpPr>
          <p:spPr bwMode="auto">
            <a:xfrm>
              <a:off x="4597400" y="5280025"/>
              <a:ext cx="473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9233" name="TextBox 25"/>
            <p:cNvSpPr txBox="1">
              <a:spLocks noChangeArrowheads="1"/>
            </p:cNvSpPr>
            <p:nvPr/>
          </p:nvSpPr>
          <p:spPr bwMode="auto">
            <a:xfrm>
              <a:off x="736600" y="2819400"/>
              <a:ext cx="7667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RPC</a:t>
              </a:r>
            </a:p>
          </p:txBody>
        </p:sp>
        <p:sp>
          <p:nvSpPr>
            <p:cNvPr id="9234" name="TextBox 26"/>
            <p:cNvSpPr txBox="1">
              <a:spLocks noChangeArrowheads="1"/>
            </p:cNvSpPr>
            <p:nvPr/>
          </p:nvSpPr>
          <p:spPr bwMode="auto">
            <a:xfrm>
              <a:off x="660400" y="3810000"/>
              <a:ext cx="11064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SOAP</a:t>
              </a:r>
            </a:p>
            <a:p>
              <a:r>
                <a:rPr lang="en-US" sz="2400" b="0"/>
                <a:t>Service</a:t>
              </a:r>
            </a:p>
          </p:txBody>
        </p:sp>
        <p:sp>
          <p:nvSpPr>
            <p:cNvPr id="9235" name="TextBox 27"/>
            <p:cNvSpPr txBox="1">
              <a:spLocks noChangeArrowheads="1"/>
            </p:cNvSpPr>
            <p:nvPr/>
          </p:nvSpPr>
          <p:spPr bwMode="auto">
            <a:xfrm>
              <a:off x="660400" y="5113338"/>
              <a:ext cx="1362075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0"/>
                <a:t>RESTfull</a:t>
              </a:r>
            </a:p>
            <a:p>
              <a:r>
                <a:rPr lang="en-US" sz="2400" b="0"/>
                <a:t>Service</a:t>
              </a:r>
            </a:p>
          </p:txBody>
        </p:sp>
        <p:cxnSp>
          <p:nvCxnSpPr>
            <p:cNvPr id="9236" name="Elbow Connector 29"/>
            <p:cNvCxnSpPr>
              <a:cxnSpLocks noChangeShapeType="1"/>
              <a:stCxn id="9233" idx="3"/>
            </p:cNvCxnSpPr>
            <p:nvPr/>
          </p:nvCxnSpPr>
          <p:spPr bwMode="auto">
            <a:xfrm flipV="1">
              <a:off x="1503363" y="3048000"/>
              <a:ext cx="782637" cy="1588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Arrow Connector 37"/>
            <p:cNvCxnSpPr>
              <a:cxnSpLocks noChangeShapeType="1"/>
              <a:stCxn id="9234" idx="3"/>
            </p:cNvCxnSpPr>
            <p:nvPr/>
          </p:nvCxnSpPr>
          <p:spPr bwMode="auto">
            <a:xfrm flipV="1">
              <a:off x="1766888" y="3276600"/>
              <a:ext cx="569912" cy="9493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Straight Arrow Connector 38"/>
            <p:cNvCxnSpPr>
              <a:cxnSpLocks noChangeShapeType="1"/>
              <a:stCxn id="9234" idx="3"/>
            </p:cNvCxnSpPr>
            <p:nvPr/>
          </p:nvCxnSpPr>
          <p:spPr bwMode="auto">
            <a:xfrm>
              <a:off x="1766888" y="4225925"/>
              <a:ext cx="569912" cy="1054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Straight Arrow Connector 41"/>
            <p:cNvCxnSpPr>
              <a:cxnSpLocks noChangeShapeType="1"/>
              <a:stCxn id="9235" idx="3"/>
            </p:cNvCxnSpPr>
            <p:nvPr/>
          </p:nvCxnSpPr>
          <p:spPr bwMode="auto">
            <a:xfrm flipV="1">
              <a:off x="2022475" y="3427413"/>
              <a:ext cx="365125" cy="2098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Straight Arrow Connector 44"/>
            <p:cNvCxnSpPr>
              <a:cxnSpLocks noChangeShapeType="1"/>
              <a:stCxn id="9235" idx="3"/>
            </p:cNvCxnSpPr>
            <p:nvPr/>
          </p:nvCxnSpPr>
          <p:spPr bwMode="auto">
            <a:xfrm>
              <a:off x="2022475" y="5526088"/>
              <a:ext cx="2889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6045200" y="2607043"/>
              <a:ext cx="635000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Java</a:t>
              </a:r>
            </a:p>
          </p:txBody>
        </p:sp>
        <p:sp>
          <p:nvSpPr>
            <p:cNvPr id="9242" name="Rectangle 27"/>
            <p:cNvSpPr>
              <a:spLocks noChangeArrowheads="1"/>
            </p:cNvSpPr>
            <p:nvPr/>
          </p:nvSpPr>
          <p:spPr bwMode="auto">
            <a:xfrm>
              <a:off x="6045200" y="2910256"/>
              <a:ext cx="635000" cy="2952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C#</a:t>
              </a:r>
            </a:p>
          </p:txBody>
        </p:sp>
        <p:sp>
          <p:nvSpPr>
            <p:cNvPr id="9243" name="Rectangle 29"/>
            <p:cNvSpPr>
              <a:spLocks noChangeArrowheads="1"/>
            </p:cNvSpPr>
            <p:nvPr/>
          </p:nvSpPr>
          <p:spPr bwMode="auto">
            <a:xfrm>
              <a:off x="6045200" y="3205531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WSDL</a:t>
              </a:r>
              <a:endParaRPr lang="en-US" sz="1400" b="0" dirty="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477000" y="4918075"/>
              <a:ext cx="1219200" cy="1219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dirty="0"/>
                <a:t>Server</a:t>
              </a:r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6070600" y="5029200"/>
              <a:ext cx="635000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Java</a:t>
              </a:r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6070600" y="5332413"/>
              <a:ext cx="635000" cy="2952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/>
                <a:t>C#</a:t>
              </a:r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6070600" y="5627688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/>
                <a:t>WSDL</a:t>
              </a:r>
              <a:endParaRPr lang="en-US" sz="1400" b="0" dirty="0"/>
            </a:p>
          </p:txBody>
        </p:sp>
        <p:cxnSp>
          <p:nvCxnSpPr>
            <p:cNvPr id="9248" name="Straight Arrow Connector 32"/>
            <p:cNvCxnSpPr>
              <a:cxnSpLocks noChangeShapeType="1"/>
              <a:stCxn id="9233" idx="3"/>
            </p:cNvCxnSpPr>
            <p:nvPr/>
          </p:nvCxnSpPr>
          <p:spPr bwMode="auto">
            <a:xfrm>
              <a:off x="1503363" y="3051175"/>
              <a:ext cx="1087437" cy="19780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045200" y="3434131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 smtClean="0"/>
                <a:t>URI</a:t>
              </a:r>
              <a:endParaRPr lang="en-US" sz="1400" b="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064738" y="5865813"/>
              <a:ext cx="635000" cy="238125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b="0" dirty="0" smtClean="0"/>
                <a:t>URI</a:t>
              </a:r>
              <a:endParaRPr lang="en-US" sz="14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Communication Protocols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93EC6D-D177-40F3-A3F6-EE229026E49C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1143000"/>
          </a:xfrm>
        </p:spPr>
        <p:txBody>
          <a:bodyPr/>
          <a:lstStyle/>
          <a:p>
            <a:r>
              <a:rPr lang="en-US" sz="2400" smtClean="0"/>
              <a:t>Remote Procedure Call (RPC) – Typically: TCP/IP Channel</a:t>
            </a:r>
          </a:p>
          <a:p>
            <a:r>
              <a:rPr lang="en-US" sz="2400" smtClean="0"/>
              <a:t>Remote Invocation with Message Exchange – SOAP/HTTP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413000" y="51816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10246" name="Right Arrow 6"/>
          <p:cNvSpPr>
            <a:spLocks noChangeArrowheads="1"/>
          </p:cNvSpPr>
          <p:nvPr/>
        </p:nvSpPr>
        <p:spPr bwMode="auto">
          <a:xfrm>
            <a:off x="3911600" y="5029200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Oval 13"/>
          <p:cNvSpPr>
            <a:spLocks noChangeArrowheads="1"/>
          </p:cNvSpPr>
          <p:nvPr/>
        </p:nvSpPr>
        <p:spPr bwMode="auto">
          <a:xfrm>
            <a:off x="2413000" y="28194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10248" name="Right Arrow 14"/>
          <p:cNvSpPr>
            <a:spLocks noChangeArrowheads="1"/>
          </p:cNvSpPr>
          <p:nvPr/>
        </p:nvSpPr>
        <p:spPr bwMode="auto">
          <a:xfrm>
            <a:off x="3911600" y="2895600"/>
            <a:ext cx="2617788" cy="381000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6985000" y="2514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10250" name="TextBox 16"/>
          <p:cNvSpPr txBox="1">
            <a:spLocks noChangeArrowheads="1"/>
          </p:cNvSpPr>
          <p:nvPr/>
        </p:nvSpPr>
        <p:spPr bwMode="auto">
          <a:xfrm>
            <a:off x="4233863" y="2590800"/>
            <a:ext cx="94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TCP/IP</a:t>
            </a:r>
          </a:p>
        </p:txBody>
      </p:sp>
      <p:sp>
        <p:nvSpPr>
          <p:cNvPr id="10251" name="Right Arrow 19"/>
          <p:cNvSpPr>
            <a:spLocks noChangeArrowheads="1"/>
          </p:cNvSpPr>
          <p:nvPr/>
        </p:nvSpPr>
        <p:spPr bwMode="auto">
          <a:xfrm flipH="1">
            <a:off x="3606800" y="3048000"/>
            <a:ext cx="2565400" cy="3810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11600" y="5648325"/>
            <a:ext cx="2617788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53" name="TextBox 23"/>
          <p:cNvSpPr txBox="1">
            <a:spLocks noChangeArrowheads="1"/>
          </p:cNvSpPr>
          <p:nvPr/>
        </p:nvSpPr>
        <p:spPr bwMode="auto">
          <a:xfrm>
            <a:off x="4597400" y="52800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0254" name="TextBox 25"/>
          <p:cNvSpPr txBox="1">
            <a:spLocks noChangeArrowheads="1"/>
          </p:cNvSpPr>
          <p:nvPr/>
        </p:nvSpPr>
        <p:spPr bwMode="auto">
          <a:xfrm>
            <a:off x="736600" y="28194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RPC</a:t>
            </a:r>
          </a:p>
        </p:txBody>
      </p:sp>
      <p:sp>
        <p:nvSpPr>
          <p:cNvPr id="10255" name="TextBox 26"/>
          <p:cNvSpPr txBox="1">
            <a:spLocks noChangeArrowheads="1"/>
          </p:cNvSpPr>
          <p:nvPr/>
        </p:nvSpPr>
        <p:spPr bwMode="auto">
          <a:xfrm>
            <a:off x="660400" y="3810000"/>
            <a:ext cx="1106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SOAP</a:t>
            </a:r>
          </a:p>
          <a:p>
            <a:r>
              <a:rPr lang="en-US" sz="2400" b="0"/>
              <a:t>Service</a:t>
            </a:r>
          </a:p>
        </p:txBody>
      </p:sp>
      <p:sp>
        <p:nvSpPr>
          <p:cNvPr id="10256" name="TextBox 27"/>
          <p:cNvSpPr txBox="1">
            <a:spLocks noChangeArrowheads="1"/>
          </p:cNvSpPr>
          <p:nvPr/>
        </p:nvSpPr>
        <p:spPr bwMode="auto">
          <a:xfrm>
            <a:off x="660400" y="5113338"/>
            <a:ext cx="13620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RESTfull</a:t>
            </a:r>
          </a:p>
          <a:p>
            <a:r>
              <a:rPr lang="en-US" sz="2400" b="0"/>
              <a:t>Service</a:t>
            </a:r>
          </a:p>
        </p:txBody>
      </p:sp>
      <p:cxnSp>
        <p:nvCxnSpPr>
          <p:cNvPr id="10257" name="Elbow Connector 29"/>
          <p:cNvCxnSpPr>
            <a:cxnSpLocks noChangeShapeType="1"/>
            <a:stCxn id="10254" idx="3"/>
          </p:cNvCxnSpPr>
          <p:nvPr/>
        </p:nvCxnSpPr>
        <p:spPr bwMode="auto">
          <a:xfrm flipV="1">
            <a:off x="1503363" y="3048000"/>
            <a:ext cx="782637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  <a:stCxn id="10255" idx="3"/>
          </p:cNvCxnSpPr>
          <p:nvPr/>
        </p:nvCxnSpPr>
        <p:spPr bwMode="auto">
          <a:xfrm flipV="1">
            <a:off x="1766888" y="3276600"/>
            <a:ext cx="569912" cy="949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Straight Arrow Connector 38"/>
          <p:cNvCxnSpPr>
            <a:cxnSpLocks noChangeShapeType="1"/>
            <a:stCxn id="10255" idx="3"/>
          </p:cNvCxnSpPr>
          <p:nvPr/>
        </p:nvCxnSpPr>
        <p:spPr bwMode="auto">
          <a:xfrm>
            <a:off x="1766888" y="4225925"/>
            <a:ext cx="569912" cy="1054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41"/>
          <p:cNvCxnSpPr>
            <a:cxnSpLocks noChangeShapeType="1"/>
            <a:stCxn id="10256" idx="3"/>
          </p:cNvCxnSpPr>
          <p:nvPr/>
        </p:nvCxnSpPr>
        <p:spPr bwMode="auto">
          <a:xfrm flipV="1">
            <a:off x="2022475" y="3427413"/>
            <a:ext cx="365125" cy="2098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44"/>
          <p:cNvCxnSpPr>
            <a:cxnSpLocks noChangeShapeType="1"/>
            <a:stCxn id="10256" idx="3"/>
          </p:cNvCxnSpPr>
          <p:nvPr/>
        </p:nvCxnSpPr>
        <p:spPr bwMode="auto">
          <a:xfrm>
            <a:off x="2022475" y="5526088"/>
            <a:ext cx="2889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7010400" y="4918075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cxnSp>
        <p:nvCxnSpPr>
          <p:cNvPr id="10263" name="Straight Arrow Connector 32"/>
          <p:cNvCxnSpPr>
            <a:cxnSpLocks noChangeShapeType="1"/>
            <a:stCxn id="10254" idx="3"/>
          </p:cNvCxnSpPr>
          <p:nvPr/>
        </p:nvCxnSpPr>
        <p:spPr bwMode="auto">
          <a:xfrm>
            <a:off x="1503363" y="3051175"/>
            <a:ext cx="1087437" cy="1978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TextBox 16"/>
          <p:cNvSpPr txBox="1">
            <a:spLocks noChangeArrowheads="1"/>
          </p:cNvSpPr>
          <p:nvPr/>
        </p:nvSpPr>
        <p:spPr bwMode="auto">
          <a:xfrm>
            <a:off x="3859213" y="4735513"/>
            <a:ext cx="2312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SOAP/HTTP/TCP/IP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channel</a:t>
            </a:r>
            <a:r>
              <a:rPr lang="en-US" dirty="0" smtClean="0"/>
              <a:t> provides a programming model for sending and receiving messages between a client and a server.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WCF channel stack </a:t>
            </a:r>
            <a:r>
              <a:rPr lang="en-US" dirty="0" smtClean="0"/>
              <a:t>is a layered communication stack with one or more channels that process messages: </a:t>
            </a:r>
          </a:p>
          <a:p>
            <a:pPr lvl="1"/>
            <a:r>
              <a:rPr lang="en-US" dirty="0" smtClean="0"/>
              <a:t>SOAP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(Simple Object Access Protocol)</a:t>
            </a:r>
          </a:p>
          <a:p>
            <a:pPr lvl="1"/>
            <a:r>
              <a:rPr lang="en-US" dirty="0" smtClean="0"/>
              <a:t>WCF channel shapes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transport</a:t>
            </a:r>
            <a:r>
              <a:rPr lang="en-US" dirty="0" smtClean="0"/>
              <a:t> channel is responsible for adapting the channel stack to the underlying transport, for example, TCP, HTTP, SMTP and other types of transport protocols.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283FE-6408-4559-A3DB-D4A4AB0A1828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927225" y="152400"/>
            <a:ext cx="6911975" cy="623888"/>
          </a:xfrm>
        </p:spPr>
        <p:txBody>
          <a:bodyPr/>
          <a:lstStyle/>
          <a:p>
            <a:r>
              <a:rPr lang="en-US" smtClean="0"/>
              <a:t>WCF Protocol Channel Stack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51025" y="762000"/>
            <a:ext cx="569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http://msdn.microsoft.com/en-us/library/ms729840.aspx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24607</TotalTime>
  <Words>3010</Words>
  <Application>Microsoft Office PowerPoint</Application>
  <PresentationFormat>On-screen Show (4:3)</PresentationFormat>
  <Paragraphs>792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SimSun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Blends</vt:lpstr>
      <vt:lpstr>Lecture 1-3 Advanced Service Development</vt:lpstr>
      <vt:lpstr>Lecture Outlines</vt:lpstr>
      <vt:lpstr>Models of Distributed Computing</vt:lpstr>
      <vt:lpstr>How to Communicate Asynchronously (0)</vt:lpstr>
      <vt:lpstr>How to Communicate Asynchronously (1)</vt:lpstr>
      <vt:lpstr>How to Communicate Asynchronously (2)</vt:lpstr>
      <vt:lpstr>Interface</vt:lpstr>
      <vt:lpstr>Communication Protocols</vt:lpstr>
      <vt:lpstr>WCF Protocol Channel Stack</vt:lpstr>
      <vt:lpstr>WCF Communication Models and Protocol Channel Stack</vt:lpstr>
      <vt:lpstr>WCF Communication Models</vt:lpstr>
      <vt:lpstr>WCF One-Way Communication Model</vt:lpstr>
      <vt:lpstr>WCF Request-Reply Model (Default)</vt:lpstr>
      <vt:lpstr>WCF Duplex Communication Model</vt:lpstr>
      <vt:lpstr>Transport Channel HTTP and TCP</vt:lpstr>
      <vt:lpstr>WCF Duplex Channel Stack: Example</vt:lpstr>
      <vt:lpstr>How Do We Write Asynchronous Service?</vt:lpstr>
      <vt:lpstr>Properties of OperationContractAttribute</vt:lpstr>
      <vt:lpstr>Two-Call Implementation of Async</vt:lpstr>
      <vt:lpstr>Lecture Outlines</vt:lpstr>
      <vt:lpstr>Advanced Bindings</vt:lpstr>
      <vt:lpstr>Basic WSDL Document’s Elements</vt:lpstr>
      <vt:lpstr>WSDL Document’s Elements and WCF Extensions</vt:lpstr>
      <vt:lpstr>Bindings for Common Services</vt:lpstr>
      <vt:lpstr>Bindings for Common Services (contd.)</vt:lpstr>
      <vt:lpstr>Binding Features</vt:lpstr>
      <vt:lpstr>Binding Features (contd.)</vt:lpstr>
      <vt:lpstr>Define Binding in Web.config File</vt:lpstr>
      <vt:lpstr>Lecture Outlines</vt:lpstr>
      <vt:lpstr>Behaviors</vt:lpstr>
      <vt:lpstr>Three Levels of Behaviors</vt:lpstr>
      <vt:lpstr>Service Behaviors: Concurrency and Instancing</vt:lpstr>
      <vt:lpstr>State Management in ASP .Net Applications</vt:lpstr>
      <vt:lpstr>State Management in WCF for Services</vt:lpstr>
      <vt:lpstr>RESTful Example of Using InstanceContextMode</vt:lpstr>
      <vt:lpstr>SVC Example of Using InstanceContextMode http://neptune.fulton.ad.asu.edu/WSRepository/Services/Singleton/service.svc</vt:lpstr>
      <vt:lpstr>Client that Accesses the Singleton Service http://neptune.fulton.ad.asu.edu/WSRepository/Services/singletonTryIt/</vt:lpstr>
      <vt:lpstr>TryIt from Multiple Computers</vt:lpstr>
      <vt:lpstr>Service Behaviors: Concurrency and Instancing</vt:lpstr>
      <vt:lpstr>Program Example: Single Thread</vt:lpstr>
      <vt:lpstr>Program Example: Multiple Threads</vt:lpstr>
      <vt:lpstr>Program Example: Multiple Threads</vt:lpstr>
      <vt:lpstr>InstanceContextMode vs. ConcurrencyMode</vt:lpstr>
      <vt:lpstr>Finer Performance Management</vt:lpstr>
      <vt:lpstr>Summary of the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1806</cp:revision>
  <dcterms:created xsi:type="dcterms:W3CDTF">2005-09-17T18:09:54Z</dcterms:created>
  <dcterms:modified xsi:type="dcterms:W3CDTF">2019-01-15T17:04:18Z</dcterms:modified>
</cp:coreProperties>
</file>