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4"/>
  </p:notesMasterIdLst>
  <p:handoutMasterIdLst>
    <p:handoutMasterId r:id="rId55"/>
  </p:handoutMasterIdLst>
  <p:sldIdLst>
    <p:sldId id="893" r:id="rId2"/>
    <p:sldId id="957" r:id="rId3"/>
    <p:sldId id="985" r:id="rId4"/>
    <p:sldId id="965" r:id="rId5"/>
    <p:sldId id="968" r:id="rId6"/>
    <p:sldId id="851" r:id="rId7"/>
    <p:sldId id="918" r:id="rId8"/>
    <p:sldId id="922" r:id="rId9"/>
    <p:sldId id="923" r:id="rId10"/>
    <p:sldId id="953" r:id="rId11"/>
    <p:sldId id="924" r:id="rId12"/>
    <p:sldId id="939" r:id="rId13"/>
    <p:sldId id="952" r:id="rId14"/>
    <p:sldId id="935" r:id="rId15"/>
    <p:sldId id="932" r:id="rId16"/>
    <p:sldId id="927" r:id="rId17"/>
    <p:sldId id="954" r:id="rId18"/>
    <p:sldId id="941" r:id="rId19"/>
    <p:sldId id="942" r:id="rId20"/>
    <p:sldId id="943" r:id="rId21"/>
    <p:sldId id="951" r:id="rId22"/>
    <p:sldId id="988" r:id="rId23"/>
    <p:sldId id="944" r:id="rId24"/>
    <p:sldId id="945" r:id="rId25"/>
    <p:sldId id="946" r:id="rId26"/>
    <p:sldId id="955" r:id="rId27"/>
    <p:sldId id="929" r:id="rId28"/>
    <p:sldId id="930" r:id="rId29"/>
    <p:sldId id="948" r:id="rId30"/>
    <p:sldId id="949" r:id="rId31"/>
    <p:sldId id="959" r:id="rId32"/>
    <p:sldId id="969" r:id="rId33"/>
    <p:sldId id="970" r:id="rId34"/>
    <p:sldId id="987" r:id="rId35"/>
    <p:sldId id="974" r:id="rId36"/>
    <p:sldId id="975" r:id="rId37"/>
    <p:sldId id="977" r:id="rId38"/>
    <p:sldId id="983" r:id="rId39"/>
    <p:sldId id="979" r:id="rId40"/>
    <p:sldId id="980" r:id="rId41"/>
    <p:sldId id="971" r:id="rId42"/>
    <p:sldId id="972" r:id="rId43"/>
    <p:sldId id="981" r:id="rId44"/>
    <p:sldId id="984" r:id="rId45"/>
    <p:sldId id="982" r:id="rId46"/>
    <p:sldId id="993" r:id="rId47"/>
    <p:sldId id="992" r:id="rId48"/>
    <p:sldId id="990" r:id="rId49"/>
    <p:sldId id="989" r:id="rId50"/>
    <p:sldId id="991" r:id="rId51"/>
    <p:sldId id="956" r:id="rId52"/>
    <p:sldId id="994" r:id="rId5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5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FFFFCC"/>
    <a:srgbClr val="DDFFF6"/>
    <a:srgbClr val="C5F3EF"/>
    <a:srgbClr val="B3EFE9"/>
    <a:srgbClr val="AFEFE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0" autoAdjust="0"/>
    <p:restoredTop sz="86391" autoAdjust="0"/>
  </p:normalViewPr>
  <p:slideViewPr>
    <p:cSldViewPr snapToObjects="1">
      <p:cViewPr varScale="1">
        <p:scale>
          <a:sx n="109" d="100"/>
          <a:sy n="109" d="100"/>
        </p:scale>
        <p:origin x="438" y="78"/>
      </p:cViewPr>
      <p:guideLst>
        <p:guide orient="horz" pos="4224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97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46442CC1-0597-4252-891D-DED9CBA98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AFE1F661-3F87-4E33-A03F-E3CC025CE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11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D0C1F0-A5C4-4965-8E31-32CC00DEE330}" type="slidenum">
              <a:rPr lang="en-US" b="0" smtClean="0">
                <a:latin typeface="Arial" pitchFamily="34" charset="0"/>
              </a:rPr>
              <a:pPr/>
              <a:t>1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221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95064E-4C17-4625-B7B0-7A85642F9B36}" type="slidenum">
              <a:rPr lang="en-US" b="0" smtClean="0">
                <a:latin typeface="Arial" pitchFamily="34" charset="0"/>
              </a:rPr>
              <a:pPr/>
              <a:t>33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418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95064E-4C17-4625-B7B0-7A85642F9B36}" type="slidenum">
              <a:rPr lang="en-US" b="0" smtClean="0">
                <a:latin typeface="Arial" pitchFamily="34" charset="0"/>
              </a:rPr>
              <a:pPr/>
              <a:t>40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418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95064E-4C17-4625-B7B0-7A85642F9B36}" type="slidenum">
              <a:rPr lang="en-US" b="0" smtClean="0">
                <a:latin typeface="Arial" pitchFamily="34" charset="0"/>
              </a:rPr>
              <a:pPr/>
              <a:t>46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26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4F8063-D7AD-4A3F-B883-C4A1567A1269}" type="slidenum">
              <a:rPr lang="en-US" b="0" smtClean="0">
                <a:latin typeface="Arial" pitchFamily="34" charset="0"/>
              </a:rPr>
              <a:pPr/>
              <a:t>51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155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7AC8C0-60DA-4A60-8DFF-32D4A96C4FB7}" type="slidenum">
              <a:rPr lang="en-US" b="0" smtClean="0">
                <a:latin typeface="Arial" pitchFamily="34" charset="0"/>
              </a:rPr>
              <a:pPr/>
              <a:t>2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73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732452-B547-4B45-91EB-66046D7D4ADD}" type="slidenum">
              <a:rPr lang="en-US" b="0" smtClean="0">
                <a:latin typeface="Arial" pitchFamily="34" charset="0"/>
              </a:rPr>
              <a:pPr/>
              <a:t>3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9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A15A89-8261-4387-8FFA-B3C24D21E9BD}" type="slidenum">
              <a:rPr lang="en-US" b="0" smtClean="0">
                <a:latin typeface="Arial" pitchFamily="34" charset="0"/>
              </a:rPr>
              <a:pPr/>
              <a:t>6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93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61EA6F-BCE0-4F2A-BF27-49E8393D58D4}" type="slidenum">
              <a:rPr lang="en-US" b="0" smtClean="0">
                <a:latin typeface="Arial" pitchFamily="34" charset="0"/>
              </a:rPr>
              <a:pPr/>
              <a:t>7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580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9C30CD-5D47-4CAC-B4F1-BA5A7121F015}" type="slidenum">
              <a:rPr lang="en-US" b="0" smtClean="0">
                <a:latin typeface="Arial" pitchFamily="34" charset="0"/>
              </a:rPr>
              <a:pPr/>
              <a:t>10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57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D135FA-DD36-48B5-971C-45FE9A6592BA}" type="slidenum">
              <a:rPr lang="en-US" b="0" smtClean="0">
                <a:latin typeface="Arial" pitchFamily="34" charset="0"/>
              </a:rPr>
              <a:pPr/>
              <a:t>14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88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28F953-50DC-425E-BA95-1645A5639DA4}" type="slidenum">
              <a:rPr lang="en-US" b="0" smtClean="0">
                <a:latin typeface="Arial" pitchFamily="34" charset="0"/>
              </a:rPr>
              <a:pPr/>
              <a:t>17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47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95064E-4C17-4625-B7B0-7A85642F9B36}" type="slidenum">
              <a:rPr lang="en-US" b="0" smtClean="0">
                <a:latin typeface="Arial" pitchFamily="34" charset="0"/>
              </a:rPr>
              <a:pPr/>
              <a:t>26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41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26964-7C95-4452-A71F-78BB8737B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4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521E6-CAD5-4DF3-98AC-2F946A432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6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09C31-BB5E-4D87-932E-5FD28F56EB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47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9BD92-CC02-46A9-85BD-B2F491F126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1AF03-726F-4EFD-802C-7B69861F5B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20E45-05C7-4DAA-989C-61E8C932B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0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4F61E-FEA2-498B-AD14-DC49BC805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7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02243-ED63-49C2-B060-587E860F5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3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6CE6D-7808-42E5-866B-48CE449BF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2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1FCB3-6EBA-4834-8B03-1D23177E0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0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F4BC1-C8E9-4090-974A-B69F7D40B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2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AC6A9-4C36-4A39-82C4-581942239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4679B56-C296-4765-B47C-0765261D1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b="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6" r:id="rId1"/>
    <p:sldLayoutId id="2147484914" r:id="rId2"/>
    <p:sldLayoutId id="2147484915" r:id="rId3"/>
    <p:sldLayoutId id="2147484916" r:id="rId4"/>
    <p:sldLayoutId id="2147484917" r:id="rId5"/>
    <p:sldLayoutId id="2147484918" r:id="rId6"/>
    <p:sldLayoutId id="2147484919" r:id="rId7"/>
    <p:sldLayoutId id="2147484920" r:id="rId8"/>
    <p:sldLayoutId id="2147484921" r:id="rId9"/>
    <p:sldLayoutId id="2147484922" r:id="rId10"/>
    <p:sldLayoutId id="2147484923" r:id="rId11"/>
    <p:sldLayoutId id="2147484924" r:id="rId12"/>
    <p:sldLayoutId id="2147484925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  <p:bldP spid="205840" grpId="1"/>
      <p:bldP spid="205840" grpId="2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neptune.fulton.ad.asu.edu/WSRepository/Services/RandomString/Service.svc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neptune.fulton.ad.asu.edu/WSRepository/Services/ImageVerifierSvc/TryIt.aspx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velopers.google.com/maps/documentation/webservic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msdn.microsoft.com/en-us/library/ff701713.aspx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.asu.edu/~ychen10/teaching/cse446sie/AsyncRest.mp4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ublic.asu.edu/~ychen10/teaching/cse446sie/AsyncRest.mp4" TargetMode="Externa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eptune.fulton.ad.asu.edu/WSRepository/Services/WcfRestService4/Service1/add2?x=15&amp;y=17" TargetMode="External"/><Relationship Id="rId2" Type="http://schemas.openxmlformats.org/officeDocument/2006/relationships/hyperlink" Target="http://neptune.fulton.ad.asu.edu/WSRepository/Services/WcfRestService4/Service1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2590800" y="5715000"/>
            <a:ext cx="386715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b="0"/>
              <a:t>Dr. Yinong Chen</a:t>
            </a:r>
          </a:p>
          <a:p>
            <a:pPr algn="ctr" defTabSz="966788" eaLnBrk="1" hangingPunct="1"/>
            <a:r>
              <a:rPr lang="en-US" sz="2400" b="0"/>
              <a:t>https://myasucourses.asu.edu/</a:t>
            </a:r>
          </a:p>
        </p:txBody>
      </p:sp>
      <p:sp>
        <p:nvSpPr>
          <p:cNvPr id="3075" name="Title 1"/>
          <p:cNvSpPr txBox="1">
            <a:spLocks/>
          </p:cNvSpPr>
          <p:nvPr/>
        </p:nvSpPr>
        <p:spPr bwMode="auto">
          <a:xfrm>
            <a:off x="457200" y="2749550"/>
            <a:ext cx="83820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dirty="0">
                <a:solidFill>
                  <a:schemeClr val="tx2"/>
                </a:solidFill>
              </a:rPr>
              <a:t>Lecture </a:t>
            </a:r>
            <a:r>
              <a:rPr lang="en-US" sz="3200" dirty="0" smtClean="0">
                <a:solidFill>
                  <a:schemeClr val="tx2"/>
                </a:solidFill>
              </a:rPr>
              <a:t>1-5</a:t>
            </a:r>
            <a:r>
              <a:rPr lang="en-US" sz="3200" dirty="0">
                <a:solidFill>
                  <a:schemeClr val="tx2"/>
                </a:solidFill>
              </a:rPr>
              <a:t/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RESTful </a:t>
            </a:r>
            <a:r>
              <a:rPr lang="en-US" sz="3200" dirty="0" smtClean="0">
                <a:solidFill>
                  <a:schemeClr val="tx2"/>
                </a:solidFill>
              </a:rPr>
              <a:t>Services </a:t>
            </a:r>
          </a:p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Development and Case Studies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077" name="Title 1"/>
          <p:cNvSpPr txBox="1">
            <a:spLocks/>
          </p:cNvSpPr>
          <p:nvPr/>
        </p:nvSpPr>
        <p:spPr bwMode="auto">
          <a:xfrm>
            <a:off x="609600" y="1447800"/>
            <a:ext cx="8382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</a:rPr>
              <a:t>Unit 1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Service Standards and Service Development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50815" y="533400"/>
            <a:ext cx="5440041" cy="356685"/>
            <a:chOff x="152400" y="333838"/>
            <a:chExt cx="5440041" cy="356685"/>
          </a:xfrm>
        </p:grpSpPr>
        <p:pic>
          <p:nvPicPr>
            <p:cNvPr id="11" name="Picture 10" descr="Arizona State University - Ira A. Fulton Schools of Engineer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347622"/>
              <a:ext cx="2143125" cy="342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333838"/>
              <a:ext cx="3001641" cy="356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252258" y="137067"/>
            <a:ext cx="273934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966788">
              <a:spcBef>
                <a:spcPct val="20000"/>
              </a:spcBef>
            </a:pPr>
            <a:r>
              <a:rPr lang="en-US" altLang="en-US" sz="2100" i="1" dirty="0">
                <a:solidFill>
                  <a:srgbClr val="280099"/>
                </a:solidFill>
              </a:rPr>
              <a:t>CSE </a:t>
            </a:r>
            <a:r>
              <a:rPr lang="en-US" altLang="en-US" sz="2100" i="1" dirty="0" smtClean="0">
                <a:solidFill>
                  <a:srgbClr val="280099"/>
                </a:solidFill>
              </a:rPr>
              <a:t>446/598</a:t>
            </a:r>
            <a:r>
              <a:rPr lang="en-US" altLang="en-US" sz="2100" i="1" dirty="0">
                <a:solidFill>
                  <a:srgbClr val="280099"/>
                </a:solidFill>
              </a:rPr>
              <a:t/>
            </a:r>
            <a:br>
              <a:rPr lang="en-US" altLang="en-US" sz="2100" i="1" dirty="0">
                <a:solidFill>
                  <a:srgbClr val="280099"/>
                </a:solidFill>
              </a:rPr>
            </a:br>
            <a:r>
              <a:rPr lang="en-US" altLang="en-US" sz="2100" i="1" dirty="0">
                <a:solidFill>
                  <a:srgbClr val="280099"/>
                </a:solidFill>
              </a:rPr>
              <a:t>Software Integration </a:t>
            </a:r>
            <a:r>
              <a:rPr lang="en-US" altLang="en-US" sz="2100" i="1" dirty="0" smtClean="0">
                <a:solidFill>
                  <a:srgbClr val="280099"/>
                </a:solidFill>
              </a:rPr>
              <a:t/>
            </a:r>
            <a:br>
              <a:rPr lang="en-US" altLang="en-US" sz="2100" i="1" dirty="0" smtClean="0">
                <a:solidFill>
                  <a:srgbClr val="280099"/>
                </a:solidFill>
              </a:rPr>
            </a:br>
            <a:r>
              <a:rPr lang="en-US" altLang="en-US" sz="2100" i="1" dirty="0" smtClean="0">
                <a:solidFill>
                  <a:srgbClr val="280099"/>
                </a:solidFill>
              </a:rPr>
              <a:t>and </a:t>
            </a:r>
            <a:r>
              <a:rPr lang="en-US" altLang="en-US" sz="2100" i="1" dirty="0">
                <a:solidFill>
                  <a:srgbClr val="280099"/>
                </a:solidFill>
              </a:rPr>
              <a:t>Engineering</a:t>
            </a:r>
            <a:endParaRPr lang="en-US" altLang="en-US" sz="3000" i="1" dirty="0">
              <a:solidFill>
                <a:srgbClr val="28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Roadmap: Case </a:t>
            </a:r>
            <a:r>
              <a:rPr lang="en-US" dirty="0"/>
              <a:t>Study </a:t>
            </a:r>
            <a:r>
              <a:rPr lang="en-US" dirty="0" smtClean="0"/>
              <a:t>1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534400" cy="548640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Developing REST Services: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Developing RESTful Service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Defining Input and Output Formats</a:t>
            </a:r>
          </a:p>
          <a:p>
            <a:r>
              <a:rPr lang="en-US" b="1" dirty="0">
                <a:solidFill>
                  <a:srgbClr val="0000FF"/>
                </a:solidFill>
              </a:rPr>
              <a:t>Image Verifier in RESTful Service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RESTful Service of a Random String Generator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RESTful Service of an Image Verifier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Synchronous RESTful Service Calls</a:t>
            </a:r>
          </a:p>
          <a:p>
            <a:r>
              <a:rPr lang="en-US" dirty="0"/>
              <a:t>Consuming Services in Silverlight / Phone Apps </a:t>
            </a:r>
          </a:p>
          <a:p>
            <a:pPr lvl="1"/>
            <a:r>
              <a:rPr lang="en-US" dirty="0"/>
              <a:t>Asynchronous SOAP Calls</a:t>
            </a:r>
          </a:p>
          <a:p>
            <a:pPr lvl="1"/>
            <a:r>
              <a:rPr lang="en-US" dirty="0"/>
              <a:t>Asynchronous RESTful </a:t>
            </a:r>
            <a:r>
              <a:rPr lang="en-US" dirty="0" smtClean="0"/>
              <a:t>Calls</a:t>
            </a:r>
          </a:p>
          <a:p>
            <a:r>
              <a:rPr lang="en-US" dirty="0"/>
              <a:t>RESTful services in ASP </a:t>
            </a:r>
            <a:r>
              <a:rPr lang="en-US" dirty="0" err="1"/>
              <a:t>.Net</a:t>
            </a:r>
            <a:r>
              <a:rPr lang="en-US" dirty="0"/>
              <a:t> Core (2</a:t>
            </a:r>
            <a:r>
              <a:rPr lang="en-US" baseline="30000" dirty="0"/>
              <a:t>nd</a:t>
            </a:r>
            <a:r>
              <a:rPr lang="en-US" dirty="0"/>
              <a:t> Generation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5EFBA0-B2B5-41AF-927E-0942C6FD6916}" type="slidenum">
              <a:rPr lang="en-US" b="0" smtClean="0">
                <a:solidFill>
                  <a:schemeClr val="tx2"/>
                </a:solidFill>
              </a:rPr>
              <a:pPr/>
              <a:t>10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of an Image Verifier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73100" y="1295400"/>
            <a:ext cx="8269288" cy="1868488"/>
          </a:xfrm>
        </p:spPr>
        <p:txBody>
          <a:bodyPr/>
          <a:lstStyle/>
          <a:p>
            <a:r>
              <a:rPr lang="en-US" smtClean="0"/>
              <a:t>Image verifiers have been widely used as a way of preventing programmed attached to Web sites. </a:t>
            </a:r>
          </a:p>
          <a:p>
            <a:r>
              <a:rPr lang="en-US" smtClean="0"/>
              <a:t>An image verifier consists of a random string generator and an image generator.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32F9EA-FEAA-4135-9479-8FD3545250E5}" type="slidenum">
              <a:rPr lang="en-US" b="0" smtClean="0">
                <a:solidFill>
                  <a:schemeClr val="tx2"/>
                </a:solidFill>
              </a:rPr>
              <a:pPr/>
              <a:t>11</a:t>
            </a:fld>
            <a:endParaRPr lang="en-US" b="0" smtClean="0">
              <a:solidFill>
                <a:schemeClr val="tx2"/>
              </a:solidFill>
            </a:endParaRP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171378" y="3233936"/>
            <a:ext cx="8685285" cy="2941440"/>
            <a:chOff x="1425791" y="2463387"/>
            <a:chExt cx="5373699" cy="1820118"/>
          </a:xfrm>
        </p:grpSpPr>
        <p:pic>
          <p:nvPicPr>
            <p:cNvPr id="204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7340" y="3083355"/>
              <a:ext cx="2847975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ular Callout 7"/>
            <p:cNvSpPr/>
            <p:nvPr/>
          </p:nvSpPr>
          <p:spPr bwMode="auto">
            <a:xfrm>
              <a:off x="1425791" y="2463387"/>
              <a:ext cx="1146145" cy="576623"/>
            </a:xfrm>
            <a:prstGeom prst="wedgeRectCallout">
              <a:avLst>
                <a:gd name="adj1" fmla="val 64219"/>
                <a:gd name="adj2" fmla="val 7096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b="0" dirty="0" smtClean="0"/>
                <a:t>Generate an image containing </a:t>
              </a:r>
              <a:r>
                <a:rPr lang="en-US" b="0" dirty="0"/>
                <a:t>a string</a:t>
              </a:r>
            </a:p>
          </p:txBody>
        </p:sp>
        <p:sp>
          <p:nvSpPr>
            <p:cNvPr id="9" name="Rectangular Callout 8"/>
            <p:cNvSpPr/>
            <p:nvPr/>
          </p:nvSpPr>
          <p:spPr bwMode="auto">
            <a:xfrm>
              <a:off x="5723973" y="3583111"/>
              <a:ext cx="1075517" cy="575640"/>
            </a:xfrm>
            <a:prstGeom prst="wedgeRectCallout">
              <a:avLst>
                <a:gd name="adj1" fmla="val -88662"/>
                <a:gd name="adj2" fmla="val 711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b="0" dirty="0"/>
                <a:t>Enter the string </a:t>
              </a:r>
              <a:r>
                <a:rPr lang="en-US" b="0" dirty="0" smtClean="0"/>
                <a:t>shown in </a:t>
              </a:r>
              <a:r>
                <a:rPr lang="en-US" b="0" dirty="0"/>
                <a:t>the image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5225012" y="2584090"/>
              <a:ext cx="1152129" cy="4607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b="0" dirty="0"/>
                <a:t>Random String Generator</a:t>
              </a:r>
            </a:p>
          </p:txBody>
        </p:sp>
        <p:cxnSp>
          <p:nvCxnSpPr>
            <p:cNvPr id="20490" name="Straight Arrow Connector 10"/>
            <p:cNvCxnSpPr>
              <a:cxnSpLocks noChangeShapeType="1"/>
            </p:cNvCxnSpPr>
            <p:nvPr/>
          </p:nvCxnSpPr>
          <p:spPr bwMode="auto">
            <a:xfrm>
              <a:off x="5378505" y="3429000"/>
              <a:ext cx="42245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1" name="Straight Arrow Connector 11"/>
            <p:cNvCxnSpPr>
              <a:cxnSpLocks noChangeShapeType="1"/>
              <a:stCxn id="10" idx="1"/>
              <a:endCxn id="13" idx="3"/>
            </p:cNvCxnSpPr>
            <p:nvPr/>
          </p:nvCxnSpPr>
          <p:spPr bwMode="auto">
            <a:xfrm rot="10800000">
              <a:off x="4802430" y="2814520"/>
              <a:ext cx="42245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Rounded Rectangle 12"/>
            <p:cNvSpPr/>
            <p:nvPr/>
          </p:nvSpPr>
          <p:spPr bwMode="auto">
            <a:xfrm>
              <a:off x="3996271" y="2584090"/>
              <a:ext cx="806392" cy="4607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b="0" dirty="0"/>
                <a:t>Image Generator</a:t>
              </a:r>
            </a:p>
          </p:txBody>
        </p:sp>
        <p:cxnSp>
          <p:nvCxnSpPr>
            <p:cNvPr id="20493" name="Straight Arrow Connector 13"/>
            <p:cNvCxnSpPr>
              <a:cxnSpLocks noChangeShapeType="1"/>
              <a:endCxn id="10" idx="2"/>
            </p:cNvCxnSpPr>
            <p:nvPr/>
          </p:nvCxnSpPr>
          <p:spPr bwMode="auto">
            <a:xfrm rot="5400000" flipH="1" flipV="1">
              <a:off x="5608935" y="3236975"/>
              <a:ext cx="384050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494" name="Group 14"/>
            <p:cNvGrpSpPr>
              <a:grpSpLocks/>
            </p:cNvGrpSpPr>
            <p:nvPr/>
          </p:nvGrpSpPr>
          <p:grpSpPr bwMode="auto">
            <a:xfrm flipH="1" flipV="1">
              <a:off x="3266229" y="2814515"/>
              <a:ext cx="729692" cy="384051"/>
              <a:chOff x="5530905" y="3197351"/>
              <a:chExt cx="422455" cy="385637"/>
            </a:xfrm>
          </p:grpSpPr>
          <p:cxnSp>
            <p:nvCxnSpPr>
              <p:cNvPr id="20495" name="Straight Arrow Connector 15"/>
              <p:cNvCxnSpPr>
                <a:cxnSpLocks noChangeShapeType="1"/>
              </p:cNvCxnSpPr>
              <p:nvPr/>
            </p:nvCxnSpPr>
            <p:spPr bwMode="auto">
              <a:xfrm>
                <a:off x="5530905" y="3581400"/>
                <a:ext cx="422455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96" name="Straight Arrow Connector 1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761335" y="3389375"/>
                <a:ext cx="384050" cy="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23838" y="2062163"/>
            <a:ext cx="292100" cy="2809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7" name="Rounded Rectangle 18"/>
          <p:cNvSpPr>
            <a:spLocks noChangeArrowheads="1"/>
          </p:cNvSpPr>
          <p:nvPr/>
        </p:nvSpPr>
        <p:spPr bwMode="auto">
          <a:xfrm>
            <a:off x="2176462" y="3657600"/>
            <a:ext cx="6400800" cy="25908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 Design of the Image Verifier</a:t>
            </a:r>
          </a:p>
        </p:txBody>
      </p:sp>
      <p:sp>
        <p:nvSpPr>
          <p:cNvPr id="215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84C2B2-B80D-418D-A655-439A33044C6E}" type="slidenum">
              <a:rPr lang="en-US" b="0" smtClean="0">
                <a:solidFill>
                  <a:schemeClr val="tx2"/>
                </a:solidFill>
              </a:rPr>
              <a:pPr/>
              <a:t>12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4003675"/>
            <a:ext cx="460216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7116762" y="1752600"/>
            <a:ext cx="1862138" cy="744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/>
              <a:t>Random String Generator</a:t>
            </a:r>
          </a:p>
        </p:txBody>
      </p:sp>
      <p:cxnSp>
        <p:nvCxnSpPr>
          <p:cNvPr id="21512" name="Straight Arrow Connector 10"/>
          <p:cNvCxnSpPr>
            <a:cxnSpLocks noChangeShapeType="1"/>
          </p:cNvCxnSpPr>
          <p:nvPr/>
        </p:nvCxnSpPr>
        <p:spPr bwMode="auto">
          <a:xfrm>
            <a:off x="7364412" y="4562475"/>
            <a:ext cx="682625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Straight Arrow Connector 11"/>
          <p:cNvCxnSpPr>
            <a:cxnSpLocks noChangeShapeType="1"/>
            <a:stCxn id="10" idx="1"/>
            <a:endCxn id="13" idx="3"/>
          </p:cNvCxnSpPr>
          <p:nvPr/>
        </p:nvCxnSpPr>
        <p:spPr bwMode="auto">
          <a:xfrm flipH="1">
            <a:off x="6070600" y="2125663"/>
            <a:ext cx="1046162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Straight Arrow Connector 13"/>
          <p:cNvCxnSpPr>
            <a:cxnSpLocks noChangeShapeType="1"/>
            <a:endCxn id="10" idx="2"/>
          </p:cNvCxnSpPr>
          <p:nvPr/>
        </p:nvCxnSpPr>
        <p:spPr bwMode="auto">
          <a:xfrm flipV="1">
            <a:off x="8037512" y="2497138"/>
            <a:ext cx="9525" cy="20653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515" name="Group 14"/>
          <p:cNvGrpSpPr>
            <a:grpSpLocks/>
          </p:cNvGrpSpPr>
          <p:nvPr/>
        </p:nvGrpSpPr>
        <p:grpSpPr bwMode="auto">
          <a:xfrm flipH="1" flipV="1">
            <a:off x="3951287" y="2125663"/>
            <a:ext cx="1177925" cy="2141537"/>
            <a:chOff x="5530905" y="3197351"/>
            <a:chExt cx="422455" cy="385637"/>
          </a:xfrm>
        </p:grpSpPr>
        <p:cxnSp>
          <p:nvCxnSpPr>
            <p:cNvPr id="21522" name="Straight Arrow Connector 15"/>
            <p:cNvCxnSpPr>
              <a:cxnSpLocks noChangeShapeType="1"/>
            </p:cNvCxnSpPr>
            <p:nvPr/>
          </p:nvCxnSpPr>
          <p:spPr bwMode="auto">
            <a:xfrm>
              <a:off x="5530905" y="3581400"/>
              <a:ext cx="422455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3" name="Straight Arrow Connector 16"/>
            <p:cNvCxnSpPr>
              <a:cxnSpLocks noChangeShapeType="1"/>
            </p:cNvCxnSpPr>
            <p:nvPr/>
          </p:nvCxnSpPr>
          <p:spPr bwMode="auto">
            <a:xfrm rot="5400000" flipH="1" flipV="1">
              <a:off x="5761335" y="3389375"/>
              <a:ext cx="384050" cy="1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Rounded Rectangle 12"/>
          <p:cNvSpPr/>
          <p:nvPr/>
        </p:nvSpPr>
        <p:spPr bwMode="auto">
          <a:xfrm>
            <a:off x="4767262" y="1752600"/>
            <a:ext cx="1303338" cy="744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/>
              <a:t>Image Generator</a:t>
            </a:r>
          </a:p>
        </p:txBody>
      </p:sp>
      <p:sp>
        <p:nvSpPr>
          <p:cNvPr id="21517" name="TextBox 19"/>
          <p:cNvSpPr txBox="1">
            <a:spLocks noChangeArrowheads="1"/>
          </p:cNvSpPr>
          <p:nvPr/>
        </p:nvSpPr>
        <p:spPr bwMode="auto">
          <a:xfrm>
            <a:off x="4540250" y="1306513"/>
            <a:ext cx="1831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RESTful Service</a:t>
            </a:r>
          </a:p>
        </p:txBody>
      </p:sp>
      <p:sp>
        <p:nvSpPr>
          <p:cNvPr id="21518" name="TextBox 20"/>
          <p:cNvSpPr txBox="1">
            <a:spLocks noChangeArrowheads="1"/>
          </p:cNvSpPr>
          <p:nvPr/>
        </p:nvSpPr>
        <p:spPr bwMode="auto">
          <a:xfrm>
            <a:off x="7159625" y="1382713"/>
            <a:ext cx="1831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RESTful Service</a:t>
            </a:r>
          </a:p>
        </p:txBody>
      </p:sp>
      <p:sp>
        <p:nvSpPr>
          <p:cNvPr id="21519" name="TextBox 22"/>
          <p:cNvSpPr txBox="1">
            <a:spLocks noChangeArrowheads="1"/>
          </p:cNvSpPr>
          <p:nvPr/>
        </p:nvSpPr>
        <p:spPr bwMode="auto">
          <a:xfrm>
            <a:off x="4318000" y="6248400"/>
            <a:ext cx="2771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ASP .Net Web Application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3988" y="1152525"/>
            <a:ext cx="2719388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0" dirty="0"/>
              <a:t>Composition Architecture Styles</a:t>
            </a:r>
          </a:p>
          <a:p>
            <a:pPr marL="461963" indent="-461963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rgbClr val="00B050"/>
                </a:solidFill>
              </a:rPr>
              <a:t>Choreography</a:t>
            </a:r>
          </a:p>
          <a:p>
            <a:pPr lvl="1">
              <a:defRPr/>
            </a:pPr>
            <a:r>
              <a:rPr lang="en-US" b="0" dirty="0" smtClean="0">
                <a:solidFill>
                  <a:srgbClr val="00B050"/>
                </a:solidFill>
              </a:rPr>
              <a:t>Services are allowed to communicate with each other</a:t>
            </a:r>
            <a:endParaRPr lang="en-US" b="0" dirty="0">
              <a:solidFill>
                <a:srgbClr val="00B050"/>
              </a:solidFill>
            </a:endParaRPr>
          </a:p>
          <a:p>
            <a:pPr marL="461963" indent="-461963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400" b="0" dirty="0"/>
              <a:t>Orchestration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68287" y="3429000"/>
            <a:ext cx="292100" cy="2921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ounded Rectangle 18"/>
          <p:cNvSpPr>
            <a:spLocks noChangeArrowheads="1"/>
          </p:cNvSpPr>
          <p:nvPr/>
        </p:nvSpPr>
        <p:spPr bwMode="auto">
          <a:xfrm>
            <a:off x="2239962" y="3657600"/>
            <a:ext cx="6400800" cy="25908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 Design of the Image Verifier</a:t>
            </a:r>
          </a:p>
        </p:txBody>
      </p:sp>
      <p:sp>
        <p:nvSpPr>
          <p:cNvPr id="2253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85289B-17D7-491C-87CC-12B88F5A70EB}" type="slidenum">
              <a:rPr lang="en-US" b="0" smtClean="0">
                <a:solidFill>
                  <a:schemeClr val="tx2"/>
                </a:solidFill>
              </a:rPr>
              <a:pPr/>
              <a:t>13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75" y="4003675"/>
            <a:ext cx="460216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7040562" y="1752600"/>
            <a:ext cx="1862138" cy="744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/>
              <a:t>Random String Generator</a:t>
            </a:r>
          </a:p>
        </p:txBody>
      </p:sp>
      <p:cxnSp>
        <p:nvCxnSpPr>
          <p:cNvPr id="22536" name="Straight Arrow Connector 10"/>
          <p:cNvCxnSpPr>
            <a:cxnSpLocks noChangeShapeType="1"/>
          </p:cNvCxnSpPr>
          <p:nvPr/>
        </p:nvCxnSpPr>
        <p:spPr bwMode="auto">
          <a:xfrm>
            <a:off x="7427912" y="4562475"/>
            <a:ext cx="90805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Straight Arrow Connector 11"/>
          <p:cNvCxnSpPr>
            <a:cxnSpLocks noChangeShapeType="1"/>
          </p:cNvCxnSpPr>
          <p:nvPr/>
        </p:nvCxnSpPr>
        <p:spPr bwMode="auto">
          <a:xfrm>
            <a:off x="7551737" y="2497138"/>
            <a:ext cx="0" cy="11604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Straight Arrow Connector 13"/>
          <p:cNvCxnSpPr>
            <a:cxnSpLocks noChangeShapeType="1"/>
          </p:cNvCxnSpPr>
          <p:nvPr/>
        </p:nvCxnSpPr>
        <p:spPr bwMode="auto">
          <a:xfrm flipV="1">
            <a:off x="8335962" y="2497138"/>
            <a:ext cx="0" cy="20653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39" name="Group 14"/>
          <p:cNvGrpSpPr>
            <a:grpSpLocks/>
          </p:cNvGrpSpPr>
          <p:nvPr/>
        </p:nvGrpSpPr>
        <p:grpSpPr bwMode="auto">
          <a:xfrm flipH="1" flipV="1">
            <a:off x="4014787" y="2125663"/>
            <a:ext cx="1177925" cy="2141537"/>
            <a:chOff x="5530905" y="3197351"/>
            <a:chExt cx="422455" cy="385637"/>
          </a:xfrm>
        </p:grpSpPr>
        <p:cxnSp>
          <p:nvCxnSpPr>
            <p:cNvPr id="22547" name="Straight Arrow Connector 15"/>
            <p:cNvCxnSpPr>
              <a:cxnSpLocks noChangeShapeType="1"/>
            </p:cNvCxnSpPr>
            <p:nvPr/>
          </p:nvCxnSpPr>
          <p:spPr bwMode="auto">
            <a:xfrm>
              <a:off x="5530905" y="3581400"/>
              <a:ext cx="422455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8" name="Straight Arrow Connector 16"/>
            <p:cNvCxnSpPr>
              <a:cxnSpLocks noChangeShapeType="1"/>
            </p:cNvCxnSpPr>
            <p:nvPr/>
          </p:nvCxnSpPr>
          <p:spPr bwMode="auto">
            <a:xfrm rot="5400000" flipH="1" flipV="1">
              <a:off x="5761335" y="3389375"/>
              <a:ext cx="384050" cy="1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Rounded Rectangle 12"/>
          <p:cNvSpPr/>
          <p:nvPr/>
        </p:nvSpPr>
        <p:spPr bwMode="auto">
          <a:xfrm>
            <a:off x="4754562" y="1752600"/>
            <a:ext cx="1371600" cy="744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/>
              <a:t>Image Generator</a:t>
            </a:r>
          </a:p>
        </p:txBody>
      </p:sp>
      <p:sp>
        <p:nvSpPr>
          <p:cNvPr id="22541" name="TextBox 19"/>
          <p:cNvSpPr txBox="1">
            <a:spLocks noChangeArrowheads="1"/>
          </p:cNvSpPr>
          <p:nvPr/>
        </p:nvSpPr>
        <p:spPr bwMode="auto">
          <a:xfrm>
            <a:off x="4603750" y="1306513"/>
            <a:ext cx="1831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RESTful Service</a:t>
            </a:r>
          </a:p>
        </p:txBody>
      </p:sp>
      <p:sp>
        <p:nvSpPr>
          <p:cNvPr id="22542" name="TextBox 20"/>
          <p:cNvSpPr txBox="1">
            <a:spLocks noChangeArrowheads="1"/>
          </p:cNvSpPr>
          <p:nvPr/>
        </p:nvSpPr>
        <p:spPr bwMode="auto">
          <a:xfrm>
            <a:off x="7083425" y="1382713"/>
            <a:ext cx="1831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RESTful Service</a:t>
            </a:r>
          </a:p>
        </p:txBody>
      </p:sp>
      <p:sp>
        <p:nvSpPr>
          <p:cNvPr id="22543" name="TextBox 22"/>
          <p:cNvSpPr txBox="1">
            <a:spLocks noChangeArrowheads="1"/>
          </p:cNvSpPr>
          <p:nvPr/>
        </p:nvSpPr>
        <p:spPr bwMode="auto">
          <a:xfrm>
            <a:off x="4381500" y="6248400"/>
            <a:ext cx="2771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ASP .Net Web Application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3988" y="1152525"/>
            <a:ext cx="2817812" cy="25853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0" dirty="0"/>
              <a:t>Composition Architecture Styles</a:t>
            </a:r>
          </a:p>
          <a:p>
            <a:pPr marL="461963" indent="-461963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400" b="0" dirty="0"/>
              <a:t>Choreography</a:t>
            </a:r>
          </a:p>
          <a:p>
            <a:pPr marL="461963" indent="-461963">
              <a:buFont typeface="Wingdings" pitchFamily="2" charset="2"/>
              <a:buChar char="ü"/>
              <a:defRPr/>
            </a:pPr>
            <a:r>
              <a:rPr lang="en-US" sz="2400" dirty="0" smtClean="0">
                <a:solidFill>
                  <a:srgbClr val="00B050"/>
                </a:solidFill>
              </a:rPr>
              <a:t>Orchestration</a:t>
            </a:r>
            <a:br>
              <a:rPr lang="en-US" sz="2400" dirty="0" smtClean="0">
                <a:solidFill>
                  <a:srgbClr val="00B050"/>
                </a:solidFill>
              </a:rPr>
            </a:br>
            <a:r>
              <a:rPr lang="en-US" b="0" dirty="0" smtClean="0">
                <a:solidFill>
                  <a:srgbClr val="00B050"/>
                </a:solidFill>
              </a:rPr>
              <a:t>Services communicate with a central process only</a:t>
            </a:r>
            <a:endParaRPr lang="en-US" b="0" dirty="0">
              <a:solidFill>
                <a:srgbClr val="00B050"/>
              </a:solidFill>
            </a:endParaRPr>
          </a:p>
        </p:txBody>
      </p:sp>
      <p:sp>
        <p:nvSpPr>
          <p:cNvPr id="22545" name="Rectangle 18"/>
          <p:cNvSpPr>
            <a:spLocks noChangeArrowheads="1"/>
          </p:cNvSpPr>
          <p:nvPr/>
        </p:nvSpPr>
        <p:spPr bwMode="auto">
          <a:xfrm>
            <a:off x="211138" y="2514600"/>
            <a:ext cx="304800" cy="279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2546" name="Straight Arrow Connector 11"/>
          <p:cNvCxnSpPr>
            <a:cxnSpLocks noChangeShapeType="1"/>
            <a:stCxn id="22531" idx="0"/>
            <a:endCxn id="13" idx="2"/>
          </p:cNvCxnSpPr>
          <p:nvPr/>
        </p:nvCxnSpPr>
        <p:spPr bwMode="auto">
          <a:xfrm flipV="1">
            <a:off x="5440362" y="2497138"/>
            <a:ext cx="0" cy="11604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3838" y="2057400"/>
            <a:ext cx="292100" cy="2809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Roadmap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41195" y="990600"/>
            <a:ext cx="8382000" cy="525780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Developing REST Services: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Developing RESTful Service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Defining Input and Output Formats</a:t>
            </a:r>
          </a:p>
          <a:p>
            <a:r>
              <a:rPr lang="en-US" b="1" dirty="0">
                <a:solidFill>
                  <a:srgbClr val="0000FF"/>
                </a:solidFill>
              </a:rPr>
              <a:t>Image Verifier in RESTful Service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RESTful Service of a Random String Generator</a:t>
            </a:r>
          </a:p>
          <a:p>
            <a:pPr lvl="1"/>
            <a:r>
              <a:rPr lang="en-US" dirty="0"/>
              <a:t>RESTful Service of an Image Verifier</a:t>
            </a:r>
          </a:p>
          <a:p>
            <a:pPr lvl="1"/>
            <a:r>
              <a:rPr lang="en-US" dirty="0"/>
              <a:t>Synchronous RESTful Service Calls</a:t>
            </a:r>
          </a:p>
          <a:p>
            <a:r>
              <a:rPr lang="en-US" dirty="0"/>
              <a:t>Consuming Services in Silverlight / Phone Apps </a:t>
            </a:r>
          </a:p>
          <a:p>
            <a:pPr lvl="1"/>
            <a:r>
              <a:rPr lang="en-US" dirty="0"/>
              <a:t>Asynchronous SOAP Calls</a:t>
            </a:r>
          </a:p>
          <a:p>
            <a:pPr lvl="1"/>
            <a:r>
              <a:rPr lang="en-US" dirty="0"/>
              <a:t>Asynchronous RESTful </a:t>
            </a:r>
            <a:r>
              <a:rPr lang="en-US" dirty="0" smtClean="0"/>
              <a:t>Calls</a:t>
            </a:r>
          </a:p>
          <a:p>
            <a:r>
              <a:rPr lang="en-US" dirty="0"/>
              <a:t>RESTful services in ASP </a:t>
            </a:r>
            <a:r>
              <a:rPr lang="en-US" dirty="0" err="1"/>
              <a:t>.Net</a:t>
            </a:r>
            <a:r>
              <a:rPr lang="en-US" dirty="0"/>
              <a:t> Core (2</a:t>
            </a:r>
            <a:r>
              <a:rPr lang="en-US" baseline="30000" dirty="0"/>
              <a:t>nd</a:t>
            </a:r>
            <a:r>
              <a:rPr lang="en-US" dirty="0"/>
              <a:t> Generation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6296DD-E8DF-43C0-8D39-3554B409C2C4}" type="slidenum">
              <a:rPr lang="en-US" b="0" smtClean="0">
                <a:solidFill>
                  <a:schemeClr val="tx2"/>
                </a:solidFill>
              </a:rPr>
              <a:pPr/>
              <a:t>14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Random String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613" y="990600"/>
            <a:ext cx="8485187" cy="5486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RESTful service deployed at:</a:t>
            </a:r>
          </a:p>
          <a:p>
            <a:pPr marL="0" indent="0">
              <a:buNone/>
              <a:defRPr/>
            </a:pPr>
            <a:r>
              <a:rPr lang="en-US" dirty="0" smtClean="0"/>
              <a:t> </a:t>
            </a:r>
            <a:r>
              <a:rPr lang="en-US" sz="1800" dirty="0">
                <a:hlinkClick r:id="rId2"/>
              </a:rPr>
              <a:t>http://neptune.fulton.ad.asu.edu/WSRepository/Services/RandomString/Service.svc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</a:t>
            </a:r>
          </a:p>
          <a:p>
            <a:pPr>
              <a:defRPr/>
            </a:pPr>
            <a:r>
              <a:rPr lang="en-US" dirty="0" smtClean="0"/>
              <a:t>It has two operations:</a:t>
            </a:r>
          </a:p>
          <a:p>
            <a:pPr lvl="1">
              <a:defRPr/>
            </a:pPr>
            <a:r>
              <a:rPr lang="en-US" dirty="0" smtClean="0"/>
              <a:t>Take an integer (length) as input, it returns a random string of the given length</a:t>
            </a:r>
          </a:p>
          <a:p>
            <a:pPr lvl="1">
              <a:defRPr/>
            </a:pPr>
            <a:r>
              <a:rPr lang="en-US" dirty="0" smtClean="0"/>
              <a:t>Without providing a parameter, it returns a random string with a random length between 4 and 20.</a:t>
            </a:r>
          </a:p>
          <a:p>
            <a:pPr>
              <a:defRPr/>
            </a:pPr>
            <a:r>
              <a:rPr lang="en-US" dirty="0" smtClean="0"/>
              <a:t>The random string will contain an uppercase letter, a lowercase letter, a digit, and a special character. It can be used as a </a:t>
            </a:r>
            <a:r>
              <a:rPr lang="en-US" dirty="0" smtClean="0">
                <a:solidFill>
                  <a:srgbClr val="0000FF"/>
                </a:solidFill>
              </a:rPr>
              <a:t>strong password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It can be accessed in URI:</a:t>
            </a:r>
          </a:p>
          <a:p>
            <a:pPr marL="0" indent="0">
              <a:buNone/>
              <a:tabLst>
                <a:tab pos="342900" algn="l"/>
              </a:tabLst>
              <a:defRPr/>
            </a:pPr>
            <a:r>
              <a:rPr lang="en-US" sz="1400" dirty="0" smtClean="0"/>
              <a:t>	http</a:t>
            </a:r>
            <a:r>
              <a:rPr lang="en-US" sz="1400" dirty="0"/>
              <a:t>://neptune.fulton.ad.asu.edu/WSRepository/Services/RandomString/Service.svc/</a:t>
            </a:r>
            <a:r>
              <a:rPr lang="en-US" sz="1400" dirty="0" smtClean="0">
                <a:solidFill>
                  <a:srgbClr val="0000FF"/>
                </a:solidFill>
              </a:rPr>
              <a:t>GetRandomString/5</a:t>
            </a:r>
          </a:p>
          <a:p>
            <a:pPr marL="0" indent="0">
              <a:buNone/>
              <a:tabLst>
                <a:tab pos="342900" algn="l"/>
              </a:tabLst>
              <a:defRPr/>
            </a:pPr>
            <a:r>
              <a:rPr lang="en-US" sz="1400" dirty="0" smtClean="0"/>
              <a:t>	http</a:t>
            </a:r>
            <a:r>
              <a:rPr lang="en-US" sz="1400" dirty="0"/>
              <a:t>://neptune.fulton.ad.asu.edu/WSRepository/Services/RandomString/Service.svc/</a:t>
            </a:r>
            <a:r>
              <a:rPr lang="en-US" sz="1400" dirty="0" smtClean="0">
                <a:solidFill>
                  <a:srgbClr val="0000FF"/>
                </a:solidFill>
              </a:rPr>
              <a:t>GetRandomString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1963422-F42C-4619-9647-A3ED157FAB0B}" type="slidenum">
              <a:rPr lang="en-US" b="0" smtClean="0">
                <a:solidFill>
                  <a:schemeClr val="tx2"/>
                </a:solidFill>
              </a:rPr>
              <a:pPr/>
              <a:t>15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868" y="990600"/>
            <a:ext cx="1143000" cy="734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ounded Rectangular Callout 7"/>
          <p:cNvSpPr>
            <a:spLocks noChangeArrowheads="1"/>
          </p:cNvSpPr>
          <p:nvPr/>
        </p:nvSpPr>
        <p:spPr bwMode="auto">
          <a:xfrm>
            <a:off x="7162800" y="3276600"/>
            <a:ext cx="1905000" cy="1066800"/>
          </a:xfrm>
          <a:prstGeom prst="wedgeRoundRectCallout">
            <a:avLst>
              <a:gd name="adj1" fmla="val -133569"/>
              <a:gd name="adj2" fmla="val 86069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Name to be used in URI can be the same</a:t>
            </a:r>
          </a:p>
        </p:txBody>
      </p:sp>
      <p:sp>
        <p:nvSpPr>
          <p:cNvPr id="25603" name="Rounded Rectangular Callout 8"/>
          <p:cNvSpPr>
            <a:spLocks noChangeArrowheads="1"/>
          </p:cNvSpPr>
          <p:nvPr/>
        </p:nvSpPr>
        <p:spPr bwMode="auto">
          <a:xfrm>
            <a:off x="7162800" y="3276600"/>
            <a:ext cx="1905000" cy="1066800"/>
          </a:xfrm>
          <a:prstGeom prst="wedgeRoundRectCallout">
            <a:avLst>
              <a:gd name="adj1" fmla="val -113171"/>
              <a:gd name="adj2" fmla="val -108931"/>
              <a:gd name="adj3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/>
              <a:t>Names to be used in URI can be the same</a:t>
            </a:r>
          </a:p>
        </p:txBody>
      </p:sp>
      <p:sp>
        <p:nvSpPr>
          <p:cNvPr id="25604" name="Rounded Rectangular Callout 5"/>
          <p:cNvSpPr>
            <a:spLocks noChangeArrowheads="1"/>
          </p:cNvSpPr>
          <p:nvPr/>
        </p:nvSpPr>
        <p:spPr bwMode="auto">
          <a:xfrm>
            <a:off x="76200" y="3505200"/>
            <a:ext cx="1103313" cy="1066800"/>
          </a:xfrm>
          <a:prstGeom prst="wedgeRoundRectCallout">
            <a:avLst>
              <a:gd name="adj1" fmla="val 165644"/>
              <a:gd name="adj2" fmla="val -50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Name must be different</a:t>
            </a:r>
          </a:p>
        </p:txBody>
      </p:sp>
      <p:sp>
        <p:nvSpPr>
          <p:cNvPr id="25605" name="Rounded Rectangular Callout 6"/>
          <p:cNvSpPr>
            <a:spLocks noChangeArrowheads="1"/>
          </p:cNvSpPr>
          <p:nvPr/>
        </p:nvSpPr>
        <p:spPr bwMode="auto">
          <a:xfrm>
            <a:off x="76200" y="3276600"/>
            <a:ext cx="1255713" cy="1600200"/>
          </a:xfrm>
          <a:prstGeom prst="wedgeRoundRectCallout">
            <a:avLst>
              <a:gd name="adj1" fmla="val 201588"/>
              <a:gd name="adj2" fmla="val 124644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/>
              <a:t>Names must be different: cannot overload</a:t>
            </a:r>
          </a:p>
        </p:txBody>
      </p:sp>
      <p:sp>
        <p:nvSpPr>
          <p:cNvPr id="25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String Generator: IService.cs</a:t>
            </a:r>
          </a:p>
        </p:txBody>
      </p:sp>
      <p:sp>
        <p:nvSpPr>
          <p:cNvPr id="25607" name="Content Placeholder 2"/>
          <p:cNvSpPr>
            <a:spLocks noGrp="1"/>
          </p:cNvSpPr>
          <p:nvPr>
            <p:ph idx="1"/>
          </p:nvPr>
        </p:nvSpPr>
        <p:spPr>
          <a:xfrm>
            <a:off x="1179513" y="1066800"/>
            <a:ext cx="7735887" cy="56388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using System; using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System.ServiceModel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System.ServiceModel.Web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ServiceContract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]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public interface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IService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{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[</a:t>
            </a:r>
            <a:r>
              <a:rPr lang="en-GB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WebGet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"</a:t>
            </a:r>
            <a:r>
              <a:rPr lang="en-GB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GB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GetRandomString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",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RequestFormat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WebMessageFormat.Xml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ResponseFormat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WebMessageFormat.Xml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BodyStyle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WebMessageBodyStyle.Bare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)]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string </a:t>
            </a:r>
            <a:r>
              <a:rPr lang="en-GB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GetRandomString</a:t>
            </a:r>
            <a:r>
              <a:rPr lang="en-GB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();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 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    [</a:t>
            </a:r>
            <a:r>
              <a:rPr lang="en-GB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WebGet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"/</a:t>
            </a:r>
            <a:r>
              <a:rPr lang="en-GB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GetRandomString</a:t>
            </a:r>
            <a:r>
              <a:rPr lang="en-GB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/{Length}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",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RequestFormat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WebMessageFormat.Xml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ResponseFormat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WebMessageFormat.Xml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BodyStyle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WebMessageBodyStyle.Bare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)]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    string </a:t>
            </a:r>
            <a:r>
              <a:rPr lang="en-GB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GetRandomString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(string Length);	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6C7A8A-CECB-4B34-8B8B-40E44B8D9E38}" type="slidenum">
              <a:rPr lang="en-US" b="0" smtClean="0">
                <a:solidFill>
                  <a:schemeClr val="tx2"/>
                </a:solidFill>
              </a:rPr>
              <a:pPr/>
              <a:t>16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5609" name="Rounded Rectangular Callout 1"/>
          <p:cNvSpPr>
            <a:spLocks noChangeArrowheads="1"/>
          </p:cNvSpPr>
          <p:nvPr/>
        </p:nvSpPr>
        <p:spPr bwMode="auto">
          <a:xfrm>
            <a:off x="6781800" y="1219200"/>
            <a:ext cx="2133600" cy="1219200"/>
          </a:xfrm>
          <a:prstGeom prst="wedgeRoundRectCallout">
            <a:avLst>
              <a:gd name="adj1" fmla="val -27514"/>
              <a:gd name="adj2" fmla="val -9788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We are using the style with svc endpoints created but disabled</a:t>
            </a:r>
          </a:p>
          <a:p>
            <a:endParaRPr lang="en-US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Roadmap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98665" y="990600"/>
            <a:ext cx="8382000" cy="525780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Developing REST Services: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Developing RESTful Service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Defining Input and Output Formats</a:t>
            </a:r>
          </a:p>
          <a:p>
            <a:r>
              <a:rPr lang="en-US" b="1" dirty="0">
                <a:solidFill>
                  <a:srgbClr val="0000FF"/>
                </a:solidFill>
              </a:rPr>
              <a:t>Image Verifier in RESTful Service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RESTful Service of a Random String Generator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RESTful Service of an Image Verifier</a:t>
            </a:r>
          </a:p>
          <a:p>
            <a:pPr lvl="1"/>
            <a:r>
              <a:rPr lang="en-US" dirty="0"/>
              <a:t>Synchronous RESTful Service Calls</a:t>
            </a:r>
          </a:p>
          <a:p>
            <a:r>
              <a:rPr lang="en-US" dirty="0"/>
              <a:t>Consuming Services in Silverlight / Phone Apps </a:t>
            </a:r>
          </a:p>
          <a:p>
            <a:pPr lvl="1"/>
            <a:r>
              <a:rPr lang="en-US" dirty="0"/>
              <a:t>Asynchronous SOAP Calls</a:t>
            </a:r>
          </a:p>
          <a:p>
            <a:pPr lvl="1"/>
            <a:r>
              <a:rPr lang="en-US" dirty="0"/>
              <a:t>Asynchronous RESTful </a:t>
            </a:r>
            <a:r>
              <a:rPr lang="en-US" dirty="0" smtClean="0"/>
              <a:t>Calls</a:t>
            </a:r>
          </a:p>
          <a:p>
            <a:r>
              <a:rPr lang="en-US" dirty="0"/>
              <a:t>RESTful services in ASP </a:t>
            </a:r>
            <a:r>
              <a:rPr lang="en-US" dirty="0" err="1"/>
              <a:t>.Net</a:t>
            </a:r>
            <a:r>
              <a:rPr lang="en-US" dirty="0"/>
              <a:t> Core (2</a:t>
            </a:r>
            <a:r>
              <a:rPr lang="en-US" baseline="30000" dirty="0"/>
              <a:t>nd</a:t>
            </a:r>
            <a:r>
              <a:rPr lang="en-US" dirty="0"/>
              <a:t> Generation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9537590-A9C4-4BE0-927A-6A010002DEC0}" type="slidenum">
              <a:rPr lang="en-US" b="0" smtClean="0">
                <a:solidFill>
                  <a:schemeClr val="tx2"/>
                </a:solidFill>
              </a:rPr>
              <a:pPr/>
              <a:t>17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ounded Rectangular Callout 9"/>
          <p:cNvSpPr>
            <a:spLocks noChangeArrowheads="1"/>
          </p:cNvSpPr>
          <p:nvPr/>
        </p:nvSpPr>
        <p:spPr bwMode="auto">
          <a:xfrm>
            <a:off x="6096000" y="1600200"/>
            <a:ext cx="2819400" cy="838200"/>
          </a:xfrm>
          <a:prstGeom prst="wedgeRoundRectCallout">
            <a:avLst>
              <a:gd name="adj1" fmla="val -169148"/>
              <a:gd name="adj2" fmla="val 253565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/>
              <a:t>This operation will call the </a:t>
            </a:r>
            <a:br>
              <a:rPr lang="en-US" b="0"/>
            </a:br>
            <a:r>
              <a:rPr lang="en-US" b="0"/>
              <a:t>RandomString/Service.svc</a:t>
            </a: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Verifier Interface: </a:t>
            </a:r>
            <a:r>
              <a:rPr lang="en-US" dirty="0" err="1" smtClean="0"/>
              <a:t>IService.cs</a:t>
            </a:r>
            <a:endParaRPr lang="en-US" dirty="0" smtClean="0"/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6388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using System; using System.IO;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System.ServiceModel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System.ServiceModel.Web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ServiceContract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public interface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IService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[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WebGet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"/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GetVerifierString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/{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myLength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}",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RequestFormat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WebMessageFormat.Xml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ResponseFormat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WebMessageFormat.Xml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BodyStyle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WebMessageBodyStyle.Bare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)]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GB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GB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GetVerifierString</a:t>
            </a:r>
            <a:r>
              <a:rPr lang="en-GB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(string </a:t>
            </a:r>
            <a:r>
              <a:rPr lang="en-GB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myLength</a:t>
            </a:r>
            <a:r>
              <a:rPr lang="en-GB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); // generate a string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[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WebGet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"/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GetImage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/{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myString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}",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RequestFormat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WebMessageFormat.Xml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ResponseFormat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WebMessageFormat.Xml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BodyStyle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WebMessageBodyStyle.Bare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)]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GB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Stream </a:t>
            </a:r>
            <a:r>
              <a:rPr lang="en-GB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GetImage</a:t>
            </a:r>
            <a:r>
              <a:rPr lang="en-GB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(string </a:t>
            </a:r>
            <a:r>
              <a:rPr lang="en-GB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myString</a:t>
            </a:r>
            <a:r>
              <a:rPr lang="en-GB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); // generate image of the string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3883AB-0AC0-4444-8156-49D970E7F8FA}" type="slidenum">
              <a:rPr lang="en-US" b="0" smtClean="0">
                <a:solidFill>
                  <a:schemeClr val="tx2"/>
                </a:solidFill>
              </a:rPr>
              <a:pPr/>
              <a:t>18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Verifier: Service.cs Architecture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ED2577-000C-48AC-9D27-DF799F142399}" type="slidenum">
              <a:rPr lang="en-US" b="0" smtClean="0">
                <a:solidFill>
                  <a:schemeClr val="tx2"/>
                </a:solidFill>
              </a:rPr>
              <a:pPr/>
              <a:t>19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38200" y="1600200"/>
            <a:ext cx="3352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/>
              <a:t>Class </a:t>
            </a:r>
            <a:r>
              <a:rPr lang="en-US" sz="2400" b="0" dirty="0">
                <a:solidFill>
                  <a:srgbClr val="0000FF"/>
                </a:solidFill>
              </a:rPr>
              <a:t>Service</a:t>
            </a: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838200" y="2133600"/>
            <a:ext cx="3352800" cy="2057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2400" b="0"/>
              <a:t>GetVerifierString (length)  </a:t>
            </a:r>
          </a:p>
          <a:p>
            <a:r>
              <a:rPr lang="en-GB" sz="2400" b="0"/>
              <a:t>{</a:t>
            </a:r>
          </a:p>
          <a:p>
            <a:r>
              <a:rPr lang="en-GB" sz="2400" b="0"/>
              <a:t>    call remote service;</a:t>
            </a:r>
          </a:p>
          <a:p>
            <a:r>
              <a:rPr lang="en-US" sz="2400" b="0"/>
              <a:t>    return string; </a:t>
            </a:r>
          </a:p>
          <a:p>
            <a:r>
              <a:rPr lang="en-US" sz="2400" b="0"/>
              <a:t>}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19800" y="2743200"/>
            <a:ext cx="2763838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/>
              <a:t>Class</a:t>
            </a:r>
            <a:r>
              <a:rPr lang="en-US" sz="2400" b="0" dirty="0">
                <a:solidFill>
                  <a:srgbClr val="0000FF"/>
                </a:solidFill>
              </a:rPr>
              <a:t> Service</a:t>
            </a:r>
          </a:p>
        </p:txBody>
      </p:sp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6019800" y="3276600"/>
            <a:ext cx="2763838" cy="1676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400" b="0" dirty="0"/>
              <a:t> /Service.svc/</a:t>
            </a:r>
            <a:br>
              <a:rPr lang="en-US" sz="2400" b="0" dirty="0"/>
            </a:br>
            <a:r>
              <a:rPr lang="en-US" sz="2400" b="0" dirty="0"/>
              <a:t> </a:t>
            </a:r>
            <a:r>
              <a:rPr lang="en-US" sz="2400" b="0" dirty="0" err="1"/>
              <a:t>GetRandomString</a:t>
            </a:r>
            <a:endParaRPr lang="en-US" sz="2400" b="0" dirty="0"/>
          </a:p>
          <a:p>
            <a:r>
              <a:rPr lang="en-US" sz="2400" b="0" dirty="0"/>
              <a:t> /Service.svc/</a:t>
            </a:r>
            <a:br>
              <a:rPr lang="en-US" sz="2400" b="0" dirty="0"/>
            </a:br>
            <a:r>
              <a:rPr lang="en-US" sz="2400" b="0" dirty="0"/>
              <a:t> </a:t>
            </a:r>
            <a:r>
              <a:rPr lang="en-US" sz="2400" b="0" dirty="0" err="1"/>
              <a:t>GetRandomString</a:t>
            </a:r>
            <a:r>
              <a:rPr lang="en-US" sz="2400" b="0" dirty="0"/>
              <a:t>/5</a:t>
            </a:r>
          </a:p>
        </p:txBody>
      </p:sp>
      <p:cxnSp>
        <p:nvCxnSpPr>
          <p:cNvPr id="28680" name="Straight Arrow Connector 12"/>
          <p:cNvCxnSpPr>
            <a:cxnSpLocks noChangeShapeType="1"/>
          </p:cNvCxnSpPr>
          <p:nvPr/>
        </p:nvCxnSpPr>
        <p:spPr bwMode="auto">
          <a:xfrm>
            <a:off x="3733800" y="3124200"/>
            <a:ext cx="2438400" cy="685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1" name="TextBox 14"/>
          <p:cNvSpPr txBox="1">
            <a:spLocks noChangeArrowheads="1"/>
          </p:cNvSpPr>
          <p:nvPr/>
        </p:nvSpPr>
        <p:spPr bwMode="auto">
          <a:xfrm rot="769155">
            <a:off x="4397375" y="3617913"/>
            <a:ext cx="1473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Return a </a:t>
            </a:r>
          </a:p>
          <a:p>
            <a:r>
              <a:rPr lang="en-US" b="0"/>
              <a:t>random string</a:t>
            </a:r>
          </a:p>
        </p:txBody>
      </p:sp>
      <p:sp>
        <p:nvSpPr>
          <p:cNvPr id="28682" name="Rectangle 15"/>
          <p:cNvSpPr>
            <a:spLocks noChangeArrowheads="1"/>
          </p:cNvSpPr>
          <p:nvPr/>
        </p:nvSpPr>
        <p:spPr bwMode="auto">
          <a:xfrm>
            <a:off x="838200" y="4191000"/>
            <a:ext cx="3352800" cy="1905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400" b="0"/>
              <a:t>GetImage(string) </a:t>
            </a:r>
          </a:p>
          <a:p>
            <a:r>
              <a:rPr lang="en-US" sz="2400" b="0"/>
              <a:t>{</a:t>
            </a:r>
          </a:p>
          <a:p>
            <a:r>
              <a:rPr lang="en-US" sz="2400" b="0"/>
              <a:t>    generate image;</a:t>
            </a:r>
          </a:p>
          <a:p>
            <a:r>
              <a:rPr lang="en-US" sz="2400" b="0"/>
              <a:t>    return image URI;</a:t>
            </a:r>
          </a:p>
          <a:p>
            <a:r>
              <a:rPr lang="en-US" sz="2400" b="0"/>
              <a:t>}</a:t>
            </a:r>
          </a:p>
        </p:txBody>
      </p:sp>
      <p:cxnSp>
        <p:nvCxnSpPr>
          <p:cNvPr id="28683" name="Straight Arrow Connector 27"/>
          <p:cNvCxnSpPr>
            <a:cxnSpLocks noChangeShapeType="1"/>
          </p:cNvCxnSpPr>
          <p:nvPr/>
        </p:nvCxnSpPr>
        <p:spPr bwMode="auto">
          <a:xfrm>
            <a:off x="3733800" y="3276600"/>
            <a:ext cx="2438400" cy="685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4" name="TextBox 1"/>
          <p:cNvSpPr txBox="1">
            <a:spLocks noChangeArrowheads="1"/>
          </p:cNvSpPr>
          <p:nvPr/>
        </p:nvSpPr>
        <p:spPr bwMode="auto">
          <a:xfrm>
            <a:off x="6019800" y="2317750"/>
            <a:ext cx="2225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/>
              <a:t>RESTful service</a:t>
            </a:r>
          </a:p>
        </p:txBody>
      </p:sp>
      <p:sp>
        <p:nvSpPr>
          <p:cNvPr id="28685" name="TextBox 12"/>
          <p:cNvSpPr txBox="1">
            <a:spLocks noChangeArrowheads="1"/>
          </p:cNvSpPr>
          <p:nvPr/>
        </p:nvSpPr>
        <p:spPr bwMode="auto">
          <a:xfrm>
            <a:off x="841375" y="1143000"/>
            <a:ext cx="2225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/>
              <a:t>RESTful service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19100" y="2171700"/>
            <a:ext cx="3810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Arrow Connector 12"/>
          <p:cNvCxnSpPr>
            <a:cxnSpLocks noChangeShapeType="1"/>
          </p:cNvCxnSpPr>
          <p:nvPr/>
        </p:nvCxnSpPr>
        <p:spPr bwMode="auto">
          <a:xfrm>
            <a:off x="2314247" y="3662363"/>
            <a:ext cx="200353" cy="6810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Roadmap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686800" cy="5486400"/>
          </a:xfrm>
        </p:spPr>
        <p:txBody>
          <a:bodyPr/>
          <a:lstStyle/>
          <a:p>
            <a:r>
              <a:rPr lang="en-US" b="1" dirty="0" smtClean="0"/>
              <a:t>Developing REST Services:</a:t>
            </a:r>
          </a:p>
          <a:p>
            <a:pPr lvl="1"/>
            <a:r>
              <a:rPr lang="en-US" dirty="0"/>
              <a:t>Developing </a:t>
            </a:r>
            <a:r>
              <a:rPr lang="en-US" dirty="0" smtClean="0"/>
              <a:t>RESTful </a:t>
            </a:r>
            <a:r>
              <a:rPr lang="en-US" dirty="0"/>
              <a:t>Service </a:t>
            </a:r>
            <a:endParaRPr lang="en-US" dirty="0" smtClean="0"/>
          </a:p>
          <a:p>
            <a:pPr lvl="1"/>
            <a:r>
              <a:rPr lang="en-US" dirty="0" smtClean="0"/>
              <a:t>Defining </a:t>
            </a:r>
            <a:r>
              <a:rPr lang="en-US" dirty="0"/>
              <a:t>Input and Output Formats</a:t>
            </a:r>
          </a:p>
          <a:p>
            <a:r>
              <a:rPr lang="en-US" b="1" dirty="0" smtClean="0"/>
              <a:t>Case Study: Image Verifier in RESTful Service</a:t>
            </a:r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Service of a Random String Generator</a:t>
            </a:r>
          </a:p>
          <a:p>
            <a:pPr lvl="1"/>
            <a:r>
              <a:rPr lang="en-US" dirty="0" smtClean="0"/>
              <a:t>RESTful Service of an Image Verifier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ynchronous RESTful Service Calls</a:t>
            </a:r>
          </a:p>
          <a:p>
            <a:r>
              <a:rPr lang="en-US" b="1" dirty="0"/>
              <a:t>Case Study: Consuming </a:t>
            </a:r>
            <a:r>
              <a:rPr lang="en-US" b="1" dirty="0" smtClean="0"/>
              <a:t>Services a Phone App </a:t>
            </a:r>
          </a:p>
          <a:p>
            <a:pPr lvl="1"/>
            <a:r>
              <a:rPr lang="en-US" dirty="0"/>
              <a:t>Asynchronous SOAP Calls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Asynchronous</a:t>
            </a:r>
            <a:r>
              <a:rPr lang="en-US" dirty="0"/>
              <a:t> RESTful </a:t>
            </a:r>
            <a:r>
              <a:rPr lang="en-US" dirty="0" smtClean="0"/>
              <a:t>Calls</a:t>
            </a:r>
          </a:p>
          <a:p>
            <a:r>
              <a:rPr lang="en-US" b="1" dirty="0"/>
              <a:t>RESTful services in ASP </a:t>
            </a:r>
            <a:r>
              <a:rPr lang="en-US" b="1" dirty="0" err="1"/>
              <a:t>.Net</a:t>
            </a:r>
            <a:r>
              <a:rPr lang="en-US" b="1" dirty="0"/>
              <a:t> Core (2</a:t>
            </a:r>
            <a:r>
              <a:rPr lang="en-US" b="1" baseline="30000" dirty="0"/>
              <a:t>nd</a:t>
            </a:r>
            <a:r>
              <a:rPr lang="en-US" b="1" dirty="0"/>
              <a:t> Generation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E84B13-C040-44C5-B67C-33DBBB2D7CF6}" type="slidenum">
              <a:rPr lang="en-US" b="0" smtClean="0">
                <a:solidFill>
                  <a:schemeClr val="tx2"/>
                </a:solidFill>
              </a:rPr>
              <a:pPr/>
              <a:t>2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Verifier: Service.cs Code (1)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6388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public class Service :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IService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public string </a:t>
            </a:r>
            <a:r>
              <a:rPr lang="en-GB" sz="20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GetVerifierString</a:t>
            </a:r>
            <a:r>
              <a:rPr lang="en-GB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(string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myLength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// Create the base address to the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RandomString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service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ZDingbats"/>
                <a:cs typeface="Arial" pitchFamily="34" charset="0"/>
              </a:rPr>
              <a:t>	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	Uri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baseUri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new 	Uri("</a:t>
            </a:r>
            <a:r>
              <a:rPr lang="en-US" sz="1400" dirty="0"/>
              <a:t>http://neptune.fulton.ad.asu.edu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/WSRepository/Services/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RandomString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Service.svc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// Define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for passing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parameter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myTemplate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GetRandomString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/{Length}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// Assign values to variable to obtain the complete URI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Uri </a:t>
            </a:r>
            <a:r>
              <a:rPr lang="en-GB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completeUri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myTemplate.</a:t>
            </a:r>
            <a:r>
              <a:rPr lang="en-GB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BindByPosition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baseUri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myLength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); 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WebClient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channel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WebClient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(); // create a channel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byte[]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abc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channel.DownloadData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completeUri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); // return byte array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Stream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strm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MemoryStream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abc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); // convert to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mem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stream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DataContractSerializer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obj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DataContractSerializer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1800" dirty="0" err="1" smtClean="0">
                <a:latin typeface="Arial" pitchFamily="34" charset="0"/>
                <a:cs typeface="Arial" pitchFamily="34" charset="0"/>
              </a:rPr>
              <a:t>typeof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(string)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string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randString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obj.ReadObject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strm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).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ToString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return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randString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283873-EBE1-40F3-92BF-2963B5C4C785}" type="slidenum">
              <a:rPr lang="en-US" b="0" smtClean="0">
                <a:solidFill>
                  <a:schemeClr val="tx2"/>
                </a:solidFill>
              </a:rPr>
              <a:pPr/>
              <a:t>20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9701" name="Rounded Rectangular Callout 4"/>
          <p:cNvSpPr>
            <a:spLocks noChangeArrowheads="1"/>
          </p:cNvSpPr>
          <p:nvPr/>
        </p:nvSpPr>
        <p:spPr bwMode="auto">
          <a:xfrm>
            <a:off x="7620000" y="533400"/>
            <a:ext cx="1447800" cy="1219200"/>
          </a:xfrm>
          <a:prstGeom prst="wedgeRoundRectCallout">
            <a:avLst>
              <a:gd name="adj1" fmla="val -86361"/>
              <a:gd name="adj2" fmla="val 10865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Notice how a RESTful service is access here</a:t>
            </a:r>
          </a:p>
        </p:txBody>
      </p:sp>
      <p:sp>
        <p:nvSpPr>
          <p:cNvPr id="29702" name="TextBox 1"/>
          <p:cNvSpPr txBox="1">
            <a:spLocks noChangeArrowheads="1"/>
          </p:cNvSpPr>
          <p:nvPr/>
        </p:nvSpPr>
        <p:spPr bwMode="auto">
          <a:xfrm>
            <a:off x="228600" y="20574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>
                <a:solidFill>
                  <a:srgbClr val="800000"/>
                </a:solidFill>
                <a:latin typeface="Symbol" pitchFamily="18" charset="2"/>
              </a:rPr>
              <a:t>1</a:t>
            </a:r>
          </a:p>
        </p:txBody>
      </p:sp>
      <p:sp>
        <p:nvSpPr>
          <p:cNvPr id="29703" name="TextBox 6"/>
          <p:cNvSpPr txBox="1">
            <a:spLocks noChangeArrowheads="1"/>
          </p:cNvSpPr>
          <p:nvPr/>
        </p:nvSpPr>
        <p:spPr bwMode="auto">
          <a:xfrm>
            <a:off x="228600" y="31242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>
                <a:solidFill>
                  <a:srgbClr val="800000"/>
                </a:solidFill>
                <a:latin typeface="Symbol" pitchFamily="18" charset="2"/>
              </a:rPr>
              <a:t>2</a:t>
            </a:r>
          </a:p>
        </p:txBody>
      </p:sp>
      <p:sp>
        <p:nvSpPr>
          <p:cNvPr id="29704" name="TextBox 7"/>
          <p:cNvSpPr txBox="1">
            <a:spLocks noChangeArrowheads="1"/>
          </p:cNvSpPr>
          <p:nvPr/>
        </p:nvSpPr>
        <p:spPr bwMode="auto">
          <a:xfrm>
            <a:off x="254000" y="3810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>
                <a:solidFill>
                  <a:srgbClr val="800000"/>
                </a:solidFill>
                <a:latin typeface="Symbol" pitchFamily="18" charset="2"/>
              </a:rPr>
              <a:t>3</a:t>
            </a:r>
          </a:p>
        </p:txBody>
      </p:sp>
      <p:sp>
        <p:nvSpPr>
          <p:cNvPr id="29705" name="TextBox 8"/>
          <p:cNvSpPr txBox="1">
            <a:spLocks noChangeArrowheads="1"/>
          </p:cNvSpPr>
          <p:nvPr/>
        </p:nvSpPr>
        <p:spPr bwMode="auto">
          <a:xfrm>
            <a:off x="254000" y="4191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>
                <a:solidFill>
                  <a:srgbClr val="800000"/>
                </a:solidFill>
                <a:latin typeface="Symbol" pitchFamily="18" charset="2"/>
              </a:rPr>
              <a:t>4</a:t>
            </a:r>
          </a:p>
        </p:txBody>
      </p:sp>
      <p:sp>
        <p:nvSpPr>
          <p:cNvPr id="29706" name="TextBox 9"/>
          <p:cNvSpPr txBox="1">
            <a:spLocks noChangeArrowheads="1"/>
          </p:cNvSpPr>
          <p:nvPr/>
        </p:nvSpPr>
        <p:spPr bwMode="auto">
          <a:xfrm>
            <a:off x="228600" y="4572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>
                <a:solidFill>
                  <a:srgbClr val="800000"/>
                </a:solidFill>
                <a:latin typeface="Symbol" pitchFamily="18" charset="2"/>
              </a:rPr>
              <a:t>5</a:t>
            </a:r>
          </a:p>
        </p:txBody>
      </p:sp>
      <p:sp>
        <p:nvSpPr>
          <p:cNvPr id="29707" name="TextBox 10"/>
          <p:cNvSpPr txBox="1">
            <a:spLocks noChangeArrowheads="1"/>
          </p:cNvSpPr>
          <p:nvPr/>
        </p:nvSpPr>
        <p:spPr bwMode="auto">
          <a:xfrm>
            <a:off x="228600" y="49022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>
                <a:solidFill>
                  <a:srgbClr val="800000"/>
                </a:solidFill>
                <a:latin typeface="Symbol" pitchFamily="18" charset="2"/>
              </a:rPr>
              <a:t>6</a:t>
            </a:r>
          </a:p>
        </p:txBody>
      </p:sp>
      <p:sp>
        <p:nvSpPr>
          <p:cNvPr id="29708" name="TextBox 11"/>
          <p:cNvSpPr txBox="1">
            <a:spLocks noChangeArrowheads="1"/>
          </p:cNvSpPr>
          <p:nvPr/>
        </p:nvSpPr>
        <p:spPr bwMode="auto">
          <a:xfrm>
            <a:off x="228600" y="52832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>
                <a:solidFill>
                  <a:srgbClr val="800000"/>
                </a:solidFill>
                <a:latin typeface="Symbol" pitchFamily="18" charset="2"/>
              </a:rPr>
              <a:t>7</a:t>
            </a:r>
          </a:p>
        </p:txBody>
      </p:sp>
      <p:sp>
        <p:nvSpPr>
          <p:cNvPr id="29709" name="TextBox 12"/>
          <p:cNvSpPr txBox="1">
            <a:spLocks noChangeArrowheads="1"/>
          </p:cNvSpPr>
          <p:nvPr/>
        </p:nvSpPr>
        <p:spPr bwMode="auto">
          <a:xfrm>
            <a:off x="228600" y="56642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>
                <a:solidFill>
                  <a:srgbClr val="800000"/>
                </a:solidFill>
                <a:latin typeface="Symbol" pitchFamily="18" charset="2"/>
              </a:rPr>
              <a:t>8</a:t>
            </a:r>
          </a:p>
        </p:txBody>
      </p:sp>
      <p:sp>
        <p:nvSpPr>
          <p:cNvPr id="29710" name="TextBox 13"/>
          <p:cNvSpPr txBox="1">
            <a:spLocks noChangeArrowheads="1"/>
          </p:cNvSpPr>
          <p:nvPr/>
        </p:nvSpPr>
        <p:spPr bwMode="auto">
          <a:xfrm>
            <a:off x="228600" y="60452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>
                <a:solidFill>
                  <a:srgbClr val="800000"/>
                </a:solidFill>
                <a:latin typeface="Symbol" pitchFamily="18" charset="2"/>
              </a:rPr>
              <a:t>9</a:t>
            </a:r>
          </a:p>
        </p:txBody>
      </p:sp>
      <p:sp>
        <p:nvSpPr>
          <p:cNvPr id="15" name="Rounded Rectangular Callout 4"/>
          <p:cNvSpPr>
            <a:spLocks noChangeArrowheads="1"/>
          </p:cNvSpPr>
          <p:nvPr/>
        </p:nvSpPr>
        <p:spPr bwMode="auto">
          <a:xfrm>
            <a:off x="6250405" y="6165684"/>
            <a:ext cx="2857500" cy="711200"/>
          </a:xfrm>
          <a:prstGeom prst="wedgeRoundRectCallout">
            <a:avLst>
              <a:gd name="adj1" fmla="val 27600"/>
              <a:gd name="adj2" fmla="val -10619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 smtClean="0"/>
              <a:t>The purpose is to create a language-independent string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623888"/>
          </a:xfrm>
        </p:spPr>
        <p:txBody>
          <a:bodyPr/>
          <a:lstStyle/>
          <a:p>
            <a:r>
              <a:rPr lang="en-US" dirty="0" smtClean="0"/>
              <a:t>Image Verifier: Service.cs Code (1) Explained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A95A3F-178A-4641-9DAF-14A2EFDBF3EB}" type="slidenum">
              <a:rPr lang="en-US" b="0" smtClean="0">
                <a:solidFill>
                  <a:schemeClr val="tx2"/>
                </a:solidFill>
              </a:rPr>
              <a:pPr/>
              <a:t>21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0724" name="Content Placeholder 1"/>
          <p:cNvSpPr>
            <a:spLocks noGrp="1"/>
          </p:cNvSpPr>
          <p:nvPr>
            <p:ph idx="1"/>
          </p:nvPr>
        </p:nvSpPr>
        <p:spPr>
          <a:xfrm>
            <a:off x="765175" y="5029201"/>
            <a:ext cx="7620000" cy="1066800"/>
          </a:xfrm>
        </p:spPr>
        <p:txBody>
          <a:bodyPr/>
          <a:lstStyle/>
          <a:p>
            <a:r>
              <a:rPr lang="en-US" dirty="0" smtClean="0"/>
              <a:t>Can we use </a:t>
            </a:r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appending</a:t>
            </a:r>
            <a:r>
              <a:rPr lang="en-US" dirty="0" smtClean="0"/>
              <a:t>, instead?</a:t>
            </a:r>
          </a:p>
          <a:p>
            <a:pPr>
              <a:buFont typeface="Wingdings" pitchFamily="2" charset="2"/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	Uri </a:t>
            </a:r>
            <a:r>
              <a:rPr lang="en-GB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completeUri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baseUri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myLength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;</a:t>
            </a: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1752600"/>
            <a:ext cx="8991600" cy="22098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400" b="0" dirty="0" smtClean="0">
                <a:latin typeface="Arial" pitchFamily="34" charset="0"/>
                <a:cs typeface="Arial" pitchFamily="34" charset="0"/>
              </a:rPr>
              <a:t>From the previous page: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endParaRPr lang="en-GB" sz="2000" b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b="0" dirty="0" smtClean="0">
                <a:latin typeface="Arial" pitchFamily="34" charset="0"/>
                <a:cs typeface="Arial" pitchFamily="34" charset="0"/>
              </a:rPr>
              <a:t>		// Create the base address to the </a:t>
            </a:r>
            <a:r>
              <a:rPr lang="en-GB" sz="2000" b="0" dirty="0" err="1" smtClean="0">
                <a:latin typeface="Arial" pitchFamily="34" charset="0"/>
                <a:cs typeface="Arial" pitchFamily="34" charset="0"/>
              </a:rPr>
              <a:t>RandomString</a:t>
            </a:r>
            <a:r>
              <a:rPr lang="en-GB" sz="2000" b="0" dirty="0" smtClean="0">
                <a:latin typeface="Arial" pitchFamily="34" charset="0"/>
                <a:cs typeface="Arial" pitchFamily="34" charset="0"/>
              </a:rPr>
              <a:t> service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b="0" dirty="0" smtClean="0">
                <a:latin typeface="Arial" pitchFamily="34" charset="0"/>
                <a:cs typeface="Arial" pitchFamily="34" charset="0"/>
              </a:rPr>
              <a:t>		Uri </a:t>
            </a:r>
            <a:r>
              <a:rPr lang="en-GB" sz="20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baseUri</a:t>
            </a:r>
            <a:r>
              <a:rPr lang="en-GB" sz="20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000" b="0" dirty="0" smtClean="0">
                <a:latin typeface="Arial" pitchFamily="34" charset="0"/>
                <a:cs typeface="Arial" pitchFamily="34" charset="0"/>
              </a:rPr>
              <a:t>= new Uri("</a:t>
            </a:r>
            <a:r>
              <a:rPr lang="en-US" sz="1100" b="0" dirty="0">
                <a:latin typeface="Arial" pitchFamily="34" charset="0"/>
                <a:cs typeface="Arial" pitchFamily="34" charset="0"/>
              </a:rPr>
              <a:t>http://neptune.fulton.ad.asu.edu</a:t>
            </a:r>
            <a:r>
              <a:rPr lang="en-GB" sz="1100" b="0" dirty="0" smtClean="0">
                <a:latin typeface="Arial" pitchFamily="34" charset="0"/>
                <a:cs typeface="Arial" pitchFamily="34" charset="0"/>
              </a:rPr>
              <a:t>/WSRepository/Services/</a:t>
            </a:r>
            <a:r>
              <a:rPr lang="en-GB" sz="1100" b="0" dirty="0" err="1" smtClean="0">
                <a:latin typeface="Arial" pitchFamily="34" charset="0"/>
                <a:cs typeface="Arial" pitchFamily="34" charset="0"/>
              </a:rPr>
              <a:t>RandomString</a:t>
            </a:r>
            <a:r>
              <a:rPr lang="en-GB" sz="1100" b="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GB" sz="1100" b="0" dirty="0" err="1" smtClean="0">
                <a:latin typeface="Arial" pitchFamily="34" charset="0"/>
                <a:cs typeface="Arial" pitchFamily="34" charset="0"/>
              </a:rPr>
              <a:t>Service.svc</a:t>
            </a:r>
            <a:r>
              <a:rPr lang="en-GB" sz="2000" b="0" dirty="0" smtClean="0"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b="0" dirty="0" smtClean="0">
                <a:latin typeface="Arial" pitchFamily="34" charset="0"/>
                <a:cs typeface="Arial" pitchFamily="34" charset="0"/>
              </a:rPr>
              <a:t>		// Create the Template to be used by the client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b="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b="0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b="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000" b="0" dirty="0" err="1" smtClean="0">
                <a:latin typeface="Arial" pitchFamily="34" charset="0"/>
                <a:cs typeface="Arial" pitchFamily="34" charset="0"/>
              </a:rPr>
              <a:t>myTemplate</a:t>
            </a:r>
            <a:r>
              <a:rPr lang="en-GB" sz="2000" b="0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b="0" dirty="0" err="1" smtClean="0"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b="0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GB" sz="16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GetRandomString</a:t>
            </a:r>
            <a:r>
              <a:rPr lang="en-GB" sz="16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/{Length}</a:t>
            </a:r>
            <a:r>
              <a:rPr lang="en-GB" sz="2000" b="0" dirty="0" smtClean="0"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b="0" dirty="0" smtClean="0">
                <a:latin typeface="Arial" pitchFamily="34" charset="0"/>
                <a:cs typeface="Arial" pitchFamily="34" charset="0"/>
              </a:rPr>
              <a:t>		// Assign values to variable to obtain the complete URI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b="0" dirty="0" smtClean="0">
                <a:latin typeface="Arial" pitchFamily="34" charset="0"/>
                <a:cs typeface="Arial" pitchFamily="34" charset="0"/>
              </a:rPr>
              <a:t>		Uri </a:t>
            </a:r>
            <a:r>
              <a:rPr lang="en-GB" sz="20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completeUri</a:t>
            </a:r>
            <a:r>
              <a:rPr lang="en-GB" sz="2000" b="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b="0" dirty="0" err="1" smtClean="0">
                <a:latin typeface="Arial" pitchFamily="34" charset="0"/>
                <a:cs typeface="Arial" pitchFamily="34" charset="0"/>
              </a:rPr>
              <a:t>myTemplate.</a:t>
            </a:r>
            <a:r>
              <a:rPr lang="en-GB" sz="20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BindByPosition</a:t>
            </a:r>
            <a:r>
              <a:rPr lang="en-GB" sz="2000" b="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b="0" dirty="0" err="1" smtClean="0">
                <a:latin typeface="Arial" pitchFamily="34" charset="0"/>
                <a:cs typeface="Arial" pitchFamily="34" charset="0"/>
              </a:rPr>
              <a:t>baseUri</a:t>
            </a:r>
            <a:r>
              <a:rPr lang="en-GB" sz="2000" b="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myLength</a:t>
            </a:r>
            <a:r>
              <a:rPr lang="en-GB" sz="2000" b="0" dirty="0" smtClean="0">
                <a:latin typeface="Arial" pitchFamily="34" charset="0"/>
                <a:cs typeface="Arial" pitchFamily="34" charset="0"/>
              </a:rPr>
              <a:t>); 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endParaRPr lang="en-GB" sz="2000" b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b="0" dirty="0" smtClean="0">
                <a:latin typeface="Arial" pitchFamily="34" charset="0"/>
                <a:cs typeface="Arial" pitchFamily="34" charset="0"/>
              </a:rPr>
              <a:t>		</a:t>
            </a:r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0" y="1306513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1600" b="0" dirty="0">
                <a:solidFill>
                  <a:srgbClr val="0000FF"/>
                </a:solidFill>
              </a:rPr>
              <a:t>http://neptune.fulton.ad.asu.edu/</a:t>
            </a:r>
            <a:r>
              <a:rPr lang="en-US" sz="1600" b="0" dirty="0" smtClean="0">
                <a:solidFill>
                  <a:srgbClr val="0000FF"/>
                </a:solidFill>
              </a:rPr>
              <a:t>WSRepository/Services/RandomString/Service.svc</a:t>
            </a:r>
            <a:r>
              <a:rPr lang="en-US" sz="1600" b="0" dirty="0" smtClean="0">
                <a:solidFill>
                  <a:srgbClr val="C00000"/>
                </a:solidFill>
              </a:rPr>
              <a:t>/GetRandomString/5</a:t>
            </a:r>
            <a:endParaRPr lang="en-US" sz="1600" b="0" dirty="0">
              <a:solidFill>
                <a:srgbClr val="C00000"/>
              </a:solidFill>
            </a:endParaRPr>
          </a:p>
        </p:txBody>
      </p:sp>
      <p:sp>
        <p:nvSpPr>
          <p:cNvPr id="30727" name="TextBox 7"/>
          <p:cNvSpPr txBox="1">
            <a:spLocks noChangeArrowheads="1"/>
          </p:cNvSpPr>
          <p:nvPr/>
        </p:nvSpPr>
        <p:spPr bwMode="auto">
          <a:xfrm>
            <a:off x="304800" y="2387600"/>
            <a:ext cx="320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0">
                <a:solidFill>
                  <a:srgbClr val="800000"/>
                </a:solidFill>
                <a:latin typeface="ZDingbats" pitchFamily="2" charset="0"/>
              </a:rPr>
              <a:t>1</a:t>
            </a:r>
            <a:endParaRPr lang="en-US" sz="3200" b="0">
              <a:solidFill>
                <a:srgbClr val="800000"/>
              </a:solidFill>
            </a:endParaRPr>
          </a:p>
        </p:txBody>
      </p:sp>
      <p:sp>
        <p:nvSpPr>
          <p:cNvPr id="30728" name="TextBox 8"/>
          <p:cNvSpPr txBox="1">
            <a:spLocks noChangeArrowheads="1"/>
          </p:cNvSpPr>
          <p:nvPr/>
        </p:nvSpPr>
        <p:spPr bwMode="auto">
          <a:xfrm>
            <a:off x="304800" y="3124200"/>
            <a:ext cx="320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0">
                <a:solidFill>
                  <a:srgbClr val="800000"/>
                </a:solidFill>
                <a:latin typeface="ZDingbats" pitchFamily="2" charset="0"/>
              </a:rPr>
              <a:t>2</a:t>
            </a:r>
            <a:endParaRPr lang="en-US" sz="3200" b="0">
              <a:solidFill>
                <a:srgbClr val="800000"/>
              </a:solidFill>
            </a:endParaRPr>
          </a:p>
        </p:txBody>
      </p:sp>
      <p:sp>
        <p:nvSpPr>
          <p:cNvPr id="30729" name="TextBox 9"/>
          <p:cNvSpPr txBox="1">
            <a:spLocks noChangeArrowheads="1"/>
          </p:cNvSpPr>
          <p:nvPr/>
        </p:nvSpPr>
        <p:spPr bwMode="auto">
          <a:xfrm>
            <a:off x="330200" y="3886200"/>
            <a:ext cx="320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0" dirty="0">
                <a:solidFill>
                  <a:srgbClr val="800000"/>
                </a:solidFill>
                <a:latin typeface="ZDingbats" pitchFamily="2" charset="0"/>
              </a:rPr>
              <a:t>3</a:t>
            </a:r>
            <a:endParaRPr lang="en-US" sz="3200" b="0" dirty="0">
              <a:solidFill>
                <a:srgbClr val="80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4648200" y="4800602"/>
            <a:ext cx="304800" cy="3061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Up Arrow 1"/>
          <p:cNvSpPr/>
          <p:nvPr/>
        </p:nvSpPr>
        <p:spPr bwMode="auto">
          <a:xfrm>
            <a:off x="1219200" y="6096000"/>
            <a:ext cx="304800" cy="2286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Verifier: Service.cs Architecture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ED2577-000C-48AC-9D27-DF799F142399}" type="slidenum">
              <a:rPr lang="en-US" b="0" smtClean="0">
                <a:solidFill>
                  <a:schemeClr val="tx2"/>
                </a:solidFill>
              </a:rPr>
              <a:pPr/>
              <a:t>22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38200" y="1600200"/>
            <a:ext cx="3352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/>
              <a:t>Class </a:t>
            </a:r>
            <a:r>
              <a:rPr lang="en-US" sz="2400" b="0" dirty="0">
                <a:solidFill>
                  <a:srgbClr val="0000FF"/>
                </a:solidFill>
              </a:rPr>
              <a:t>Service</a:t>
            </a: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838200" y="2133600"/>
            <a:ext cx="3352800" cy="2057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2400" b="0"/>
              <a:t>GetVerifierString (length)  </a:t>
            </a:r>
          </a:p>
          <a:p>
            <a:r>
              <a:rPr lang="en-GB" sz="2400" b="0"/>
              <a:t>{</a:t>
            </a:r>
          </a:p>
          <a:p>
            <a:r>
              <a:rPr lang="en-GB" sz="2400" b="0"/>
              <a:t>    call remote service;</a:t>
            </a:r>
          </a:p>
          <a:p>
            <a:r>
              <a:rPr lang="en-US" sz="2400" b="0"/>
              <a:t>    return string; </a:t>
            </a:r>
          </a:p>
          <a:p>
            <a:r>
              <a:rPr lang="en-US" sz="2400" b="0"/>
              <a:t>}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19800" y="2743200"/>
            <a:ext cx="2763838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/>
              <a:t>Class</a:t>
            </a:r>
            <a:r>
              <a:rPr lang="en-US" sz="2400" b="0" dirty="0">
                <a:solidFill>
                  <a:srgbClr val="0000FF"/>
                </a:solidFill>
              </a:rPr>
              <a:t> Service</a:t>
            </a:r>
          </a:p>
        </p:txBody>
      </p:sp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6019800" y="3276600"/>
            <a:ext cx="2763838" cy="1676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400" b="0" dirty="0"/>
              <a:t> /Service.svc/</a:t>
            </a:r>
            <a:br>
              <a:rPr lang="en-US" sz="2400" b="0" dirty="0"/>
            </a:br>
            <a:r>
              <a:rPr lang="en-US" sz="2400" b="0" dirty="0"/>
              <a:t> </a:t>
            </a:r>
            <a:r>
              <a:rPr lang="en-US" sz="2400" b="0" dirty="0" err="1"/>
              <a:t>GetRandomString</a:t>
            </a:r>
            <a:endParaRPr lang="en-US" sz="2400" b="0" dirty="0"/>
          </a:p>
          <a:p>
            <a:r>
              <a:rPr lang="en-US" sz="2400" b="0" dirty="0"/>
              <a:t> /Service.svc/</a:t>
            </a:r>
            <a:br>
              <a:rPr lang="en-US" sz="2400" b="0" dirty="0"/>
            </a:br>
            <a:r>
              <a:rPr lang="en-US" sz="2400" b="0" dirty="0"/>
              <a:t> </a:t>
            </a:r>
            <a:r>
              <a:rPr lang="en-US" sz="2400" b="0" dirty="0" err="1"/>
              <a:t>GetRandomString</a:t>
            </a:r>
            <a:r>
              <a:rPr lang="en-US" sz="2400" b="0" dirty="0"/>
              <a:t>/5</a:t>
            </a:r>
          </a:p>
        </p:txBody>
      </p:sp>
      <p:cxnSp>
        <p:nvCxnSpPr>
          <p:cNvPr id="28680" name="Straight Arrow Connector 12"/>
          <p:cNvCxnSpPr>
            <a:cxnSpLocks noChangeShapeType="1"/>
          </p:cNvCxnSpPr>
          <p:nvPr/>
        </p:nvCxnSpPr>
        <p:spPr bwMode="auto">
          <a:xfrm>
            <a:off x="3733800" y="3124200"/>
            <a:ext cx="2438400" cy="685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1" name="TextBox 14"/>
          <p:cNvSpPr txBox="1">
            <a:spLocks noChangeArrowheads="1"/>
          </p:cNvSpPr>
          <p:nvPr/>
        </p:nvSpPr>
        <p:spPr bwMode="auto">
          <a:xfrm rot="769155">
            <a:off x="4397375" y="3617913"/>
            <a:ext cx="1473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Return a </a:t>
            </a:r>
          </a:p>
          <a:p>
            <a:r>
              <a:rPr lang="en-US" b="0"/>
              <a:t>random string</a:t>
            </a:r>
          </a:p>
        </p:txBody>
      </p:sp>
      <p:sp>
        <p:nvSpPr>
          <p:cNvPr id="28682" name="Rectangle 15"/>
          <p:cNvSpPr>
            <a:spLocks noChangeArrowheads="1"/>
          </p:cNvSpPr>
          <p:nvPr/>
        </p:nvSpPr>
        <p:spPr bwMode="auto">
          <a:xfrm>
            <a:off x="838200" y="4191000"/>
            <a:ext cx="3352800" cy="1905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400" b="0"/>
              <a:t>GetImage(string) </a:t>
            </a:r>
          </a:p>
          <a:p>
            <a:r>
              <a:rPr lang="en-US" sz="2400" b="0"/>
              <a:t>{</a:t>
            </a:r>
          </a:p>
          <a:p>
            <a:r>
              <a:rPr lang="en-US" sz="2400" b="0"/>
              <a:t>    generate image;</a:t>
            </a:r>
          </a:p>
          <a:p>
            <a:r>
              <a:rPr lang="en-US" sz="2400" b="0"/>
              <a:t>    return image URI;</a:t>
            </a:r>
          </a:p>
          <a:p>
            <a:r>
              <a:rPr lang="en-US" sz="2400" b="0"/>
              <a:t>}</a:t>
            </a:r>
          </a:p>
        </p:txBody>
      </p:sp>
      <p:cxnSp>
        <p:nvCxnSpPr>
          <p:cNvPr id="28683" name="Straight Arrow Connector 27"/>
          <p:cNvCxnSpPr>
            <a:cxnSpLocks noChangeShapeType="1"/>
          </p:cNvCxnSpPr>
          <p:nvPr/>
        </p:nvCxnSpPr>
        <p:spPr bwMode="auto">
          <a:xfrm>
            <a:off x="3733800" y="3276600"/>
            <a:ext cx="2438400" cy="685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4" name="TextBox 1"/>
          <p:cNvSpPr txBox="1">
            <a:spLocks noChangeArrowheads="1"/>
          </p:cNvSpPr>
          <p:nvPr/>
        </p:nvSpPr>
        <p:spPr bwMode="auto">
          <a:xfrm>
            <a:off x="6019800" y="2317750"/>
            <a:ext cx="2225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/>
              <a:t>RESTful service</a:t>
            </a:r>
          </a:p>
        </p:txBody>
      </p:sp>
      <p:sp>
        <p:nvSpPr>
          <p:cNvPr id="28685" name="TextBox 12"/>
          <p:cNvSpPr txBox="1">
            <a:spLocks noChangeArrowheads="1"/>
          </p:cNvSpPr>
          <p:nvPr/>
        </p:nvSpPr>
        <p:spPr bwMode="auto">
          <a:xfrm>
            <a:off x="841375" y="1143000"/>
            <a:ext cx="2225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/>
              <a:t>RESTful service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81000" y="4228907"/>
            <a:ext cx="3810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Verifier: Service.cs Code (2)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5720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// This operation creates image based on the input string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public Stream </a:t>
            </a:r>
            <a:r>
              <a:rPr lang="en-GB" sz="20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GetImage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(string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myString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WebOperationContext.Current.OutgoingResponse.Content</a:t>
            </a:r>
            <a:r>
              <a:rPr lang="en-GB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"image/jpeg";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mapwidth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myString.Length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* 25);   // define bitmap width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Bitmap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bMap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new Bitmap(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mapwidth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40); // based on string length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Graphics graph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Graphics.FromImage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bMap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graph.Clear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Color.Azure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);                            // background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color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graph.DrawRectangle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(new Pen(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Color.LightBlue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0), 0, 0,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bMap.Width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- 1,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bMap.Height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- 1); // draw a frame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DD3A2F-E66D-4E24-9884-82F4908C73FA}" type="slidenum">
              <a:rPr lang="en-US" b="0" smtClean="0">
                <a:solidFill>
                  <a:schemeClr val="tx2"/>
                </a:solidFill>
              </a:rPr>
              <a:pPr/>
              <a:t>23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96000" y="1188720"/>
            <a:ext cx="2863850" cy="685800"/>
          </a:xfrm>
          <a:prstGeom prst="rect">
            <a:avLst/>
          </a:prstGeom>
          <a:solidFill>
            <a:srgbClr val="DDFFF6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80502" y="1301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40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6781800" y="83820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25 * </a:t>
            </a:r>
            <a:r>
              <a:rPr lang="en-US" b="0" dirty="0" err="1" smtClean="0"/>
              <a:t>stringLength</a:t>
            </a:r>
            <a:endParaRPr lang="en-US" b="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0" y="1177052"/>
            <a:ext cx="286385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1143000" y="6019800"/>
            <a:ext cx="4211851" cy="685800"/>
          </a:xfrm>
          <a:prstGeom prst="wedgeRoundRectCallout">
            <a:avLst>
              <a:gd name="adj1" fmla="val -57734"/>
              <a:gd name="adj2" fmla="val -13663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We have two variables: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</a:rPr>
              <a:t>bMap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0000FF"/>
                </a:solidFill>
              </a:rPr>
              <a:t>graph. </a:t>
            </a:r>
            <a:r>
              <a:rPr lang="en-US" b="0" dirty="0" smtClean="0"/>
              <a:t>We use </a:t>
            </a:r>
            <a:r>
              <a:rPr lang="en-US" b="0" dirty="0" smtClean="0">
                <a:solidFill>
                  <a:srgbClr val="0000FF"/>
                </a:solidFill>
              </a:rPr>
              <a:t>graph </a:t>
            </a:r>
            <a:r>
              <a:rPr lang="en-US" b="0" dirty="0" smtClean="0"/>
              <a:t>variable to modify </a:t>
            </a:r>
            <a:r>
              <a:rPr lang="en-US" b="0" dirty="0" err="1" smtClean="0">
                <a:solidFill>
                  <a:srgbClr val="0000FF"/>
                </a:solidFill>
              </a:rPr>
              <a:t>bMap</a:t>
            </a:r>
            <a:r>
              <a:rPr lang="en-US" b="0" dirty="0" smtClean="0">
                <a:solidFill>
                  <a:srgbClr val="0000FF"/>
                </a:solidFill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  <p:bldP spid="8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Verifier: Service.cs Code (3)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9067800" cy="48768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Random rand = new Random();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Pen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badPen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new Pen(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Color.LightGreen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0);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for 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0;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&lt; 100;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++) {    // </a:t>
            </a:r>
            <a:r>
              <a:rPr lang="en-GB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create random noise pattern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x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rand.Next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(1,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bMap.Width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- 1);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y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rand.Next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(1,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bMap.Height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- 1);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graph.Draw</a:t>
            </a:r>
            <a:r>
              <a:rPr lang="en-GB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Rectangle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badPen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x, y, 4, 3);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graph.Draw</a:t>
            </a:r>
            <a:r>
              <a:rPr lang="en-GB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Ellipse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badPen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x, y, 2, 3);  // position and size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char[]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charString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myString.ToCharArray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Font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font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new Font("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Boopee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", 18,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FontStyle.Bold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Color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[]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clr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{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Color.Black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Color.Red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Color.DarkViolet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Color.Green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Color.DarkOrange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Color.Brown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Color.DarkGoldenrod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Color.Plum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};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21E4E73-EBA1-4A34-ABAC-F836650EDE94}" type="slidenum">
              <a:rPr lang="en-US" b="0" smtClean="0">
                <a:solidFill>
                  <a:schemeClr val="tx2"/>
                </a:solidFill>
              </a:rPr>
              <a:pPr/>
              <a:t>24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886" y="2743200"/>
            <a:ext cx="28479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 bwMode="auto">
          <a:xfrm>
            <a:off x="3048000" y="6172200"/>
            <a:ext cx="3429000" cy="457200"/>
          </a:xfrm>
          <a:prstGeom prst="wedgeRoundRectCallout">
            <a:avLst>
              <a:gd name="adj1" fmla="val -44185"/>
              <a:gd name="adj2" fmla="val -132739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Define an array of different colors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806085" y="1028700"/>
            <a:ext cx="3260725" cy="685800"/>
          </a:xfrm>
          <a:prstGeom prst="wedgeRoundRectCallout">
            <a:avLst>
              <a:gd name="adj1" fmla="val 41808"/>
              <a:gd name="adj2" fmla="val 21488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We continue to use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0000FF"/>
                </a:solidFill>
              </a:rPr>
              <a:t>graph</a:t>
            </a:r>
            <a:r>
              <a:rPr lang="en-US" b="0" dirty="0" smtClean="0"/>
              <a:t> to modify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</a:rPr>
              <a:t>bMap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 smtClean="0"/>
              <a:t>variable</a:t>
            </a:r>
            <a:r>
              <a:rPr lang="en-US" b="0" dirty="0" smtClean="0">
                <a:solidFill>
                  <a:srgbClr val="0000FF"/>
                </a:solidFill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Verifier: Service.cs Code (4)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60375" y="990600"/>
            <a:ext cx="8607425" cy="56388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// Draw the characters in the string onto the graphics object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for 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0;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&lt;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myString.Length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++) {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d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rand.Next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(20, 25); // distance between characters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p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rand.Next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(1, 15); // up and down position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rand.Next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(0, 7); // randomly choose a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color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	string str1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Convert.ToString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charString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]); //char-string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	Brush b = new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System.Drawing.SolidBrush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clr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GB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]);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graph.DrawString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(str1, font, b, 1 +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* d, p);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}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System.IO.MemoryStream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ms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System.IO.MemoryStream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bMap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.Save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ms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System.Drawing.Imaging.ImageFormat.Jpeg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ms.Position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0;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graph.Dispose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();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bMap.Dispose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return </a:t>
            </a:r>
            <a:r>
              <a:rPr lang="en-GB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ms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;  // return the image generated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7CEEE9-0DC8-4118-B0BA-6CE19C09A05E}" type="slidenum">
              <a:rPr lang="en-US" b="0" smtClean="0">
                <a:solidFill>
                  <a:schemeClr val="tx2"/>
                </a:solidFill>
              </a:rPr>
              <a:pPr/>
              <a:t>25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657600"/>
            <a:ext cx="2514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 bwMode="auto">
          <a:xfrm>
            <a:off x="6096000" y="5410200"/>
            <a:ext cx="2942112" cy="685800"/>
          </a:xfrm>
          <a:prstGeom prst="wedgeRoundRectCallout">
            <a:avLst>
              <a:gd name="adj1" fmla="val -157431"/>
              <a:gd name="adj2" fmla="val -11066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Now, we save </a:t>
            </a:r>
            <a:r>
              <a:rPr lang="en-US" b="0" dirty="0" err="1" smtClean="0"/>
              <a:t>bMap</a:t>
            </a:r>
            <a:r>
              <a:rPr lang="en-US" b="0" dirty="0" smtClean="0"/>
              <a:t> into memory string variable </a:t>
            </a:r>
            <a:r>
              <a:rPr lang="en-US" b="0" dirty="0" err="1" smtClean="0"/>
              <a:t>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Roadmap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76894" y="990600"/>
            <a:ext cx="8382000" cy="525780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Developing REST Services: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Developing RESTful Service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Defining Input and Output Formats</a:t>
            </a:r>
          </a:p>
          <a:p>
            <a:r>
              <a:rPr lang="en-US" b="1" dirty="0">
                <a:solidFill>
                  <a:srgbClr val="0000FF"/>
                </a:solidFill>
              </a:rPr>
              <a:t>Image Verifier in RESTful Service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RESTful Service of a Random String Generator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RESTful Service of an Image Verifier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Synchronous RESTful Service Calls</a:t>
            </a:r>
          </a:p>
          <a:p>
            <a:r>
              <a:rPr lang="en-US" dirty="0"/>
              <a:t>Consuming Services in Silverlight / Phone Apps </a:t>
            </a:r>
          </a:p>
          <a:p>
            <a:pPr lvl="1"/>
            <a:r>
              <a:rPr lang="en-US" dirty="0"/>
              <a:t>Asynchronous SOAP Calls</a:t>
            </a:r>
          </a:p>
          <a:p>
            <a:pPr lvl="1"/>
            <a:r>
              <a:rPr lang="en-US" dirty="0"/>
              <a:t>Asynchronous RESTful </a:t>
            </a:r>
            <a:r>
              <a:rPr lang="en-US" dirty="0" smtClean="0"/>
              <a:t>Calls</a:t>
            </a:r>
          </a:p>
          <a:p>
            <a:r>
              <a:rPr lang="en-US" dirty="0"/>
              <a:t>RESTful services in ASP </a:t>
            </a:r>
            <a:r>
              <a:rPr lang="en-US" dirty="0" err="1"/>
              <a:t>.Net</a:t>
            </a:r>
            <a:r>
              <a:rPr lang="en-US" dirty="0"/>
              <a:t> Core (2</a:t>
            </a:r>
            <a:r>
              <a:rPr lang="en-US" baseline="30000" dirty="0"/>
              <a:t>nd</a:t>
            </a:r>
            <a:r>
              <a:rPr lang="en-US" dirty="0"/>
              <a:t> Generation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8A6FAC-B4BA-4375-B9DE-1DE89AA7CF60}" type="slidenum">
              <a:rPr lang="en-US" b="0" smtClean="0">
                <a:solidFill>
                  <a:schemeClr val="tx2"/>
                </a:solidFill>
              </a:rPr>
              <a:pPr/>
              <a:t>26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107565"/>
            <a:ext cx="8951330" cy="3607435"/>
          </a:xfrm>
          <a:prstGeom prst="rect">
            <a:avLst/>
          </a:prstGeom>
        </p:spPr>
      </p:pic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493838" y="19050"/>
            <a:ext cx="7620000" cy="623888"/>
          </a:xfrm>
        </p:spPr>
        <p:txBody>
          <a:bodyPr/>
          <a:lstStyle/>
          <a:p>
            <a:r>
              <a:rPr lang="en-US" dirty="0"/>
              <a:t>GUI </a:t>
            </a:r>
            <a:r>
              <a:rPr lang="en-US" dirty="0" smtClean="0"/>
              <a:t>Design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6674B7-74E5-4EDB-8F06-AEBAAA01B352}" type="slidenum">
              <a:rPr lang="en-US" b="0" smtClean="0">
                <a:solidFill>
                  <a:schemeClr val="tx2"/>
                </a:solidFill>
              </a:rPr>
              <a:pPr/>
              <a:t>27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6869" name="Left Arrow 1"/>
          <p:cNvSpPr>
            <a:spLocks noChangeArrowheads="1"/>
          </p:cNvSpPr>
          <p:nvPr/>
        </p:nvSpPr>
        <p:spPr bwMode="auto">
          <a:xfrm>
            <a:off x="5105400" y="4495800"/>
            <a:ext cx="533400" cy="457200"/>
          </a:xfrm>
          <a:prstGeom prst="lef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0" name="Left Arrow 6"/>
          <p:cNvSpPr>
            <a:spLocks noChangeArrowheads="1"/>
          </p:cNvSpPr>
          <p:nvPr/>
        </p:nvSpPr>
        <p:spPr bwMode="auto">
          <a:xfrm>
            <a:off x="5105400" y="5080000"/>
            <a:ext cx="533400" cy="457200"/>
          </a:xfrm>
          <a:prstGeom prst="lef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9260" y="1219438"/>
            <a:ext cx="8226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hlinkClick r:id="rId3"/>
              </a:rPr>
              <a:t>http://</a:t>
            </a:r>
            <a:r>
              <a:rPr lang="en-US" b="0" dirty="0" smtClean="0">
                <a:hlinkClick r:id="rId3"/>
              </a:rPr>
              <a:t>neptune.fulton.ad.asu.edu/WSRepository/Services/ImageVerifierSvc/TryIt.aspx</a:t>
            </a:r>
            <a:r>
              <a:rPr lang="en-US" b="0" dirty="0" smtClean="0"/>
              <a:t> 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Behind the GUI: </a:t>
            </a:r>
            <a:r>
              <a:rPr lang="en-US" dirty="0" err="1" smtClean="0"/>
              <a:t>TryIt.aspx.cs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(1)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69288" cy="5410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GB" sz="2000" smtClean="0">
                <a:latin typeface="Arial" pitchFamily="34" charset="0"/>
                <a:cs typeface="Arial" pitchFamily="34" charset="0"/>
              </a:rPr>
              <a:t>using System; using System.Net; using System.IO;</a:t>
            </a: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2000" smtClean="0">
                <a:latin typeface="Arial" pitchFamily="34" charset="0"/>
                <a:cs typeface="Arial" pitchFamily="34" charset="0"/>
              </a:rPr>
              <a:t>using System.Runtime.Serialization;</a:t>
            </a: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2000" smtClean="0">
                <a:latin typeface="Arial" pitchFamily="34" charset="0"/>
                <a:cs typeface="Arial" pitchFamily="34" charset="0"/>
              </a:rPr>
              <a:t>public partial class TestVerifier : System.Web.UI.Page {</a:t>
            </a: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2000" smtClean="0">
                <a:latin typeface="Arial" pitchFamily="34" charset="0"/>
                <a:cs typeface="Arial" pitchFamily="34" charset="0"/>
              </a:rPr>
              <a:t>    protected void Page_Load(object sender, EventArgs e) { }</a:t>
            </a: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2000" smtClean="0">
                <a:latin typeface="Arial" pitchFamily="34" charset="0"/>
                <a:cs typeface="Arial" pitchFamily="34" charset="0"/>
              </a:rPr>
              <a:t>    protected void </a:t>
            </a:r>
            <a:r>
              <a:rPr lang="en-GB" sz="20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btnVerifyImage_Click(object</a:t>
            </a:r>
            <a:r>
              <a:rPr lang="en-GB" sz="2000" smtClean="0">
                <a:latin typeface="Arial" pitchFamily="34" charset="0"/>
                <a:cs typeface="Arial" pitchFamily="34" charset="0"/>
              </a:rPr>
              <a:t> sender, EventArgs e) {</a:t>
            </a: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2000" smtClean="0">
                <a:latin typeface="Arial" pitchFamily="34" charset="0"/>
                <a:cs typeface="Arial" pitchFamily="34" charset="0"/>
              </a:rPr>
              <a:t>        if (Session["generatedStr"].Equals(TextBox1.Text)) {</a:t>
            </a: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2000" smtClean="0">
                <a:latin typeface="Arial" pitchFamily="34" charset="0"/>
                <a:cs typeface="Arial" pitchFamily="34" charset="0"/>
              </a:rPr>
              <a:t>            Label1.Text = </a:t>
            </a:r>
            <a:br>
              <a:rPr lang="en-GB" sz="2000" smtClean="0">
                <a:latin typeface="Arial" pitchFamily="34" charset="0"/>
                <a:cs typeface="Arial" pitchFamily="34" charset="0"/>
              </a:rPr>
            </a:br>
            <a:r>
              <a:rPr lang="en-GB" sz="2000" smtClean="0">
                <a:latin typeface="Arial" pitchFamily="34" charset="0"/>
                <a:cs typeface="Arial" pitchFamily="34" charset="0"/>
              </a:rPr>
              <a:t>                           "Congratulation. The code you entered is correct!";            </a:t>
            </a: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2000" smtClean="0">
                <a:latin typeface="Arial" pitchFamily="34" charset="0"/>
                <a:cs typeface="Arial" pitchFamily="34" charset="0"/>
              </a:rPr>
              <a:t>        }</a:t>
            </a: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2000" smtClean="0">
                <a:latin typeface="Arial" pitchFamily="34" charset="0"/>
                <a:cs typeface="Arial" pitchFamily="34" charset="0"/>
              </a:rPr>
              <a:t>        Else {</a:t>
            </a: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2000" smtClean="0">
                <a:latin typeface="Arial" pitchFamily="34" charset="0"/>
                <a:cs typeface="Arial" pitchFamily="34" charset="0"/>
              </a:rPr>
              <a:t>            Label1.Text = "I am sorry, the string you entered does not match the image. Please try again!";</a:t>
            </a: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2000" smtClean="0">
                <a:latin typeface="Arial" pitchFamily="34" charset="0"/>
                <a:cs typeface="Arial" pitchFamily="34" charset="0"/>
              </a:rPr>
              <a:t>        }</a:t>
            </a: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2000" smtClean="0">
                <a:latin typeface="Arial" pitchFamily="34" charset="0"/>
                <a:cs typeface="Arial" pitchFamily="34" charset="0"/>
              </a:rPr>
              <a:t>    }</a:t>
            </a: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20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9D0456C-4220-4664-9E80-55449C5818C0}" type="slidenum">
              <a:rPr lang="en-US" b="0" smtClean="0">
                <a:solidFill>
                  <a:schemeClr val="tx2"/>
                </a:solidFill>
              </a:rPr>
              <a:pPr/>
              <a:t>28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Behind the GUI: </a:t>
            </a:r>
            <a:r>
              <a:rPr lang="en-US" dirty="0" err="1" smtClean="0"/>
              <a:t>TryIt.aspx.cs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(2)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5410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 protected void </a:t>
            </a:r>
            <a:r>
              <a:rPr lang="en-GB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btnGetImage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_Click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EventArgs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e)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        // create the base address</a:t>
            </a:r>
          </a:p>
          <a:p>
            <a:pPr marL="0" indent="0">
              <a:buNone/>
              <a:tabLst>
                <a:tab pos="5715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        Uri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baseUri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new 	Uri("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http://neptune.fulton.ad.asu.edu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/WSRepository/Services/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ImageVerifier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/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Service.svc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");</a:t>
            </a:r>
          </a:p>
          <a:p>
            <a:pPr marL="0" indent="0">
              <a:buFont typeface="Wingdings" pitchFamily="2" charset="2"/>
              <a:buNone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        // create the path from tree root to the child node</a:t>
            </a:r>
          </a:p>
          <a:p>
            <a:pPr marL="0" indent="0">
              <a:buFont typeface="Wingdings" pitchFamily="2" charset="2"/>
              <a:buNone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myTemplate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new </a:t>
            </a:r>
            <a:br>
              <a:rPr lang="en-GB" sz="2000" dirty="0" smtClean="0">
                <a:latin typeface="Arial" pitchFamily="34" charset="0"/>
                <a:cs typeface="Arial" pitchFamily="34" charset="0"/>
              </a:rPr>
            </a:br>
            <a:r>
              <a:rPr lang="en-GB" sz="2000" dirty="0" smtClean="0">
                <a:latin typeface="Arial" pitchFamily="34" charset="0"/>
                <a:cs typeface="Arial" pitchFamily="34" charset="0"/>
              </a:rPr>
              <a:t>                                                    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GetVerifierString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/{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myLength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}");</a:t>
            </a:r>
          </a:p>
          <a:p>
            <a:pPr marL="0" indent="0">
              <a:buFont typeface="Wingdings" pitchFamily="2" charset="2"/>
              <a:buNone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        // Assign values to variable to complete URI</a:t>
            </a:r>
          </a:p>
          <a:p>
            <a:pPr marL="0" indent="0">
              <a:buFont typeface="Wingdings" pitchFamily="2" charset="2"/>
              <a:buNone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        Uri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completeUri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myTemplate.BindByPosition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baseUri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</a:t>
            </a:r>
            <a:br>
              <a:rPr lang="en-GB" sz="2000" dirty="0" smtClean="0">
                <a:latin typeface="Arial" pitchFamily="34" charset="0"/>
                <a:cs typeface="Arial" pitchFamily="34" charset="0"/>
              </a:rPr>
            </a:br>
            <a:r>
              <a:rPr lang="en-GB" sz="20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txtBoxlength.Text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D34B60-8100-4759-86E2-8CFDC90282C7}" type="slidenum">
              <a:rPr lang="en-US" b="0" smtClean="0">
                <a:solidFill>
                  <a:schemeClr val="tx2"/>
                </a:solidFill>
              </a:rPr>
              <a:pPr/>
              <a:t>29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133600" y="5562600"/>
            <a:ext cx="3733800" cy="914400"/>
          </a:xfrm>
          <a:prstGeom prst="wedgeRoundRectCallout">
            <a:avLst>
              <a:gd name="adj1" fmla="val -55512"/>
              <a:gd name="adj2" fmla="val -174166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Prepare the URI to call the </a:t>
            </a:r>
            <a:r>
              <a:rPr lang="en-US" sz="2400" b="0" dirty="0" err="1" smtClean="0"/>
              <a:t>GetImage</a:t>
            </a:r>
            <a:r>
              <a:rPr lang="en-US" sz="2400" b="0" dirty="0" smtClean="0"/>
              <a:t> service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077200" cy="623888"/>
          </a:xfrm>
        </p:spPr>
        <p:txBody>
          <a:bodyPr/>
          <a:lstStyle/>
          <a:p>
            <a:pPr algn="ctr"/>
            <a:r>
              <a:rPr lang="en-US" sz="2400" dirty="0" smtClean="0"/>
              <a:t>Last Lecture:</a:t>
            </a:r>
            <a:br>
              <a:rPr lang="en-US" sz="2400" dirty="0" smtClean="0"/>
            </a:br>
            <a:r>
              <a:rPr lang="en-US" sz="2400" dirty="0" smtClean="0"/>
              <a:t>Convert a SOAP Service to a RESTful Service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69288" cy="495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Create a SOAP-based Service </a:t>
            </a:r>
            <a:r>
              <a:rPr lang="en-US" dirty="0"/>
              <a:t>in </a:t>
            </a:r>
            <a:r>
              <a:rPr lang="en-US" dirty="0" smtClean="0"/>
              <a:t>WCF; </a:t>
            </a:r>
          </a:p>
          <a:p>
            <a:pPr>
              <a:defRPr/>
            </a:pPr>
            <a:r>
              <a:rPr lang="en-US" dirty="0" smtClean="0"/>
              <a:t>Use a client to test the service to make sure it works;</a:t>
            </a:r>
          </a:p>
          <a:p>
            <a:pPr>
              <a:defRPr/>
            </a:pPr>
            <a:r>
              <a:rPr lang="en-US" dirty="0" smtClean="0"/>
              <a:t>Convert the SOAP-based Service into a RESTful service in follow steps:</a:t>
            </a:r>
          </a:p>
          <a:p>
            <a:pPr marL="914400" lvl="1" indent="-457200">
              <a:buSzPct val="100000"/>
              <a:buFont typeface="+mj-lt"/>
              <a:buAutoNum type="arabicPeriod"/>
              <a:defRPr/>
            </a:pPr>
            <a:r>
              <a:rPr lang="en-US" sz="2400" dirty="0" smtClean="0"/>
              <a:t>Add </a:t>
            </a:r>
            <a:r>
              <a:rPr lang="en-US" sz="2400" dirty="0" smtClean="0">
                <a:ea typeface="+mn-ea"/>
                <a:cs typeface="+mn-cs"/>
              </a:rPr>
              <a:t>“</a:t>
            </a:r>
            <a:r>
              <a:rPr lang="en-US" sz="2400" dirty="0" smtClean="0">
                <a:solidFill>
                  <a:srgbClr val="0000FF"/>
                </a:solidFill>
                <a:ea typeface="+mn-ea"/>
                <a:cs typeface="+mn-cs"/>
              </a:rPr>
              <a:t>using </a:t>
            </a:r>
            <a:r>
              <a:rPr lang="en-US" sz="2400" dirty="0" err="1" smtClean="0">
                <a:solidFill>
                  <a:srgbClr val="0000FF"/>
                </a:solidFill>
                <a:ea typeface="+mn-ea"/>
                <a:cs typeface="+mn-cs"/>
              </a:rPr>
              <a:t>Sytem.ServiceModel.Web</a:t>
            </a:r>
            <a:r>
              <a:rPr lang="en-US" sz="2400" dirty="0" smtClean="0">
                <a:ea typeface="+mn-ea"/>
                <a:cs typeface="+mn-cs"/>
              </a:rPr>
              <a:t>” in file </a:t>
            </a:r>
            <a:r>
              <a:rPr lang="en-US" sz="2400" dirty="0" err="1" smtClean="0">
                <a:ea typeface="+mn-ea"/>
                <a:cs typeface="+mn-cs"/>
              </a:rPr>
              <a:t>IService.cs</a:t>
            </a:r>
            <a:r>
              <a:rPr lang="en-US" sz="2400" dirty="0" smtClean="0">
                <a:ea typeface="+mn-ea"/>
                <a:cs typeface="+mn-cs"/>
              </a:rPr>
              <a:t>;</a:t>
            </a:r>
          </a:p>
          <a:p>
            <a:pPr marL="914400" lvl="1" indent="-457200">
              <a:buSzPct val="100000"/>
              <a:buFont typeface="+mj-lt"/>
              <a:buAutoNum type="arabicPeriod"/>
              <a:defRPr/>
            </a:pPr>
            <a:r>
              <a:rPr lang="en-US" sz="2400" dirty="0" smtClean="0"/>
              <a:t>Add the attributes </a:t>
            </a:r>
            <a:r>
              <a:rPr lang="en-US" sz="2400" dirty="0" smtClean="0">
                <a:solidFill>
                  <a:srgbClr val="0000FF"/>
                </a:solidFill>
              </a:rPr>
              <a:t>[</a:t>
            </a:r>
            <a:r>
              <a:rPr lang="en-US" sz="2400" dirty="0" err="1" smtClean="0">
                <a:solidFill>
                  <a:srgbClr val="0000FF"/>
                </a:solidFill>
              </a:rPr>
              <a:t>WebGet</a:t>
            </a:r>
            <a:r>
              <a:rPr lang="en-US" sz="2400" dirty="0" smtClean="0">
                <a:solidFill>
                  <a:srgbClr val="0000FF"/>
                </a:solidFill>
              </a:rPr>
              <a:t>] </a:t>
            </a:r>
            <a:r>
              <a:rPr lang="en-US" sz="2400" dirty="0" smtClean="0"/>
              <a:t>for each operation contract</a:t>
            </a:r>
          </a:p>
          <a:p>
            <a:pPr marL="914400" lvl="1" indent="-457200">
              <a:buSzPct val="100000"/>
              <a:buFont typeface="+mj-lt"/>
              <a:buAutoNum type="arabicPeriod"/>
              <a:defRPr/>
            </a:pPr>
            <a:r>
              <a:rPr lang="en-US" sz="2400" dirty="0" smtClean="0"/>
              <a:t>Add the following line in the service’s markup source code  </a:t>
            </a:r>
            <a:r>
              <a:rPr lang="en-GB" sz="2000" dirty="0" smtClean="0">
                <a:solidFill>
                  <a:srgbClr val="0000FF"/>
                </a:solidFill>
              </a:rPr>
              <a:t>Factory="</a:t>
            </a:r>
            <a:r>
              <a:rPr lang="en-GB" sz="2000" dirty="0" err="1" smtClean="0">
                <a:solidFill>
                  <a:srgbClr val="0000FF"/>
                </a:solidFill>
              </a:rPr>
              <a:t>System.ServiceModel.Activation.WebServiceHostFactory</a:t>
            </a:r>
            <a:r>
              <a:rPr lang="en-GB" sz="2000" dirty="0" smtClean="0">
                <a:solidFill>
                  <a:srgbClr val="0000FF"/>
                </a:solidFill>
              </a:rPr>
              <a:t>" </a:t>
            </a:r>
          </a:p>
          <a:p>
            <a:pPr marL="914400" lvl="1" indent="-457200">
              <a:buSzPct val="100000"/>
              <a:buFont typeface="+mj-lt"/>
              <a:buAutoNum type="arabicPeriod"/>
              <a:defRPr/>
            </a:pPr>
            <a:r>
              <a:rPr lang="en-GB" sz="2400" dirty="0" smtClean="0"/>
              <a:t>Remove SOAP endpoint for access, so that HTTP can be directly used for accessing the service.</a:t>
            </a:r>
            <a:endParaRPr lang="en-US" sz="2400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9F0CE2-3A13-4806-84DC-8ADE76E00382}" type="slidenum">
              <a:rPr lang="en-US" b="0" smtClean="0">
                <a:solidFill>
                  <a:schemeClr val="tx2"/>
                </a:solidFill>
              </a:rPr>
              <a:pPr/>
              <a:t>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2895600" y="762000"/>
            <a:ext cx="4156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Textbook Chapter 7.3 on RESTful services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34340" y="3657600"/>
            <a:ext cx="533400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07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Behind the GUI: </a:t>
            </a:r>
            <a:r>
              <a:rPr lang="en-US" dirty="0" err="1" smtClean="0"/>
              <a:t>TryIt.aspx.cs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(3)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410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WebClient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channel = new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WebClient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        byte[]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abc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channel.DownloadData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completeUri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);</a:t>
            </a:r>
            <a:endParaRPr lang="en-GB" sz="18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Stream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strm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MemoryStream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abc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DataContractSerializer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obj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new </a:t>
            </a:r>
            <a:br>
              <a:rPr lang="en-GB" sz="2000" dirty="0" smtClean="0">
                <a:latin typeface="Arial" pitchFamily="34" charset="0"/>
                <a:cs typeface="Arial" pitchFamily="34" charset="0"/>
              </a:rPr>
            </a:br>
            <a:r>
              <a:rPr lang="en-GB" sz="2000" dirty="0" smtClean="0">
                <a:latin typeface="Arial" pitchFamily="34" charset="0"/>
                <a:cs typeface="Arial" pitchFamily="34" charset="0"/>
              </a:rPr>
              <a:t>                                                      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DataContractSerializer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typeof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(string));</a:t>
            </a:r>
          </a:p>
          <a:p>
            <a:pPr marL="0" indent="0">
              <a:buFont typeface="Wingdings" pitchFamily="2" charset="2"/>
              <a:buNone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        string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generatedString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obj.ReadObject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strm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).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ToString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        Session["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generatedStr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"]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generatedString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; // </a:t>
            </a:r>
            <a:r>
              <a:rPr lang="en-GB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Save</a:t>
            </a:r>
          </a:p>
          <a:p>
            <a:pPr marL="0" indent="0">
              <a:buFont typeface="Wingdings" pitchFamily="2" charset="2"/>
              <a:buNone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        Image1.Visible = true;</a:t>
            </a:r>
          </a:p>
          <a:p>
            <a:pPr marL="0" indent="0">
              <a:buNone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        Image1.ImageUrl = "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http://neptune.fulton.ad.asu.edu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/WSRepository/Services/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ImageVerifier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Service.svc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/GetImage/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" + </a:t>
            </a:r>
          </a:p>
          <a:p>
            <a:pPr marL="0" indent="0" algn="r">
              <a:buNone/>
            </a:pPr>
            <a:r>
              <a:rPr lang="en-GB" sz="1400" dirty="0" err="1" smtClean="0">
                <a:latin typeface="Arial" pitchFamily="34" charset="0"/>
                <a:cs typeface="Arial" pitchFamily="34" charset="0"/>
              </a:rPr>
              <a:t>generatedString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btnGetImage.Text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"Show Me Another Image String";</a:t>
            </a:r>
          </a:p>
          <a:p>
            <a:pPr marL="0" indent="0">
              <a:buFont typeface="Wingdings" pitchFamily="2" charset="2"/>
              <a:buNone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C3B578-06BC-48F4-A976-5E043352E6E0}" type="slidenum">
              <a:rPr lang="en-US" b="0" smtClean="0">
                <a:solidFill>
                  <a:schemeClr val="tx2"/>
                </a:solidFill>
              </a:rPr>
              <a:pPr/>
              <a:t>30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77000" y="776288"/>
            <a:ext cx="2667000" cy="914400"/>
          </a:xfrm>
          <a:prstGeom prst="wedgeRoundRectCallout">
            <a:avLst>
              <a:gd name="adj1" fmla="val -58547"/>
              <a:gd name="adj2" fmla="val 458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call </a:t>
            </a:r>
            <a:r>
              <a:rPr lang="en-GB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service </a:t>
            </a:r>
            <a:r>
              <a:rPr lang="en-GB" sz="2400" b="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GetVerifierString</a:t>
            </a:r>
            <a:endParaRPr lang="en-GB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858000" y="3352800"/>
            <a:ext cx="2209800" cy="1066800"/>
          </a:xfrm>
          <a:prstGeom prst="wedgeRoundRectCallout">
            <a:avLst>
              <a:gd name="adj1" fmla="val -121341"/>
              <a:gd name="adj2" fmla="val 5147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sz="2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call </a:t>
            </a:r>
            <a:r>
              <a:rPr lang="en-GB" sz="20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service </a:t>
            </a:r>
            <a:r>
              <a:rPr lang="en-GB" sz="2000" b="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GetImage</a:t>
            </a:r>
            <a:r>
              <a:rPr lang="en-GB" sz="2000" b="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and return image</a:t>
            </a:r>
            <a:endParaRPr lang="en-GB" sz="20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840705" y="5638800"/>
            <a:ext cx="2969795" cy="1066800"/>
          </a:xfrm>
          <a:prstGeom prst="wedgeRoundRectCallout">
            <a:avLst>
              <a:gd name="adj1" fmla="val -41779"/>
              <a:gd name="adj2" fmla="val -1168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sz="20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 textbook Chapter 5 on image generation for full detai</a:t>
            </a:r>
            <a:r>
              <a:rPr lang="en-GB" sz="2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and Microsoft RESTful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543" y="1371600"/>
            <a:ext cx="8269288" cy="4837113"/>
          </a:xfrm>
        </p:spPr>
        <p:txBody>
          <a:bodyPr/>
          <a:lstStyle/>
          <a:p>
            <a:r>
              <a:rPr lang="en-US" dirty="0" smtClean="0"/>
              <a:t>Google map services</a:t>
            </a:r>
          </a:p>
          <a:p>
            <a:pPr lvl="1"/>
            <a:r>
              <a:rPr lang="en-US" sz="2000" dirty="0">
                <a:hlinkClick r:id="rId2"/>
              </a:rPr>
              <a:t>https://developers.google.com/maps/documentation/webservices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1AF03-726F-4EFD-802C-7B69861F5B6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5600" y="849868"/>
            <a:ext cx="308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Example in Text Section 7.3.6</a:t>
            </a:r>
            <a:endParaRPr lang="en-US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45" y="3381040"/>
            <a:ext cx="4031554" cy="332455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50543" y="2286000"/>
            <a:ext cx="8269288" cy="1274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 smtClean="0"/>
              <a:t>Microsoft Bing map services </a:t>
            </a:r>
          </a:p>
          <a:p>
            <a:pPr lvl="1"/>
            <a:r>
              <a:rPr lang="en-US" sz="2000" b="0" kern="0" dirty="0" smtClean="0">
                <a:hlinkClick r:id="rId4"/>
              </a:rPr>
              <a:t>http://msdn.microsoft.com/en-us/library/ff701713.aspx</a:t>
            </a:r>
            <a:r>
              <a:rPr lang="en-US" sz="2000" b="0" kern="0" dirty="0" smtClean="0"/>
              <a:t> </a:t>
            </a:r>
          </a:p>
          <a:p>
            <a:endParaRPr lang="en-US" b="0" kern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3381039"/>
            <a:ext cx="3759808" cy="332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4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 Service Call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69288" cy="4989513"/>
          </a:xfrm>
        </p:spPr>
        <p:txBody>
          <a:bodyPr/>
          <a:lstStyle/>
          <a:p>
            <a:r>
              <a:rPr lang="en-US" sz="1800" dirty="0"/>
              <a:t>http://maps.googleapis.com/maps/api/distancematrix/xml?origins=Phoenix+AZ|Tucson+AZ&amp;destinations=Los+Angeles|San+Francisco%&amp;</a:t>
            </a:r>
            <a:r>
              <a:rPr lang="en-US" sz="1800" dirty="0" smtClean="0"/>
              <a:t>mode=driving&amp;language=en&amp;sensor=false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1AF03-726F-4EFD-802C-7B69861F5B6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76400"/>
            <a:ext cx="5943600" cy="516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46342"/>
              </p:ext>
            </p:extLst>
          </p:nvPr>
        </p:nvGraphicFramePr>
        <p:xfrm>
          <a:off x="228600" y="3432150"/>
          <a:ext cx="317862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 /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Los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San Francisco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Phoenix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Tucson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71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25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Roadmap: Case Study 2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382000" cy="525780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Developing REST Services: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Developing RESTful Service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Defining Input and Output Formats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Image Verifier in RESTful Service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RESTful Service of a Random String Generator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RESTful Service of an Image Verifier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Synchronous RESTful Service Calls</a:t>
            </a:r>
          </a:p>
          <a:p>
            <a:r>
              <a:rPr lang="en-US" b="1" dirty="0">
                <a:solidFill>
                  <a:srgbClr val="0000FF"/>
                </a:solidFill>
              </a:rPr>
              <a:t>Consuming Services in </a:t>
            </a:r>
            <a:r>
              <a:rPr lang="en-US" b="1" dirty="0" smtClean="0">
                <a:solidFill>
                  <a:srgbClr val="0000FF"/>
                </a:solidFill>
              </a:rPr>
              <a:t>a </a:t>
            </a:r>
            <a:r>
              <a:rPr lang="en-US" b="1" dirty="0">
                <a:solidFill>
                  <a:srgbClr val="0000FF"/>
                </a:solidFill>
              </a:rPr>
              <a:t>Phone </a:t>
            </a:r>
            <a:r>
              <a:rPr lang="en-US" b="1" dirty="0" smtClean="0">
                <a:solidFill>
                  <a:srgbClr val="0000FF"/>
                </a:solidFill>
              </a:rPr>
              <a:t>App </a:t>
            </a:r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dirty="0">
                <a:solidFill>
                  <a:srgbClr val="0000FF"/>
                </a:solidFill>
              </a:rPr>
              <a:t>Asynchronous SOAP </a:t>
            </a:r>
            <a:r>
              <a:rPr lang="en-US" dirty="0" smtClean="0">
                <a:solidFill>
                  <a:srgbClr val="0000FF"/>
                </a:solidFill>
              </a:rPr>
              <a:t>Calls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Asynchronous RESTful </a:t>
            </a:r>
            <a:r>
              <a:rPr lang="en-US" dirty="0" smtClean="0"/>
              <a:t>Calls</a:t>
            </a:r>
          </a:p>
          <a:p>
            <a:r>
              <a:rPr lang="en-US" dirty="0"/>
              <a:t>RESTful services in ASP </a:t>
            </a:r>
            <a:r>
              <a:rPr lang="en-US" dirty="0" err="1"/>
              <a:t>.Net</a:t>
            </a:r>
            <a:r>
              <a:rPr lang="en-US" dirty="0"/>
              <a:t> Core (2</a:t>
            </a:r>
            <a:r>
              <a:rPr lang="en-US" baseline="30000" dirty="0"/>
              <a:t>nd</a:t>
            </a:r>
            <a:r>
              <a:rPr lang="en-US" dirty="0"/>
              <a:t> Generation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8A6FAC-B4BA-4375-B9DE-1DE89AA7CF60}" type="slidenum">
              <a:rPr lang="en-US" b="0" smtClean="0">
                <a:solidFill>
                  <a:schemeClr val="tx2"/>
                </a:solidFill>
              </a:rPr>
              <a:pPr/>
              <a:t>33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7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229600" cy="623888"/>
          </a:xfrm>
        </p:spPr>
        <p:txBody>
          <a:bodyPr/>
          <a:lstStyle/>
          <a:p>
            <a:pPr algn="ctr"/>
            <a:r>
              <a:rPr lang="en-US" dirty="0" smtClean="0"/>
              <a:t>Asynchronous for Mobile </a:t>
            </a:r>
            <a:r>
              <a:rPr lang="en-US" dirty="0"/>
              <a:t>Communication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asynchronous communication important in mobile communication?</a:t>
            </a:r>
          </a:p>
          <a:p>
            <a:pPr lvl="1"/>
            <a:r>
              <a:rPr lang="en-US" dirty="0" smtClean="0"/>
              <a:t>Mobile devices use wireless communication.</a:t>
            </a:r>
          </a:p>
          <a:p>
            <a:pPr lvl="1"/>
            <a:r>
              <a:rPr lang="en-US" dirty="0" smtClean="0"/>
              <a:t>It has a higher network transient error rate.</a:t>
            </a:r>
          </a:p>
          <a:p>
            <a:pPr lvl="1"/>
            <a:r>
              <a:rPr lang="en-US" dirty="0" smtClean="0"/>
              <a:t>Asynchronous communication split a longer communication period into two shorter periods.</a:t>
            </a:r>
          </a:p>
          <a:p>
            <a:pPr lvl="1"/>
            <a:r>
              <a:rPr lang="en-US" dirty="0" smtClean="0"/>
              <a:t>It is less vulnerable to transient errors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1AF03-726F-4EFD-802C-7B69861F5B6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53" y="2824107"/>
            <a:ext cx="2107147" cy="396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smtClean="0"/>
              <a:t>Secure Phone Messenger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4466"/>
            <a:ext cx="8269288" cy="2125059"/>
          </a:xfrm>
        </p:spPr>
        <p:txBody>
          <a:bodyPr/>
          <a:lstStyle/>
          <a:p>
            <a:r>
              <a:rPr lang="en-US" dirty="0" smtClean="0"/>
              <a:t>Phone apps rely on Web services to provide necessary functionalities;</a:t>
            </a:r>
          </a:p>
          <a:p>
            <a:r>
              <a:rPr lang="en-US" dirty="0" smtClean="0"/>
              <a:t>Develop a secure phone messenger among friends and business partner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24107"/>
            <a:ext cx="2141905" cy="400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2522835" y="5402270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549565" y="5506740"/>
            <a:ext cx="379475" cy="3794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101821" y="4140630"/>
            <a:ext cx="379475" cy="3794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035" y="3732580"/>
            <a:ext cx="15430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3080083" y="5402270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637331" y="5402270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4194579" y="5402270"/>
            <a:ext cx="379475" cy="5312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322490" y="3808475"/>
            <a:ext cx="379475" cy="3794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968930" y="4046905"/>
            <a:ext cx="13661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ight Arrow 20"/>
          <p:cNvSpPr/>
          <p:nvPr/>
        </p:nvSpPr>
        <p:spPr bwMode="auto">
          <a:xfrm>
            <a:off x="5070805" y="5743797"/>
            <a:ext cx="379475" cy="3794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497" y="2824106"/>
            <a:ext cx="2126260" cy="400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07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00360"/>
            <a:ext cx="4379975" cy="394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3158259"/>
            <a:ext cx="5886450" cy="3724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040" y="89620"/>
            <a:ext cx="7620000" cy="623888"/>
          </a:xfrm>
        </p:spPr>
        <p:txBody>
          <a:bodyPr/>
          <a:lstStyle/>
          <a:p>
            <a:r>
              <a:rPr lang="en-US" dirty="0" smtClean="0"/>
              <a:t>Add Encryption/Decryption SOAP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Right Arrow 6"/>
          <p:cNvSpPr/>
          <p:nvPr/>
        </p:nvSpPr>
        <p:spPr bwMode="auto">
          <a:xfrm>
            <a:off x="853145" y="3884370"/>
            <a:ext cx="379475" cy="3794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502" y="620885"/>
            <a:ext cx="21621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 Arrow 7"/>
          <p:cNvSpPr/>
          <p:nvPr/>
        </p:nvSpPr>
        <p:spPr bwMode="auto">
          <a:xfrm>
            <a:off x="8290855" y="3158405"/>
            <a:ext cx="227685" cy="15179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7987275" y="2631950"/>
            <a:ext cx="227685" cy="15179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Left Arrow 2"/>
          <p:cNvSpPr/>
          <p:nvPr/>
        </p:nvSpPr>
        <p:spPr bwMode="auto">
          <a:xfrm>
            <a:off x="7873433" y="1930150"/>
            <a:ext cx="113842" cy="227685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45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830" y="89620"/>
            <a:ext cx="7620000" cy="623888"/>
          </a:xfrm>
        </p:spPr>
        <p:txBody>
          <a:bodyPr/>
          <a:lstStyle/>
          <a:p>
            <a:r>
              <a:rPr lang="en-US" dirty="0" smtClean="0"/>
              <a:t>Code Behind GUI: </a:t>
            </a:r>
            <a:r>
              <a:rPr lang="en-US" dirty="0" err="1" smtClean="0"/>
              <a:t>Encrypt.xaml.cs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90" y="1000359"/>
            <a:ext cx="8897710" cy="584335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// namespace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EncryptDecryptApp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  private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Encrypt_Click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string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msg1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textBox1.Text;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encryption.ServiceClient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prxyEncrypt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encryption.ServiceClient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prxyEncrypt.EncryptCompleted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+= new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EventHandler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</a:t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     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EncryptCompletedEventArgs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EncryptEventhandler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//add callback event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hdler</a:t>
            </a:r>
            <a:endParaRPr lang="en-US" sz="1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prxyEncrypt.EncryptAsync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(msg1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);  // After service call complete</a:t>
            </a:r>
            <a:endParaRPr lang="en-US" sz="1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EventHandler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System.ComponentModel.AsyncCompletedEventArgs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&gt;</a:t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prxyEncrypt_CloseCompleted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private void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EncryptEventhandler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(object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sender,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EncryptCompletedEventArgs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textBlock1.Text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e.Result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private void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send_Click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(object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this.NavigationService.Navigate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(new Uri("/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decrypt.xaml?msg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 + textBlock1.Text,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UriKind.Relative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));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     }   }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010" y="1303940"/>
            <a:ext cx="10001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00" y="5478165"/>
            <a:ext cx="990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 bwMode="auto">
          <a:xfrm>
            <a:off x="5179161" y="6388905"/>
            <a:ext cx="2521240" cy="379475"/>
          </a:xfrm>
          <a:prstGeom prst="wedgeRectCallout">
            <a:avLst>
              <a:gd name="adj1" fmla="val -39723"/>
              <a:gd name="adj2" fmla="val -1257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Could be a global URI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733800" y="2895600"/>
            <a:ext cx="16764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Oval Callout 7"/>
          <p:cNvSpPr/>
          <p:nvPr/>
        </p:nvSpPr>
        <p:spPr bwMode="auto">
          <a:xfrm>
            <a:off x="84221" y="1732565"/>
            <a:ext cx="476250" cy="381000"/>
          </a:xfrm>
          <a:prstGeom prst="wedgeEllipseCallout">
            <a:avLst>
              <a:gd name="adj1" fmla="val 123167"/>
              <a:gd name="adj2" fmla="val 53026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11" name="Oval Callout 10"/>
          <p:cNvSpPr/>
          <p:nvPr/>
        </p:nvSpPr>
        <p:spPr bwMode="auto">
          <a:xfrm>
            <a:off x="76200" y="2209800"/>
            <a:ext cx="476250" cy="381000"/>
          </a:xfrm>
          <a:prstGeom prst="wedgeEllipseCallout">
            <a:avLst>
              <a:gd name="adj1" fmla="val 120641"/>
              <a:gd name="adj2" fmla="val 27763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12" name="Oval Callout 11"/>
          <p:cNvSpPr/>
          <p:nvPr/>
        </p:nvSpPr>
        <p:spPr bwMode="auto">
          <a:xfrm>
            <a:off x="7987906" y="2895600"/>
            <a:ext cx="476250" cy="381000"/>
          </a:xfrm>
          <a:prstGeom prst="wedgeEllipseCallout">
            <a:avLst>
              <a:gd name="adj1" fmla="val -134516"/>
              <a:gd name="adj2" fmla="val 881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76200" y="2895600"/>
            <a:ext cx="476250" cy="381000"/>
          </a:xfrm>
          <a:prstGeom prst="wedgeEllipseCallout">
            <a:avLst>
              <a:gd name="adj1" fmla="val 133273"/>
              <a:gd name="adj2" fmla="val 5658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Callout 13"/>
          <p:cNvSpPr/>
          <p:nvPr/>
        </p:nvSpPr>
        <p:spPr bwMode="auto">
          <a:xfrm>
            <a:off x="6781800" y="2286000"/>
            <a:ext cx="476250" cy="381000"/>
          </a:xfrm>
          <a:prstGeom prst="wedgeEllipseCallout">
            <a:avLst>
              <a:gd name="adj1" fmla="val -114306"/>
              <a:gd name="adj2" fmla="val 43552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</a:p>
        </p:txBody>
      </p:sp>
      <p:sp>
        <p:nvSpPr>
          <p:cNvPr id="16" name="Oval Callout 15"/>
          <p:cNvSpPr/>
          <p:nvPr/>
        </p:nvSpPr>
        <p:spPr bwMode="auto">
          <a:xfrm>
            <a:off x="76200" y="4495800"/>
            <a:ext cx="476250" cy="381000"/>
          </a:xfrm>
          <a:prstGeom prst="wedgeEllipseCallout">
            <a:avLst>
              <a:gd name="adj1" fmla="val 87799"/>
              <a:gd name="adj2" fmla="val -9223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6336" y="36692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Callback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6201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Asynchronous Call Using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1AF03-726F-4EFD-802C-7B69861F5B6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3242" y="990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dirty="0" err="1">
                <a:latin typeface="Arial" pitchFamily="34" charset="0"/>
                <a:cs typeface="Arial" pitchFamily="34" charset="0"/>
              </a:rPr>
              <a:t>encryption.ServiceClient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prxyEncrypt</a:t>
            </a:r>
            <a:r>
              <a:rPr lang="en-US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= new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encryption.ServiceClient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();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425205" y="1501942"/>
            <a:ext cx="6561404" cy="9204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1552074"/>
            <a:ext cx="1681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Create </a:t>
            </a:r>
            <a:r>
              <a:rPr lang="en-US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prxyEncrypt</a:t>
            </a:r>
            <a:endParaRPr lang="en-US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object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09609" y="1584158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err="1" smtClean="0">
                <a:latin typeface="Arial" pitchFamily="34" charset="0"/>
                <a:cs typeface="Arial" pitchFamily="34" charset="0"/>
              </a:rPr>
              <a:t>prxyEncrypt.EncryptCompleted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event</a:t>
            </a:r>
            <a:endParaRPr lang="en-US" b="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6503010" y="1617243"/>
            <a:ext cx="2370242" cy="33023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9609" y="1965158"/>
            <a:ext cx="4916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prxyEncrypt.EncryptAsync</a:t>
            </a:r>
            <a:r>
              <a:rPr lang="en-US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 )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// service method</a:t>
            </a:r>
            <a:endParaRPr lang="en-US" b="0" dirty="0"/>
          </a:p>
        </p:txBody>
      </p:sp>
      <p:sp>
        <p:nvSpPr>
          <p:cNvPr id="19" name="Oval Callout 18"/>
          <p:cNvSpPr/>
          <p:nvPr/>
        </p:nvSpPr>
        <p:spPr bwMode="auto">
          <a:xfrm>
            <a:off x="150896" y="1432759"/>
            <a:ext cx="476250" cy="381000"/>
          </a:xfrm>
          <a:prstGeom prst="wedgeEllipseCallout">
            <a:avLst>
              <a:gd name="adj1" fmla="val 87799"/>
              <a:gd name="adj2" fmla="val 30921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7150" y="5212230"/>
            <a:ext cx="8858250" cy="1645770"/>
            <a:chOff x="57150" y="5212230"/>
            <a:chExt cx="8858250" cy="1645770"/>
          </a:xfrm>
        </p:grpSpPr>
        <p:sp>
          <p:nvSpPr>
            <p:cNvPr id="18" name="Rectangle 17"/>
            <p:cNvSpPr/>
            <p:nvPr/>
          </p:nvSpPr>
          <p:spPr>
            <a:xfrm>
              <a:off x="573587" y="5380672"/>
              <a:ext cx="8341813" cy="14773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b="0" dirty="0" smtClean="0">
                  <a:latin typeface="Arial" pitchFamily="34" charset="0"/>
                  <a:cs typeface="Arial" pitchFamily="34" charset="0"/>
                </a:rPr>
                <a:t>// </a:t>
              </a:r>
              <a:r>
                <a:rPr lang="en-US" b="0" dirty="0" err="1" smtClean="0">
                  <a:latin typeface="Arial" pitchFamily="34" charset="0"/>
                  <a:cs typeface="Arial" pitchFamily="34" charset="0"/>
                </a:rPr>
                <a:t>EncryptEventhandler</a:t>
              </a:r>
              <a:r>
                <a:rPr lang="en-US" b="0" dirty="0" smtClean="0">
                  <a:latin typeface="Arial" pitchFamily="34" charset="0"/>
                  <a:cs typeface="Arial" pitchFamily="34" charset="0"/>
                </a:rPr>
                <a:t> Code</a:t>
              </a:r>
              <a:endParaRPr lang="en-US" b="0" dirty="0"/>
            </a:p>
            <a:p>
              <a:pPr marL="0" indent="0">
                <a:buNone/>
              </a:pPr>
              <a:r>
                <a:rPr lang="en-US" b="0" dirty="0" smtClean="0">
                  <a:latin typeface="Arial" pitchFamily="34" charset="0"/>
                  <a:cs typeface="Arial" pitchFamily="34" charset="0"/>
                </a:rPr>
                <a:t>private </a:t>
              </a:r>
              <a:r>
                <a:rPr lang="en-US" b="0" dirty="0">
                  <a:latin typeface="Arial" pitchFamily="34" charset="0"/>
                  <a:cs typeface="Arial" pitchFamily="34" charset="0"/>
                </a:rPr>
                <a:t>void </a:t>
              </a:r>
              <a:r>
                <a:rPr lang="en-US" b="0" dirty="0" err="1" smtClean="0">
                  <a:latin typeface="Arial" pitchFamily="34" charset="0"/>
                  <a:cs typeface="Arial" pitchFamily="34" charset="0"/>
                </a:rPr>
                <a:t>EncryptEventhandler</a:t>
              </a:r>
              <a:r>
                <a:rPr lang="en-US" b="0" dirty="0" smtClean="0">
                  <a:latin typeface="Arial" pitchFamily="34" charset="0"/>
                  <a:cs typeface="Arial" pitchFamily="34" charset="0"/>
                </a:rPr>
                <a:t>(object </a:t>
              </a:r>
              <a:r>
                <a:rPr lang="en-US" b="0" dirty="0">
                  <a:latin typeface="Arial" pitchFamily="34" charset="0"/>
                  <a:cs typeface="Arial" pitchFamily="34" charset="0"/>
                </a:rPr>
                <a:t>sender, </a:t>
              </a:r>
              <a:r>
                <a:rPr lang="en-US" b="0" dirty="0" err="1" smtClean="0">
                  <a:latin typeface="Arial" pitchFamily="34" charset="0"/>
                  <a:cs typeface="Arial" pitchFamily="34" charset="0"/>
                </a:rPr>
                <a:t>EncryptCompletedEventArgs</a:t>
              </a:r>
              <a:r>
                <a:rPr lang="en-US" b="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0" dirty="0">
                  <a:latin typeface="Arial" pitchFamily="34" charset="0"/>
                  <a:cs typeface="Arial" pitchFamily="34" charset="0"/>
                </a:rPr>
                <a:t>e) </a:t>
              </a:r>
              <a:endParaRPr lang="en-US" b="0" dirty="0" smtClean="0">
                <a:latin typeface="Arial" pitchFamily="34" charset="0"/>
                <a:cs typeface="Arial" pitchFamily="34" charset="0"/>
              </a:endParaRPr>
            </a:p>
            <a:p>
              <a:pPr marL="0" indent="0">
                <a:buNone/>
              </a:pPr>
              <a:r>
                <a:rPr lang="en-US" b="0" dirty="0" smtClean="0">
                  <a:latin typeface="Arial" pitchFamily="34" charset="0"/>
                  <a:cs typeface="Arial" pitchFamily="34" charset="0"/>
                </a:rPr>
                <a:t>{</a:t>
              </a:r>
              <a:endParaRPr lang="en-US" b="0" dirty="0">
                <a:latin typeface="Arial" pitchFamily="34" charset="0"/>
                <a:cs typeface="Arial" pitchFamily="34" charset="0"/>
              </a:endParaRPr>
            </a:p>
            <a:p>
              <a:pPr marL="0" indent="0">
                <a:buNone/>
              </a:pPr>
              <a:r>
                <a:rPr lang="en-US" b="0" dirty="0">
                  <a:latin typeface="Arial" pitchFamily="34" charset="0"/>
                  <a:cs typeface="Arial" pitchFamily="34" charset="0"/>
                </a:rPr>
                <a:t>            textBlock1.Text = </a:t>
              </a:r>
              <a:r>
                <a:rPr lang="en-US" b="0" dirty="0" err="1">
                  <a:latin typeface="Arial" pitchFamily="34" charset="0"/>
                  <a:cs typeface="Arial" pitchFamily="34" charset="0"/>
                </a:rPr>
                <a:t>e.Result</a:t>
              </a:r>
              <a:r>
                <a:rPr lang="en-US" b="0" dirty="0">
                  <a:latin typeface="Arial" pitchFamily="34" charset="0"/>
                  <a:cs typeface="Arial" pitchFamily="34" charset="0"/>
                </a:rPr>
                <a:t>;</a:t>
              </a:r>
            </a:p>
            <a:p>
              <a:pPr marL="0" indent="0">
                <a:buNone/>
              </a:pPr>
              <a:r>
                <a:rPr lang="en-US" b="0" dirty="0" smtClean="0">
                  <a:latin typeface="Arial" pitchFamily="34" charset="0"/>
                  <a:cs typeface="Arial" pitchFamily="34" charset="0"/>
                </a:rPr>
                <a:t>}</a:t>
              </a:r>
              <a:endParaRPr lang="en-US" b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Oval Callout 23"/>
            <p:cNvSpPr/>
            <p:nvPr/>
          </p:nvSpPr>
          <p:spPr bwMode="auto">
            <a:xfrm>
              <a:off x="57150" y="5212230"/>
              <a:ext cx="476250" cy="381000"/>
            </a:xfrm>
            <a:prstGeom prst="wedgeEllipseCallout">
              <a:avLst>
                <a:gd name="adj1" fmla="val 42325"/>
                <a:gd name="adj2" fmla="val 103552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264" y="3412958"/>
            <a:ext cx="8409301" cy="646331"/>
            <a:chOff x="62264" y="3412958"/>
            <a:chExt cx="8409301" cy="646331"/>
          </a:xfrm>
        </p:grpSpPr>
        <p:sp>
          <p:nvSpPr>
            <p:cNvPr id="22" name="Oval Callout 21"/>
            <p:cNvSpPr/>
            <p:nvPr/>
          </p:nvSpPr>
          <p:spPr bwMode="auto">
            <a:xfrm>
              <a:off x="62264" y="3469610"/>
              <a:ext cx="476250" cy="381000"/>
            </a:xfrm>
            <a:prstGeom prst="wedgeEllipseCallout">
              <a:avLst>
                <a:gd name="adj1" fmla="val 110536"/>
                <a:gd name="adj2" fmla="val 21448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362200" y="3565358"/>
              <a:ext cx="61093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dirty="0" err="1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prxyEncrypt.EncryptAsync</a:t>
              </a:r>
              <a:r>
                <a:rPr lang="en-US" b="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(msg1) // String to be encrypted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200" y="3412958"/>
              <a:ext cx="1524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Call service and return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6200" y="4110426"/>
            <a:ext cx="5881856" cy="646331"/>
            <a:chOff x="76200" y="4110426"/>
            <a:chExt cx="5881856" cy="646331"/>
          </a:xfrm>
        </p:grpSpPr>
        <p:sp>
          <p:nvSpPr>
            <p:cNvPr id="21" name="Oval Callout 20"/>
            <p:cNvSpPr/>
            <p:nvPr/>
          </p:nvSpPr>
          <p:spPr bwMode="auto">
            <a:xfrm>
              <a:off x="76200" y="4114800"/>
              <a:ext cx="476250" cy="381000"/>
            </a:xfrm>
            <a:prstGeom prst="wedgeEllipseCallout">
              <a:avLst>
                <a:gd name="adj1" fmla="val 87800"/>
                <a:gd name="adj2" fmla="val 18289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362200" y="4186626"/>
              <a:ext cx="35958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dirty="0" err="1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prxyEncrypt.EncryptAsync</a:t>
              </a:r>
              <a:r>
                <a:rPr lang="en-US" b="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(msg1)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38200" y="4110426"/>
              <a:ext cx="1524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b="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ervice call completes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6911" y="4670809"/>
            <a:ext cx="6897067" cy="499123"/>
            <a:chOff x="86911" y="4670809"/>
            <a:chExt cx="6897067" cy="499123"/>
          </a:xfrm>
        </p:grpSpPr>
        <p:sp>
          <p:nvSpPr>
            <p:cNvPr id="23" name="Oval Callout 22"/>
            <p:cNvSpPr/>
            <p:nvPr/>
          </p:nvSpPr>
          <p:spPr bwMode="auto">
            <a:xfrm>
              <a:off x="86911" y="4670809"/>
              <a:ext cx="476250" cy="381000"/>
            </a:xfrm>
            <a:prstGeom prst="wedgeEllipseCallout">
              <a:avLst>
                <a:gd name="adj1" fmla="val 102957"/>
                <a:gd name="adj2" fmla="val 24604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62200" y="4800600"/>
              <a:ext cx="46217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dirty="0" err="1">
                  <a:latin typeface="Arial" pitchFamily="34" charset="0"/>
                  <a:cs typeface="Arial" pitchFamily="34" charset="0"/>
                </a:rPr>
                <a:t>prxyEncrypt.EncryptCompleted</a:t>
              </a:r>
              <a:r>
                <a:rPr lang="en-US" b="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0" dirty="0" smtClean="0">
                  <a:latin typeface="Arial" pitchFamily="34" charset="0"/>
                  <a:cs typeface="Arial" pitchFamily="34" charset="0"/>
                </a:rPr>
                <a:t>event occur</a:t>
              </a:r>
              <a:endParaRPr lang="en-US" b="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38200" y="4800600"/>
              <a:ext cx="1524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Trigger event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4348" y="2515696"/>
            <a:ext cx="8897252" cy="920416"/>
            <a:chOff x="94348" y="2515696"/>
            <a:chExt cx="8897252" cy="920416"/>
          </a:xfrm>
        </p:grpSpPr>
        <p:sp>
          <p:nvSpPr>
            <p:cNvPr id="20" name="Oval Callout 19"/>
            <p:cNvSpPr/>
            <p:nvPr/>
          </p:nvSpPr>
          <p:spPr bwMode="auto">
            <a:xfrm>
              <a:off x="94348" y="2540214"/>
              <a:ext cx="476250" cy="381000"/>
            </a:xfrm>
            <a:prstGeom prst="wedgeEllipseCallout">
              <a:avLst>
                <a:gd name="adj1" fmla="val 97904"/>
                <a:gd name="adj2" fmla="val 21447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430196" y="2515696"/>
              <a:ext cx="6561404" cy="92041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43191" y="2565828"/>
              <a:ext cx="1524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Add Event Handler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14600" y="2597912"/>
              <a:ext cx="39934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dirty="0" err="1" smtClean="0">
                  <a:latin typeface="Arial" pitchFamily="34" charset="0"/>
                  <a:cs typeface="Arial" pitchFamily="34" charset="0"/>
                </a:rPr>
                <a:t>prxyEncrypt.EncryptCompleted</a:t>
              </a:r>
              <a:r>
                <a:rPr lang="en-US" b="0" dirty="0" smtClean="0">
                  <a:latin typeface="Arial" pitchFamily="34" charset="0"/>
                  <a:cs typeface="Arial" pitchFamily="34" charset="0"/>
                </a:rPr>
                <a:t> event</a:t>
              </a:r>
              <a:endParaRPr lang="en-US" b="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508001" y="2630997"/>
              <a:ext cx="2370242" cy="330231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 smtClean="0">
                  <a:latin typeface="Arial" pitchFamily="34" charset="0"/>
                  <a:cs typeface="Arial" pitchFamily="34" charset="0"/>
                </a:rPr>
                <a:t>EncryptEventhandler</a:t>
              </a:r>
              <a:endParaRPr lang="en-US" b="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4600" y="2978912"/>
              <a:ext cx="4916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dirty="0" err="1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prxyEncrypt.EncryptAsync</a:t>
              </a:r>
              <a:r>
                <a:rPr lang="en-US" b="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( ) </a:t>
              </a:r>
              <a:r>
                <a:rPr lang="en-US" b="0" dirty="0" smtClean="0">
                  <a:latin typeface="Arial" pitchFamily="34" charset="0"/>
                  <a:cs typeface="Arial" pitchFamily="34" charset="0"/>
                </a:rPr>
                <a:t>// service method</a:t>
              </a:r>
              <a:endParaRPr lang="en-US" b="0" dirty="0"/>
            </a:p>
          </p:txBody>
        </p:sp>
      </p:grpSp>
      <p:sp>
        <p:nvSpPr>
          <p:cNvPr id="39" name="Oval Callout 38"/>
          <p:cNvSpPr/>
          <p:nvPr/>
        </p:nvSpPr>
        <p:spPr bwMode="auto">
          <a:xfrm>
            <a:off x="7841181" y="4044803"/>
            <a:ext cx="476250" cy="381000"/>
          </a:xfrm>
          <a:prstGeom prst="wedgeEllipseCallout">
            <a:avLst>
              <a:gd name="adj1" fmla="val 87799"/>
              <a:gd name="adj2" fmla="val 6881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Oval Callout 44"/>
          <p:cNvSpPr/>
          <p:nvPr/>
        </p:nvSpPr>
        <p:spPr bwMode="auto">
          <a:xfrm>
            <a:off x="1948955" y="2921214"/>
            <a:ext cx="476250" cy="381000"/>
          </a:xfrm>
          <a:prstGeom prst="wedgeEllipseCallout">
            <a:avLst>
              <a:gd name="adj1" fmla="val 82746"/>
              <a:gd name="adj2" fmla="val -6381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</a:p>
        </p:txBody>
      </p:sp>
      <p:sp>
        <p:nvSpPr>
          <p:cNvPr id="36" name="Freeform 35"/>
          <p:cNvSpPr/>
          <p:nvPr/>
        </p:nvSpPr>
        <p:spPr bwMode="auto">
          <a:xfrm>
            <a:off x="8153400" y="2923673"/>
            <a:ext cx="336885" cy="2791327"/>
          </a:xfrm>
          <a:custGeom>
            <a:avLst/>
            <a:gdLst>
              <a:gd name="connsiteX0" fmla="*/ 336884 w 372979"/>
              <a:gd name="connsiteY0" fmla="*/ 0 h 2791327"/>
              <a:gd name="connsiteX1" fmla="*/ 372979 w 372979"/>
              <a:gd name="connsiteY1" fmla="*/ 2514600 h 2791327"/>
              <a:gd name="connsiteX2" fmla="*/ 0 w 372979"/>
              <a:gd name="connsiteY2" fmla="*/ 2791327 h 2791327"/>
              <a:gd name="connsiteX0" fmla="*/ 336884 w 336885"/>
              <a:gd name="connsiteY0" fmla="*/ 0 h 2791327"/>
              <a:gd name="connsiteX1" fmla="*/ 336885 w 336885"/>
              <a:gd name="connsiteY1" fmla="*/ 2514600 h 2791327"/>
              <a:gd name="connsiteX2" fmla="*/ 0 w 336885"/>
              <a:gd name="connsiteY2" fmla="*/ 2791327 h 279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885" h="2791327">
                <a:moveTo>
                  <a:pt x="336884" y="0"/>
                </a:moveTo>
                <a:cubicBezTo>
                  <a:pt x="336884" y="838200"/>
                  <a:pt x="336885" y="1676400"/>
                  <a:pt x="336885" y="2514600"/>
                </a:cubicBezTo>
                <a:lnTo>
                  <a:pt x="0" y="2791327"/>
                </a:ln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4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 animBg="1"/>
      <p:bldP spid="3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Behind GUI: </a:t>
            </a:r>
            <a:r>
              <a:rPr lang="en-US" dirty="0" err="1" smtClean="0"/>
              <a:t>decrypt.xaml.cs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90" y="1000359"/>
            <a:ext cx="8897710" cy="546444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// namespace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EncryptDecryptApp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private void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decrypt_Click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(object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string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msgEncrypted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textBlock1.Text;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encryption.ServiceClient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prxyEncrypt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encryption.ServiceClient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prxyEncrypt.DecryptCompleted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+=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EventHandler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DecryptCompletedEventArgs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&gt;(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prxyEncrypt_DecryptAsync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prxyEncrypt.DecryptAsync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msgEncrypted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private void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prxyEncrypt_DecryptAsync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DecryptCompletedEventArgs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textBlock1.Text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e.Result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private void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Encrypt_Click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string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"";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this.NavigationService.Navigate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                 (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new Uri("/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MainPage.xaml?msg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=" +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msg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UriKind.Relative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));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   }   }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634" y="924464"/>
            <a:ext cx="2637351" cy="68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63" y="2366470"/>
            <a:ext cx="9429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664" y="4946900"/>
            <a:ext cx="9525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 bwMode="auto">
          <a:xfrm>
            <a:off x="3433575" y="6367484"/>
            <a:ext cx="2521240" cy="379475"/>
          </a:xfrm>
          <a:prstGeom prst="wedgeRectCallout">
            <a:avLst>
              <a:gd name="adj1" fmla="val -39723"/>
              <a:gd name="adj2" fmla="val -1257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Could be a global URI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6200" y="5554060"/>
            <a:ext cx="8594130" cy="531265"/>
          </a:xfrm>
          <a:prstGeom prst="round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50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156" y="76200"/>
            <a:ext cx="3140444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itle 1"/>
          <p:cNvSpPr>
            <a:spLocks noGrp="1"/>
          </p:cNvSpPr>
          <p:nvPr>
            <p:ph type="title"/>
          </p:nvPr>
        </p:nvSpPr>
        <p:spPr>
          <a:xfrm>
            <a:off x="1330465" y="153698"/>
            <a:ext cx="7620000" cy="623888"/>
          </a:xfrm>
        </p:spPr>
        <p:txBody>
          <a:bodyPr/>
          <a:lstStyle/>
          <a:p>
            <a:r>
              <a:rPr lang="en-US" dirty="0" smtClean="0"/>
              <a:t>Step 2: IService.cs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69288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using System;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System.ServiceModel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System.ServiceModel.Web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ServiceContract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public interface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Iservice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[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OperationContract]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   [WebGet]  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// Add this HTTP GET attribute/directive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int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absValue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(int x);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  [OperationContract]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   [WebGet(</a:t>
            </a:r>
            <a:r>
              <a:rPr lang="en-US" sz="1800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ResponseFormat</a:t>
            </a:r>
            <a:r>
              <a:rPr lang="en-US" sz="18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WebMessageFormat.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Xml</a:t>
            </a:r>
            <a:r>
              <a:rPr lang="en-US" sz="18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)]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double PiValue();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[OperationContract]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[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WebGet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US" sz="18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= "add2?x={x}&amp;y={y}"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ResponseFormat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WebMessageFormat.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)]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addition(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x,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y);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30A926-A88E-468C-BF34-93626A86D002}" type="slidenum">
              <a:rPr lang="en-US" b="0" smtClean="0">
                <a:solidFill>
                  <a:schemeClr val="tx2"/>
                </a:solidFill>
              </a:rPr>
              <a:pPr/>
              <a:t>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5366" name="Left Arrow 5"/>
          <p:cNvSpPr>
            <a:spLocks noChangeArrowheads="1"/>
          </p:cNvSpPr>
          <p:nvPr/>
        </p:nvSpPr>
        <p:spPr bwMode="auto">
          <a:xfrm>
            <a:off x="8012875" y="1950028"/>
            <a:ext cx="4572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045199" y="5486400"/>
            <a:ext cx="2895600" cy="990600"/>
          </a:xfrm>
          <a:prstGeom prst="wedgeRoundRectCallout">
            <a:avLst>
              <a:gd name="adj1" fmla="val -92785"/>
              <a:gd name="adj2" fmla="val -6912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What is the difference of defining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UriTemplate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/>
              <a:t>To be a</a:t>
            </a:r>
            <a:r>
              <a:rPr lang="en-US" sz="2000" b="0" baseline="0" dirty="0" smtClean="0"/>
              <a:t>nswered later.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Left Arrow 5"/>
          <p:cNvSpPr>
            <a:spLocks noChangeArrowheads="1"/>
          </p:cNvSpPr>
          <p:nvPr/>
        </p:nvSpPr>
        <p:spPr bwMode="auto">
          <a:xfrm flipH="1">
            <a:off x="457200" y="3276600"/>
            <a:ext cx="3810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eft Arrow 5"/>
          <p:cNvSpPr>
            <a:spLocks noChangeArrowheads="1"/>
          </p:cNvSpPr>
          <p:nvPr/>
        </p:nvSpPr>
        <p:spPr bwMode="auto">
          <a:xfrm flipH="1">
            <a:off x="457200" y="4267200"/>
            <a:ext cx="3810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eft Arrow 5"/>
          <p:cNvSpPr>
            <a:spLocks noChangeArrowheads="1"/>
          </p:cNvSpPr>
          <p:nvPr/>
        </p:nvSpPr>
        <p:spPr bwMode="auto">
          <a:xfrm flipH="1">
            <a:off x="421797" y="4976812"/>
            <a:ext cx="3810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3962400" y="2331028"/>
            <a:ext cx="1812556" cy="945572"/>
          </a:xfrm>
          <a:prstGeom prst="wedgeRoundRectCallout">
            <a:avLst>
              <a:gd name="adj1" fmla="val -77953"/>
              <a:gd name="adj2" fmla="val 4984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Add HTTP Get method and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UriTemplate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1780674" y="5410200"/>
            <a:ext cx="2181726" cy="862218"/>
          </a:xfrm>
          <a:custGeom>
            <a:avLst/>
            <a:gdLst>
              <a:gd name="connsiteX0" fmla="*/ 0 w 2334126"/>
              <a:gd name="connsiteY0" fmla="*/ 541421 h 862218"/>
              <a:gd name="connsiteX1" fmla="*/ 649705 w 2334126"/>
              <a:gd name="connsiteY1" fmla="*/ 818147 h 862218"/>
              <a:gd name="connsiteX2" fmla="*/ 1792705 w 2334126"/>
              <a:gd name="connsiteY2" fmla="*/ 818147 h 862218"/>
              <a:gd name="connsiteX3" fmla="*/ 2237873 w 2334126"/>
              <a:gd name="connsiteY3" fmla="*/ 397042 h 862218"/>
              <a:gd name="connsiteX4" fmla="*/ 2334126 w 2334126"/>
              <a:gd name="connsiteY4" fmla="*/ 0 h 86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4126" h="862218">
                <a:moveTo>
                  <a:pt x="0" y="541421"/>
                </a:moveTo>
                <a:cubicBezTo>
                  <a:pt x="175460" y="656723"/>
                  <a:pt x="350921" y="772026"/>
                  <a:pt x="649705" y="818147"/>
                </a:cubicBezTo>
                <a:cubicBezTo>
                  <a:pt x="948489" y="864268"/>
                  <a:pt x="1528010" y="888331"/>
                  <a:pt x="1792705" y="818147"/>
                </a:cubicBezTo>
                <a:cubicBezTo>
                  <a:pt x="2057400" y="747963"/>
                  <a:pt x="2147636" y="533400"/>
                  <a:pt x="2237873" y="397042"/>
                </a:cubicBezTo>
                <a:cubicBezTo>
                  <a:pt x="2328110" y="260684"/>
                  <a:pt x="2331118" y="130342"/>
                  <a:pt x="2334126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068832" y="5810138"/>
            <a:ext cx="1488935" cy="990600"/>
          </a:xfrm>
          <a:prstGeom prst="wedgeRoundRectCallout">
            <a:avLst>
              <a:gd name="adj1" fmla="val -70267"/>
              <a:gd name="adj2" fmla="val -3528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rgbClr val="800000"/>
                </a:solidFill>
              </a:rPr>
              <a:t>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Times New Roman" pitchFamily="18" charset="0"/>
              </a:rPr>
              <a:t>dd2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and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addition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are different</a:t>
            </a:r>
          </a:p>
        </p:txBody>
      </p:sp>
    </p:spTree>
    <p:extLst>
      <p:ext uri="{BB962C8B-B14F-4D97-AF65-F5344CB8AC3E}">
        <p14:creationId xmlns:p14="http://schemas.microsoft.com/office/powerpoint/2010/main" val="317574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3" grpId="0" animBg="1"/>
      <p:bldP spid="4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Roadmap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78873" y="914400"/>
            <a:ext cx="8382000" cy="525780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Developing REST Services: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Developing RESTful Service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Defining Input and Output Formats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Image Verifier in RESTful Service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RESTful Service of a Random String Generator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RESTful Service of an Image Verifier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Synchronous RESTful Service Calls</a:t>
            </a:r>
          </a:p>
          <a:p>
            <a:r>
              <a:rPr lang="en-US" b="1" dirty="0">
                <a:solidFill>
                  <a:srgbClr val="0000FF"/>
                </a:solidFill>
              </a:rPr>
              <a:t>Consuming Services in </a:t>
            </a:r>
            <a:r>
              <a:rPr lang="en-US" b="1" dirty="0" smtClean="0">
                <a:solidFill>
                  <a:srgbClr val="0000FF"/>
                </a:solidFill>
              </a:rPr>
              <a:t>Phone </a:t>
            </a:r>
            <a:r>
              <a:rPr lang="en-US" b="1" dirty="0">
                <a:solidFill>
                  <a:srgbClr val="0000FF"/>
                </a:solidFill>
              </a:rPr>
              <a:t>Apps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Asynchronous SOAP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Calls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0000FF"/>
                </a:solidFill>
              </a:rPr>
              <a:t>Asynchronous RESTful </a:t>
            </a:r>
            <a:r>
              <a:rPr lang="en-US" dirty="0" smtClean="0">
                <a:solidFill>
                  <a:srgbClr val="0000FF"/>
                </a:solidFill>
              </a:rPr>
              <a:t>Calls</a:t>
            </a:r>
          </a:p>
          <a:p>
            <a:r>
              <a:rPr lang="en-US" dirty="0"/>
              <a:t>RESTful services in ASP </a:t>
            </a:r>
            <a:r>
              <a:rPr lang="en-US" dirty="0" err="1"/>
              <a:t>.Net</a:t>
            </a:r>
            <a:r>
              <a:rPr lang="en-US" dirty="0"/>
              <a:t> Core (2</a:t>
            </a:r>
            <a:r>
              <a:rPr lang="en-US" baseline="30000" dirty="0"/>
              <a:t>nd</a:t>
            </a:r>
            <a:r>
              <a:rPr lang="en-US" dirty="0"/>
              <a:t> Generation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8A6FAC-B4BA-4375-B9DE-1DE89AA7CF60}" type="slidenum">
              <a:rPr lang="en-US" b="0" smtClean="0">
                <a:solidFill>
                  <a:schemeClr val="tx2"/>
                </a:solidFill>
              </a:rPr>
              <a:pPr/>
              <a:t>40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66800"/>
            <a:ext cx="302895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924800" cy="623888"/>
          </a:xfrm>
        </p:spPr>
        <p:txBody>
          <a:bodyPr/>
          <a:lstStyle/>
          <a:p>
            <a:r>
              <a:rPr lang="en-US" sz="2800" dirty="0" smtClean="0"/>
              <a:t>Calling RESTful Service from Silverlight App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104900"/>
            <a:ext cx="5221288" cy="5600700"/>
          </a:xfrm>
        </p:spPr>
        <p:txBody>
          <a:bodyPr/>
          <a:lstStyle/>
          <a:p>
            <a:r>
              <a:rPr lang="en-US" dirty="0" smtClean="0"/>
              <a:t>The RESTful service to call is</a:t>
            </a:r>
          </a:p>
          <a:p>
            <a:pPr marL="0" indent="0">
              <a:buNone/>
            </a:pPr>
            <a:r>
              <a:rPr lang="en-US" sz="1800" dirty="0"/>
              <a:t>http://neptune.fulton.ad.asu.edu/WSRepository/Services/RandomString/Service.svc/GetRandomString</a:t>
            </a:r>
            <a:r>
              <a:rPr lang="en-US" sz="1800" dirty="0" smtClean="0"/>
              <a:t>/</a:t>
            </a:r>
            <a:br>
              <a:rPr lang="en-US" sz="1800" dirty="0" smtClean="0"/>
            </a:br>
            <a:r>
              <a:rPr lang="en-US" sz="2000" dirty="0" smtClean="0"/>
              <a:t>{length}</a:t>
            </a:r>
          </a:p>
          <a:p>
            <a:r>
              <a:rPr lang="en-US" dirty="0"/>
              <a:t>For example</a:t>
            </a:r>
          </a:p>
          <a:p>
            <a:pPr marL="0" indent="0">
              <a:buNone/>
            </a:pPr>
            <a:r>
              <a:rPr lang="en-US" sz="1800" dirty="0"/>
              <a:t>http://neptune.fulton.ad.asu.edu/WSRepository/Services/RandomString/Service.svc/GetRandomString/14</a:t>
            </a:r>
            <a:endParaRPr lang="en-US" sz="1800" dirty="0" smtClean="0"/>
          </a:p>
          <a:p>
            <a:r>
              <a:rPr lang="en-US" dirty="0"/>
              <a:t>It </a:t>
            </a:r>
            <a:r>
              <a:rPr lang="en-US" dirty="0" smtClean="0"/>
              <a:t>returns a “Strong Password” in XML format: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&lt;string </a:t>
            </a:r>
            <a:r>
              <a:rPr lang="en-US" sz="2400" dirty="0" err="1"/>
              <a:t>xmlns</a:t>
            </a:r>
            <a:r>
              <a:rPr lang="en-US" sz="2400" dirty="0"/>
              <a:t>="http://schemas.microsoft.com/2003/10/Serialization</a:t>
            </a:r>
            <a:r>
              <a:rPr lang="en-US" sz="2400" dirty="0" smtClean="0"/>
              <a:t>/"&gt;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7i=HN5c@4$LwT2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string&gt;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1AF03-726F-4EFD-802C-7B69861F5B6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1042737" y="4038600"/>
            <a:ext cx="457200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73077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hlinkClick r:id="rId3"/>
              </a:rPr>
              <a:t>http://www.public.asu.edu/~</a:t>
            </a:r>
            <a:r>
              <a:rPr lang="en-US" b="0" dirty="0" smtClean="0">
                <a:hlinkClick r:id="rId3"/>
              </a:rPr>
              <a:t>ychen10/teaching/cse446sie/AsyncRest.mp4</a:t>
            </a:r>
            <a:r>
              <a:rPr lang="en-US" b="0" dirty="0" smtClean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2116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537" y="1219200"/>
            <a:ext cx="1700463" cy="33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Behind the Button “Get </a:t>
            </a:r>
            <a:r>
              <a:rPr lang="en-US" dirty="0" err="1" smtClean="0"/>
              <a:t>Pwd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1287"/>
            <a:ext cx="8269288" cy="537051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public static string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spassword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"</a:t>
            </a:r>
            <a:r>
              <a:rPr lang="en-US" sz="18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Waiting for call back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";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//static-global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private void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btnGetPwd_Click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e)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Random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rnd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new Random();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Int32 length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rnd.Next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(6, 18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 random # between 6 and 18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string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toDisplay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spassword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GetPwd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(length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);  // It puts the result in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spassword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en-US" sz="1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Async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! It will not have the value in the next statement</a:t>
            </a:r>
            <a:endParaRPr lang="en-US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if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spassword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!= "</a:t>
            </a:r>
            <a:r>
              <a:rPr lang="en-US" sz="18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Waiting for call back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")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XDocument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XDocument.Parse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spassword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XElement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xd.Root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toDisplay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xe.Value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textBox1.Text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toDisplay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}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1AF03-726F-4EFD-802C-7B69861F5B6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 rot="964525">
            <a:off x="7010400" y="3001356"/>
            <a:ext cx="838200" cy="5265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button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381001" y="3581399"/>
            <a:ext cx="713874" cy="1295401"/>
          </a:xfrm>
          <a:custGeom>
            <a:avLst/>
            <a:gdLst>
              <a:gd name="connsiteX0" fmla="*/ 541421 w 541421"/>
              <a:gd name="connsiteY0" fmla="*/ 0 h 2490537"/>
              <a:gd name="connsiteX1" fmla="*/ 0 w 541421"/>
              <a:gd name="connsiteY1" fmla="*/ 0 h 2490537"/>
              <a:gd name="connsiteX2" fmla="*/ 0 w 541421"/>
              <a:gd name="connsiteY2" fmla="*/ 2490537 h 2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421" h="2490537">
                <a:moveTo>
                  <a:pt x="541421" y="0"/>
                </a:moveTo>
                <a:lnTo>
                  <a:pt x="0" y="0"/>
                </a:lnTo>
                <a:lnTo>
                  <a:pt x="0" y="249053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4800600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Continued</a:t>
            </a:r>
          </a:p>
          <a:p>
            <a:r>
              <a:rPr lang="en-US" b="0" dirty="0" smtClean="0"/>
              <a:t>on </a:t>
            </a:r>
            <a:r>
              <a:rPr lang="en-US" b="0" dirty="0"/>
              <a:t>n</a:t>
            </a:r>
            <a:r>
              <a:rPr lang="en-US" b="0" dirty="0" smtClean="0"/>
              <a:t>ext </a:t>
            </a:r>
          </a:p>
          <a:p>
            <a:r>
              <a:rPr lang="en-US" b="0" dirty="0" smtClean="0"/>
              <a:t>Page</a:t>
            </a:r>
            <a:endParaRPr lang="en-US" b="0" dirty="0"/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334000" y="5562600"/>
            <a:ext cx="3048000" cy="1219200"/>
          </a:xfrm>
          <a:prstGeom prst="wedgeRoundRectCallout">
            <a:avLst>
              <a:gd name="adj1" fmla="val -45307"/>
              <a:gd name="adj2" fmla="val -9243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We will obtain the password from the previous call,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this this call!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Behind the Button “Get </a:t>
            </a:r>
            <a:r>
              <a:rPr lang="en-US" dirty="0" err="1" smtClean="0"/>
              <a:t>Pwd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486400"/>
          </a:xfrm>
        </p:spPr>
        <p:txBody>
          <a:bodyPr/>
          <a:lstStyle/>
          <a:p>
            <a:pPr marL="0" indent="0">
              <a:buNone/>
              <a:tabLst>
                <a:tab pos="34925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public static void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GetPwd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length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925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string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baseUrl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http://neptune.fulton.ad.asu.edu/WSRepository/Services/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RandomString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Service.svc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GetRandomString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";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925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string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len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Convert.ToString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(length);</a:t>
            </a:r>
          </a:p>
          <a:p>
            <a:pPr marL="0" indent="0">
              <a:buNone/>
              <a:tabLst>
                <a:tab pos="34925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string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fullUrl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baseUrl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+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len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  <a:tabLst>
                <a:tab pos="34925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HttpWebRequest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hwReq1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HttpWebRequest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HttpWebRequest.Create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(new Uri(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fullUrl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));</a:t>
            </a:r>
          </a:p>
          <a:p>
            <a:pPr marL="0" indent="0">
              <a:buNone/>
              <a:tabLst>
                <a:tab pos="34925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hwReq1.</a:t>
            </a:r>
            <a:r>
              <a:rPr lang="en-US" sz="1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BeginGet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Response(new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AsyncCallback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myCallbackFunc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), hwReq1);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925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en-US" sz="18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// This method returns immediately</a:t>
            </a:r>
            <a:endParaRPr lang="en-US" sz="18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925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private static void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myCallbackFunc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IAsyncResult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requestObj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800"/>
              </a:spcBef>
              <a:buNone/>
              <a:tabLst>
                <a:tab pos="34925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HttpWebRequest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hwReq2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HttpWebRequest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requestObj.AsyncState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spcBef>
                <a:spcPts val="800"/>
              </a:spcBef>
              <a:buNone/>
              <a:tabLst>
                <a:tab pos="34925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HttpWebResponse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hwResponse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                 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HttpWebResponse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)hwReq2.</a:t>
            </a:r>
            <a:r>
              <a:rPr lang="en-US" sz="1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EndGet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Response(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requestObj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800"/>
              </a:spcBef>
              <a:buNone/>
              <a:tabLst>
                <a:tab pos="34925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using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StreamReader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sReader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                  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StreamReader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hwResponse.GetResponseStream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()))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925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1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spassword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sReader.ReadToEnd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().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ToString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               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9250" algn="l"/>
              </a:tabLst>
            </a:pPr>
            <a:r>
              <a:rPr lang="en-US" sz="18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// Result save into </a:t>
            </a:r>
            <a:r>
              <a:rPr lang="en-US" sz="18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this static variable </a:t>
            </a:r>
            <a:r>
              <a:rPr lang="en-US" sz="1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spassword</a:t>
            </a: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  <a:tabLst>
                <a:tab pos="34925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1AF03-726F-4EFD-802C-7B69861F5B6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962400" y="3200400"/>
            <a:ext cx="2514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ounded Rectangular Callout 7"/>
          <p:cNvSpPr/>
          <p:nvPr/>
        </p:nvSpPr>
        <p:spPr bwMode="auto">
          <a:xfrm>
            <a:off x="6484374" y="1087694"/>
            <a:ext cx="1828800" cy="381000"/>
          </a:xfrm>
          <a:prstGeom prst="wedgeRoundRectCallout">
            <a:avLst>
              <a:gd name="adj1" fmla="val -52412"/>
              <a:gd name="adj2" fmla="val 9633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RESTful service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781800" y="2057400"/>
            <a:ext cx="2209800" cy="381000"/>
          </a:xfrm>
          <a:prstGeom prst="wedgeRoundRectCallout">
            <a:avLst>
              <a:gd name="adj1" fmla="val -52412"/>
              <a:gd name="adj2" fmla="val 9633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Create request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object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324600" y="3200400"/>
            <a:ext cx="17145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ounded Rectangular Callout 10"/>
          <p:cNvSpPr/>
          <p:nvPr/>
        </p:nvSpPr>
        <p:spPr bwMode="auto">
          <a:xfrm>
            <a:off x="7696200" y="3352800"/>
            <a:ext cx="1371600" cy="381000"/>
          </a:xfrm>
          <a:prstGeom prst="wedgeRoundRectCallout">
            <a:avLst>
              <a:gd name="adj1" fmla="val -104025"/>
              <a:gd name="adj2" fmla="val -70117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Call handler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543800" y="4235244"/>
            <a:ext cx="1524000" cy="381000"/>
          </a:xfrm>
          <a:prstGeom prst="wedgeRoundRectCallout">
            <a:avLst>
              <a:gd name="adj1" fmla="val -78219"/>
              <a:gd name="adj2" fmla="val -3914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/>
              <a:t>Make </a:t>
            </a:r>
            <a:r>
              <a:rPr lang="en-US" b="0" dirty="0" smtClean="0"/>
              <a:t>request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7543800" y="4918584"/>
            <a:ext cx="1524000" cy="381000"/>
          </a:xfrm>
          <a:prstGeom prst="wedgeRoundRectCallout">
            <a:avLst>
              <a:gd name="adj1" fmla="val -71445"/>
              <a:gd name="adj2" fmla="val -4302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/>
              <a:t>Get </a:t>
            </a:r>
            <a:r>
              <a:rPr lang="en-US" b="0" dirty="0" smtClean="0"/>
              <a:t>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7543800" y="5638800"/>
            <a:ext cx="1524000" cy="381000"/>
          </a:xfrm>
          <a:prstGeom prst="wedgeRoundRectCallout">
            <a:avLst>
              <a:gd name="adj1" fmla="val -71445"/>
              <a:gd name="adj2" fmla="val -4302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Extract string</a:t>
            </a:r>
          </a:p>
        </p:txBody>
      </p:sp>
    </p:spTree>
    <p:extLst>
      <p:ext uri="{BB962C8B-B14F-4D97-AF65-F5344CB8AC3E}">
        <p14:creationId xmlns:p14="http://schemas.microsoft.com/office/powerpoint/2010/main" val="385103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20000" cy="623888"/>
          </a:xfrm>
        </p:spPr>
        <p:txBody>
          <a:bodyPr/>
          <a:lstStyle/>
          <a:p>
            <a:r>
              <a:rPr lang="en-US" dirty="0" smtClean="0"/>
              <a:t>The Code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5486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tabLst>
                <a:tab pos="34925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HttpWebRequest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hwReq1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HttpWebRequest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HttpWebRequest.Create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(new Uri(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fullUrl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));</a:t>
            </a:r>
          </a:p>
          <a:p>
            <a:pPr marL="0" indent="0">
              <a:lnSpc>
                <a:spcPct val="150000"/>
              </a:lnSpc>
              <a:buNone/>
              <a:tabLst>
                <a:tab pos="34925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hwReq1.</a:t>
            </a:r>
            <a:r>
              <a:rPr lang="en-US" sz="1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BeginGet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Response(new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AsyncCallback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myCallbackFunc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), hwReq1);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  <a:tabLst>
                <a:tab pos="34925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en-US" sz="18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// This method returns immediately</a:t>
            </a:r>
            <a:endParaRPr lang="en-US" sz="18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  <a:tabLst>
                <a:tab pos="34925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private static void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myCallbackFunc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IAsyncResult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requestObj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  <a:tabLst>
                <a:tab pos="34925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HttpWebRequest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hwReq2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HttpWebRequest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requestObj.AsyncState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  <a:tabLst>
                <a:tab pos="34925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HttpWebResponse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hwResponse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                 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HttpWebResponse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)hwReq2.</a:t>
            </a:r>
            <a:r>
              <a:rPr lang="en-US" sz="1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EndGet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Response(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requestObj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  <a:tabLst>
                <a:tab pos="34925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using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StreamReader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sReader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                  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StreamReader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hwResponse.GetResponseStream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()))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  <a:tabLst>
                <a:tab pos="34925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spassword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sReader.ReadToEnd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().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ToString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               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  <a:tabLst>
                <a:tab pos="349250" algn="l"/>
              </a:tabLst>
            </a:pPr>
            <a:r>
              <a:rPr lang="en-US" sz="18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// Result save into </a:t>
            </a:r>
            <a:r>
              <a:rPr lang="en-US" sz="18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this static variable </a:t>
            </a:r>
            <a:r>
              <a:rPr lang="en-US" sz="1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spassword</a:t>
            </a: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  <a:tabLst>
                <a:tab pos="34925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1AF03-726F-4EFD-802C-7B69861F5B6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191000" y="2214716"/>
            <a:ext cx="2095500" cy="6808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ounded Rectangular Callout 8"/>
          <p:cNvSpPr/>
          <p:nvPr/>
        </p:nvSpPr>
        <p:spPr bwMode="auto">
          <a:xfrm>
            <a:off x="5029200" y="776288"/>
            <a:ext cx="3771900" cy="381000"/>
          </a:xfrm>
          <a:prstGeom prst="wedgeRoundRectCallout">
            <a:avLst>
              <a:gd name="adj1" fmla="val -3145"/>
              <a:gd name="adj2" fmla="val 146657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Create request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object, but not calling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057900" y="2171700"/>
            <a:ext cx="1714500" cy="723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ounded Rectangular Callout 10"/>
          <p:cNvSpPr/>
          <p:nvPr/>
        </p:nvSpPr>
        <p:spPr bwMode="auto">
          <a:xfrm>
            <a:off x="4114800" y="2362200"/>
            <a:ext cx="4686300" cy="381000"/>
          </a:xfrm>
          <a:prstGeom prst="wedgeRoundRectCallout">
            <a:avLst>
              <a:gd name="adj1" fmla="val 32560"/>
              <a:gd name="adj2" fmla="val -8560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Call handler, with callback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func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and the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object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286500" y="3657600"/>
            <a:ext cx="2628900" cy="381000"/>
          </a:xfrm>
          <a:prstGeom prst="wedgeRoundRectCallout">
            <a:avLst>
              <a:gd name="adj1" fmla="val -70926"/>
              <a:gd name="adj2" fmla="val -5076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Make the request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in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async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5565058" y="4691210"/>
            <a:ext cx="3426542" cy="381000"/>
          </a:xfrm>
          <a:prstGeom prst="wedgeRoundRectCallout">
            <a:avLst>
              <a:gd name="adj1" fmla="val -65850"/>
              <a:gd name="adj2" fmla="val -70117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Get the response from the request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7162800" y="5641258"/>
            <a:ext cx="1524000" cy="381000"/>
          </a:xfrm>
          <a:prstGeom prst="wedgeRoundRectCallout">
            <a:avLst>
              <a:gd name="adj1" fmla="val -71445"/>
              <a:gd name="adj2" fmla="val -8560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Extract string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6896100" y="2971800"/>
            <a:ext cx="1943100" cy="381000"/>
          </a:xfrm>
          <a:prstGeom prst="wedgeRoundRectCallout">
            <a:avLst>
              <a:gd name="adj1" fmla="val -95676"/>
              <a:gd name="adj2" fmla="val -1205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Object from caller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5791200" y="6096000"/>
            <a:ext cx="3124200" cy="381000"/>
          </a:xfrm>
          <a:prstGeom prst="wedgeRoundRectCallout">
            <a:avLst>
              <a:gd name="adj1" fmla="val -63420"/>
              <a:gd name="adj2" fmla="val -11656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Save string into global variable</a:t>
            </a:r>
          </a:p>
        </p:txBody>
      </p:sp>
    </p:spTree>
    <p:extLst>
      <p:ext uri="{BB962C8B-B14F-4D97-AF65-F5344CB8AC3E}">
        <p14:creationId xmlns:p14="http://schemas.microsoft.com/office/powerpoint/2010/main" val="7582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222" y="1123950"/>
            <a:ext cx="306705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First Call and Second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1AF03-726F-4EFD-802C-7B69861F5B6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111918"/>
            <a:ext cx="306705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914400" y="4066672"/>
            <a:ext cx="1352550" cy="685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First Call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698" y="2679032"/>
            <a:ext cx="1295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 bwMode="auto">
          <a:xfrm>
            <a:off x="1508961" y="2440907"/>
            <a:ext cx="457200" cy="685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253789" y="4066672"/>
            <a:ext cx="1524000" cy="685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Second Call</a:t>
            </a:r>
          </a:p>
        </p:txBody>
      </p:sp>
      <p:sp>
        <p:nvSpPr>
          <p:cNvPr id="14" name="Right Arrow 13"/>
          <p:cNvSpPr/>
          <p:nvPr/>
        </p:nvSpPr>
        <p:spPr bwMode="auto">
          <a:xfrm>
            <a:off x="6096000" y="2440907"/>
            <a:ext cx="457200" cy="685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679032"/>
            <a:ext cx="13239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ounded Rectangular Callout 18"/>
          <p:cNvSpPr/>
          <p:nvPr/>
        </p:nvSpPr>
        <p:spPr bwMode="auto">
          <a:xfrm>
            <a:off x="3048000" y="1136240"/>
            <a:ext cx="3048000" cy="1219200"/>
          </a:xfrm>
          <a:prstGeom prst="wedgeRoundRectCallout">
            <a:avLst>
              <a:gd name="adj1" fmla="val 75177"/>
              <a:gd name="adj2" fmla="val 8659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We obtain the password from the previous call,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this this call!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6858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hlinkClick r:id="rId5"/>
              </a:rPr>
              <a:t>http://www.public.asu.edu/~</a:t>
            </a:r>
            <a:r>
              <a:rPr lang="en-US" b="0" dirty="0" smtClean="0">
                <a:hlinkClick r:id="rId5"/>
              </a:rPr>
              <a:t>ychen10/teaching/cse446sie/AsyncRest.mp4</a:t>
            </a:r>
            <a:r>
              <a:rPr lang="en-US" b="0" dirty="0" smtClean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0995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Roadmap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679873" cy="571500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Developing REST Services: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Developing RESTful Service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Defining Input and Output Formats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Image Verifier in RESTful Service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RESTful Service of a Random String Generator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RESTful Service of an Image Verifier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Synchronous RESTful Service Calls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Consuming Services in Phone Apps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Asynchronous SOAP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Calls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Asynchronous RESTful Calls</a:t>
            </a:r>
          </a:p>
          <a:p>
            <a:r>
              <a:rPr lang="en-US" b="1" dirty="0">
                <a:solidFill>
                  <a:srgbClr val="0000FF"/>
                </a:solidFill>
              </a:rPr>
              <a:t>RESTful services in ASP </a:t>
            </a:r>
            <a:r>
              <a:rPr lang="en-US" b="1" dirty="0" err="1">
                <a:solidFill>
                  <a:srgbClr val="0000FF"/>
                </a:solidFill>
              </a:rPr>
              <a:t>.Net</a:t>
            </a:r>
            <a:r>
              <a:rPr lang="en-US" b="1" dirty="0">
                <a:solidFill>
                  <a:srgbClr val="0000FF"/>
                </a:solidFill>
              </a:rPr>
              <a:t> Core (2</a:t>
            </a:r>
            <a:r>
              <a:rPr lang="en-US" b="1" baseline="30000" dirty="0">
                <a:solidFill>
                  <a:srgbClr val="0000FF"/>
                </a:solidFill>
              </a:rPr>
              <a:t>nd</a:t>
            </a:r>
            <a:r>
              <a:rPr lang="en-US" b="1" dirty="0">
                <a:solidFill>
                  <a:srgbClr val="0000FF"/>
                </a:solidFill>
              </a:rPr>
              <a:t> Generation</a:t>
            </a:r>
            <a:r>
              <a:rPr lang="en-US" b="1" dirty="0" smtClean="0">
                <a:solidFill>
                  <a:srgbClr val="0000FF"/>
                </a:solidFill>
              </a:rPr>
              <a:t>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8A6FAC-B4BA-4375-B9DE-1DE89AA7CF60}" type="slidenum">
              <a:rPr lang="en-US" b="0" smtClean="0">
                <a:solidFill>
                  <a:schemeClr val="tx2"/>
                </a:solidFill>
              </a:rPr>
              <a:pPr/>
              <a:t>46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43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5440"/>
            <a:ext cx="7620000" cy="577891"/>
          </a:xfrm>
        </p:spPr>
        <p:txBody>
          <a:bodyPr/>
          <a:lstStyle/>
          <a:p>
            <a:pPr algn="ctr"/>
            <a:r>
              <a:rPr lang="en-US" sz="2800" dirty="0"/>
              <a:t>ASP </a:t>
            </a:r>
            <a:r>
              <a:rPr lang="en-US" sz="2800" dirty="0" err="1"/>
              <a:t>.Net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800000"/>
                </a:solidFill>
              </a:rPr>
              <a:t>Core</a:t>
            </a:r>
            <a:r>
              <a:rPr lang="en-US" sz="2800" dirty="0"/>
              <a:t> Framework: </a:t>
            </a:r>
            <a:r>
              <a:rPr lang="en-US" sz="2800" dirty="0" smtClean="0"/>
              <a:t>The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Generation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87879" y="1186254"/>
            <a:ext cx="2819400" cy="4114800"/>
            <a:chOff x="1487879" y="1186254"/>
            <a:chExt cx="2819400" cy="4114800"/>
          </a:xfrm>
        </p:grpSpPr>
        <p:sp>
          <p:nvSpPr>
            <p:cNvPr id="5" name="Cube 4"/>
            <p:cNvSpPr/>
            <p:nvPr/>
          </p:nvSpPr>
          <p:spPr bwMode="auto">
            <a:xfrm>
              <a:off x="1487879" y="4081854"/>
              <a:ext cx="2819400" cy="1219200"/>
            </a:xfrm>
            <a:prstGeom prst="cube">
              <a:avLst>
                <a:gd name="adj" fmla="val 225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Desktop-based Forms Application</a:t>
              </a:r>
            </a:p>
          </p:txBody>
        </p:sp>
        <p:sp>
          <p:nvSpPr>
            <p:cNvPr id="6" name="Cube 5"/>
            <p:cNvSpPr/>
            <p:nvPr/>
          </p:nvSpPr>
          <p:spPr bwMode="auto">
            <a:xfrm>
              <a:off x="1487879" y="3172534"/>
              <a:ext cx="1524000" cy="1219200"/>
            </a:xfrm>
            <a:prstGeom prst="cube">
              <a:avLst>
                <a:gd name="adj" fmla="val 241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ASP 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.Net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SOAP Service</a:t>
              </a:r>
            </a:p>
          </p:txBody>
        </p:sp>
        <p:sp>
          <p:nvSpPr>
            <p:cNvPr id="8" name="Cube 7"/>
            <p:cNvSpPr/>
            <p:nvPr/>
          </p:nvSpPr>
          <p:spPr bwMode="auto">
            <a:xfrm>
              <a:off x="1487879" y="2405454"/>
              <a:ext cx="1417320" cy="1076960"/>
            </a:xfrm>
            <a:prstGeom prst="cube">
              <a:avLst>
                <a:gd name="adj" fmla="val 1491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WCF 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SOAP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Service</a:t>
              </a:r>
            </a:p>
          </p:txBody>
        </p:sp>
        <p:sp>
          <p:nvSpPr>
            <p:cNvPr id="7" name="Cube 6"/>
            <p:cNvSpPr/>
            <p:nvPr/>
          </p:nvSpPr>
          <p:spPr bwMode="auto">
            <a:xfrm>
              <a:off x="2717239" y="2263214"/>
              <a:ext cx="1590040" cy="2128520"/>
            </a:xfrm>
            <a:prstGeom prst="cube">
              <a:avLst>
                <a:gd name="adj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ASP 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.Net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Web Application</a:t>
              </a:r>
            </a:p>
          </p:txBody>
        </p:sp>
        <p:sp>
          <p:nvSpPr>
            <p:cNvPr id="16" name="Cube 15"/>
            <p:cNvSpPr/>
            <p:nvPr/>
          </p:nvSpPr>
          <p:spPr bwMode="auto">
            <a:xfrm>
              <a:off x="1487879" y="1186254"/>
              <a:ext cx="1524000" cy="1386840"/>
            </a:xfrm>
            <a:prstGeom prst="cube">
              <a:avLst>
                <a:gd name="adj" fmla="val 1920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WCF 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RESTful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Service</a:t>
              </a:r>
            </a:p>
          </p:txBody>
        </p:sp>
        <p:sp>
          <p:nvSpPr>
            <p:cNvPr id="9" name="Cube 8"/>
            <p:cNvSpPr/>
            <p:nvPr/>
          </p:nvSpPr>
          <p:spPr bwMode="auto">
            <a:xfrm>
              <a:off x="2717239" y="1186254"/>
              <a:ext cx="1587500" cy="1386840"/>
            </a:xfrm>
            <a:prstGeom prst="cube">
              <a:avLst>
                <a:gd name="adj" fmla="val 1920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ASP 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.Net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MVC 1 Application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26659" y="1139105"/>
            <a:ext cx="2959100" cy="4144149"/>
            <a:chOff x="4426659" y="1139105"/>
            <a:chExt cx="2959100" cy="4144149"/>
          </a:xfrm>
        </p:grpSpPr>
        <p:sp>
          <p:nvSpPr>
            <p:cNvPr id="12" name="Cube 11"/>
            <p:cNvSpPr/>
            <p:nvPr/>
          </p:nvSpPr>
          <p:spPr bwMode="auto">
            <a:xfrm>
              <a:off x="4429199" y="3747681"/>
              <a:ext cx="1097280" cy="1535573"/>
            </a:xfrm>
            <a:prstGeom prst="cub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/>
                <a:t>HTML 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CSS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Cube 10"/>
            <p:cNvSpPr/>
            <p:nvPr/>
          </p:nvSpPr>
          <p:spPr bwMode="auto">
            <a:xfrm>
              <a:off x="5229299" y="3729881"/>
              <a:ext cx="1219200" cy="1553373"/>
            </a:xfrm>
            <a:prstGeom prst="cube">
              <a:avLst>
                <a:gd name="adj" fmla="val 24167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Java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Script &amp;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0" dirty="0"/>
                <a:t>JQuery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Cube 12"/>
            <p:cNvSpPr/>
            <p:nvPr/>
          </p:nvSpPr>
          <p:spPr bwMode="auto">
            <a:xfrm>
              <a:off x="6141159" y="3729881"/>
              <a:ext cx="1244600" cy="1553373"/>
            </a:xfrm>
            <a:prstGeom prst="cube">
              <a:avLst>
                <a:gd name="adj" fmla="val 27500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/>
                <a:t>Canvas SVG </a:t>
              </a:r>
              <a:r>
                <a:rPr lang="en-US" b="0" dirty="0" err="1"/>
                <a:t>WebGL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" name="Cube 13"/>
            <p:cNvSpPr/>
            <p:nvPr/>
          </p:nvSpPr>
          <p:spPr bwMode="auto">
            <a:xfrm>
              <a:off x="4429199" y="2430954"/>
              <a:ext cx="2956560" cy="1650900"/>
            </a:xfrm>
            <a:prstGeom prst="cube">
              <a:avLst>
                <a:gd name="adj" fmla="val 20723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/>
                <a:t>HTML5</a:t>
              </a:r>
            </a:p>
            <a:p>
              <a:pPr algn="ctr"/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Single Page Application with Client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Side Computing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Cube 14"/>
            <p:cNvSpPr/>
            <p:nvPr/>
          </p:nvSpPr>
          <p:spPr bwMode="auto">
            <a:xfrm>
              <a:off x="4426659" y="1139105"/>
              <a:ext cx="1450340" cy="1721252"/>
            </a:xfrm>
            <a:prstGeom prst="cube">
              <a:avLst>
                <a:gd name="adj" fmla="val 23466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/>
                <a:t>Web API</a:t>
              </a:r>
            </a:p>
            <a:p>
              <a:pPr algn="ctr"/>
              <a:r>
                <a:rPr lang="en-US" b="0" dirty="0" smtClean="0"/>
                <a:t>RESTful Service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" name="Cube 16"/>
            <p:cNvSpPr/>
            <p:nvPr/>
          </p:nvSpPr>
          <p:spPr bwMode="auto">
            <a:xfrm>
              <a:off x="5534099" y="1139105"/>
              <a:ext cx="1851660" cy="1721252"/>
            </a:xfrm>
            <a:prstGeom prst="cube">
              <a:avLst>
                <a:gd name="adj" fmla="val 20035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/>
                <a:t>ASP </a:t>
              </a:r>
              <a:r>
                <a:rPr lang="en-US" b="0" dirty="0" err="1" smtClean="0"/>
                <a:t>.Net</a:t>
              </a:r>
              <a:r>
                <a:rPr lang="en-US" b="0" dirty="0" smtClean="0"/>
                <a:t> Core Web Application MVC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9" name="Cube 18"/>
          <p:cNvSpPr/>
          <p:nvPr/>
        </p:nvSpPr>
        <p:spPr bwMode="auto">
          <a:xfrm>
            <a:off x="1447800" y="5829374"/>
            <a:ext cx="2016530" cy="952426"/>
          </a:xfrm>
          <a:prstGeom prst="cube">
            <a:avLst>
              <a:gd name="adj" fmla="val 2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/>
              <a:t>ASP </a:t>
            </a:r>
            <a:r>
              <a:rPr lang="en-US" b="0" dirty="0" err="1"/>
              <a:t>.Net</a:t>
            </a:r>
            <a:r>
              <a:rPr lang="en-US" b="0" dirty="0"/>
              <a:t> Framework</a:t>
            </a:r>
          </a:p>
        </p:txBody>
      </p:sp>
      <p:sp>
        <p:nvSpPr>
          <p:cNvPr id="21" name="Up Arrow 20"/>
          <p:cNvSpPr/>
          <p:nvPr/>
        </p:nvSpPr>
        <p:spPr bwMode="auto">
          <a:xfrm>
            <a:off x="2221273" y="5436035"/>
            <a:ext cx="609600" cy="467507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0"/>
          </a:p>
        </p:txBody>
      </p:sp>
      <p:sp>
        <p:nvSpPr>
          <p:cNvPr id="24" name="Cube 23"/>
          <p:cNvSpPr/>
          <p:nvPr/>
        </p:nvSpPr>
        <p:spPr bwMode="auto">
          <a:xfrm>
            <a:off x="3338549" y="5813977"/>
            <a:ext cx="2016530" cy="952426"/>
          </a:xfrm>
          <a:prstGeom prst="cube">
            <a:avLst>
              <a:gd name="adj" fmla="val 2250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Core Framework</a:t>
            </a:r>
          </a:p>
        </p:txBody>
      </p:sp>
      <p:sp>
        <p:nvSpPr>
          <p:cNvPr id="20" name="Cube 19"/>
          <p:cNvSpPr/>
          <p:nvPr/>
        </p:nvSpPr>
        <p:spPr bwMode="auto">
          <a:xfrm>
            <a:off x="5229298" y="5829374"/>
            <a:ext cx="2133699" cy="952426"/>
          </a:xfrm>
          <a:prstGeom prst="cube">
            <a:avLst>
              <a:gd name="adj" fmla="val 22500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Other Frameworks</a:t>
            </a:r>
          </a:p>
          <a:p>
            <a:pPr algn="ctr"/>
            <a:r>
              <a:rPr lang="en-US" b="0" dirty="0"/>
              <a:t>s</a:t>
            </a:r>
            <a:r>
              <a:rPr lang="en-US" b="0" dirty="0" smtClean="0"/>
              <a:t>uch as </a:t>
            </a:r>
            <a:r>
              <a:rPr lang="en-US" b="0" dirty="0" err="1" smtClean="0"/>
              <a:t>Netbeans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Up Arrow 21"/>
          <p:cNvSpPr/>
          <p:nvPr/>
        </p:nvSpPr>
        <p:spPr bwMode="auto">
          <a:xfrm>
            <a:off x="5749438" y="5396345"/>
            <a:ext cx="609600" cy="507197"/>
          </a:xfrm>
          <a:prstGeom prst="up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 rot="2884815">
            <a:off x="4558916" y="5288572"/>
            <a:ext cx="432197" cy="683935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Up Arrow 24"/>
          <p:cNvSpPr/>
          <p:nvPr/>
        </p:nvSpPr>
        <p:spPr bwMode="auto">
          <a:xfrm rot="18715185" flipH="1">
            <a:off x="3654845" y="5296967"/>
            <a:ext cx="432197" cy="683935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Left Arrow 25"/>
          <p:cNvSpPr/>
          <p:nvPr/>
        </p:nvSpPr>
        <p:spPr bwMode="auto">
          <a:xfrm rot="16200000">
            <a:off x="4954227" y="929703"/>
            <a:ext cx="413789" cy="568643"/>
          </a:xfrm>
          <a:prstGeom prst="leftArrow">
            <a:avLst/>
          </a:prstGeom>
          <a:solidFill>
            <a:srgbClr val="99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43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4" grpId="0" animBg="1"/>
      <p:bldP spid="20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" y="1571625"/>
            <a:ext cx="9086850" cy="5133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ASP </a:t>
            </a:r>
            <a:r>
              <a:rPr lang="en-US" dirty="0" err="1" smtClean="0"/>
              <a:t>.Net</a:t>
            </a:r>
            <a:r>
              <a:rPr lang="en-US" dirty="0" smtClean="0"/>
              <a:t> Core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49" y="990601"/>
            <a:ext cx="8269288" cy="685800"/>
          </a:xfrm>
        </p:spPr>
        <p:txBody>
          <a:bodyPr/>
          <a:lstStyle/>
          <a:p>
            <a:r>
              <a:rPr lang="en-US" dirty="0" smtClean="0"/>
              <a:t>New </a:t>
            </a:r>
            <a:r>
              <a:rPr lang="en-US" dirty="0" smtClean="0">
                <a:sym typeface="Wingdings" panose="05000000000000000000" pitchFamily="2" charset="2"/>
              </a:rPr>
              <a:t> Project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1AF03-726F-4EFD-802C-7B69861F5B63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Left Arrow 5"/>
          <p:cNvSpPr/>
          <p:nvPr/>
        </p:nvSpPr>
        <p:spPr bwMode="auto">
          <a:xfrm>
            <a:off x="6019800" y="2209800"/>
            <a:ext cx="304800" cy="5334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152400" y="3164775"/>
            <a:ext cx="3429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3675" y="5457700"/>
            <a:ext cx="3001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your directory for storing your project</a:t>
            </a:r>
            <a:endParaRPr lang="en-US" sz="11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61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Web API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1AF03-726F-4EFD-802C-7B69861F5B63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5" y="914400"/>
            <a:ext cx="8955088" cy="5844733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 bwMode="auto">
          <a:xfrm>
            <a:off x="1371600" y="2667000"/>
            <a:ext cx="609600" cy="3048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7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the Service in Browser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81000" y="2782887"/>
            <a:ext cx="8763000" cy="30083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kern="1200" dirty="0">
                <a:latin typeface="Times New Roman" pitchFamily="18" charset="0"/>
              </a:rPr>
              <a:t>Test the service in browser</a:t>
            </a:r>
          </a:p>
          <a:p>
            <a:pPr lvl="1">
              <a:spcBef>
                <a:spcPts val="8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http://localhost:14763/Service.svc/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PiValue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it returns: </a:t>
            </a:r>
            <a:r>
              <a:rPr lang="en-US" sz="20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&lt;double&gt;3.1415926535897931&lt;/double&gt;</a:t>
            </a:r>
          </a:p>
          <a:p>
            <a:pPr lvl="1">
              <a:spcBef>
                <a:spcPts val="8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localhost:14763/Service.svc/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absValue?x=-27 </a:t>
            </a:r>
          </a:p>
          <a:p>
            <a:pPr lvl="1">
              <a:spcBef>
                <a:spcPts val="8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it returns: </a:t>
            </a:r>
            <a:r>
              <a:rPr lang="en-US" sz="20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&gt;27&lt;/</a:t>
            </a:r>
            <a:r>
              <a:rPr lang="en-US" sz="2000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lvl="1">
              <a:spcBef>
                <a:spcPts val="8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localhost:14763/Service.svc/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add2?x=15&amp;y=17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it returns: </a:t>
            </a:r>
            <a:r>
              <a:rPr lang="en-US" sz="20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32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D93278-44F3-4717-A3E6-FC6CBD74FA5B}" type="slidenum">
              <a:rPr lang="en-US" b="0" smtClean="0">
                <a:solidFill>
                  <a:schemeClr val="tx2"/>
                </a:solidFill>
              </a:rPr>
              <a:pPr/>
              <a:t>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8438" name="Content Placeholder 2"/>
          <p:cNvSpPr txBox="1">
            <a:spLocks/>
          </p:cNvSpPr>
          <p:nvPr/>
        </p:nvSpPr>
        <p:spPr bwMode="auto">
          <a:xfrm>
            <a:off x="381001" y="1258887"/>
            <a:ext cx="8610600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0" dirty="0"/>
              <a:t>View the </a:t>
            </a:r>
            <a:r>
              <a:rPr lang="en-US" sz="2800" b="0" dirty="0" smtClean="0"/>
              <a:t>Service </a:t>
            </a:r>
            <a:br>
              <a:rPr lang="en-US" sz="2800" b="0" dirty="0" smtClean="0"/>
            </a:br>
            <a:r>
              <a:rPr lang="en-US" sz="2800" b="0" dirty="0" smtClean="0"/>
              <a:t>in </a:t>
            </a:r>
            <a:r>
              <a:rPr lang="en-US" sz="2800" b="0" dirty="0"/>
              <a:t>Browser</a:t>
            </a:r>
          </a:p>
        </p:txBody>
      </p:sp>
      <p:sp>
        <p:nvSpPr>
          <p:cNvPr id="18439" name="Oval 1"/>
          <p:cNvSpPr>
            <a:spLocks noChangeArrowheads="1"/>
          </p:cNvSpPr>
          <p:nvPr/>
        </p:nvSpPr>
        <p:spPr bwMode="auto">
          <a:xfrm>
            <a:off x="5041232" y="3429000"/>
            <a:ext cx="1076325" cy="533400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1"/>
          <p:cNvSpPr>
            <a:spLocks noChangeArrowheads="1"/>
          </p:cNvSpPr>
          <p:nvPr/>
        </p:nvSpPr>
        <p:spPr bwMode="auto">
          <a:xfrm>
            <a:off x="5029200" y="4114800"/>
            <a:ext cx="2152650" cy="646112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1"/>
          <p:cNvSpPr>
            <a:spLocks noChangeArrowheads="1"/>
          </p:cNvSpPr>
          <p:nvPr/>
        </p:nvSpPr>
        <p:spPr bwMode="auto">
          <a:xfrm>
            <a:off x="5029200" y="4953000"/>
            <a:ext cx="2152650" cy="646112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1" y="5833299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US" b="0" dirty="0">
                <a:latin typeface="Arial" pitchFamily="34" charset="0"/>
                <a:cs typeface="Arial" pitchFamily="34" charset="0"/>
              </a:rPr>
              <a:t>[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WebGet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(</a:t>
            </a:r>
            <a:r>
              <a:rPr lang="en-US" b="0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US" b="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= "add2?x={x}&amp;y={y}"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ResponseFormat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WebMessageFormat.Json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)]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00800" y="5751512"/>
            <a:ext cx="2667000" cy="1030288"/>
            <a:chOff x="6400800" y="5638800"/>
            <a:chExt cx="2667000" cy="1030288"/>
          </a:xfrm>
        </p:grpSpPr>
        <p:sp>
          <p:nvSpPr>
            <p:cNvPr id="3" name="Rounded Rectangular Callout 2"/>
            <p:cNvSpPr/>
            <p:nvPr/>
          </p:nvSpPr>
          <p:spPr bwMode="auto">
            <a:xfrm>
              <a:off x="6400800" y="5638800"/>
              <a:ext cx="2667000" cy="1030288"/>
            </a:xfrm>
            <a:prstGeom prst="wedgeRoundRectCallout">
              <a:avLst>
                <a:gd name="adj1" fmla="val -47307"/>
                <a:gd name="adj2" fmla="val -7529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ounded Rectangular Callout 11"/>
            <p:cNvSpPr/>
            <p:nvPr/>
          </p:nvSpPr>
          <p:spPr bwMode="auto">
            <a:xfrm>
              <a:off x="6400800" y="5638800"/>
              <a:ext cx="2667000" cy="1030288"/>
            </a:xfrm>
            <a:prstGeom prst="wedgeRoundRectCallout">
              <a:avLst>
                <a:gd name="adj1" fmla="val -75951"/>
                <a:gd name="adj2" fmla="val -22265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Hide the method name: Focus on the resource, instead of operations</a:t>
              </a:r>
            </a:p>
          </p:txBody>
        </p:sp>
      </p:grpSp>
      <p:cxnSp>
        <p:nvCxnSpPr>
          <p:cNvPr id="6" name="Straight Arrow Connector 5"/>
          <p:cNvCxnSpPr>
            <a:stCxn id="18435" idx="2"/>
          </p:cNvCxnSpPr>
          <p:nvPr/>
        </p:nvCxnSpPr>
        <p:spPr bwMode="auto">
          <a:xfrm flipV="1">
            <a:off x="4762500" y="5446712"/>
            <a:ext cx="1181100" cy="3444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70" y="917362"/>
            <a:ext cx="5576331" cy="20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70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Templates, Add Your Code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81AF03-726F-4EFD-802C-7B69861F5B6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87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1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Summary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686800" cy="5715000"/>
          </a:xfrm>
        </p:spPr>
        <p:txBody>
          <a:bodyPr/>
          <a:lstStyle/>
          <a:p>
            <a:r>
              <a:rPr lang="en-US" b="1" dirty="0"/>
              <a:t>Developing REST Services:</a:t>
            </a:r>
          </a:p>
          <a:p>
            <a:pPr lvl="1"/>
            <a:r>
              <a:rPr lang="en-US" dirty="0"/>
              <a:t>Developing RESTful Service </a:t>
            </a:r>
          </a:p>
          <a:p>
            <a:pPr lvl="1"/>
            <a:r>
              <a:rPr lang="en-US" dirty="0"/>
              <a:t>Defining Input and Output Formats</a:t>
            </a:r>
          </a:p>
          <a:p>
            <a:r>
              <a:rPr lang="en-US" b="1" dirty="0"/>
              <a:t>Image Verifier in RESTful Service</a:t>
            </a:r>
          </a:p>
          <a:p>
            <a:pPr lvl="1"/>
            <a:r>
              <a:rPr lang="en-US" dirty="0"/>
              <a:t>RESTful Service of a Random String Generator</a:t>
            </a:r>
          </a:p>
          <a:p>
            <a:pPr lvl="1"/>
            <a:r>
              <a:rPr lang="en-US" dirty="0"/>
              <a:t>RESTful Service of an Image Verifier</a:t>
            </a:r>
          </a:p>
          <a:p>
            <a:pPr lvl="1"/>
            <a:r>
              <a:rPr lang="en-US" dirty="0"/>
              <a:t>Synchronous RESTful Service Calls</a:t>
            </a:r>
          </a:p>
          <a:p>
            <a:r>
              <a:rPr lang="en-US" b="1" dirty="0"/>
              <a:t>Consuming Services in </a:t>
            </a:r>
            <a:r>
              <a:rPr lang="en-US" b="1" dirty="0" smtClean="0"/>
              <a:t>Phone </a:t>
            </a:r>
            <a:r>
              <a:rPr lang="en-US" b="1" dirty="0"/>
              <a:t>Apps </a:t>
            </a:r>
          </a:p>
          <a:p>
            <a:pPr lvl="1"/>
            <a:r>
              <a:rPr lang="en-US" dirty="0"/>
              <a:t>Asynchronous SOAP </a:t>
            </a:r>
            <a:r>
              <a:rPr lang="en-US" dirty="0" smtClean="0"/>
              <a:t>Calls</a:t>
            </a:r>
            <a:endParaRPr lang="en-US" dirty="0"/>
          </a:p>
          <a:p>
            <a:pPr lvl="1"/>
            <a:r>
              <a:rPr lang="en-US" dirty="0"/>
              <a:t>Asynchronous RESTful </a:t>
            </a:r>
            <a:r>
              <a:rPr lang="en-US" dirty="0" smtClean="0"/>
              <a:t>Calls</a:t>
            </a:r>
          </a:p>
          <a:p>
            <a:r>
              <a:rPr lang="en-US" b="1" dirty="0" smtClean="0"/>
              <a:t>RESTful services in ASP </a:t>
            </a:r>
            <a:r>
              <a:rPr lang="en-US" b="1" dirty="0" err="1" smtClean="0"/>
              <a:t>.Net</a:t>
            </a:r>
            <a:r>
              <a:rPr lang="en-US" b="1" dirty="0" smtClean="0"/>
              <a:t> Core (2</a:t>
            </a:r>
            <a:r>
              <a:rPr lang="en-US" b="1" baseline="30000" dirty="0" smtClean="0"/>
              <a:t>nd</a:t>
            </a:r>
            <a:r>
              <a:rPr lang="en-US" b="1" dirty="0" smtClean="0"/>
              <a:t> Generation)</a:t>
            </a:r>
            <a:endParaRPr lang="en-US" b="1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AB16BC-9B16-4562-B9F2-410723C3D6DE}" type="slidenum">
              <a:rPr lang="en-US" b="0" smtClean="0">
                <a:solidFill>
                  <a:schemeClr val="tx2"/>
                </a:solidFill>
              </a:rPr>
              <a:pPr/>
              <a:t>51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5440"/>
            <a:ext cx="7620000" cy="577891"/>
          </a:xfrm>
        </p:spPr>
        <p:txBody>
          <a:bodyPr/>
          <a:lstStyle/>
          <a:p>
            <a:pPr algn="ctr"/>
            <a:r>
              <a:rPr lang="en-US" sz="2800" dirty="0" smtClean="0"/>
              <a:t>Next Lecture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87879" y="1186254"/>
            <a:ext cx="2819400" cy="4114800"/>
            <a:chOff x="1487879" y="1186254"/>
            <a:chExt cx="2819400" cy="4114800"/>
          </a:xfrm>
        </p:grpSpPr>
        <p:sp>
          <p:nvSpPr>
            <p:cNvPr id="5" name="Cube 4"/>
            <p:cNvSpPr/>
            <p:nvPr/>
          </p:nvSpPr>
          <p:spPr bwMode="auto">
            <a:xfrm>
              <a:off x="1487879" y="4081854"/>
              <a:ext cx="2819400" cy="1219200"/>
            </a:xfrm>
            <a:prstGeom prst="cube">
              <a:avLst>
                <a:gd name="adj" fmla="val 225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Desktop-based Forms Application</a:t>
              </a:r>
            </a:p>
          </p:txBody>
        </p:sp>
        <p:sp>
          <p:nvSpPr>
            <p:cNvPr id="6" name="Cube 5"/>
            <p:cNvSpPr/>
            <p:nvPr/>
          </p:nvSpPr>
          <p:spPr bwMode="auto">
            <a:xfrm>
              <a:off x="1487879" y="3172534"/>
              <a:ext cx="1524000" cy="1219200"/>
            </a:xfrm>
            <a:prstGeom prst="cube">
              <a:avLst>
                <a:gd name="adj" fmla="val 241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ASP 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.Net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SOAP Service</a:t>
              </a:r>
            </a:p>
          </p:txBody>
        </p:sp>
        <p:sp>
          <p:nvSpPr>
            <p:cNvPr id="8" name="Cube 7"/>
            <p:cNvSpPr/>
            <p:nvPr/>
          </p:nvSpPr>
          <p:spPr bwMode="auto">
            <a:xfrm>
              <a:off x="1487879" y="2405454"/>
              <a:ext cx="1417320" cy="1076960"/>
            </a:xfrm>
            <a:prstGeom prst="cube">
              <a:avLst>
                <a:gd name="adj" fmla="val 1491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WCF 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SOAP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Service</a:t>
              </a:r>
            </a:p>
          </p:txBody>
        </p:sp>
        <p:sp>
          <p:nvSpPr>
            <p:cNvPr id="7" name="Cube 6"/>
            <p:cNvSpPr/>
            <p:nvPr/>
          </p:nvSpPr>
          <p:spPr bwMode="auto">
            <a:xfrm>
              <a:off x="2717239" y="2263214"/>
              <a:ext cx="1590040" cy="2128520"/>
            </a:xfrm>
            <a:prstGeom prst="cube">
              <a:avLst>
                <a:gd name="adj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ASP 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.Net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Web Application</a:t>
              </a:r>
            </a:p>
          </p:txBody>
        </p:sp>
        <p:sp>
          <p:nvSpPr>
            <p:cNvPr id="16" name="Cube 15"/>
            <p:cNvSpPr/>
            <p:nvPr/>
          </p:nvSpPr>
          <p:spPr bwMode="auto">
            <a:xfrm>
              <a:off x="1487879" y="1186254"/>
              <a:ext cx="1524000" cy="1386840"/>
            </a:xfrm>
            <a:prstGeom prst="cube">
              <a:avLst>
                <a:gd name="adj" fmla="val 1920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WCF 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RESTful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Service</a:t>
              </a:r>
            </a:p>
          </p:txBody>
        </p:sp>
        <p:sp>
          <p:nvSpPr>
            <p:cNvPr id="9" name="Cube 8"/>
            <p:cNvSpPr/>
            <p:nvPr/>
          </p:nvSpPr>
          <p:spPr bwMode="auto">
            <a:xfrm>
              <a:off x="2717239" y="1186254"/>
              <a:ext cx="1587500" cy="1386840"/>
            </a:xfrm>
            <a:prstGeom prst="cube">
              <a:avLst>
                <a:gd name="adj" fmla="val 1920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ASP 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.Net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MVC 1 Application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26659" y="1139105"/>
            <a:ext cx="2959100" cy="4144149"/>
            <a:chOff x="4426659" y="1139105"/>
            <a:chExt cx="2959100" cy="4144149"/>
          </a:xfrm>
        </p:grpSpPr>
        <p:sp>
          <p:nvSpPr>
            <p:cNvPr id="12" name="Cube 11"/>
            <p:cNvSpPr/>
            <p:nvPr/>
          </p:nvSpPr>
          <p:spPr bwMode="auto">
            <a:xfrm>
              <a:off x="4429199" y="3747681"/>
              <a:ext cx="1097280" cy="1535573"/>
            </a:xfrm>
            <a:prstGeom prst="cub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/>
                <a:t>HTML 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CSS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Cube 10"/>
            <p:cNvSpPr/>
            <p:nvPr/>
          </p:nvSpPr>
          <p:spPr bwMode="auto">
            <a:xfrm>
              <a:off x="5229299" y="3729881"/>
              <a:ext cx="1219200" cy="1553373"/>
            </a:xfrm>
            <a:prstGeom prst="cube">
              <a:avLst>
                <a:gd name="adj" fmla="val 24167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Java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-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Script &amp;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0" dirty="0"/>
                <a:t>JQuery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Cube 12"/>
            <p:cNvSpPr/>
            <p:nvPr/>
          </p:nvSpPr>
          <p:spPr bwMode="auto">
            <a:xfrm>
              <a:off x="6141159" y="3729881"/>
              <a:ext cx="1244600" cy="1553373"/>
            </a:xfrm>
            <a:prstGeom prst="cube">
              <a:avLst>
                <a:gd name="adj" fmla="val 27500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/>
                <a:t>Canvas SVG </a:t>
              </a:r>
              <a:r>
                <a:rPr lang="en-US" b="0" dirty="0" err="1"/>
                <a:t>WebGL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" name="Cube 13"/>
            <p:cNvSpPr/>
            <p:nvPr/>
          </p:nvSpPr>
          <p:spPr bwMode="auto">
            <a:xfrm>
              <a:off x="4429199" y="2430954"/>
              <a:ext cx="2956560" cy="1650900"/>
            </a:xfrm>
            <a:prstGeom prst="cube">
              <a:avLst>
                <a:gd name="adj" fmla="val 20723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/>
                <a:t>HTML5</a:t>
              </a:r>
            </a:p>
            <a:p>
              <a:pPr algn="ctr"/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Single Page Application with Client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Side Computing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Cube 14"/>
            <p:cNvSpPr/>
            <p:nvPr/>
          </p:nvSpPr>
          <p:spPr bwMode="auto">
            <a:xfrm>
              <a:off x="4426659" y="1139105"/>
              <a:ext cx="1450340" cy="1721252"/>
            </a:xfrm>
            <a:prstGeom prst="cube">
              <a:avLst>
                <a:gd name="adj" fmla="val 23466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/>
                <a:t>Web API</a:t>
              </a:r>
            </a:p>
            <a:p>
              <a:pPr algn="ctr"/>
              <a:r>
                <a:rPr lang="en-US" b="0" dirty="0" smtClean="0"/>
                <a:t>RESTful Service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" name="Cube 16"/>
            <p:cNvSpPr/>
            <p:nvPr/>
          </p:nvSpPr>
          <p:spPr bwMode="auto">
            <a:xfrm>
              <a:off x="5534099" y="1139105"/>
              <a:ext cx="1851660" cy="1721252"/>
            </a:xfrm>
            <a:prstGeom prst="cube">
              <a:avLst>
                <a:gd name="adj" fmla="val 20035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/>
                <a:t>ASP </a:t>
              </a:r>
              <a:r>
                <a:rPr lang="en-US" b="0" dirty="0" err="1" smtClean="0"/>
                <a:t>.Net</a:t>
              </a:r>
              <a:r>
                <a:rPr lang="en-US" b="0" dirty="0" smtClean="0"/>
                <a:t> Core Web Application MVC 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9" name="Cube 18"/>
          <p:cNvSpPr/>
          <p:nvPr/>
        </p:nvSpPr>
        <p:spPr bwMode="auto">
          <a:xfrm>
            <a:off x="1447800" y="5829374"/>
            <a:ext cx="2016530" cy="952426"/>
          </a:xfrm>
          <a:prstGeom prst="cube">
            <a:avLst>
              <a:gd name="adj" fmla="val 2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/>
              <a:t>ASP </a:t>
            </a:r>
            <a:r>
              <a:rPr lang="en-US" b="0" dirty="0" err="1"/>
              <a:t>.Net</a:t>
            </a:r>
            <a:r>
              <a:rPr lang="en-US" b="0" dirty="0"/>
              <a:t> Framework</a:t>
            </a:r>
          </a:p>
        </p:txBody>
      </p:sp>
      <p:sp>
        <p:nvSpPr>
          <p:cNvPr id="21" name="Up Arrow 20"/>
          <p:cNvSpPr/>
          <p:nvPr/>
        </p:nvSpPr>
        <p:spPr bwMode="auto">
          <a:xfrm>
            <a:off x="2221273" y="5436035"/>
            <a:ext cx="609600" cy="467507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0"/>
          </a:p>
        </p:txBody>
      </p:sp>
      <p:sp>
        <p:nvSpPr>
          <p:cNvPr id="24" name="Cube 23"/>
          <p:cNvSpPr/>
          <p:nvPr/>
        </p:nvSpPr>
        <p:spPr bwMode="auto">
          <a:xfrm>
            <a:off x="3338549" y="5813977"/>
            <a:ext cx="2016530" cy="952426"/>
          </a:xfrm>
          <a:prstGeom prst="cube">
            <a:avLst>
              <a:gd name="adj" fmla="val 2250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Core Framework</a:t>
            </a:r>
          </a:p>
        </p:txBody>
      </p:sp>
      <p:sp>
        <p:nvSpPr>
          <p:cNvPr id="20" name="Cube 19"/>
          <p:cNvSpPr/>
          <p:nvPr/>
        </p:nvSpPr>
        <p:spPr bwMode="auto">
          <a:xfrm>
            <a:off x="5229298" y="5829374"/>
            <a:ext cx="2133699" cy="952426"/>
          </a:xfrm>
          <a:prstGeom prst="cube">
            <a:avLst>
              <a:gd name="adj" fmla="val 22500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Other Frameworks</a:t>
            </a:r>
          </a:p>
          <a:p>
            <a:pPr algn="ctr"/>
            <a:r>
              <a:rPr lang="en-US" b="0" dirty="0"/>
              <a:t>s</a:t>
            </a:r>
            <a:r>
              <a:rPr lang="en-US" b="0" dirty="0" smtClean="0"/>
              <a:t>uch as </a:t>
            </a:r>
            <a:r>
              <a:rPr lang="en-US" b="0" dirty="0" err="1" smtClean="0"/>
              <a:t>Netbeans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Up Arrow 21"/>
          <p:cNvSpPr/>
          <p:nvPr/>
        </p:nvSpPr>
        <p:spPr bwMode="auto">
          <a:xfrm>
            <a:off x="5749438" y="5396345"/>
            <a:ext cx="609600" cy="507197"/>
          </a:xfrm>
          <a:prstGeom prst="up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 rot="2884815">
            <a:off x="4558916" y="5288572"/>
            <a:ext cx="432197" cy="683935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Up Arrow 24"/>
          <p:cNvSpPr/>
          <p:nvPr/>
        </p:nvSpPr>
        <p:spPr bwMode="auto">
          <a:xfrm rot="18715185" flipH="1">
            <a:off x="3654845" y="5296967"/>
            <a:ext cx="432197" cy="683935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Left Arrow 25"/>
          <p:cNvSpPr/>
          <p:nvPr/>
        </p:nvSpPr>
        <p:spPr bwMode="auto">
          <a:xfrm rot="16200000">
            <a:off x="4954227" y="929703"/>
            <a:ext cx="413789" cy="568643"/>
          </a:xfrm>
          <a:prstGeom prst="leftArrow">
            <a:avLst/>
          </a:prstGeom>
          <a:solidFill>
            <a:srgbClr val="99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8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4" grpId="0" animBg="1"/>
      <p:bldP spid="20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667520"/>
            <a:ext cx="2683466" cy="319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843280" y="53354"/>
            <a:ext cx="8300720" cy="623888"/>
          </a:xfrm>
        </p:spPr>
        <p:txBody>
          <a:bodyPr/>
          <a:lstStyle/>
          <a:p>
            <a:pPr algn="ctr"/>
            <a:r>
              <a:rPr lang="en-US" sz="2800" dirty="0" smtClean="0"/>
              <a:t>Creating RESTful Service without Using IService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3733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using System;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System.ServiceModel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; //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Service.cs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file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System.ServiceModel.Activation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System.ServiceModel.Web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namespace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RestService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{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[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ServiceContract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[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AspNetCompatibilityRequirements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RequirementsMode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AspNetCompatibilityRequirementsMode.Allowed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)]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[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ServiceBehavior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InstanceContextMode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InstanceContextMode.PerCall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)]</a:t>
            </a:r>
          </a:p>
          <a:p>
            <a:pPr marL="0" indent="0">
              <a:buFont typeface="Wingdings" pitchFamily="2" charset="2"/>
              <a:buNone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//public class Service1 {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// Continued to next page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70DA33-493C-4BA4-BF1E-F0960445A66F}" type="slidenum">
              <a:rPr lang="en-US" b="0" smtClean="0">
                <a:solidFill>
                  <a:schemeClr val="tx2"/>
                </a:solidFill>
              </a:rPr>
              <a:pPr/>
              <a:t>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7173" name="Left Arrow 4"/>
          <p:cNvSpPr>
            <a:spLocks noChangeArrowheads="1"/>
          </p:cNvSpPr>
          <p:nvPr/>
        </p:nvSpPr>
        <p:spPr bwMode="auto">
          <a:xfrm>
            <a:off x="3505200" y="2476500"/>
            <a:ext cx="533400" cy="419100"/>
          </a:xfrm>
          <a:prstGeom prst="left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Left Arrow 5"/>
          <p:cNvSpPr>
            <a:spLocks noChangeArrowheads="1"/>
          </p:cNvSpPr>
          <p:nvPr/>
        </p:nvSpPr>
        <p:spPr bwMode="auto">
          <a:xfrm>
            <a:off x="4114800" y="3810000"/>
            <a:ext cx="533400" cy="419100"/>
          </a:xfrm>
          <a:prstGeom prst="left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eft Arrow 5"/>
          <p:cNvSpPr>
            <a:spLocks noChangeArrowheads="1"/>
          </p:cNvSpPr>
          <p:nvPr/>
        </p:nvSpPr>
        <p:spPr bwMode="auto">
          <a:xfrm>
            <a:off x="8237833" y="5486400"/>
            <a:ext cx="4572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086600" y="5422424"/>
            <a:ext cx="1219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7086600" y="5457060"/>
            <a:ext cx="1219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ounded Rectangular Callout 2"/>
          <p:cNvSpPr/>
          <p:nvPr/>
        </p:nvSpPr>
        <p:spPr bwMode="auto">
          <a:xfrm>
            <a:off x="228600" y="5105400"/>
            <a:ext cx="5638800" cy="1218901"/>
          </a:xfrm>
          <a:prstGeom prst="wedgeRoundRectCallout">
            <a:avLst>
              <a:gd name="adj1" fmla="val -28611"/>
              <a:gd name="adj2" fmla="val -3848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 end point will be created if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IService.cs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file is removed. You do not need to open Web.config file to remove endpoint.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2353344" y="808300"/>
            <a:ext cx="4428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 define interface in </a:t>
            </a:r>
            <a:r>
              <a:rPr lang="en-US" sz="2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Service.cs</a:t>
            </a:r>
            <a:endParaRPr lang="en-US" sz="2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ounded Rectangular Callout 7"/>
          <p:cNvSpPr>
            <a:spLocks noChangeArrowheads="1"/>
          </p:cNvSpPr>
          <p:nvPr/>
        </p:nvSpPr>
        <p:spPr bwMode="auto">
          <a:xfrm>
            <a:off x="4533900" y="6340475"/>
            <a:ext cx="2514600" cy="517525"/>
          </a:xfrm>
          <a:prstGeom prst="wedgeRoundRectCallout">
            <a:avLst>
              <a:gd name="adj1" fmla="val -102755"/>
              <a:gd name="adj2" fmla="val -194718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Define Json data format</a:t>
            </a:r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Service: Using </a:t>
            </a:r>
            <a:r>
              <a:rPr lang="en-US" dirty="0" err="1" smtClean="0"/>
              <a:t>UriTemplate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38200" y="1169988"/>
            <a:ext cx="8001000" cy="56388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sz="1800" dirty="0" smtClean="0">
                <a:latin typeface="Arial" pitchFamily="34" charset="0"/>
                <a:cs typeface="Arial" pitchFamily="34" charset="0"/>
              </a:rPr>
              <a:t>public 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Service1 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GB" sz="1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OperationContract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[</a:t>
            </a:r>
            <a:r>
              <a:rPr lang="en-GB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WebGet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GB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ResponseFormat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GB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WebMessageFormat.Xml</a:t>
            </a:r>
            <a:r>
              <a:rPr lang="en-GB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dirty="0" smtClean="0">
                <a:latin typeface="Arial" pitchFamily="34" charset="0"/>
                <a:cs typeface="Arial" pitchFamily="34" charset="0"/>
              </a:rPr>
              <a:t>        public double </a:t>
            </a:r>
            <a:r>
              <a:rPr lang="en-GB" sz="1800" dirty="0" err="1" smtClean="0">
                <a:latin typeface="Arial" pitchFamily="34" charset="0"/>
                <a:cs typeface="Arial" pitchFamily="34" charset="0"/>
              </a:rPr>
              <a:t>PiValue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()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double pi = </a:t>
            </a:r>
            <a:r>
              <a:rPr lang="en-GB" sz="1800" dirty="0" err="1" smtClean="0">
                <a:latin typeface="Arial" pitchFamily="34" charset="0"/>
                <a:cs typeface="Arial" pitchFamily="34" charset="0"/>
              </a:rPr>
              <a:t>System.Math.PI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; return 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(pi);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        [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OperationContract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[WebGet]    // </a:t>
            </a:r>
            <a:r>
              <a:rPr lang="en-GB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Not use a UriTemplate, simply use default</a:t>
            </a:r>
            <a:endParaRPr lang="en-GB" sz="1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        public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absValue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x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            if (x &gt;= 0) return (x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); else 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return (-x);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        [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OperationContract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[WebGet(UriTemplate = </a:t>
            </a:r>
            <a:r>
              <a:rPr lang="en-GB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GB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add2</a:t>
            </a:r>
            <a:r>
              <a:rPr lang="en-GB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?x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={x}&amp;y={y}", </a:t>
            </a:r>
            <a:r>
              <a:rPr lang="en-GB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ResponseFormat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GB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WebMessageFormat.Json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)]  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 // Add this HTTP GET attribute/directive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        public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addition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x,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y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) { return 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x+y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);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8AB507-4607-4C93-87AC-7C72C7C6A541}" type="slidenum">
              <a:rPr lang="en-US" b="0" smtClean="0">
                <a:solidFill>
                  <a:schemeClr val="tx2"/>
                </a:solidFill>
              </a:rPr>
              <a:pPr/>
              <a:t>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8198" name="Left Arrow 4"/>
          <p:cNvSpPr>
            <a:spLocks noChangeArrowheads="1"/>
          </p:cNvSpPr>
          <p:nvPr/>
        </p:nvSpPr>
        <p:spPr bwMode="auto">
          <a:xfrm>
            <a:off x="3581400" y="1474788"/>
            <a:ext cx="533400" cy="419100"/>
          </a:xfrm>
          <a:prstGeom prst="left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Left Arrow 5"/>
          <p:cNvSpPr>
            <a:spLocks noChangeArrowheads="1"/>
          </p:cNvSpPr>
          <p:nvPr/>
        </p:nvSpPr>
        <p:spPr bwMode="auto">
          <a:xfrm>
            <a:off x="3684588" y="3074988"/>
            <a:ext cx="533400" cy="419100"/>
          </a:xfrm>
          <a:prstGeom prst="left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Rounded Rectangular Callout 6"/>
          <p:cNvSpPr>
            <a:spLocks noChangeArrowheads="1"/>
          </p:cNvSpPr>
          <p:nvPr/>
        </p:nvSpPr>
        <p:spPr bwMode="auto">
          <a:xfrm>
            <a:off x="5791200" y="4195763"/>
            <a:ext cx="2514600" cy="517525"/>
          </a:xfrm>
          <a:prstGeom prst="wedgeRoundRectCallout">
            <a:avLst>
              <a:gd name="adj1" fmla="val -71407"/>
              <a:gd name="adj2" fmla="val 14234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Define two parameters</a:t>
            </a:r>
          </a:p>
        </p:txBody>
      </p:sp>
      <p:sp>
        <p:nvSpPr>
          <p:cNvPr id="8201" name="Rounded Rectangular Callout 8"/>
          <p:cNvSpPr>
            <a:spLocks noChangeArrowheads="1"/>
          </p:cNvSpPr>
          <p:nvPr/>
        </p:nvSpPr>
        <p:spPr bwMode="auto">
          <a:xfrm>
            <a:off x="6629400" y="2557463"/>
            <a:ext cx="2438400" cy="517525"/>
          </a:xfrm>
          <a:prstGeom prst="wedgeRoundRectCallout">
            <a:avLst>
              <a:gd name="adj1" fmla="val -42148"/>
              <a:gd name="adj2" fmla="val -11552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Define Xml data format</a:t>
            </a:r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1371600" y="776288"/>
            <a:ext cx="7467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0" dirty="0"/>
              <a:t>http://msdn.microsoft.com/en-us/library/system.servicemodel.web.webgetattribute.aspx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Service Operations in Browser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34CBA6-B7C7-4EDD-88FD-CCC2A9330B3A}" type="slidenum">
              <a:rPr lang="en-US" b="0" smtClean="0">
                <a:solidFill>
                  <a:schemeClr val="tx2"/>
                </a:solidFill>
              </a:rPr>
              <a:pPr/>
              <a:t>8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558088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3230563"/>
            <a:ext cx="75406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35563"/>
            <a:ext cx="7558088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Notched Right Arrow 6"/>
          <p:cNvSpPr>
            <a:spLocks noChangeArrowheads="1"/>
          </p:cNvSpPr>
          <p:nvPr/>
        </p:nvSpPr>
        <p:spPr bwMode="auto">
          <a:xfrm flipH="1">
            <a:off x="5410200" y="1066800"/>
            <a:ext cx="609600" cy="38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Notched Right Arrow 7"/>
          <p:cNvSpPr>
            <a:spLocks noChangeArrowheads="1"/>
          </p:cNvSpPr>
          <p:nvPr/>
        </p:nvSpPr>
        <p:spPr bwMode="auto">
          <a:xfrm flipH="1">
            <a:off x="6019800" y="3230563"/>
            <a:ext cx="609600" cy="38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Notched Right Arrow 8"/>
          <p:cNvSpPr>
            <a:spLocks noChangeArrowheads="1"/>
          </p:cNvSpPr>
          <p:nvPr/>
        </p:nvSpPr>
        <p:spPr bwMode="auto">
          <a:xfrm flipH="1">
            <a:off x="6324600" y="5135563"/>
            <a:ext cx="609600" cy="38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4572000" y="3230563"/>
            <a:ext cx="1371600" cy="3810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ular Callout 2"/>
          <p:cNvSpPr>
            <a:spLocks noChangeArrowheads="1"/>
          </p:cNvSpPr>
          <p:nvPr/>
        </p:nvSpPr>
        <p:spPr bwMode="auto">
          <a:xfrm>
            <a:off x="5600700" y="2362200"/>
            <a:ext cx="2057400" cy="609600"/>
          </a:xfrm>
          <a:prstGeom prst="wedgeRectCallout">
            <a:avLst>
              <a:gd name="adj1" fmla="val -58588"/>
              <a:gd name="adj2" fmla="val 93148"/>
            </a:avLst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b="0" dirty="0"/>
              <a:t>Default parameter passing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the Deployed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421688" cy="3048000"/>
          </a:xfrm>
        </p:spPr>
        <p:txBody>
          <a:bodyPr/>
          <a:lstStyle/>
          <a:p>
            <a:pPr>
              <a:defRPr/>
            </a:pPr>
            <a:r>
              <a:rPr lang="en-US" dirty="0"/>
              <a:t>The service is deployed </a:t>
            </a:r>
            <a:r>
              <a:rPr lang="en-US" dirty="0" smtClean="0"/>
              <a:t>to ASU Service Repository at </a:t>
            </a:r>
            <a:r>
              <a:rPr lang="en-US" dirty="0"/>
              <a:t>the </a:t>
            </a:r>
            <a:r>
              <a:rPr lang="en-US" dirty="0" smtClean="0"/>
              <a:t>address:</a:t>
            </a:r>
            <a:endParaRPr lang="en-US" dirty="0"/>
          </a:p>
          <a:p>
            <a:pPr marL="344488" indent="0">
              <a:buNone/>
              <a:defRPr/>
            </a:pP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neptune.fulton.ad.asu.edu/WSRepository/Services/WcfRestService4/Service1/</a:t>
            </a:r>
            <a:r>
              <a:rPr lang="en-US" sz="1800" dirty="0" smtClean="0"/>
              <a:t> </a:t>
            </a:r>
            <a:endParaRPr lang="en-US" sz="1800" dirty="0"/>
          </a:p>
          <a:p>
            <a:pPr>
              <a:defRPr/>
            </a:pPr>
            <a:r>
              <a:rPr lang="en-US" dirty="0" smtClean="0"/>
              <a:t>We can </a:t>
            </a:r>
            <a:r>
              <a:rPr lang="en-US" dirty="0"/>
              <a:t>test the remote service by </a:t>
            </a:r>
            <a:r>
              <a:rPr lang="en-US" dirty="0" smtClean="0"/>
              <a:t>replacing </a:t>
            </a: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neptune.fulton.ad.asu.edu/WSRepository/Services/WcfRestService4/Service1/add2?x=15&amp;y=17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dirty="0"/>
              <a:t>for</a:t>
            </a:r>
            <a:r>
              <a:rPr lang="en-US" sz="2000" dirty="0" smtClean="0"/>
              <a:t> </a:t>
            </a:r>
            <a:r>
              <a:rPr lang="en-US" dirty="0" smtClean="0"/>
              <a:t>“localhost:49783”:</a:t>
            </a:r>
          </a:p>
          <a:p>
            <a:pPr marL="0" indent="0">
              <a:buNone/>
              <a:defRPr/>
            </a:pPr>
            <a:r>
              <a:rPr lang="en-US" sz="1600" dirty="0" smtClean="0"/>
              <a:t>       </a:t>
            </a:r>
            <a:endParaRPr lang="en-US" sz="140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FC94D3-7199-4BF6-919F-72A06B6733C3}" type="slidenum">
              <a:rPr lang="en-US" b="0" smtClean="0">
                <a:solidFill>
                  <a:schemeClr val="tx2"/>
                </a:solidFill>
              </a:rPr>
              <a:pPr/>
              <a:t>9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4648200"/>
            <a:ext cx="8498913" cy="788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27270</TotalTime>
  <Words>2532</Words>
  <Application>Microsoft Office PowerPoint</Application>
  <PresentationFormat>On-screen Show (4:3)</PresentationFormat>
  <Paragraphs>699</Paragraphs>
  <Slides>52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ZDingbats</vt:lpstr>
      <vt:lpstr>Arial</vt:lpstr>
      <vt:lpstr>Symbol</vt:lpstr>
      <vt:lpstr>Tahoma</vt:lpstr>
      <vt:lpstr>Times New Roman</vt:lpstr>
      <vt:lpstr>Wingdings</vt:lpstr>
      <vt:lpstr>Blends</vt:lpstr>
      <vt:lpstr>PowerPoint Presentation</vt:lpstr>
      <vt:lpstr>Lecture Roadmap</vt:lpstr>
      <vt:lpstr>Last Lecture: Convert a SOAP Service to a RESTful Service</vt:lpstr>
      <vt:lpstr>Step 2: IService.cs</vt:lpstr>
      <vt:lpstr>Testing the Service in Browser</vt:lpstr>
      <vt:lpstr>Creating RESTful Service without Using IService</vt:lpstr>
      <vt:lpstr>RESTful Service: Using UriTemplate</vt:lpstr>
      <vt:lpstr>Testing Service Operations in Browser</vt:lpstr>
      <vt:lpstr>Access the Deployed Services</vt:lpstr>
      <vt:lpstr>Lecture Roadmap: Case Study 1</vt:lpstr>
      <vt:lpstr>Development of an Image Verifier</vt:lpstr>
      <vt:lpstr>Architecture Design of the Image Verifier</vt:lpstr>
      <vt:lpstr>Architecture Design of the Image Verifier</vt:lpstr>
      <vt:lpstr>Lecture Roadmap</vt:lpstr>
      <vt:lpstr>Example: Random String Generator</vt:lpstr>
      <vt:lpstr>Random String Generator: IService.cs</vt:lpstr>
      <vt:lpstr>Lecture Roadmap</vt:lpstr>
      <vt:lpstr>Image Verifier Interface: IService.cs</vt:lpstr>
      <vt:lpstr>Image Verifier: Service.cs Architecture</vt:lpstr>
      <vt:lpstr>Image Verifier: Service.cs Code (1)</vt:lpstr>
      <vt:lpstr>Image Verifier: Service.cs Code (1) Explained</vt:lpstr>
      <vt:lpstr>Image Verifier: Service.cs Architecture</vt:lpstr>
      <vt:lpstr>Image Verifier: Service.cs Code (2)</vt:lpstr>
      <vt:lpstr>Image Verifier: Service.cs Code (3)</vt:lpstr>
      <vt:lpstr>Image Verifier: Service.cs Code (4)</vt:lpstr>
      <vt:lpstr>Lecture Roadmap</vt:lpstr>
      <vt:lpstr>GUI Design</vt:lpstr>
      <vt:lpstr>Code Behind the GUI: TryIt.aspx.cs  (1)</vt:lpstr>
      <vt:lpstr>Code Behind the GUI: TryIt.aspx.cs  (2)</vt:lpstr>
      <vt:lpstr>Code Behind the GUI: TryIt.aspx.cs  (3)</vt:lpstr>
      <vt:lpstr>Google and Microsoft RESTful Services</vt:lpstr>
      <vt:lpstr>Google Map Service Call Example</vt:lpstr>
      <vt:lpstr>Lecture Roadmap: Case Study 2</vt:lpstr>
      <vt:lpstr>Asynchronous for Mobile Communication </vt:lpstr>
      <vt:lpstr>Case Study: Secure Phone Messenger</vt:lpstr>
      <vt:lpstr>Add Encryption/Decryption SOAP Service</vt:lpstr>
      <vt:lpstr>Code Behind GUI: Encrypt.xaml.cs</vt:lpstr>
      <vt:lpstr>Making Asynchronous Call Using Event</vt:lpstr>
      <vt:lpstr>Code Behind GUI: decrypt.xaml.cs</vt:lpstr>
      <vt:lpstr>Lecture Roadmap</vt:lpstr>
      <vt:lpstr>Calling RESTful Service from Silverlight App</vt:lpstr>
      <vt:lpstr>The Code Behind the Button “Get Pwd”</vt:lpstr>
      <vt:lpstr>The Code Behind the Button “Get Pwd”</vt:lpstr>
      <vt:lpstr>The Code Explained</vt:lpstr>
      <vt:lpstr>Demonstration First Call and Second Call</vt:lpstr>
      <vt:lpstr>Lecture Roadmap</vt:lpstr>
      <vt:lpstr>ASP .Net Core Framework: The 2nd Generation</vt:lpstr>
      <vt:lpstr>Using ASP .Net Core Web Application</vt:lpstr>
      <vt:lpstr>Choose Web API Template</vt:lpstr>
      <vt:lpstr>Service Templates, Add Your Code …</vt:lpstr>
      <vt:lpstr>Lecture Summary</vt:lpstr>
      <vt:lpstr>Next Lecture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1920</cp:revision>
  <dcterms:created xsi:type="dcterms:W3CDTF">2005-09-17T18:09:54Z</dcterms:created>
  <dcterms:modified xsi:type="dcterms:W3CDTF">2019-01-22T20:30:30Z</dcterms:modified>
</cp:coreProperties>
</file>