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9"/>
  </p:notesMasterIdLst>
  <p:handoutMasterIdLst>
    <p:handoutMasterId r:id="rId70"/>
  </p:handoutMasterIdLst>
  <p:sldIdLst>
    <p:sldId id="848" r:id="rId2"/>
    <p:sldId id="954" r:id="rId3"/>
    <p:sldId id="1004" r:id="rId4"/>
    <p:sldId id="949" r:id="rId5"/>
    <p:sldId id="1027" r:id="rId6"/>
    <p:sldId id="1005" r:id="rId7"/>
    <p:sldId id="1002" r:id="rId8"/>
    <p:sldId id="1003" r:id="rId9"/>
    <p:sldId id="1006" r:id="rId10"/>
    <p:sldId id="1007" r:id="rId11"/>
    <p:sldId id="1008" r:id="rId12"/>
    <p:sldId id="1009" r:id="rId13"/>
    <p:sldId id="1010" r:id="rId14"/>
    <p:sldId id="1011" r:id="rId15"/>
    <p:sldId id="1016" r:id="rId16"/>
    <p:sldId id="1017" r:id="rId17"/>
    <p:sldId id="1019" r:id="rId18"/>
    <p:sldId id="1018" r:id="rId19"/>
    <p:sldId id="1034" r:id="rId20"/>
    <p:sldId id="1050" r:id="rId21"/>
    <p:sldId id="1035" r:id="rId22"/>
    <p:sldId id="1020" r:id="rId23"/>
    <p:sldId id="1021" r:id="rId24"/>
    <p:sldId id="1022" r:id="rId25"/>
    <p:sldId id="1023" r:id="rId26"/>
    <p:sldId id="1024" r:id="rId27"/>
    <p:sldId id="1025" r:id="rId28"/>
    <p:sldId id="1051" r:id="rId29"/>
    <p:sldId id="1026" r:id="rId30"/>
    <p:sldId id="992" r:id="rId31"/>
    <p:sldId id="1028" r:id="rId32"/>
    <p:sldId id="970" r:id="rId33"/>
    <p:sldId id="969" r:id="rId34"/>
    <p:sldId id="951" r:id="rId35"/>
    <p:sldId id="1031" r:id="rId36"/>
    <p:sldId id="1032" r:id="rId37"/>
    <p:sldId id="1030" r:id="rId38"/>
    <p:sldId id="952" r:id="rId39"/>
    <p:sldId id="950" r:id="rId40"/>
    <p:sldId id="981" r:id="rId41"/>
    <p:sldId id="982" r:id="rId42"/>
    <p:sldId id="983" r:id="rId43"/>
    <p:sldId id="975" r:id="rId44"/>
    <p:sldId id="972" r:id="rId45"/>
    <p:sldId id="973" r:id="rId46"/>
    <p:sldId id="974" r:id="rId47"/>
    <p:sldId id="976" r:id="rId48"/>
    <p:sldId id="1029" r:id="rId49"/>
    <p:sldId id="1036" r:id="rId50"/>
    <p:sldId id="988" r:id="rId51"/>
    <p:sldId id="989" r:id="rId52"/>
    <p:sldId id="990" r:id="rId53"/>
    <p:sldId id="991" r:id="rId54"/>
    <p:sldId id="993" r:id="rId55"/>
    <p:sldId id="1037" r:id="rId56"/>
    <p:sldId id="1038" r:id="rId57"/>
    <p:sldId id="1039" r:id="rId58"/>
    <p:sldId id="1041" r:id="rId59"/>
    <p:sldId id="1040" r:id="rId60"/>
    <p:sldId id="1049" r:id="rId61"/>
    <p:sldId id="1042" r:id="rId62"/>
    <p:sldId id="1044" r:id="rId63"/>
    <p:sldId id="1045" r:id="rId64"/>
    <p:sldId id="1046" r:id="rId65"/>
    <p:sldId id="1047" r:id="rId66"/>
    <p:sldId id="1048" r:id="rId67"/>
    <p:sldId id="1033" r:id="rId6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FF"/>
    <a:srgbClr val="FFFFCC"/>
    <a:srgbClr val="3333CC"/>
    <a:srgbClr val="AFEFE9"/>
    <a:srgbClr val="C5F3EF"/>
    <a:srgbClr val="B3EFE9"/>
    <a:srgbClr val="AC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101" d="100"/>
          <a:sy n="101" d="100"/>
        </p:scale>
        <p:origin x="114" y="288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2B98A5D3-3E10-408E-A6CC-AC9CB2521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9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24A2E797-F5E7-4CA2-8D63-D0464313C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11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73966E-004C-4E5D-A214-E4D441161776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4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51044-ADBD-42DE-B5A6-45397DD4A1A0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CC81-1D00-4350-962C-542D8CFD5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494B7-3BDD-441C-B66D-9477BC8EC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170A8-A0BF-49A3-9FBF-07E35EF06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530B0-212E-4BE3-8252-4111C8620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6448251"/>
            <a:ext cx="395536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DBA19D-2150-4722-A814-2C246C6C386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7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D201B-9E9B-49EA-8062-50DBF0F3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7885B-0515-406D-8FC9-A219AB3E5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62FB-73CA-47B4-974A-BA29181CC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8C4F-BAAF-4C6A-9A87-025DF5ABB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61FF7-1248-4577-8A8C-CD7AF5E0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A97E-CC36-4CF4-ACC7-9FA6838C2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6FECA-261C-443E-9341-483CF3CF9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7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75398-CFA6-4896-8934-CAEB83278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CCB59B-F78F-40DE-BB2B-B5C7EEB04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6" r:id="rId1"/>
    <p:sldLayoutId id="2147484914" r:id="rId2"/>
    <p:sldLayoutId id="2147484915" r:id="rId3"/>
    <p:sldLayoutId id="2147484916" r:id="rId4"/>
    <p:sldLayoutId id="2147484917" r:id="rId5"/>
    <p:sldLayoutId id="2147484918" r:id="rId6"/>
    <p:sldLayoutId id="2147484919" r:id="rId7"/>
    <p:sldLayoutId id="2147484920" r:id="rId8"/>
    <p:sldLayoutId id="2147484921" r:id="rId9"/>
    <p:sldLayoutId id="2147484922" r:id="rId10"/>
    <p:sldLayoutId id="2147484923" r:id="rId11"/>
    <p:sldLayoutId id="2147484924" r:id="rId12"/>
    <p:sldLayoutId id="2147484925" r:id="rId13"/>
    <p:sldLayoutId id="2147484927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1"/>
      <p:bldP spid="205840" grpId="2"/>
      <p:bldP spid="205840" grpId="3"/>
      <p:bldP spid="205840" grpId="4"/>
      <p:bldP spid="205840" grpId="5"/>
      <p:bldP spid="205840" grpId="6"/>
      <p:bldP spid="205840" grpId="7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ptune.fulton.ad.asu.edu/WSRepository/html5/add2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hh708752.aspx" TargetMode="External"/><Relationship Id="rId2" Type="http://schemas.openxmlformats.org/officeDocument/2006/relationships/hyperlink" Target="https://msdn.microsoft.com/en-us/library/gg589494(v=vs.85).aspx#creating_UI_elements_drawingU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57200" y="3484562"/>
            <a:ext cx="8050213" cy="1544638"/>
          </a:xfrm>
        </p:spPr>
        <p:txBody>
          <a:bodyPr/>
          <a:lstStyle/>
          <a:p>
            <a:pPr algn="ctr"/>
            <a:r>
              <a:rPr lang="en-US" sz="2800" dirty="0"/>
              <a:t>Lecture </a:t>
            </a:r>
            <a:r>
              <a:rPr lang="en-US" sz="2800" dirty="0" smtClean="0"/>
              <a:t>1-6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Advanced Web App Architecture</a:t>
            </a:r>
            <a:endParaRPr lang="en-US" sz="2400" dirty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2590800" y="57150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Yinong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520" y="304800"/>
            <a:ext cx="5440041" cy="356685"/>
            <a:chOff x="152400" y="333838"/>
            <a:chExt cx="5440041" cy="356685"/>
          </a:xfrm>
        </p:grpSpPr>
        <p:pic>
          <p:nvPicPr>
            <p:cNvPr id="8" name="Picture 7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203520" y="1499647"/>
            <a:ext cx="8382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Unit 1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Service Standards and Service Development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52258" y="137067"/>
            <a:ext cx="273934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966788">
              <a:spcBef>
                <a:spcPct val="20000"/>
              </a:spcBef>
            </a:pPr>
            <a:r>
              <a:rPr lang="en-US" altLang="en-US" sz="2100" i="1" dirty="0">
                <a:solidFill>
                  <a:srgbClr val="280099"/>
                </a:solidFill>
              </a:rPr>
              <a:t>CSE </a:t>
            </a:r>
            <a:r>
              <a:rPr lang="en-US" altLang="en-US" sz="2100" i="1" dirty="0" smtClean="0">
                <a:solidFill>
                  <a:srgbClr val="280099"/>
                </a:solidFill>
              </a:rPr>
              <a:t>446/598</a:t>
            </a:r>
            <a:r>
              <a:rPr lang="en-US" altLang="en-US" sz="2100" i="1" dirty="0">
                <a:solidFill>
                  <a:srgbClr val="280099"/>
                </a:solidFill>
              </a:rPr>
              <a:t/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>
                <a:solidFill>
                  <a:srgbClr val="280099"/>
                </a:solidFill>
              </a:rPr>
              <a:t>Software Integration </a:t>
            </a:r>
            <a:r>
              <a:rPr lang="en-US" altLang="en-US" sz="2100" i="1" dirty="0" smtClean="0">
                <a:solidFill>
                  <a:srgbClr val="280099"/>
                </a:solidFill>
              </a:rPr>
              <a:t/>
            </a:r>
            <a:br>
              <a:rPr lang="en-US" altLang="en-US" sz="2100" i="1" dirty="0" smtClean="0">
                <a:solidFill>
                  <a:srgbClr val="280099"/>
                </a:solidFill>
              </a:rPr>
            </a:br>
            <a:r>
              <a:rPr lang="en-US" altLang="en-US" sz="2100" i="1" dirty="0" smtClean="0">
                <a:solidFill>
                  <a:srgbClr val="280099"/>
                </a:solidFill>
              </a:rPr>
              <a:t>and </a:t>
            </a:r>
            <a:r>
              <a:rPr lang="en-US" altLang="en-US" sz="2100" i="1" dirty="0">
                <a:solidFill>
                  <a:srgbClr val="280099"/>
                </a:solidFill>
              </a:rPr>
              <a:t>Engineering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39064"/>
            <a:ext cx="7620000" cy="623888"/>
          </a:xfrm>
        </p:spPr>
        <p:txBody>
          <a:bodyPr/>
          <a:lstStyle/>
          <a:p>
            <a:r>
              <a:rPr lang="en-US" dirty="0" smtClean="0"/>
              <a:t>HTML5 Applications Using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73956"/>
            <a:ext cx="8269288" cy="1295400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sym typeface="Wingdings" panose="05000000000000000000" pitchFamily="2" charset="2"/>
              </a:rPr>
              <a:t> New  Project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6" y="1905000"/>
            <a:ext cx="8368822" cy="471677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685800" y="3429000"/>
            <a:ext cx="304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895600" y="3048000"/>
            <a:ext cx="304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/>
              <a:t>HTML5 Applications Using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4743"/>
            <a:ext cx="8269288" cy="4608513"/>
          </a:xfrm>
        </p:spPr>
        <p:txBody>
          <a:bodyPr/>
          <a:lstStyle/>
          <a:p>
            <a:r>
              <a:rPr lang="en-US" dirty="0" smtClean="0"/>
              <a:t>Choose Single Page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76400"/>
            <a:ext cx="7715250" cy="5035526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 bwMode="auto">
          <a:xfrm>
            <a:off x="4318000" y="3086100"/>
            <a:ext cx="457200" cy="228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15000" y="2209800"/>
            <a:ext cx="533400" cy="228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209800" y="3200400"/>
            <a:ext cx="190500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ounded Rectangular Callout 9"/>
          <p:cNvSpPr/>
          <p:nvPr/>
        </p:nvSpPr>
        <p:spPr bwMode="auto">
          <a:xfrm>
            <a:off x="3733800" y="4419600"/>
            <a:ext cx="1981200" cy="1313656"/>
          </a:xfrm>
          <a:prstGeom prst="wedgeRoundRectCallout">
            <a:avLst>
              <a:gd name="adj1" fmla="val -77243"/>
              <a:gd name="adj2" fmla="val -8831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 is considered a special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case of MVC, with a single page only!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HTML Page as the Index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81" y="776288"/>
            <a:ext cx="6722167" cy="6046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" y="4800600"/>
            <a:ext cx="3676650" cy="104775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5943600" y="3466624"/>
            <a:ext cx="1524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038600" y="6131893"/>
            <a:ext cx="1524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1524000" y="5161280"/>
            <a:ext cx="1524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8351520" y="1453500"/>
            <a:ext cx="1524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 Page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8305800" y="5677852"/>
            <a:ext cx="228600" cy="265747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69288" cy="460851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Right </a:t>
            </a:r>
            <a:r>
              <a:rPr lang="en-US" dirty="0" smtClean="0">
                <a:latin typeface="Times New Roman" pitchFamily="18" charset="0"/>
              </a:rPr>
              <a:t>Click and </a:t>
            </a:r>
            <a:r>
              <a:rPr lang="en-US" dirty="0">
                <a:latin typeface="Times New Roman" pitchFamily="18" charset="0"/>
              </a:rPr>
              <a:t>choose View in Browser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18429" cy="4127182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048000" y="3770471"/>
            <a:ext cx="1524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754880" y="3830002"/>
            <a:ext cx="1524000" cy="953929"/>
          </a:xfrm>
          <a:prstGeom prst="wedgeRoundRectCallout">
            <a:avLst>
              <a:gd name="adj1" fmla="val 101167"/>
              <a:gd name="adj2" fmla="val 774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Right Click, choose View in Browser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478581"/>
            <a:ext cx="4912799" cy="119578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5943600" y="5029200"/>
            <a:ext cx="838200" cy="7720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18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CSS 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0649"/>
            <a:ext cx="7418223" cy="4608513"/>
          </a:xfrm>
        </p:spPr>
        <p:txBody>
          <a:bodyPr/>
          <a:lstStyle/>
          <a:p>
            <a:r>
              <a:rPr lang="en-US" sz="2000" dirty="0" smtClean="0"/>
              <a:t>Right Click Project </a:t>
            </a:r>
            <a:r>
              <a:rPr lang="en-US" sz="2000" dirty="0" smtClean="0">
                <a:sym typeface="Wingdings" panose="05000000000000000000" pitchFamily="2" charset="2"/>
              </a:rPr>
              <a:t> Add  Style Sheet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Name the page StyleSheet1, and link it into Index.html page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" y="1695450"/>
            <a:ext cx="5400675" cy="3562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61" y="3657600"/>
            <a:ext cx="7096539" cy="3200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733800" y="4838194"/>
            <a:ext cx="5334000" cy="546162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049" y="2094353"/>
            <a:ext cx="3750931" cy="1175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7810" y="3164495"/>
            <a:ext cx="2444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View in Web Browser</a:t>
            </a:r>
            <a:endParaRPr lang="en-US" sz="2000" b="0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4114800" y="4468194"/>
            <a:ext cx="1524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" y="1066800"/>
            <a:ext cx="9149532" cy="3376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371600" y="2057400"/>
            <a:ext cx="137160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447800" y="2514600"/>
            <a:ext cx="12954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219200" y="2667000"/>
            <a:ext cx="1524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066800" y="2743200"/>
            <a:ext cx="1752600" cy="1195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69" y="4481512"/>
            <a:ext cx="4553829" cy="23764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86400" y="6457890"/>
            <a:ext cx="2444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View in Web Browser</a:t>
            </a:r>
            <a:endParaRPr lang="en-US" sz="2000" b="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066800" y="3124200"/>
            <a:ext cx="1676400" cy="814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22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JavaScript </a:t>
            </a:r>
            <a:r>
              <a:rPr lang="en-US" dirty="0" smtClean="0"/>
              <a:t>Code in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96080"/>
            <a:ext cx="6553200" cy="59430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6019800" y="5410200"/>
            <a:ext cx="914400" cy="457200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850078" y="2897579"/>
            <a:ext cx="4880758" cy="2588821"/>
          </a:xfrm>
          <a:custGeom>
            <a:avLst/>
            <a:gdLst>
              <a:gd name="connsiteX0" fmla="*/ 4001984 w 4880758"/>
              <a:gd name="connsiteY0" fmla="*/ 2588821 h 2588821"/>
              <a:gd name="connsiteX1" fmla="*/ 4880758 w 4880758"/>
              <a:gd name="connsiteY1" fmla="*/ 1710047 h 2588821"/>
              <a:gd name="connsiteX2" fmla="*/ 4880758 w 4880758"/>
              <a:gd name="connsiteY2" fmla="*/ 0 h 2588821"/>
              <a:gd name="connsiteX3" fmla="*/ 0 w 4880758"/>
              <a:gd name="connsiteY3" fmla="*/ 0 h 258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0758" h="2588821">
                <a:moveTo>
                  <a:pt x="4001984" y="2588821"/>
                </a:moveTo>
                <a:lnTo>
                  <a:pt x="4880758" y="1710047"/>
                </a:lnTo>
                <a:lnTo>
                  <a:pt x="4880758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143000" y="4953000"/>
            <a:ext cx="152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142505" y="5326083"/>
            <a:ext cx="152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>
            <a:off x="838200" y="2667001"/>
            <a:ext cx="152400" cy="1100596"/>
          </a:xfrm>
          <a:prstGeom prst="leftBrac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148443" y="5554683"/>
            <a:ext cx="152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2764"/>
            <a:ext cx="7620000" cy="623888"/>
          </a:xfrm>
        </p:spPr>
        <p:txBody>
          <a:bodyPr/>
          <a:lstStyle/>
          <a:p>
            <a:r>
              <a:rPr lang="en-US" dirty="0" smtClean="0"/>
              <a:t>Adding a JavaScript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21296"/>
            <a:ext cx="7372103" cy="1274144"/>
          </a:xfrm>
        </p:spPr>
        <p:txBody>
          <a:bodyPr/>
          <a:lstStyle/>
          <a:p>
            <a:r>
              <a:rPr lang="en-US" sz="2000" dirty="0"/>
              <a:t>Right Click Project </a:t>
            </a:r>
            <a:r>
              <a:rPr lang="en-US" sz="2000" dirty="0">
                <a:sym typeface="Wingdings" panose="05000000000000000000" pitchFamily="2" charset="2"/>
              </a:rPr>
              <a:t> Add  </a:t>
            </a:r>
            <a:r>
              <a:rPr lang="en-US" sz="2000" dirty="0" smtClean="0">
                <a:sym typeface="Wingdings" panose="05000000000000000000" pitchFamily="2" charset="2"/>
              </a:rPr>
              <a:t>JavaScript File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Name the </a:t>
            </a:r>
            <a:r>
              <a:rPr lang="en-US" sz="2000" dirty="0" smtClean="0">
                <a:sym typeface="Wingdings" panose="05000000000000000000" pitchFamily="2" charset="2"/>
              </a:rPr>
              <a:t>file </a:t>
            </a:r>
            <a:r>
              <a:rPr lang="en-US" sz="2000" dirty="0" err="1" smtClean="0">
                <a:sym typeface="Wingdings" panose="05000000000000000000" pitchFamily="2" charset="2"/>
              </a:rPr>
              <a:t>JsCode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and link it into Index.html page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4" y="1524000"/>
            <a:ext cx="8669208" cy="5000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708"/>
            <a:ext cx="3002478" cy="8556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 flipV="1">
            <a:off x="3352800" y="2798144"/>
            <a:ext cx="4448298" cy="24787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736" y="5613626"/>
            <a:ext cx="4924425" cy="12477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6194466" y="5276851"/>
            <a:ext cx="1606632" cy="5135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851" y="1641082"/>
            <a:ext cx="3000375" cy="1352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75286" y="2926048"/>
            <a:ext cx="22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View in Web Browser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4329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" y="704533"/>
            <a:ext cx="5975032" cy="45177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70" y="832803"/>
            <a:ext cx="4295775" cy="197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7620000" cy="623888"/>
          </a:xfrm>
        </p:spPr>
        <p:txBody>
          <a:bodyPr/>
          <a:lstStyle/>
          <a:p>
            <a:r>
              <a:rPr lang="en-US" dirty="0" smtClean="0"/>
              <a:t>Calling A RESTful Service in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76200" y="32766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89150" y="42672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705" y="5122545"/>
            <a:ext cx="7496175" cy="1704975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 bwMode="auto">
          <a:xfrm>
            <a:off x="1097280" y="4454810"/>
            <a:ext cx="3957901" cy="767430"/>
          </a:xfrm>
          <a:custGeom>
            <a:avLst/>
            <a:gdLst>
              <a:gd name="connsiteX0" fmla="*/ 4297680 w 4297680"/>
              <a:gd name="connsiteY0" fmla="*/ 0 h 1584960"/>
              <a:gd name="connsiteX1" fmla="*/ 4297680 w 4297680"/>
              <a:gd name="connsiteY1" fmla="*/ 1300480 h 1584960"/>
              <a:gd name="connsiteX2" fmla="*/ 0 w 4297680"/>
              <a:gd name="connsiteY2" fmla="*/ 1300480 h 1584960"/>
              <a:gd name="connsiteX3" fmla="*/ 0 w 4297680"/>
              <a:gd name="connsiteY3" fmla="*/ 1584960 h 1584960"/>
              <a:gd name="connsiteX4" fmla="*/ 355600 w 4297680"/>
              <a:gd name="connsiteY4" fmla="*/ 158496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1584960">
                <a:moveTo>
                  <a:pt x="4297680" y="0"/>
                </a:moveTo>
                <a:lnTo>
                  <a:pt x="4297680" y="1300480"/>
                </a:lnTo>
                <a:lnTo>
                  <a:pt x="0" y="1300480"/>
                </a:lnTo>
                <a:lnTo>
                  <a:pt x="0" y="1584960"/>
                </a:lnTo>
                <a:lnTo>
                  <a:pt x="355600" y="1584960"/>
                </a:ln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627508" y="4454810"/>
            <a:ext cx="838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Freeform 12"/>
          <p:cNvSpPr/>
          <p:nvPr/>
        </p:nvSpPr>
        <p:spPr bwMode="auto">
          <a:xfrm>
            <a:off x="6096000" y="1777047"/>
            <a:ext cx="2275840" cy="889953"/>
          </a:xfrm>
          <a:custGeom>
            <a:avLst/>
            <a:gdLst>
              <a:gd name="connsiteX0" fmla="*/ 2275840 w 2275840"/>
              <a:gd name="connsiteY0" fmla="*/ 0 h 325120"/>
              <a:gd name="connsiteX1" fmla="*/ 2275840 w 2275840"/>
              <a:gd name="connsiteY1" fmla="*/ 325120 h 325120"/>
              <a:gd name="connsiteX2" fmla="*/ 0 w 2275840"/>
              <a:gd name="connsiteY2" fmla="*/ 325120 h 32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840" h="325120">
                <a:moveTo>
                  <a:pt x="2275840" y="0"/>
                </a:moveTo>
                <a:lnTo>
                  <a:pt x="2275840" y="325120"/>
                </a:lnTo>
                <a:lnTo>
                  <a:pt x="0" y="325120"/>
                </a:ln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01703" y="4145598"/>
            <a:ext cx="3048000" cy="19113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lang="en-US" sz="1600" b="0" dirty="0" err="1"/>
              <a:t>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erviceCall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asynchronous:</a:t>
            </a:r>
          </a:p>
          <a:p>
            <a:pPr marL="342900" marR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generated result will be sent to the html page;</a:t>
            </a:r>
          </a:p>
          <a:p>
            <a:pPr marL="342900" marR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lang="en-US" sz="1600" b="0" dirty="0" smtClean="0"/>
              <a:t>Call the service and send the result to the response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5105400" y="4790440"/>
            <a:ext cx="1095376" cy="6959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181600" y="5396229"/>
            <a:ext cx="1019176" cy="8029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3962400" y="519758"/>
            <a:ext cx="518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hlinkClick r:id="rId5"/>
              </a:rPr>
              <a:t>http://neptune.fulton.ad.asu.edu/WSRepository/html5/add2</a:t>
            </a:r>
            <a:r>
              <a:rPr lang="en-US" sz="1600" b="0" dirty="0" smtClean="0">
                <a:hlinkClick r:id="rId5"/>
              </a:rPr>
              <a:t>/</a:t>
            </a:r>
            <a:r>
              <a:rPr lang="en-US" sz="1600" b="0" dirty="0" smtClean="0"/>
              <a:t> </a:t>
            </a:r>
            <a:endParaRPr lang="en-US" sz="1600" b="0" dirty="0"/>
          </a:p>
        </p:txBody>
      </p:sp>
      <p:sp>
        <p:nvSpPr>
          <p:cNvPr id="10" name="Oval 9"/>
          <p:cNvSpPr/>
          <p:nvPr/>
        </p:nvSpPr>
        <p:spPr bwMode="auto">
          <a:xfrm>
            <a:off x="4800600" y="838200"/>
            <a:ext cx="1066800" cy="3048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565031" y="5838092"/>
            <a:ext cx="720969" cy="747346"/>
          </a:xfrm>
          <a:custGeom>
            <a:avLst/>
            <a:gdLst>
              <a:gd name="connsiteX0" fmla="*/ 193431 w 720969"/>
              <a:gd name="connsiteY0" fmla="*/ 747346 h 747346"/>
              <a:gd name="connsiteX1" fmla="*/ 0 w 720969"/>
              <a:gd name="connsiteY1" fmla="*/ 747346 h 747346"/>
              <a:gd name="connsiteX2" fmla="*/ 0 w 720969"/>
              <a:gd name="connsiteY2" fmla="*/ 0 h 747346"/>
              <a:gd name="connsiteX3" fmla="*/ 720969 w 720969"/>
              <a:gd name="connsiteY3" fmla="*/ 0 h 74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969" h="747346">
                <a:moveTo>
                  <a:pt x="193431" y="747346"/>
                </a:moveTo>
                <a:lnTo>
                  <a:pt x="0" y="747346"/>
                </a:lnTo>
                <a:lnTo>
                  <a:pt x="0" y="0"/>
                </a:lnTo>
                <a:lnTo>
                  <a:pt x="720969" y="0"/>
                </a:ln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433146" y="5363308"/>
            <a:ext cx="395654" cy="764930"/>
          </a:xfrm>
          <a:custGeom>
            <a:avLst/>
            <a:gdLst>
              <a:gd name="connsiteX0" fmla="*/ 395654 w 395654"/>
              <a:gd name="connsiteY0" fmla="*/ 0 h 764930"/>
              <a:gd name="connsiteX1" fmla="*/ 0 w 395654"/>
              <a:gd name="connsiteY1" fmla="*/ 0 h 764930"/>
              <a:gd name="connsiteX2" fmla="*/ 0 w 395654"/>
              <a:gd name="connsiteY2" fmla="*/ 764930 h 764930"/>
              <a:gd name="connsiteX3" fmla="*/ 334108 w 395654"/>
              <a:gd name="connsiteY3" fmla="*/ 764930 h 76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54" h="764930">
                <a:moveTo>
                  <a:pt x="395654" y="0"/>
                </a:moveTo>
                <a:lnTo>
                  <a:pt x="0" y="0"/>
                </a:lnTo>
                <a:lnTo>
                  <a:pt x="0" y="764930"/>
                </a:lnTo>
                <a:lnTo>
                  <a:pt x="334108" y="764930"/>
                </a:ln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  <p:bldP spid="14" grpId="0" animBg="1"/>
      <p:bldP spid="10" grpId="0" animBg="1"/>
      <p:bldP spid="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52144" cy="28194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ASP </a:t>
            </a:r>
            <a:r>
              <a:rPr lang="en-US" b="1" dirty="0" err="1" smtClean="0">
                <a:solidFill>
                  <a:srgbClr val="0000FF"/>
                </a:solidFill>
              </a:rPr>
              <a:t>.</a:t>
            </a:r>
            <a:r>
              <a:rPr lang="en-US" b="1" dirty="0" err="1">
                <a:solidFill>
                  <a:srgbClr val="0000FF"/>
                </a:solidFill>
              </a:rPr>
              <a:t>Net</a:t>
            </a:r>
            <a:r>
              <a:rPr lang="en-US" b="1" dirty="0">
                <a:solidFill>
                  <a:srgbClr val="0000FF"/>
                </a:solidFill>
              </a:rPr>
              <a:t> Web Application Architecture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/>
              <a:t>HTML5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Case Study</a:t>
            </a:r>
            <a:endParaRPr lang="en-US" dirty="0"/>
          </a:p>
          <a:p>
            <a:r>
              <a:rPr lang="en-US" dirty="0" smtClean="0"/>
              <a:t>MVC </a:t>
            </a:r>
            <a:r>
              <a:rPr lang="en-US" altLang="zh-CN" dirty="0" smtClean="0"/>
              <a:t>2 </a:t>
            </a:r>
            <a:r>
              <a:rPr lang="en-US" dirty="0" smtClean="0"/>
              <a:t>Web Application Architecture</a:t>
            </a:r>
          </a:p>
          <a:p>
            <a:pPr lvl="1"/>
            <a:r>
              <a:rPr lang="en-US" dirty="0"/>
              <a:t>Case Study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381000" y="1704975"/>
            <a:ext cx="381000" cy="3792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7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623888"/>
          </a:xfrm>
        </p:spPr>
        <p:txBody>
          <a:bodyPr/>
          <a:lstStyle/>
          <a:p>
            <a:r>
              <a:rPr lang="en-US" dirty="0" smtClean="0"/>
              <a:t>W3C: Cross-Origin </a:t>
            </a:r>
            <a:r>
              <a:rPr lang="en-US" dirty="0"/>
              <a:t>Resource Sharing (CORS)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4054922"/>
            <a:ext cx="8458200" cy="2679253"/>
          </a:xfrm>
        </p:spPr>
        <p:txBody>
          <a:bodyPr/>
          <a:lstStyle/>
          <a:p>
            <a:r>
              <a:rPr lang="en-US" sz="2000" dirty="0"/>
              <a:t>Browser security </a:t>
            </a:r>
            <a:r>
              <a:rPr lang="en-US" sz="2000" dirty="0" smtClean="0"/>
              <a:t>policy prevents </a:t>
            </a:r>
            <a:r>
              <a:rPr lang="en-US" sz="2000" dirty="0"/>
              <a:t>a web page from making AJAX requests to another domain. 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CORS is </a:t>
            </a:r>
            <a:r>
              <a:rPr lang="en-US" sz="2000" dirty="0"/>
              <a:t>a W3C standard that allows a server to relax the same-origin </a:t>
            </a:r>
            <a:r>
              <a:rPr lang="en-US" sz="2000" dirty="0" smtClean="0"/>
              <a:t>policy (</a:t>
            </a:r>
            <a:r>
              <a:rPr lang="en-US" sz="1800" dirty="0" smtClean="0"/>
              <a:t>https</a:t>
            </a:r>
            <a:r>
              <a:rPr lang="en-US" sz="1800" dirty="0"/>
              <a:t>://www.w3.org/TR/cors/</a:t>
            </a:r>
            <a:r>
              <a:rPr lang="en-US" sz="2000" dirty="0"/>
              <a:t>). </a:t>
            </a:r>
            <a:endParaRPr lang="en-US" sz="2000" dirty="0" smtClean="0"/>
          </a:p>
          <a:p>
            <a:r>
              <a:rPr lang="en-US" sz="1800" b="1" dirty="0" smtClean="0">
                <a:solidFill>
                  <a:srgbClr val="990000"/>
                </a:solidFill>
              </a:rPr>
              <a:t>D</a:t>
            </a:r>
            <a:r>
              <a:rPr lang="en-US" sz="1800" b="1" dirty="0" smtClean="0">
                <a:solidFill>
                  <a:srgbClr val="990000"/>
                </a:solidFill>
              </a:rPr>
              <a:t>eployment</a:t>
            </a:r>
            <a:r>
              <a:rPr lang="en-US" sz="1800" dirty="0" smtClean="0"/>
              <a:t>, follow: https</a:t>
            </a:r>
            <a:r>
              <a:rPr lang="en-US" sz="1800" dirty="0"/>
              <a:t>://</a:t>
            </a:r>
            <a:r>
              <a:rPr lang="en-US" sz="1800" dirty="0" smtClean="0"/>
              <a:t>docs.microsoft.com/en-us/aspnet/web-api/overview/security/enabling-cross-origin-requests-in-web-api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05000" y="4676646"/>
            <a:ext cx="5486400" cy="738664"/>
            <a:chOff x="1905000" y="2054630"/>
            <a:chExt cx="5486400" cy="73866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05000" y="2133600"/>
              <a:ext cx="1752600" cy="6096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RESTful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Service / Web API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334000" y="2119162"/>
              <a:ext cx="2057400" cy="6096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Web Client HTML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 bwMode="auto">
            <a:xfrm flipH="1">
              <a:off x="3657600" y="242396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3771689" y="2054630"/>
              <a:ext cx="148309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0" dirty="0" smtClean="0"/>
                <a:t>CORS request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b="0" dirty="0" err="1" smtClean="0"/>
                <a:t>XMLHttpRequest</a:t>
              </a:r>
              <a:endParaRPr lang="en-US" sz="1400" b="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1" y="1278277"/>
            <a:ext cx="3381375" cy="714375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3825319" y="1330664"/>
            <a:ext cx="762000" cy="304800"/>
          </a:xfrm>
          <a:prstGeom prst="wedgeRoundRectCallout">
            <a:avLst>
              <a:gd name="adj1" fmla="val -102232"/>
              <a:gd name="adj2" fmla="val 221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1" y="1971675"/>
            <a:ext cx="1924050" cy="2066925"/>
          </a:xfrm>
          <a:prstGeom prst="rect">
            <a:avLst/>
          </a:prstGeom>
        </p:spPr>
      </p:pic>
      <p:sp>
        <p:nvSpPr>
          <p:cNvPr id="17" name="Left Arrow 16"/>
          <p:cNvSpPr/>
          <p:nvPr/>
        </p:nvSpPr>
        <p:spPr bwMode="auto">
          <a:xfrm>
            <a:off x="1445069" y="3515599"/>
            <a:ext cx="339887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663" y="2198165"/>
            <a:ext cx="3248025" cy="1590675"/>
          </a:xfrm>
          <a:prstGeom prst="rect">
            <a:avLst/>
          </a:prstGeom>
        </p:spPr>
      </p:pic>
      <p:sp>
        <p:nvSpPr>
          <p:cNvPr id="20" name="Left Arrow 19"/>
          <p:cNvSpPr/>
          <p:nvPr/>
        </p:nvSpPr>
        <p:spPr bwMode="auto">
          <a:xfrm>
            <a:off x="4747854" y="2790984"/>
            <a:ext cx="339887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5" y="1483064"/>
            <a:ext cx="3905250" cy="18764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289200" y="3699625"/>
            <a:ext cx="3849688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0" dirty="0">
                <a:solidFill>
                  <a:srgbClr val="000000"/>
                </a:solidFill>
                <a:latin typeface="Arial" panose="020B0604020202020204" pitchFamily="34" charset="0"/>
                <a:ea typeface="DengXian" panose="03000509000000000000" pitchFamily="65" charset="-122"/>
              </a:rPr>
              <a:t>--user-data-</a:t>
            </a:r>
            <a:r>
              <a:rPr lang="en-US" sz="1000" b="0" dirty="0" err="1">
                <a:solidFill>
                  <a:srgbClr val="000000"/>
                </a:solidFill>
                <a:latin typeface="Arial" panose="020B0604020202020204" pitchFamily="34" charset="0"/>
                <a:ea typeface="DengXian" panose="03000509000000000000" pitchFamily="65" charset="-122"/>
              </a:rPr>
              <a:t>dir</a:t>
            </a:r>
            <a:r>
              <a:rPr lang="en-US" sz="1000" b="0" dirty="0">
                <a:solidFill>
                  <a:srgbClr val="000000"/>
                </a:solidFill>
                <a:latin typeface="Arial" panose="020B0604020202020204" pitchFamily="34" charset="0"/>
                <a:ea typeface="DengXian" panose="03000509000000000000" pitchFamily="65" charset="-122"/>
              </a:rPr>
              <a:t>="C:/Chrome dev session" --disable-web-security</a:t>
            </a:r>
            <a:r>
              <a:rPr lang="en-US" sz="1000" b="0" dirty="0">
                <a:ea typeface="DengXian" panose="03000509000000000000" pitchFamily="65" charset="-122"/>
              </a:rPr>
              <a:t> 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6057728" y="1881973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055739" y="2245635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062958" y="2585771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5481387" y="3464934"/>
            <a:ext cx="304800" cy="3048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490887" y="897575"/>
            <a:ext cx="8376888" cy="68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990000"/>
                </a:solidFill>
              </a:rPr>
              <a:t>Testing</a:t>
            </a:r>
            <a:r>
              <a:rPr lang="en-US" sz="1800" b="0" kern="0" dirty="0" smtClean="0"/>
              <a:t>: Disable </a:t>
            </a:r>
            <a:r>
              <a:rPr lang="en-US" sz="1800" b="0" kern="0" dirty="0" smtClean="0"/>
              <a:t>Web browser security for testing </a:t>
            </a:r>
            <a:r>
              <a:rPr lang="en-US" sz="1800" b="0" kern="0" dirty="0" err="1" smtClean="0"/>
              <a:t>XMLHttpRequest</a:t>
            </a:r>
            <a:r>
              <a:rPr lang="en-US" sz="1800" b="0" kern="0" dirty="0" smtClean="0"/>
              <a:t> in Visual Studio</a:t>
            </a:r>
            <a:endParaRPr 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27441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7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RESTful Service in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744806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/>
              <a:t>Source: https</a:t>
            </a:r>
            <a:r>
              <a:rPr lang="en-US" b="0" dirty="0"/>
              <a:t>://spring.io/guides/gs/consuming-rest-jquery/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7" y="1114138"/>
            <a:ext cx="7366000" cy="276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7" y="3962400"/>
            <a:ext cx="6153150" cy="18954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228600" y="1876097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28600" y="4198473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94" y="5486400"/>
            <a:ext cx="4309179" cy="12093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78801" y="5537889"/>
            <a:ext cx="410097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b="0" dirty="0"/>
              <a:t>http://neptune.fulton.ad.asu.edu/WSRepository/html5/hello/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962400" y="624840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8744" y="3927877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// hello.js</a:t>
            </a:r>
            <a:endParaRPr lang="en-US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14875" cy="3781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623" y="254778"/>
            <a:ext cx="4506686" cy="1014443"/>
          </a:xfrm>
        </p:spPr>
        <p:txBody>
          <a:bodyPr/>
          <a:lstStyle/>
          <a:p>
            <a:pPr algn="ctr"/>
            <a:r>
              <a:rPr lang="en-US" dirty="0" smtClean="0"/>
              <a:t>Example with Animation Definition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916382"/>
            <a:ext cx="4506686" cy="387339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0" name="Freeform 9"/>
          <p:cNvSpPr/>
          <p:nvPr/>
        </p:nvSpPr>
        <p:spPr bwMode="auto">
          <a:xfrm>
            <a:off x="2612571" y="1365662"/>
            <a:ext cx="3800104" cy="1828800"/>
          </a:xfrm>
          <a:custGeom>
            <a:avLst/>
            <a:gdLst>
              <a:gd name="connsiteX0" fmla="*/ 3800104 w 3800104"/>
              <a:gd name="connsiteY0" fmla="*/ 1828800 h 1828800"/>
              <a:gd name="connsiteX1" fmla="*/ 3800104 w 3800104"/>
              <a:gd name="connsiteY1" fmla="*/ 0 h 1828800"/>
              <a:gd name="connsiteX2" fmla="*/ 0 w 3800104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0104" h="1828800">
                <a:moveTo>
                  <a:pt x="3800104" y="1828800"/>
                </a:moveTo>
                <a:lnTo>
                  <a:pt x="3800104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" y="3947644"/>
            <a:ext cx="4571999" cy="2529356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Where will the JS code be executed?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Both"/>
              <a:tabLst/>
            </a:pPr>
            <a:r>
              <a:rPr lang="en-US" b="0" dirty="0" smtClean="0"/>
              <a:t>They will be executed in the browser.</a:t>
            </a:r>
          </a:p>
          <a:p>
            <a:pPr marL="342900" indent="-342900">
              <a:buFontTx/>
              <a:buAutoNum type="alphaUcParenBoth"/>
            </a:pPr>
            <a:r>
              <a:rPr lang="en-US" b="0" dirty="0"/>
              <a:t>They will be executed in </a:t>
            </a:r>
            <a:r>
              <a:rPr lang="en-US" b="0" dirty="0" smtClean="0"/>
              <a:t>the server.</a:t>
            </a:r>
          </a:p>
          <a:p>
            <a:pPr marL="342900" indent="-342900">
              <a:buFontTx/>
              <a:buAutoNum type="alphaUcParenBoth"/>
            </a:pPr>
            <a:r>
              <a:rPr lang="en-US" b="0" dirty="0" smtClean="0"/>
              <a:t>They will be executed </a:t>
            </a:r>
            <a:r>
              <a:rPr lang="en-US" b="0" dirty="0"/>
              <a:t>in the </a:t>
            </a:r>
            <a:r>
              <a:rPr lang="en-US" b="0" dirty="0" smtClean="0"/>
              <a:t>browser if they are embedded in the HTML file.</a:t>
            </a:r>
            <a:endParaRPr lang="en-US" b="0" dirty="0"/>
          </a:p>
          <a:p>
            <a:pPr marL="342900" indent="-342900">
              <a:buFontTx/>
              <a:buAutoNum type="alphaUcParenBoth"/>
            </a:pPr>
            <a:r>
              <a:rPr lang="en-US" b="0" dirty="0"/>
              <a:t>They will be executed in the </a:t>
            </a:r>
            <a:r>
              <a:rPr lang="en-US" b="0" dirty="0" smtClean="0"/>
              <a:t>server if </a:t>
            </a:r>
            <a:r>
              <a:rPr lang="en-US" b="0" dirty="0"/>
              <a:t>they are embedded in the HTML file</a:t>
            </a:r>
            <a:r>
              <a:rPr lang="en-US" b="0" dirty="0" smtClean="0"/>
              <a:t>.</a:t>
            </a:r>
            <a:endParaRPr lang="en-US" b="0" dirty="0"/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Both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HTML5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20000" cy="4608513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Using Visual Studio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NetBeans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was used for developing object-oriented software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was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used for developing web services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can </a:t>
            </a:r>
            <a:r>
              <a:rPr lang="en-US" dirty="0">
                <a:solidFill>
                  <a:srgbClr val="0000FF"/>
                </a:solidFill>
              </a:rPr>
              <a:t>be used for </a:t>
            </a:r>
            <a:r>
              <a:rPr lang="en-US" dirty="0" smtClean="0">
                <a:solidFill>
                  <a:srgbClr val="0000FF"/>
                </a:solidFill>
              </a:rPr>
              <a:t>developing HTML5 web applications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381000" y="2051957"/>
            <a:ext cx="6096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990600" y="4114800"/>
            <a:ext cx="457200" cy="4299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269288" cy="5562600"/>
          </a:xfrm>
        </p:spPr>
        <p:txBody>
          <a:bodyPr/>
          <a:lstStyle/>
          <a:p>
            <a:r>
              <a:rPr lang="en-US" sz="2400" dirty="0" smtClean="0"/>
              <a:t>Please check if the following recourses have been installed/included</a:t>
            </a:r>
            <a:r>
              <a:rPr lang="en-US" sz="2400" dirty="0"/>
              <a:t>:	</a:t>
            </a:r>
            <a:endParaRPr lang="en-US" sz="2400" dirty="0" smtClean="0"/>
          </a:p>
          <a:p>
            <a:pPr lvl="1"/>
            <a:r>
              <a:rPr lang="en-US" sz="2000" dirty="0" smtClean="0"/>
              <a:t>NetBeans IDE (pick either HTML5/JavaScript</a:t>
            </a:r>
            <a:r>
              <a:rPr lang="en-US" sz="2000" dirty="0"/>
              <a:t>	</a:t>
            </a:r>
            <a:r>
              <a:rPr lang="en-US" sz="2000" dirty="0" smtClean="0"/>
              <a:t>package or all package included</a:t>
            </a:r>
            <a:r>
              <a:rPr lang="en-US" sz="2000" dirty="0"/>
              <a:t>)	https://netbeans.org/downloads/index.html	</a:t>
            </a:r>
            <a:endParaRPr lang="en-US" sz="2000" dirty="0" smtClean="0"/>
          </a:p>
          <a:p>
            <a:pPr lvl="1"/>
            <a:r>
              <a:rPr lang="en-US" sz="2000" dirty="0" smtClean="0"/>
              <a:t>Java Development Kit (JDK) version 7 or 8 (NetBeans 8.2 does not run JDK9</a:t>
            </a:r>
            <a:r>
              <a:rPr lang="en-US" sz="2000" dirty="0"/>
              <a:t>!)	</a:t>
            </a:r>
            <a:endParaRPr lang="en-US" sz="2000" dirty="0" smtClean="0"/>
          </a:p>
          <a:p>
            <a:pPr lvl="1"/>
            <a:r>
              <a:rPr lang="en-US" sz="2000" dirty="0" smtClean="0"/>
              <a:t>Chrome Browser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Add NetBeans Connector Extensions into Chrome Browser:</a:t>
            </a:r>
          </a:p>
          <a:p>
            <a:pPr lvl="1"/>
            <a:r>
              <a:rPr lang="en-US" sz="2000" dirty="0"/>
              <a:t>Go to the Chrome browser </a:t>
            </a:r>
            <a:r>
              <a:rPr lang="en-US" sz="2400" dirty="0"/>
              <a:t>(</a:t>
            </a:r>
            <a:r>
              <a:rPr lang="en-US" sz="1050" dirty="0"/>
              <a:t>https://chrome.google.com/webstore/detail/netbeansconnector/hafdlehgocfcodbgjnpecfajgkeejnaa?utm_source=chrome-ntp-icon</a:t>
            </a:r>
            <a:r>
              <a:rPr lang="en-US" sz="2400" dirty="0"/>
              <a:t>) </a:t>
            </a:r>
            <a:r>
              <a:rPr lang="en-US" sz="2000" dirty="0"/>
              <a:t>and click Add </a:t>
            </a:r>
            <a:r>
              <a:rPr lang="en-US" sz="2000" dirty="0" smtClean="0"/>
              <a:t>the </a:t>
            </a:r>
            <a:r>
              <a:rPr lang="en-US" sz="2000" dirty="0"/>
              <a:t>NetBeans Connector page. Click Add when you are prompted to confirm that you want to add the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533400" y="2057400"/>
            <a:ext cx="3429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514350" y="2743200"/>
            <a:ext cx="3429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95300" y="3429000"/>
            <a:ext cx="3429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76250" y="4229100"/>
            <a:ext cx="342900" cy="381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NetBeans Connector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 descr="https://lh3.googleusercontent.com/j6fu72wEv3t4wMHS-XaD0OhYPkOC-x7569x1Z_A9JTK1qWzgthmprUiHFsfGpF1EylEC8F7UBhs=w640-h400-e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6" y="1145169"/>
            <a:ext cx="8991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59822" y="883559"/>
            <a:ext cx="7543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dirty="0"/>
              <a:t>https://chrome.google.com/webstore/detail/netbeansconnector/hafdlehgocfcodbgjnpecfajgkeejnaa?utm_source=chrome-ntp-icon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3" y="388259"/>
            <a:ext cx="2362200" cy="4953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6343404" y="495022"/>
            <a:ext cx="342900" cy="381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4" y="1600200"/>
            <a:ext cx="4138551" cy="2678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961839"/>
            <a:ext cx="2362200" cy="4953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2719449" y="929149"/>
            <a:ext cx="381000" cy="5606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581400" y="3631342"/>
            <a:ext cx="533400" cy="5606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416843"/>
            <a:ext cx="5962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0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Start NetBeans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 descr="screenshot of HTML5 Application template in the New Project wizar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985662" cy="53042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eft Arrow 5"/>
          <p:cNvSpPr/>
          <p:nvPr/>
        </p:nvSpPr>
        <p:spPr bwMode="auto">
          <a:xfrm>
            <a:off x="4569031" y="2895600"/>
            <a:ext cx="304800" cy="5334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1" y="832821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/>
              <a:t>http</a:t>
            </a:r>
            <a:r>
              <a:rPr lang="en-US" sz="2000" b="0" dirty="0"/>
              <a:t>://neptune.fulton.ad.asu.edu/VIPLE/Web2DSimulator/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62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 smtClean="0"/>
              <a:t>HTML5 Case </a:t>
            </a:r>
            <a:r>
              <a:rPr lang="en-US" sz="3200" dirty="0"/>
              <a:t>Study: ASU IOT Maze Simulator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" name="AutoShape 7" descr="data:image/jpeg;base64,/9j/4AAQSkZJRgABAQAAAQABAAD/2wCEAAkGBxQTEhUTExQWFhUXFxoaGRYYGBgaIRwYHRkXHyAdHyEbHCggHhsmHBwYIjEhJikrLi4uGh8zODMsNygtLisBCgoKDg0OGBAQGjAkICYvLiwvNCwtLTcrLTQsLDU3Ly4vNy0sLCwsNy0tLTcwLDc0LCw3NCwsMiw0LDU3LCw3K//AABEIAMkA+gMBIgACEQEDEQH/xAAcAAACAwEBAQEAAAAAAAAAAAAABgQFBwMIAgH/xABBEAACAQIEAwYDBQcDAwQDAAABAhEAAwQSITEFQVEGEyJhcYEHMpFCUmKh0RQjcrHB4fAzgvEkkqIWU7LCFSU0/8QAGgEBAQEBAQEBAAAAAAAAAAAAAAEDAgQGBf/EAC4RAQACAgAEAwcDBQAAAAAAAAABAgMRBBIhMUFx8BNRYZGhsfGB0eEFFCIjwf/aAAwDAQACEQMRAD8A3CiiigKKKKAooooCiiigKKKKAooooCiiigKK4tiFmB4j0XX68h7xX5+8O2VfUFj7wQB+dB3oqDiLrqJuPbtJzaZM+rgKPoaiW8VhbkpnMtpLG4jGeSs0H2U0FzRSViewhtv3mCxNyydZQmVY+bAZo9c1c37QY/Bg/tdjvbY3u2+nMnKCPYqtA80VlzfEu8buZLQNpiAlsghiDovimFYmN9B7TT/dxpS0Ll97dhYGaGDQTyDEAHXSAuvKg+8VeYvCsVC7kRqx15g7CPqelQMfi8Wq/uRYc5tQ+dPDroIJGaY10HlWbcbx9zDYlzh8RehznOcR85keFiQZHMqDBGmoNXmG7X4m0F/a8K8ESHVWQkfwtoT/ALl9KirjFdt3tQMRhbljq5/eID0BTRp9RE1e9n+OpigxWJWNjIIPMeWh/LeaquFdpMNiAQlwTMFHBQzrpDROx2kaGpmF4bbtOXtItpjMlAADMTIiJMDWJ86bF/RUBMaw+ZQ3muh+jGP/ACrsuPtkgFwCdlbwk+gO/tVRJorjhMXburmturr95GDD6ivu3eViQrAkGCAQYPQ9KD7ooooCiiigKKKKAooooCiivl3AEkgAczpQfVFQMbxmzZXPcuBFmASDqfw6eL2mv23xFbtvNYPeSDlK6idtSdAQdwdfKg7pjbZc2xcQuu6BgWHqJkV3rPuA/DcrD4u+XeZItkjxHc5z4iZ1kBTTquCIXIl24oA0JIdh/uuBifPNJ8xQSbt5VEsQOk8z0HU+VRcQz3FK2wVnTO0iBzhfmn1y+tde6W2GdVLMAfNmjWJYyfKTFVNrtRbKhyjARMyunrJERzoJ17FLh7Y7wlpMKFSNY2AGgHqee9Qnx2Iu/Iosr95tW+hEKfZh51K4dxmziEZlPgBgswhTPRj4WHoTXTFWERS+cW1AkliMgHudB6ECvNxPt+X/AE638f8AixrxV9vhizmcm4/3mJPrE7Dy28qkXsIjCGUERG0ae1fGGxeeSEfKPthWynfaQGI8wCuogmpCMCJBBHUV8nxNuKrfeWZifXbXT5N45fBATA3Lf+hdKj7jar6R9kfwwfOuycadNL9ogffTUepG49AWNSqDXpwf1jPj6X/yj49/n+UnHEq/FcDwWMlgq5+bWzkYE/eHXycUs8S7BYhARYv95bgxaeBEiNJlC2/ihd/qz3eGJdIKIQRs6nKB5g+fVdat+HYd0TK9w3D1I2GmnU+pJOtfScNn9tTm5ZjzYzGmZcD4ta4af+tw10Xi0C8yqfDAACsTAgADwmDG+kCV/wCq7mKZ1LhV8JRbZIBU5swYkZmIhRyBltNq0F79u4rK4UjZ7bZW6/MJIgxWY9u+E2MOq3sKotqCAyLoFP2WWPl1gQOoiNa9CLW7wS6UzmwxWI2GbLz8M548gJqJ2NweLud/3V1sPasuq20vIzSB8wK3CCqx9r5pO5ykV24N2vu3sIgJhllXuczGx9cpEnrO1MvCra27fe35ZgCxLEtkG8AHYgDXnPtUFTju1Jw1xbeJtyGEi5ZMqdY2eDA6gn0q1wHF8PiRFu4jyNUOhjzRtY9qU+1vaO9fz4U2sjl1VbUB2IMkkkjRvlELEF/mIBr54Z8NrroWxFxbRiVUAOQerGQBHkT600q74n2TwxBZFNluto5R7r8sewqhuPicMLV4P31pG5iHVVMaRqyQDI3IOx3oT9ptHuxikv25g6sxAj7LMPm20llqVxjiKqpfa3bWQPIDQeuwoNHwmIW4i3EZWVgGDKZBBG4PMV1pU+GnCXw+CU3Cc15jdKEmEDxCgctIJHVjTXVQUUUUBRRRQFcDihsoLn8Ov5mFB8ppI+KPaR7At4dPD3qlnbnlBAyj11ny9aV+AdsL9iAr50+42oA8unoI86DXstxtyEHRfEfqwj2j3r8e3btg3G+yJLsZgep29BVb2c7SW8WpI8DrGZCdp5g8x/nSsn4n2yxeMNwMQLIbSynh0kxJ+2dBIJAkcqDXsPxNMSGW1lYag5+m092fER/Fl96+OFvbslcOHuEgQAUIAC9IUAL57aRM1ivD8cQ023ykbASGB6/8D3pwwHbRivdYpO9QiCQSrARG4129T5ig1FTIkag86/aXuC4yxeyfs97u1UaWVVFnaQ0g5tAB4dutMNBA4zxmzhUD33CAmBoSS3QAc6QV4lg71xyoWwxJKNiA11cx1kJn7q1rrJn2rSMTh0uKUuKrodCrAMCPMHQ0p4j4b4NnzKb1tOdpLkIfqCyDyRlFAucWwuKBVr6PdzfJctE3laeShRKz0ygVI4Pg79q6ly4VtKh0tNF543gIDksyPtZga0Lh3DbVhFt2kCKogASdJnc6nWTqai4rs9hrjF2spmYyWAyknqSsEmvDj4DHTL7WJnfn63+r25OPyXxezmI15etPnh/HVuXO7KlCQSskGY3HkwEGNdJgmDVhdwqsZiD94aH+/oarcL2Zw9t1uKLkqZAN66wBgiYZyNifrVlfvR4RGYg5c2xPQkV7LVi0atG4eJHOEcbMCOpGo9Y0P5V+KlsXAjnM5EqG2Mfd0ykj3IG9VmN4ocrOR8gyX8MwVgV5spiT4TInRgCIB2qcZjxBsK3gI7yy0yUII0BPJSVI8mI2FefHwWDHbmpSN+u3udTaZNmP4pasqz3GgKJOhJPkABJPkKUOK9tLr2nuYRAETQ3LmpkkgAAaAyBvOhGmtVGL42S9u6QrTaYlXmMwAjKBqWGZgBzmPOq3hdkFCZMMTIzGCRIkiYzAErIA2r0uUr9pz3rN4XLj3Ifvc+YFJDAWyDAgHkBEwY3iN2uxBbC3J/D/APNaOIcWs2dGbxfcXU/Tl7xS1jeLXsXNq1b8MiQNToZGZjovIx+ZoGn4b4PvLa/dV2ZvaIHuR9FamPt1ec2LiW2C5Qr3GmCFLeEaGfEynXkF86oeyXFUwNsYe8VDMxM6gMSAcqk7wOXqY1qu44e9xDKCl25iVSCDK2wSPCCNCMpykmftEQQaKvexWBF3EXcb4is5LRcyx01YmBrBPvcbmKr/AIh8ca5e/ZwZt2vmB2Nw6n1gQPI5qcL923gcJ+G2oA/E5/qzGT6k1jXEsYfFcYyzMST1ZjJP8zSBf9jcZexOOt2Mx7o5s5kMQFQ+IFpgBgijca+lOPaHs5aFy2DfDWluK72WXVwNcuZfszyya9azjsl2oXh4ustoXHuKFVs0FQDJEZTIJMkz9kac6dcNi+9RbuvjUNrv4gDr50RpnD8cl5M6HSYI5g6aGPIj61JpQ7E3IuXF6qD/ANpj/wC35Cm+qCiiigKKKKDKPjfh5uYNtpF5SfTuz+tZs+e2QDzAI8wedbH8X+Gvcw9q4iFu6uy+WSQjKQW01gHLJ5DXYE1jeLv5gpkNuAfLp0/rXmtktXNEeEw9VMcWwTbxiTF2O4i4xOh3Qg/lUDAKBfvqSQAz842YifpNVuFxDIQyMVbqK+bOLZXZpkmc0nUzM69fOvS8pgx3DJdBKQPE03UBAIgfa+YwIUeLQ6VCvNBy/OAJyvIMQZ30ceWtSsBxO3cAsNaDd4QvRpnw65gsDMw0g+KmCxw64bL2UaLaqAwaQQzN9qACxiIzEjURU67VQYXHAkFSVbeNj9PtD6im3gXby/b0uA3EGnikH2J19zPkKUlwguE2LaxkGoxDKhEHVs2ijyAn1NcbguW7xsg5oWYYmYnkYnaDqKb2Nx4P2nw+IgK+VvutoZ6DkT5b+VXNeeFxUsACEbmGmfQQYP1pq4N2zv4eAx7xB9lunlzHtoOhqo12vzMJjnVQnH7b21uIZDCR+mnMHSlvtBxfNlnN3ebLcCatkJEnqRAggcmPSgvuJdqrNuVtzeua+G3BE67t8o2PU6HSs17Wdub10hP9NQZKqNQQQV8e8jfSOVSsMht3mu4c92GGVVKqfBB0yxAbYgjbUQaWu2OAuLdQZLg8EwysOZ18QmaD5Pbi5buCZu6KrljqFmRrElhJPi6/Rmw7E9z5KR7QKzC5bgzDfOMwO2kR7+UfzrVLViMs6lQR9akiPhMV3fdvlRv3VwANO5yagLqW6Dnr60o8U43cBa1bbKo+7uZAJlvUnaKZsdx63hnDDI7BXTu94zZfEI0BGXY8iaRr9zMxY8zMdPLzgaTRXHITufYfrWgdluGYkYdLiWWezEysAwSZhWgt6rNIVbh2IwOIfCYcteyWO4UC0FQ5hr4iSCQTpziPsiqJHZ7gClWe8Qe9A/dEbLA0aesKSBER610x/YPDMQ1kHDuvylNVEbDIdMvKFy1w492lwliUQG9dH3WIg/iudPwjNGmkUi8b7V3nT99dypr4VkSOhjVtNOh6URy7WYq6GGHuPbuLbOYPbYkFoI1BHhYCZEmM2+9JXEL6s5QmIEe5/n/Y1Lx3GWKTbWEJjMdT7DYRVr2V4eitcuOMynRA43BALNB+9p7TRVbgbVjF4i3b7oWgEgmz4Q2UTJBmCRzmfFrOhrREUAAAQAIA6CqzhfA7Nhme0sF+pmBvA6D9BVoikkACSTAA5k7Cohn7EWdbr8hCj11J/LJ9aa6hcHwPc2lTc7serHf25DyAqbVBRRRQFFFFAVRdr+zKY/D9yzZCGDI4AOVhPI7ggkESPUVe0UGX8H+EKqZxWJNwA6JaXuwf4iSxj0g+dTO0Pwnw1wZsKTh3EaHM6NEbgtmBgbhuZJBNaJVRx3tDZwwhnXPpCDxETzKjWANeUxE0GH9suyj8OawGui41xWaVUplKldvESfmGunpVcvH75GU3GK6SJymREElYJIgbztTr8XMXZvJhLlu73h/eg66gHu9x9naNhWbkUU+cIxKX7am5cUsxAuScpSHnNqDIIUdNTvRxlAS37K63LechlbRiRsc8TtlgEwOXSkL11q14HxYWnLOpuKVK76jUGQd9IiJFSY6C54nhLfcXGXOWB1LkNtoYGWUEwdWM6adF9ccxEE6jSaaOIdqku4ZsOg1aczuAGbUERy+hB8jSvwy2haXRnG4RTEx82YjUKNNo33EVN8sdV1MzqDv2OvXLllUUFjroASfmYcthAGtOuA7JXG1vNkH3Vhm+vyg/91ROxvbPBZFsLbTDN9xQAJ6kDXN1mfM0927gYBlIIOxBkH3FdOUTh/CbNn/TQA/eOrfU6x5bV3xeFS6pS4iup5MAR+fOvq7eVdzVRjuOqu1As9pvh1ZdS1kwRqLbmQfJW+ZfckelZrxri94nJngaggDKZG4bn7COelaZjuNs3Osm7SH/AKq7/HPuVk/mTUFe21WnBOA4jFtlw9pngwW2VfVjoPTfyr64Dw17ly23dG5bDqzKdM6gglR1kAidvOnvFcbe/hz3TpZRHyLhbYVdOpAHyQRB0E+dVUThvZbB4dgt9/2zE6Rh7RhASRGY/M2vPbXVedcuP9oMTdYYZQbKLKi1aELKnKqTp4eoI+7AExXXg/ZHFZluPFp9WD5nVtx4tPF5AHLpPrT5w7hVuz8olubnUn9PaptGScT4HjrAa81oshJMrqQJkZlHiH05VRYXg1/EuCYAJ+dxpEEGOsTsK2TtDi5IQe/+f5sKoMTYDiDM8iu8+X6U2Krg/ZmzYg/6jD7TbT1C7DbzPnV/Y7NXMWQyHuwNO9IlSOkbvGuxHmRTRwTsittVN9jdYAeEgBQehj5o210PSmYCNBQZ7Z7K4tPARbcDa4HjT8QIke0008C4AtnxuQ1yN+S9cvnyzfykzdUVQUUUUBRRRQFFFc7+IRBLsqiCZYgaDc68hQdKKxXGfFHGXWJtp+z24lRlV2gfezTrygL+dKdu/fuODcuYm4CZGa61z2I6R6+dB6E7S5/2PE92xV+4u5WGhDZGgg8jMV514bjrmZUQm8SuYqSc06kwx1JOpg+dSbfEcQmlrFXSFH+mtxguUzIyg5Z35a1TWAuVMpaQD6DUbexMj9ZIMNu9ZxAjQkCYOjLPPr9KrcXw/KfCwYdDAP12P5V+8J7O4m6GvYdM4tuudswBUEGSQTJU6zAMRypg4AFtMxyG7f03ghAeWqgBhr4p1nQ7iila1YcmMjbx8p9OY01r6x/CruHbJfQo5UMNQZU7EEaEGD9KaLaXvHmTKgaY3yz0jlsNOkVz7avdxDWbvcsgSwlrxaFihaWHVZbTnt1oFOakWWYISraNoSNwJOn11rhXRQMmqkHk3I+I/wDH+2uMkbiPOHePvPlP2TkxCNOmVFGVQuhJ8zvEanmT6U2di+1LWLgtB2ZHEEMZ1A+aesDfoPokWh4dUka6jff6/wDFSeF3VW9bYgoAW8TSPsMOZ8xWOOYraax94/Pxnp4922WJtWLz9p/GvCOvh2avjeMM3Oqu9f3LGANydAKXOIdqUWRaGc/eMhf1P5etLWP4jcumbjkjkNgPQf4a9DymjiPai2ulod43XZf1Ptp51RcMvd5iQ9xQ+aSwGUaAalc2mYAaA7xG5qPheGu+p8C9Tv8AT9Yrq+LsWJC+NiNTvPOJ25bCqpox/Eu5uXb2DV/EuUIMolYMgz9omDmU6SRPOr34ZLltXeIYwhVzd3YUrGUL8xVdTmLyoGpGQ8iay5eLXSSpOUESAOQPnvT78PAHNvNrkzMST0Zo/M/zrDPlnHFdRuZnX8tsGKMkzudREb/hpa3CxLkEFtYO4HJT5gb+ZNcsZiAiFjXYGlPtNxSTkQiBOZvT8vfyHszZ8eGvNedJhwXzW5aRtDu3CxLHcmv3h+Ga9ibNpCRDrcYidFRg2/KTH5DnVI/EnR1GRnVtSxhSBJEqsSwEGdPQ1R4zjTpczBmtOSTmEhkUDlznYedd4r89YtqY8+7nJj5LTWZifLs9EUVSYTif7PgLd/HPlZbSG6zR8xgQQB8xYgQBuaReMfFdnIXBIgILZje1kcsoR/qT7TvWjNqtFYfZ+JuPzkG5YP4ckAnpMyR7zV9wL4snMExtjJJjvbMlee6MZA9GYnoKDUqK44PF27qC5adXQ7MpBB9xXagKKKKD4u3VUSxAHUkD+dedu1fGTicXeulu9TMwsmI/dA+GF1gHeecyQCYp7+Obnu8MhZe7Z3LWzuzBRDHllAJHqw9sywOEuOZCwvItI9/Me1B+2MyiZDA8hH/iefv9RUvhOOuq/eWRJ1EagDr4tgeo/vUq1gUTVjJPLl7Aak/WpJzEQoC9JE/kD/X2oqZ/+Sbux3i2A+bO9zu1Pi+9LggaaTH02pfx2DN27ntoqq0liFyKWMSQOpgGQImetflvE5HPfFS4kzIIA8hyMeQNRMd2hYyLa5RE5iJMSNeg386C64Zxy7w/N3d1kz5c3hRs2XNBAIMDU9N/StctcAXFYe1dcC1fe2rMUAgsROqgwd9wZ8zWC4Hhb3GdjmKsPmOmadzqCdvKmvFcZxCWBbOIcKoiM7gZRy0kmBpFJIhbdqODXrLqWt94q8lhkJJEZwdIIkQdZiNJIUcX2jZ7jLiFhEdlWNlyyNR6T5Ry51ddiO0l5cQIY9wDN62TOdWnZSN+fI9TrBcu1nwww+L/AH+FYWbjDMBqbbyNCQNV0jUafhNcRes2msT1jv8Aq6nHatYtMdJ7fozq7hLV4Zlj+Jd/f9DXDD9n7jZlW8skeFHGUM0jwhpIUnzgEiOcj47RcMxWFvqLlo2CQozLqjxMkHVT94zqNNBXzieJNqpjMNDG3+EV3PVzE+5GvYV7Lm1dzWro1KsNIOxH2SI5g9ehrmY+2+boABv7f2pgt4R8SA14Zs6J4jJMKABDTpMa8/KrHAcEs2jKpr5lmj0zEn9axti3O9z6+v1a1zarrUevh2+hIW2c2Q+AwTL6aD11P9jXPDXshk666GNuXTStHxGGRwA6KwGoDAGD70ndqwBfgaaJA9xWzJV8Qx73JAaFEaDnPM+QqIlsMYIUnxEkTB/yRQV09v6194b5/Yx6lhREjD2eg/z+nvTt2NxBtd4jAq6kAqwII1YwQdRuPyp47PcNwPDsPZu3QP2g20YhhmcMVEhVjwwSRmgHqaXe1PGlxdwMtlbZkAOADcbopI3HRIOu1cWpzTE+79mlb6i0e/8Afax4nx0pZMGC0KCPPf8AIGk27f7w+NioQ/KIhiQcubN4SCdNdJXqRV1j+zGPOHz9yWAMhQfHEHUpvz2BLfhFU3Zy6HY2nDA5pKlJIjzUi7bYMBrEDT38WTDz8VW1u0R0e3Hm5OFtFe8z1dEsgsR3iKNW+0s/MCAhEyZ0AnQE188KNm7jsKcY4tIjsxLkDOohktuRoRn8UnwjxifEKi8Twrksyxntlyxe5rlGUADOFZmPLSSB6VQNxE34GbwiNPxbyfQcj1r9B+cZ+1fbK5jnKszJh8wKWmWBpsWJGra7TEnTYGqLvdflLBTvpM84HOPL865NdiAdZ6dB112r6777vM7fqOXWg+wyMMoGZY2H2f0M6Rv9KiXH3VpaRoxO6/Tfz9DX3iX+Ygx94cj/AH8/KuTYZmQfvEU8lYHbzI2n3oGb4b9rWwN/I7FsNcaHXfKxIAdY6c+ZHUgCvQVeSkZ0chtGU8j7/wB5r0n2cxmKfCYdnTM7WLRZiQCWKKSTJ3JoGKiiig86/EO844riTdnS4uUEyAndpljkAdDpzJmueF4lm0mOp/5/zWpvxPwN08UvTmeQhUHlbKaa7CGziPwjrqo2lcPlVWzc1g+XLfpQNq3RJCAseZ/Vj/LU+VfptE/O2n3V0Hudz+Q8qouG8QKgA9Pz5+8zVzZxamObHb/OQorq9hWXJkGXoRp9P+Krn4YqEFPEwjRiSYHIco2+YchqOdnlJ3MDoP13+kVX4zjNq0IHiPRdvc/80E+0GjxQPT9ah4vi1q3oDmboD/M/81VcQxN10Vs4CsdFG0Axrzj9a/OF8Au3ssqAoMl2mG9NjHpQSuAYm4+LQIir3siPlAEHxseg1PLnzrY8X2rTD2ktW5fIqoHbQEhY+pidYHnWe8O4Fbw48JJYiC+gMaaD7o9NdtdK6Y7FpaAzMBmbSQW5CSIIMaAk66nqdc4pWLzeO86j5fl1OS00inhG5+f4cO33ErmJtIxeVFwaaeFocQACRz6A+sg0oNbysw8O/wBnbUA/1rROKcNwzYY97e+ZZVrQAk7ztLCd5ga8jrWcbMwmYMSBEmBrHnvWjg+cCacPb/h/kSKnVS9ncLdawjC7lWW8OQHTM06nWf8APKrWxYulnBW5CicyhWGXqYWVAM6kDaorrST2u/8A6PZP5inKIEhiQefh/oKj4jhFm62e4mZojdvLoaDOQpOgBJIMACSdegp07JcLfDObz3RZuNYu5JVSQQ9nQTIDMDvAKjNtMi+wPD0UhLVsBjsqLqfpqacsJgrGDT9pxpRWA8AaGK7TlAklzC7TECOckJ3A+xuNxF03LrBLbQTcfMWbQbKYM6bmBzE06sMDwtcx1unSTDXDPIbBQf8AaNKqON9sL12z3mEyohuZBmI7xtFJIgwi+ICdTJG3OHd7BNjD3hz4UEAjP43ZgCMzidSSdZIOlUceP9trt0HK3c2vI6kebf0Ee9Zxxji6SMtsTpF1121Go56dT02prxHw54gbhslEdCPDezgIonUkHxhojQA78xNP/ZX4eYfC5Xuf9ReUAB3AhY2CLsIgamT5iaDPexPYnFY3I+LVkw+YMWaUa4oOihQAQpgHPpodNaUOIsq3rypmNoXHVCxzHIGIWTufDFensTcyozb5VJ+gmvK2IxZuM1073XZz/E7En8zt+tB0U8/b2mv3vQddjtP96iyABrEc6/S2nlQTcDhS5LQSqbnz+tML4LSSIkbev5VY9mcAzYZbDWSin97cusD40MQq6QZ0G+wOlW2OwwRGuNoN/QeY9KDNOMWYuwBJCgQNSTyH0ivSfZ/ANbwuHt3GYulm2rksdWVFBO/UGsK7IcObGcSsgAwLgvOY+VLZDCeWpCp/ur0TQUXHe1uGwrd275rsSLSwW99YHufSaSOMdtsRekIe4Tohlj6vy/2geppa7a4T/wDZYsshZc65iJzAd2hDL5gRpziq63iGk2yQXUxm5MCJDe4/rWFOIre9qR3h6L8PalK3ntL84pj2SYGrGQ+89Zn7W3rvRgMdbuaEAP56z6E7+ldr3Dw6w5JPIjkaocbgGt76ryYbf2NbsFtxPhasCwkGRIUTJJHKRB85jrVddw72iWg5ehKkjfodf7e9dcHxC4RkALMNj5ef6nyrvd4bdZZLDN93+/X/ACaCmxmOe5IDQo2Uc/Pz/wA9+ItbjQgkHMARy/lV5wzs3dveKFtpMF301ETCiWY68hHUimB+z9i3ZuAKbj5G/ePoQY+yinKuo5lz5jaiKngS4cLmdf3hJJJHhmTsAIH096vrXELf31+tJDXriIrNaPdk+F9VzDWRPrOsHYVe8HTDX/kdw3O2WWdN48Oo8xXnn28TOtfV6Y/t5iN7+ifxXiAuWrq2Hi4q5huM0QWC6atlnTTymk2ziHuHY3HiMx102HzGBM+VON/AC0lzJbLh0jU6q3JtBOmhjXWdhEVfEby2lChbWbNAe1AzbxJEBtD8xE1tXeo33YW1uddnxwi5dw5DOCShMJIOWddOXMnTrNd+0FyzeTv0VEaQGKmC7HXVOUDnAJJ1qVhsQAXClbudFGfKVIPOBJ15ak7KdRpVTguB38ViXtYe0zFcoYxlCaCczGAPQ69Jrpy0f4Y8AW9g0uXGOXO4yLpMMdz09NfOtJw2GS2uVFCr0Aj38z51ll7j7cFw6YERdxJBuswViiB2YADmxGU7x1jlSh2l7R3cae8vXYTLk7pCyp1+WSc585PtQaL237OWLNt71l1tN8xtzGbfRY8Snp9nQDTel/sZdw5vN35ZoUQpdoJJMmJ1AAEfxHyhAwuHTx5dHO4dQSPWQCZr7w7vZM5tJ1MaA6bqdIOmog+Y0oNc4x2ytWHNjBWVXWHvLbkBgsmFUeMqNWPLXQ1Wjs1exuIN63dZrM+G9eXNPhdSygncFjAAyj8JECv+Hl3A3r2TEljeLEojtNpmbU5eZY/dbTl4orY1UAAAQBsBQUvAey+HwoBRAXgTcYCdo06ac9+pNXdFFAUUUUBXmLtnw25h8ZfS4oTNdZljRSrMSpAA0Ug6DlBH2TXp2kz4kdihj7We0cmJtqQh2Drv3b+U6g/ZPkSCHny4pG406/32NfJaZ05Gu/E+F3sO5t3k7t+aP4D6idHX8SkioveHQsR03k/2HrQbN2c4zafD2y7iEUALpBAEA+sAbxrNLHbPtGL0qh8A3P3j0HUedJlrG5VjTL6wP0rUPh58P7zXreLxgC20CvataEsxEqWH2QuhjfMBMRBBl+EvZt8NhmvXly3sQQ2UghktgeBTOoOrMRpGYA6inqiigQu3vA7ou/tllDcBQLetrq3hnK6j7RglSu8ZY51izYnxBhyGX6E/yGlepqSO23w7s4zNdsxZxB1LR4XP4wOf4xr1zbVhHD0jLOWO8vRPE3nFGKe0MmwPE+RqxbEodPmJHyjUkenTzOlL3FeGXsLdNq+htuOR2I6qdmXzH86MDbBlmDR99Tqh6xzAG/PpXWXLXFXms5w4rZZ5arSzwoB84JToqnb3I28vzIqwLxUEYthKPGddCRsw5MPIivzDpdvMVtIWIEk6AKOrMSFUeZIFaVtFoiY7M7RNZmJ7puH4iLbgnY6N6dfb9afMJ2Rv3rZZ2W0Cui/OT6wYUH1J12pQwnZ62ut49833BmW2PU6O/tkHmwrTOxWMa4t3O2Y5weXMdBoNqOWc37Nu8gS4sro2QkjUD8JGwJEg6SdqW8d2VbvCbCwuhUC54p0BiROadREnaJNaynYZsxBuL3c6GDmj02B85rjxnsg9sZrJNxY1Uxn/ACADegAPkaDJuHdo7rA2G1dwVS5IBDEGMxMAiftaddaruH2rrXTaCk3RMl9CoG+adRBPqZHpTtjOF22VsqIlzUZwoDDXWSN+Y1/lpUXg/DrtgsHdLgMQwYg5Rp0P0ZYEiORoK/hPCMVaOeASrTCtPLfrA6xpzjSbXjPavFWQLQL2S6ZnYTJBGmo0AA+0IIiARBrtjMYFsuzBWgQQCGEkwARuBMTOmsSTpSULu5IGuugA/LYaVRLxeLYsbjs1x3Mkk5ixPmT084Ar8tuDyIYamYkefT3GnKoyaQRHP011NFxg48/8/Kg7XGDgEGGE5WGn+A1wW8D4YbWQ+Yzyiud7EtIzctgNjXO5h3YyWtqTyZoP0APkNYNB+EyMsxBmV0Oh3056AzvoK9B/DftL+24QFz++tRbu+bBQQ48mGvkZHKvOOID22yuBrqCNQR1B5itE+Cl27+3EJJt90/eamIlMp6FswAHkz+dBulFFFAUUUUBRRRQQuL8IsYlO7xFpLqdHAMHqDuD5jWlJvhLw2QRadY6XG19ZkmnqigWOE/D/AIfh8pTDqzKSwe5LtPq3Tl01I1JpnoooCiiigKKKKCt49wKxjLfdX0DD7J2ZT1U7g/z5yKyfH9lLvDHYuO9wrai8FkoelxRtO2YaGBtMVtVfjKCCCJB0IPSseIwVzY5pZtw+e2G8Xq8u4u+M4y7CVH8MkqPUCBVt2TufvWnpP0n9a0/iXwowdy+LiM9m3MtZt5QpP4SQcgPMD2y0w4HsfgrJU28OgyxE5mEjmQxIZvxGT511ix8lIq5y5PaXm3vJvCuDX8RBtrlT/wBx5Aj8I3b208xT5wHgq4ZCoYszEFmOkxyAGwGumu+5qzorRmKKKKBW7c8OTuTfCgXAygsOYJAg9eWu4/KkRLk7iCQRBggjmNRBHkfpWucQwSXrbW3nK0bGDIIII9CBVRgeyGHt7hrvlcykfQKAfeagxntTiVUdyFAL+IwDooPmSSZB1OwH0V7jTodpE+lOfxc4dYsYtBZZsxTxqTITWUAO+vjOvlqZ0Rg51qiRm6H6V+Pc0AAgCo43J2rpZUuwU7TrA5e1BbcK4dcZf2g22Zc2VTByzp+WsDz+hsGwgYIY0IHpBFdDibwtCzaLugAnu7bSs7oRzPoZIPLxCvvs/eN3OuUZLe7gnRiTpB1677RqdRQL/HcNCKOjmPQiT+YFMXwdwtxuI22TNktq5uEbZSjKAT5sRpzjyNU3aRwXCj7Op9T/AG/nWh/AbCOExV7TIzW0GmpZAxOvQB19y1Bq9FFFAUUUUBRRRQFFFFAUUUUBRRRQFFFFAUUUUBRRRQFFFFAUUUUBRRRQY58ceEhb1nF6lbidy2g8LISykfxBnBH4BWWrc0jePr/nrXp/tVwYYzC3cOYGcCCeTKQy+0gbcq8x47Cd1cezdDJctsVaRz8+Y5aiQRBGmpDlOmv0q/7FLaOJHfLmTmPUHzEjNl0pcA38Q09dfTT9KmcNxBRgw0P+aUG7G2XUKq92gEcgQOgA2FLPajiNuwhVIzHpzPU+Xnzpc/8AVV4plEDT1/Lal/H46SSxLOeuv+elBzWw966tpAWu3XCgDmWP5DmTsACdhXp3hmASxZt2bYhLahVHkBz6nmTSZ8MOxq4ayuIv2/8Aq7kklwJtqZAUfdJXU85MHaA+UBRRRQFFFFAUUUUBRRRQFFFFAUUUUBRRRQFFFFAUUUUBRRRQFFFFAUUUUBS12u7EYXHibqBbwELeUQwHIH7y+R2kwQdaZaKDzb2h+HWNwzkCzcu2xr3lr94CvoPGG8svud6WmwzoSDbuKBE5xET10jU8ta9b1+0HmXg/ZPH4q2LljDu1stlDMyoJ5mGYEqObRHISZFbH2E+H9rCWlbEJau4rPn7zLmCEfKLZYSIHOAST5CHY0UBRRRQFFFFAUUUUBRRRQFFFFAUUUUBRRR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" y="1981200"/>
            <a:ext cx="8666018" cy="4651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03" y="1498628"/>
            <a:ext cx="3733800" cy="16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80"/>
    </mc:Choice>
    <mc:Fallback xmlns="">
      <p:transition spd="slow" advTm="23278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534400" cy="623888"/>
          </a:xfrm>
        </p:spPr>
        <p:txBody>
          <a:bodyPr/>
          <a:lstStyle/>
          <a:p>
            <a:r>
              <a:rPr lang="en-US" dirty="0" smtClean="0"/>
              <a:t>HTML5 Case </a:t>
            </a:r>
            <a:r>
              <a:rPr lang="en-US" dirty="0" smtClean="0"/>
              <a:t>Study: </a:t>
            </a:r>
            <a:r>
              <a:rPr lang="en-US" dirty="0"/>
              <a:t>ASU IOT Maze </a:t>
            </a:r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53740" y="783971"/>
            <a:ext cx="6533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http://neptune.fulton.ad.asu.edu/VIPLE/Web2DSimulator/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453136" cy="434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12" y="1796549"/>
            <a:ext cx="8354224" cy="3758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415" y="4479966"/>
            <a:ext cx="2514600" cy="236220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 bwMode="auto">
          <a:xfrm>
            <a:off x="4801715" y="6172200"/>
            <a:ext cx="304800" cy="5334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623673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Right-click the page</a:t>
            </a:r>
            <a:endParaRPr 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6076876" y="5782270"/>
            <a:ext cx="247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</a:rPr>
              <a:t>Study the source code to learn Canvas-based animation</a:t>
            </a:r>
            <a:endParaRPr lang="en-US" b="0" dirty="0">
              <a:solidFill>
                <a:srgbClr val="0000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844" y="3962400"/>
            <a:ext cx="257175" cy="409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605644" y="2414587"/>
            <a:ext cx="257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17 -0.229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2083 -0.004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Web 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ube 4"/>
          <p:cNvSpPr/>
          <p:nvPr/>
        </p:nvSpPr>
        <p:spPr bwMode="auto">
          <a:xfrm>
            <a:off x="1487879" y="4081854"/>
            <a:ext cx="2819400" cy="1219200"/>
          </a:xfrm>
          <a:prstGeom prst="cube">
            <a:avLst>
              <a:gd name="adj" fmla="val 2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Desktop-based Forms Application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487879" y="3172534"/>
            <a:ext cx="1524000" cy="1219200"/>
          </a:xfrm>
          <a:prstGeom prst="cube">
            <a:avLst>
              <a:gd name="adj" fmla="val 2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SOAP Service</a:t>
            </a:r>
          </a:p>
        </p:txBody>
      </p:sp>
      <p:sp>
        <p:nvSpPr>
          <p:cNvPr id="8" name="Cube 7"/>
          <p:cNvSpPr/>
          <p:nvPr/>
        </p:nvSpPr>
        <p:spPr bwMode="auto">
          <a:xfrm>
            <a:off x="1487879" y="2405454"/>
            <a:ext cx="1417320" cy="1076960"/>
          </a:xfrm>
          <a:prstGeom prst="cube">
            <a:avLst>
              <a:gd name="adj" fmla="val 149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2717239" y="2263214"/>
            <a:ext cx="1590040" cy="2128520"/>
          </a:xfrm>
          <a:prstGeom prst="cube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Application</a:t>
            </a:r>
          </a:p>
        </p:txBody>
      </p:sp>
      <p:sp>
        <p:nvSpPr>
          <p:cNvPr id="16" name="Cube 15"/>
          <p:cNvSpPr/>
          <p:nvPr/>
        </p:nvSpPr>
        <p:spPr bwMode="auto">
          <a:xfrm>
            <a:off x="1487879" y="1186254"/>
            <a:ext cx="1524000" cy="1386840"/>
          </a:xfrm>
          <a:prstGeom prst="cube">
            <a:avLst>
              <a:gd name="adj" fmla="val 19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2717239" y="1186254"/>
            <a:ext cx="1587500" cy="1386840"/>
          </a:xfrm>
          <a:prstGeom prst="cube">
            <a:avLst>
              <a:gd name="adj" fmla="val 192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MVC 1 Application</a:t>
            </a:r>
          </a:p>
        </p:txBody>
      </p:sp>
      <p:sp>
        <p:nvSpPr>
          <p:cNvPr id="12" name="Cube 11"/>
          <p:cNvSpPr/>
          <p:nvPr/>
        </p:nvSpPr>
        <p:spPr bwMode="auto">
          <a:xfrm>
            <a:off x="4429199" y="3747681"/>
            <a:ext cx="1097280" cy="1535573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5229299" y="3729881"/>
            <a:ext cx="1219200" cy="1553373"/>
          </a:xfrm>
          <a:prstGeom prst="cube">
            <a:avLst>
              <a:gd name="adj" fmla="val 241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Script 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JQuery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ube 12"/>
          <p:cNvSpPr/>
          <p:nvPr/>
        </p:nvSpPr>
        <p:spPr bwMode="auto">
          <a:xfrm>
            <a:off x="6141159" y="3729881"/>
            <a:ext cx="1244600" cy="1553373"/>
          </a:xfrm>
          <a:prstGeom prst="cube">
            <a:avLst>
              <a:gd name="adj" fmla="val 27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Canvas SVG </a:t>
            </a:r>
            <a:r>
              <a:rPr lang="en-US" b="0" dirty="0" err="1"/>
              <a:t>WebGL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Cube 13"/>
          <p:cNvSpPr/>
          <p:nvPr/>
        </p:nvSpPr>
        <p:spPr bwMode="auto">
          <a:xfrm>
            <a:off x="4429199" y="2430954"/>
            <a:ext cx="2956560" cy="1650900"/>
          </a:xfrm>
          <a:prstGeom prst="cube">
            <a:avLst>
              <a:gd name="adj" fmla="val 2072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HTML5</a:t>
            </a:r>
          </a:p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 Page Application with 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Side Computing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Cube 14"/>
          <p:cNvSpPr/>
          <p:nvPr/>
        </p:nvSpPr>
        <p:spPr bwMode="auto">
          <a:xfrm>
            <a:off x="4426659" y="1139105"/>
            <a:ext cx="1450340" cy="1721252"/>
          </a:xfrm>
          <a:prstGeom prst="cube">
            <a:avLst>
              <a:gd name="adj" fmla="val 2346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Web API</a:t>
            </a:r>
          </a:p>
          <a:p>
            <a:pPr algn="ctr"/>
            <a:r>
              <a:rPr lang="en-US" b="0" dirty="0" smtClean="0"/>
              <a:t>RESTful 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5534099" y="1139105"/>
            <a:ext cx="1851660" cy="1721252"/>
          </a:xfrm>
          <a:prstGeom prst="cube">
            <a:avLst>
              <a:gd name="adj" fmla="val 2003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ASP </a:t>
            </a:r>
            <a:r>
              <a:rPr lang="en-US" b="0" dirty="0" err="1" smtClean="0"/>
              <a:t>.Net</a:t>
            </a:r>
            <a:r>
              <a:rPr lang="en-US" b="0" dirty="0" smtClean="0"/>
              <a:t> Core Web Application MVC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1447800" y="5829374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Framework</a:t>
            </a:r>
          </a:p>
        </p:txBody>
      </p:sp>
      <p:sp>
        <p:nvSpPr>
          <p:cNvPr id="21" name="Up Arrow 20"/>
          <p:cNvSpPr/>
          <p:nvPr/>
        </p:nvSpPr>
        <p:spPr bwMode="auto">
          <a:xfrm>
            <a:off x="2221273" y="5436035"/>
            <a:ext cx="609600" cy="46750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338549" y="5813977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Core Framework</a:t>
            </a:r>
          </a:p>
        </p:txBody>
      </p:sp>
      <p:sp>
        <p:nvSpPr>
          <p:cNvPr id="20" name="Cube 19"/>
          <p:cNvSpPr/>
          <p:nvPr/>
        </p:nvSpPr>
        <p:spPr bwMode="auto">
          <a:xfrm>
            <a:off x="5229298" y="5829374"/>
            <a:ext cx="2133699" cy="952426"/>
          </a:xfrm>
          <a:prstGeom prst="cube">
            <a:avLst>
              <a:gd name="adj" fmla="val 22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Other Frameworks</a:t>
            </a:r>
          </a:p>
          <a:p>
            <a:pPr algn="ctr"/>
            <a:r>
              <a:rPr lang="en-US" b="0" dirty="0"/>
              <a:t>s</a:t>
            </a:r>
            <a:r>
              <a:rPr lang="en-US" b="0" dirty="0" smtClean="0"/>
              <a:t>uch as </a:t>
            </a:r>
            <a:r>
              <a:rPr lang="en-US" b="0" dirty="0" err="1" smtClean="0"/>
              <a:t>Netbeans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5943600" y="5410199"/>
            <a:ext cx="609600" cy="507197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2884815">
            <a:off x="4558916" y="5288572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18715185" flipH="1">
            <a:off x="3654845" y="5296967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>
            <a:off x="3850339" y="3103817"/>
            <a:ext cx="413789" cy="568643"/>
          </a:xfrm>
          <a:prstGeom prst="leftArrow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5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References from MSDN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 Interface Elements with Canvas or </a:t>
            </a:r>
            <a:r>
              <a:rPr lang="en-US" dirty="0" smtClean="0"/>
              <a:t>SVG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://msdn.microsoft.com/en-us/library/gg589494(v=vs.85).</a:t>
            </a:r>
            <a:r>
              <a:rPr lang="en-US" dirty="0" smtClean="0">
                <a:hlinkClick r:id="rId2"/>
              </a:rPr>
              <a:t>aspx#creating_UI_elements_drawingUI</a:t>
            </a:r>
            <a:endParaRPr lang="en-US" dirty="0"/>
          </a:p>
          <a:p>
            <a:r>
              <a:rPr lang="en-US" dirty="0"/>
              <a:t>Introducing the HTML5 </a:t>
            </a:r>
            <a:r>
              <a:rPr lang="en-US" dirty="0" smtClean="0"/>
              <a:t>Canvas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msdn.microsoft.com/en-us/magazine/hh708752.aspx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02914"/>
            <a:ext cx="6400800" cy="623888"/>
          </a:xfrm>
        </p:spPr>
        <p:txBody>
          <a:bodyPr/>
          <a:lstStyle/>
          <a:p>
            <a:pPr algn="ctr"/>
            <a:r>
              <a:rPr lang="en-US" dirty="0" smtClean="0"/>
              <a:t>Why MVC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ube 4"/>
          <p:cNvSpPr/>
          <p:nvPr/>
        </p:nvSpPr>
        <p:spPr bwMode="auto">
          <a:xfrm>
            <a:off x="1569720" y="3780949"/>
            <a:ext cx="2819400" cy="1219200"/>
          </a:xfrm>
          <a:prstGeom prst="cube">
            <a:avLst>
              <a:gd name="adj" fmla="val 2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Desktop-based Forms Application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569720" y="2871629"/>
            <a:ext cx="1524000" cy="1219200"/>
          </a:xfrm>
          <a:prstGeom prst="cube">
            <a:avLst>
              <a:gd name="adj" fmla="val 2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SOAP Service</a:t>
            </a:r>
          </a:p>
        </p:txBody>
      </p:sp>
      <p:sp>
        <p:nvSpPr>
          <p:cNvPr id="8" name="Cube 7"/>
          <p:cNvSpPr/>
          <p:nvPr/>
        </p:nvSpPr>
        <p:spPr bwMode="auto">
          <a:xfrm>
            <a:off x="1569720" y="2104549"/>
            <a:ext cx="1417320" cy="1076960"/>
          </a:xfrm>
          <a:prstGeom prst="cube">
            <a:avLst>
              <a:gd name="adj" fmla="val 149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2799080" y="1962309"/>
            <a:ext cx="1590040" cy="2128520"/>
          </a:xfrm>
          <a:prstGeom prst="cube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Application</a:t>
            </a:r>
          </a:p>
        </p:txBody>
      </p:sp>
      <p:sp>
        <p:nvSpPr>
          <p:cNvPr id="16" name="Cube 15"/>
          <p:cNvSpPr/>
          <p:nvPr/>
        </p:nvSpPr>
        <p:spPr bwMode="auto">
          <a:xfrm>
            <a:off x="1569720" y="885349"/>
            <a:ext cx="1524000" cy="1386840"/>
          </a:xfrm>
          <a:prstGeom prst="cube">
            <a:avLst>
              <a:gd name="adj" fmla="val 19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2799080" y="885349"/>
            <a:ext cx="1587500" cy="1386840"/>
          </a:xfrm>
          <a:prstGeom prst="cube">
            <a:avLst>
              <a:gd name="adj" fmla="val 192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MVC 1 Application</a:t>
            </a:r>
          </a:p>
        </p:txBody>
      </p:sp>
      <p:sp>
        <p:nvSpPr>
          <p:cNvPr id="12" name="Cube 11"/>
          <p:cNvSpPr/>
          <p:nvPr/>
        </p:nvSpPr>
        <p:spPr bwMode="auto">
          <a:xfrm>
            <a:off x="4511040" y="3446776"/>
            <a:ext cx="1097280" cy="1535573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5311140" y="3428976"/>
            <a:ext cx="1219200" cy="1553373"/>
          </a:xfrm>
          <a:prstGeom prst="cube">
            <a:avLst>
              <a:gd name="adj" fmla="val 241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Script 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JQuery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ube 12"/>
          <p:cNvSpPr/>
          <p:nvPr/>
        </p:nvSpPr>
        <p:spPr bwMode="auto">
          <a:xfrm>
            <a:off x="6223000" y="3428976"/>
            <a:ext cx="1244600" cy="1553373"/>
          </a:xfrm>
          <a:prstGeom prst="cube">
            <a:avLst>
              <a:gd name="adj" fmla="val 27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Canvas SVG </a:t>
            </a:r>
            <a:r>
              <a:rPr lang="en-US" b="0" dirty="0" err="1"/>
              <a:t>WebGL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Cube 13"/>
          <p:cNvSpPr/>
          <p:nvPr/>
        </p:nvSpPr>
        <p:spPr bwMode="auto">
          <a:xfrm>
            <a:off x="4511040" y="2130049"/>
            <a:ext cx="2956560" cy="1650900"/>
          </a:xfrm>
          <a:prstGeom prst="cube">
            <a:avLst>
              <a:gd name="adj" fmla="val 2072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HTML5</a:t>
            </a:r>
          </a:p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 Page Application with 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Side Computing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Cube 14"/>
          <p:cNvSpPr/>
          <p:nvPr/>
        </p:nvSpPr>
        <p:spPr bwMode="auto">
          <a:xfrm>
            <a:off x="4508500" y="838200"/>
            <a:ext cx="1450340" cy="1721252"/>
          </a:xfrm>
          <a:prstGeom prst="cube">
            <a:avLst>
              <a:gd name="adj" fmla="val 2346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Web API</a:t>
            </a:r>
          </a:p>
          <a:p>
            <a:pPr algn="ctr"/>
            <a:r>
              <a:rPr lang="en-US" b="0" dirty="0" smtClean="0"/>
              <a:t>RESTful 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5615940" y="838200"/>
            <a:ext cx="1851660" cy="1721252"/>
          </a:xfrm>
          <a:prstGeom prst="cube">
            <a:avLst>
              <a:gd name="adj" fmla="val 2003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ASP </a:t>
            </a:r>
            <a:r>
              <a:rPr lang="en-US" b="0" dirty="0" err="1" smtClean="0"/>
              <a:t>.Net</a:t>
            </a:r>
            <a:r>
              <a:rPr lang="en-US" b="0" dirty="0" smtClean="0"/>
              <a:t> Core Web Application MVC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5135246"/>
            <a:ext cx="4251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lvl="1" indent="-342900">
              <a:buFont typeface="Arial" pitchFamily="34" charset="0"/>
              <a:buChar char="•"/>
            </a:pPr>
            <a:r>
              <a:rPr lang="en-US" b="0" dirty="0">
                <a:solidFill>
                  <a:srgbClr val="0000FF"/>
                </a:solidFill>
              </a:rPr>
              <a:t>ASP </a:t>
            </a:r>
            <a:r>
              <a:rPr lang="en-US" b="0" dirty="0" err="1">
                <a:solidFill>
                  <a:srgbClr val="0000FF"/>
                </a:solidFill>
              </a:rPr>
              <a:t>.Net</a:t>
            </a:r>
            <a:r>
              <a:rPr lang="en-US" b="0" dirty="0">
                <a:solidFill>
                  <a:srgbClr val="0000FF"/>
                </a:solidFill>
              </a:rPr>
              <a:t> Web </a:t>
            </a:r>
            <a:r>
              <a:rPr lang="en-US" b="0" dirty="0" smtClean="0">
                <a:solidFill>
                  <a:srgbClr val="0000FF"/>
                </a:solidFill>
              </a:rPr>
              <a:t>Application </a:t>
            </a:r>
            <a:r>
              <a:rPr lang="en-US" sz="2000" b="0" dirty="0" smtClean="0"/>
              <a:t>mixes </a:t>
            </a:r>
            <a:r>
              <a:rPr lang="en-US" sz="2000" b="0" dirty="0"/>
              <a:t>two tiers together </a:t>
            </a:r>
            <a:r>
              <a:rPr lang="en-US" sz="2000" b="0" dirty="0" smtClean="0"/>
              <a:t>and </a:t>
            </a:r>
            <a:r>
              <a:rPr lang="en-US" sz="2000" b="0" dirty="0"/>
              <a:t>add dependency. </a:t>
            </a:r>
          </a:p>
          <a:p>
            <a:pPr marL="346075" lvl="1" indent="-342900">
              <a:buFont typeface="Arial" pitchFamily="34" charset="0"/>
              <a:buChar char="•"/>
            </a:pPr>
            <a:r>
              <a:rPr lang="en-US" sz="2000" b="0" dirty="0"/>
              <a:t>ViewState is not well supported in server farms/cloud </a:t>
            </a:r>
            <a:r>
              <a:rPr lang="en-US" sz="2000" b="0" dirty="0" smtClean="0"/>
              <a:t>computing</a:t>
            </a:r>
            <a:endParaRPr lang="en-US" sz="2000" b="0" dirty="0"/>
          </a:p>
        </p:txBody>
      </p:sp>
      <p:sp>
        <p:nvSpPr>
          <p:cNvPr id="27" name="Rectangle 26"/>
          <p:cNvSpPr/>
          <p:nvPr/>
        </p:nvSpPr>
        <p:spPr>
          <a:xfrm>
            <a:off x="4343400" y="5149534"/>
            <a:ext cx="47244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lvl="1" indent="-3429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00FF"/>
                </a:solidFill>
              </a:rPr>
              <a:t>HTML5 </a:t>
            </a:r>
            <a:r>
              <a:rPr lang="en-US" sz="2000" b="0" dirty="0" smtClean="0"/>
              <a:t>is mainly for one-page application. </a:t>
            </a:r>
            <a:endParaRPr lang="en-US" sz="2000" b="0" dirty="0"/>
          </a:p>
          <a:p>
            <a:pPr marL="346075" lvl="1" indent="-342900">
              <a:buFont typeface="Arial" pitchFamily="34" charset="0"/>
              <a:buChar char="•"/>
            </a:pPr>
            <a:r>
              <a:rPr lang="en-US" sz="2000" b="0" dirty="0" smtClean="0"/>
              <a:t>Data are hard to transfer between pages.</a:t>
            </a:r>
          </a:p>
          <a:p>
            <a:pPr marL="346075" lvl="1" indent="-342900">
              <a:buFont typeface="Arial" pitchFamily="34" charset="0"/>
              <a:buChar char="•"/>
            </a:pPr>
            <a:r>
              <a:rPr lang="en-US" sz="2000" b="0" dirty="0" smtClean="0"/>
              <a:t>Code viewable: Proprietary and security issues</a:t>
            </a:r>
            <a:endParaRPr lang="en-US" sz="2000" b="0" dirty="0"/>
          </a:p>
        </p:txBody>
      </p:sp>
      <p:sp>
        <p:nvSpPr>
          <p:cNvPr id="18" name="Rectangle 17"/>
          <p:cNvSpPr/>
          <p:nvPr/>
        </p:nvSpPr>
        <p:spPr>
          <a:xfrm>
            <a:off x="7678618" y="2011740"/>
            <a:ext cx="137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</a:rPr>
              <a:t>MVC 2 addresses all these issues</a:t>
            </a:r>
            <a:endParaRPr lang="en-US" sz="2400" b="0" dirty="0">
              <a:solidFill>
                <a:srgbClr val="0000FF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2704407" y="3679638"/>
            <a:ext cx="916940" cy="15569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035040" y="3679638"/>
            <a:ext cx="317499" cy="15016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38100" y="1449904"/>
            <a:ext cx="13690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ASP </a:t>
            </a:r>
            <a:r>
              <a:rPr lang="en-US" b="0" dirty="0" err="1"/>
              <a:t>.Net</a:t>
            </a:r>
            <a:r>
              <a:rPr lang="en-US" b="0" dirty="0"/>
              <a:t> MVC 1 </a:t>
            </a:r>
            <a:r>
              <a:rPr lang="en-US" b="0" dirty="0" smtClean="0"/>
              <a:t>is a simple re-organization of </a:t>
            </a:r>
            <a:r>
              <a:rPr lang="en-US" b="0" dirty="0"/>
              <a:t>ASP </a:t>
            </a:r>
            <a:r>
              <a:rPr lang="en-US" b="0" dirty="0" err="1"/>
              <a:t>.Net</a:t>
            </a:r>
            <a:r>
              <a:rPr lang="en-US" b="0" dirty="0"/>
              <a:t> Web </a:t>
            </a:r>
            <a:r>
              <a:rPr lang="en-US" b="0" dirty="0" smtClean="0"/>
              <a:t>Application.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1252220" y="2166028"/>
            <a:ext cx="17348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904990" y="2249977"/>
            <a:ext cx="773628" cy="22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460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623888"/>
          </a:xfrm>
        </p:spPr>
        <p:txBody>
          <a:bodyPr/>
          <a:lstStyle/>
          <a:p>
            <a:pPr algn="ctr"/>
            <a:r>
              <a:rPr lang="en-US" dirty="0"/>
              <a:t>MVC as an Architecture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421688" cy="42672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MVC</a:t>
            </a:r>
            <a:r>
              <a:rPr lang="en-US" sz="2400" dirty="0" smtClean="0"/>
              <a:t> </a:t>
            </a:r>
            <a:r>
              <a:rPr lang="en-US" sz="2400" dirty="0"/>
              <a:t>pattern was originally formulated in the late 1970s by </a:t>
            </a:r>
            <a:r>
              <a:rPr lang="en-US" sz="2400" dirty="0" err="1"/>
              <a:t>Trygve</a:t>
            </a:r>
            <a:r>
              <a:rPr lang="en-US" sz="2400" dirty="0"/>
              <a:t> </a:t>
            </a:r>
            <a:r>
              <a:rPr lang="en-US" sz="2400" dirty="0" err="1"/>
              <a:t>Reenskaug</a:t>
            </a:r>
            <a:r>
              <a:rPr lang="en-US" sz="2400" dirty="0"/>
              <a:t> at Xerox PARC, as part of the </a:t>
            </a:r>
            <a:r>
              <a:rPr lang="en-US" sz="2400" dirty="0" smtClean="0"/>
              <a:t>Smalltalk. </a:t>
            </a:r>
            <a:r>
              <a:rPr lang="en-US" sz="2400" dirty="0"/>
              <a:t>[</a:t>
            </a:r>
            <a:r>
              <a:rPr lang="en-US" sz="1600" dirty="0"/>
              <a:t>http://en.wikipedia.org/wiki/Model%E2%80%93view%E2%80%93controller</a:t>
            </a:r>
            <a:r>
              <a:rPr lang="en-US" sz="2400" dirty="0"/>
              <a:t>].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0000FF"/>
                </a:solidFill>
              </a:rPr>
              <a:t>MVC</a:t>
            </a:r>
            <a:r>
              <a:rPr lang="en-US" sz="2400" dirty="0" smtClean="0"/>
              <a:t>, the system is divided into three groups of components: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M</a:t>
            </a:r>
            <a:r>
              <a:rPr lang="en-US" sz="2400" dirty="0" smtClean="0"/>
              <a:t>odel: contains the components representing data and application logic for data processing;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V</a:t>
            </a:r>
            <a:r>
              <a:rPr lang="en-US" sz="2400" dirty="0" smtClean="0"/>
              <a:t>iew: Display the results from model;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C</a:t>
            </a:r>
            <a:r>
              <a:rPr lang="en-US" sz="2400" dirty="0" smtClean="0"/>
              <a:t>ontroller: It is between the Model and View. It takes input from the user, provides </a:t>
            </a:r>
            <a:r>
              <a:rPr lang="en-US" sz="2400" dirty="0" smtClean="0">
                <a:solidFill>
                  <a:srgbClr val="0000FF"/>
                </a:solidFill>
              </a:rPr>
              <a:t>handlers</a:t>
            </a:r>
            <a:r>
              <a:rPr lang="en-US" sz="2400" dirty="0" smtClean="0"/>
              <a:t> of the inputs (simple processing), and let the model to process more complex functions.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28800" y="9144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ym typeface="Wingdings" pitchFamily="2" charset="2"/>
              </a:rPr>
              <a:t>Hardware Patterns</a:t>
            </a:r>
            <a:endParaRPr lang="en-US" b="0"/>
          </a:p>
          <a:p>
            <a:endParaRPr lang="en-US" b="0">
              <a:sym typeface="Wingdings" pitchFamily="2" charset="2"/>
            </a:endParaRPr>
          </a:p>
          <a:p>
            <a:r>
              <a:rPr lang="en-US" b="0">
                <a:sym typeface="Wingdings" pitchFamily="2" charset="2"/>
              </a:rPr>
              <a:t>Software Patters</a:t>
            </a:r>
            <a:endParaRPr lang="en-US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" y="1182688"/>
            <a:ext cx="121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Patterns </a:t>
            </a:r>
            <a:r>
              <a:rPr lang="en-US" b="0">
                <a:sym typeface="Wingdings" pitchFamily="2" charset="2"/>
              </a:rPr>
              <a:t> </a:t>
            </a:r>
            <a:r>
              <a:rPr lang="en-US" b="0"/>
              <a:t>		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2400" y="1219200"/>
            <a:ext cx="49926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tabLst>
                <a:tab pos="804863" algn="l"/>
                <a:tab pos="2803525" algn="l"/>
              </a:tabLst>
            </a:pPr>
            <a:r>
              <a:rPr lang="en-US" b="0" dirty="0" smtClean="0">
                <a:solidFill>
                  <a:srgbClr val="0000FF"/>
                </a:solidFill>
                <a:sym typeface="Wingdings" pitchFamily="2" charset="2"/>
              </a:rPr>
              <a:t>Architecture Patterns (Client-server, tiered, MVC)</a:t>
            </a:r>
            <a:endParaRPr lang="en-US" b="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tabLst>
                <a:tab pos="804863" algn="l"/>
                <a:tab pos="2803525" algn="l"/>
              </a:tabLst>
            </a:pPr>
            <a:r>
              <a:rPr lang="en-US" b="0" dirty="0">
                <a:sym typeface="Wingdings" pitchFamily="2" charset="2"/>
              </a:rPr>
              <a:t>Computing Patterns (Computing paradigms)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 b="0" dirty="0">
                <a:solidFill>
                  <a:srgbClr val="0000FF"/>
                </a:solidFill>
                <a:sym typeface="Wingdings" pitchFamily="2" charset="2"/>
              </a:rPr>
              <a:t>Design </a:t>
            </a:r>
            <a:r>
              <a:rPr lang="en-US" b="0" dirty="0" smtClean="0">
                <a:solidFill>
                  <a:srgbClr val="0000FF"/>
                </a:solidFill>
                <a:sym typeface="Wingdings" pitchFamily="2" charset="2"/>
              </a:rPr>
              <a:t>Patterns (Creational, structural, behavioral, and currency patterns)  </a:t>
            </a:r>
            <a:endParaRPr lang="en-US" b="0" dirty="0">
              <a:solidFill>
                <a:srgbClr val="0000FF"/>
              </a:solidFill>
            </a:endParaRP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371600" y="1112838"/>
            <a:ext cx="457200" cy="487362"/>
            <a:chOff x="1371600" y="1494183"/>
            <a:chExt cx="457200" cy="487017"/>
          </a:xfrm>
        </p:grpSpPr>
        <p:sp>
          <p:nvSpPr>
            <p:cNvPr id="9" name="Freeform 10"/>
            <p:cNvSpPr>
              <a:spLocks noChangeArrowheads="1"/>
            </p:cNvSpPr>
            <p:nvPr/>
          </p:nvSpPr>
          <p:spPr bwMode="auto">
            <a:xfrm>
              <a:off x="1600200" y="1494183"/>
              <a:ext cx="228600" cy="487017"/>
            </a:xfrm>
            <a:custGeom>
              <a:avLst/>
              <a:gdLst>
                <a:gd name="T0" fmla="*/ 621821 w 208722"/>
                <a:gd name="T1" fmla="*/ 0 h 805069"/>
                <a:gd name="T2" fmla="*/ 0 w 208722"/>
                <a:gd name="T3" fmla="*/ 0 h 805069"/>
                <a:gd name="T4" fmla="*/ 0 w 208722"/>
                <a:gd name="T5" fmla="*/ 1933 h 805069"/>
                <a:gd name="T6" fmla="*/ 621821 w 208722"/>
                <a:gd name="T7" fmla="*/ 1933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" name="Straight Connector 12"/>
            <p:cNvCxnSpPr>
              <a:cxnSpLocks noChangeShapeType="1"/>
            </p:cNvCxnSpPr>
            <p:nvPr/>
          </p:nvCxnSpPr>
          <p:spPr bwMode="auto">
            <a:xfrm rot="10800000">
              <a:off x="1371600" y="17526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3505200" y="1371600"/>
            <a:ext cx="457200" cy="609600"/>
            <a:chOff x="3505210" y="1752600"/>
            <a:chExt cx="457191" cy="609600"/>
          </a:xfrm>
        </p:grpSpPr>
        <p:sp>
          <p:nvSpPr>
            <p:cNvPr id="12" name="Freeform 13"/>
            <p:cNvSpPr>
              <a:spLocks noChangeArrowheads="1"/>
            </p:cNvSpPr>
            <p:nvPr/>
          </p:nvSpPr>
          <p:spPr bwMode="auto">
            <a:xfrm>
              <a:off x="3733800" y="1752600"/>
              <a:ext cx="228599" cy="609600"/>
            </a:xfrm>
            <a:custGeom>
              <a:avLst/>
              <a:gdLst>
                <a:gd name="T0" fmla="*/ 621787 w 208722"/>
                <a:gd name="T1" fmla="*/ 0 h 805069"/>
                <a:gd name="T2" fmla="*/ 0 w 208722"/>
                <a:gd name="T3" fmla="*/ 0 h 805069"/>
                <a:gd name="T4" fmla="*/ 0 w 208722"/>
                <a:gd name="T5" fmla="*/ 28601 h 805069"/>
                <a:gd name="T6" fmla="*/ 621787 w 208722"/>
                <a:gd name="T7" fmla="*/ 28601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" name="Straight Connector 14"/>
            <p:cNvCxnSpPr>
              <a:cxnSpLocks noChangeShapeType="1"/>
            </p:cNvCxnSpPr>
            <p:nvPr/>
          </p:nvCxnSpPr>
          <p:spPr bwMode="auto">
            <a:xfrm rot="10800000">
              <a:off x="3505210" y="2052941"/>
              <a:ext cx="457191" cy="44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29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623888"/>
          </a:xfrm>
        </p:spPr>
        <p:txBody>
          <a:bodyPr/>
          <a:lstStyle/>
          <a:p>
            <a:pPr algn="ctr"/>
            <a:r>
              <a:rPr lang="en-US" dirty="0" smtClean="0"/>
              <a:t>J2EE’s MVC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81447" y="3801980"/>
            <a:ext cx="12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Java2EE </a:t>
            </a:r>
            <a:r>
              <a:rPr lang="en-US" b="0" dirty="0"/>
              <a:t>Server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29400" y="6112891"/>
            <a:ext cx="25146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 smtClean="0"/>
              <a:t>Enterprise Information System Database Server</a:t>
            </a:r>
            <a:endParaRPr lang="en-US" b="0" dirty="0"/>
          </a:p>
        </p:txBody>
      </p:sp>
      <p:grpSp>
        <p:nvGrpSpPr>
          <p:cNvPr id="55" name="Group 54"/>
          <p:cNvGrpSpPr/>
          <p:nvPr/>
        </p:nvGrpSpPr>
        <p:grpSpPr>
          <a:xfrm>
            <a:off x="6746046" y="2057400"/>
            <a:ext cx="310116" cy="3979292"/>
            <a:chOff x="6932428" y="2466753"/>
            <a:chExt cx="310116" cy="2943447"/>
          </a:xfrm>
        </p:grpSpPr>
        <p:sp>
          <p:nvSpPr>
            <p:cNvPr id="54" name="Freeform 53"/>
            <p:cNvSpPr/>
            <p:nvPr/>
          </p:nvSpPr>
          <p:spPr bwMode="auto">
            <a:xfrm>
              <a:off x="6932428" y="2466753"/>
              <a:ext cx="308344" cy="1477926"/>
            </a:xfrm>
            <a:custGeom>
              <a:avLst/>
              <a:gdLst>
                <a:gd name="connsiteX0" fmla="*/ 0 w 308344"/>
                <a:gd name="connsiteY0" fmla="*/ 0 h 1477926"/>
                <a:gd name="connsiteX1" fmla="*/ 170121 w 308344"/>
                <a:gd name="connsiteY1" fmla="*/ 127591 h 1477926"/>
                <a:gd name="connsiteX2" fmla="*/ 170121 w 308344"/>
                <a:gd name="connsiteY2" fmla="*/ 1329070 h 1477926"/>
                <a:gd name="connsiteX3" fmla="*/ 308344 w 308344"/>
                <a:gd name="connsiteY3" fmla="*/ 1477926 h 147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344" h="1477926">
                  <a:moveTo>
                    <a:pt x="0" y="0"/>
                  </a:moveTo>
                  <a:lnTo>
                    <a:pt x="170121" y="127591"/>
                  </a:lnTo>
                  <a:lnTo>
                    <a:pt x="170121" y="1329070"/>
                  </a:lnTo>
                  <a:lnTo>
                    <a:pt x="308344" y="1477926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Freeform 56"/>
            <p:cNvSpPr/>
            <p:nvPr/>
          </p:nvSpPr>
          <p:spPr bwMode="auto">
            <a:xfrm flipV="1">
              <a:off x="6934200" y="3932274"/>
              <a:ext cx="308344" cy="1477926"/>
            </a:xfrm>
            <a:custGeom>
              <a:avLst/>
              <a:gdLst>
                <a:gd name="connsiteX0" fmla="*/ 0 w 308344"/>
                <a:gd name="connsiteY0" fmla="*/ 0 h 1477926"/>
                <a:gd name="connsiteX1" fmla="*/ 170121 w 308344"/>
                <a:gd name="connsiteY1" fmla="*/ 127591 h 1477926"/>
                <a:gd name="connsiteX2" fmla="*/ 170121 w 308344"/>
                <a:gd name="connsiteY2" fmla="*/ 1329070 h 1477926"/>
                <a:gd name="connsiteX3" fmla="*/ 308344 w 308344"/>
                <a:gd name="connsiteY3" fmla="*/ 1477926 h 147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344" h="1477926">
                  <a:moveTo>
                    <a:pt x="0" y="0"/>
                  </a:moveTo>
                  <a:lnTo>
                    <a:pt x="170121" y="127591"/>
                  </a:lnTo>
                  <a:lnTo>
                    <a:pt x="170121" y="1329070"/>
                  </a:lnTo>
                  <a:lnTo>
                    <a:pt x="308344" y="1477926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4059709" y="3864991"/>
            <a:ext cx="2569691" cy="1219200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Controller</a:t>
            </a:r>
            <a:r>
              <a:rPr lang="en-US" sz="2400" b="0" dirty="0"/>
              <a:t>: </a:t>
            </a:r>
            <a:br>
              <a:rPr lang="en-US" sz="2400" b="0" dirty="0"/>
            </a:br>
            <a:r>
              <a:rPr lang="en-US" sz="2400" b="0" dirty="0">
                <a:solidFill>
                  <a:srgbClr val="990000"/>
                </a:solidFill>
              </a:rPr>
              <a:t>Servlet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490020" y="3034613"/>
            <a:ext cx="5139380" cy="830377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b="0" dirty="0" smtClean="0"/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990000"/>
                </a:solidFill>
              </a:rPr>
              <a:t>JSP </a:t>
            </a:r>
            <a:r>
              <a:rPr lang="en-US" sz="2400" b="0" dirty="0" smtClean="0">
                <a:solidFill>
                  <a:srgbClr val="990000"/>
                </a:solidFill>
              </a:rPr>
              <a:t>Pages</a:t>
            </a:r>
            <a:endParaRPr lang="en-US" sz="2400" b="0" dirty="0">
              <a:solidFill>
                <a:srgbClr val="99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90019" y="5084191"/>
            <a:ext cx="5139381" cy="1028700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Model</a:t>
            </a:r>
            <a:r>
              <a:rPr lang="en-US" sz="2400" b="0" dirty="0"/>
              <a:t>: </a:t>
            </a:r>
            <a:endParaRPr lang="en-US" sz="2400" b="0" dirty="0" smtClean="0"/>
          </a:p>
          <a:p>
            <a:pPr>
              <a:defRPr/>
            </a:pPr>
            <a:r>
              <a:rPr lang="en-US" sz="2400" b="0" dirty="0" smtClean="0">
                <a:solidFill>
                  <a:srgbClr val="990000"/>
                </a:solidFill>
              </a:rPr>
              <a:t>Enterprise Java Bean (EJB)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490018" y="6112891"/>
            <a:ext cx="5139381" cy="609600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b="0" dirty="0" smtClean="0"/>
              <a:t>States </a:t>
            </a:r>
            <a:r>
              <a:rPr lang="en-US" sz="2400" b="0" dirty="0"/>
              <a:t>and Data Sources</a:t>
            </a:r>
          </a:p>
        </p:txBody>
      </p:sp>
      <p:sp>
        <p:nvSpPr>
          <p:cNvPr id="45" name="Up Arrow 44"/>
          <p:cNvSpPr/>
          <p:nvPr/>
        </p:nvSpPr>
        <p:spPr bwMode="auto">
          <a:xfrm flipV="1">
            <a:off x="4157021" y="2267404"/>
            <a:ext cx="381000" cy="38100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499545" y="2057400"/>
            <a:ext cx="5129855" cy="10074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View</a:t>
            </a:r>
            <a:r>
              <a:rPr lang="en-US" sz="2400" b="0" dirty="0"/>
              <a:t>: </a:t>
            </a:r>
            <a:endParaRPr lang="en-US" sz="2400" b="0" dirty="0" smtClean="0"/>
          </a:p>
          <a:p>
            <a:pPr>
              <a:defRPr/>
            </a:pPr>
            <a:r>
              <a:rPr lang="en-US" sz="2400" b="0" dirty="0" smtClean="0"/>
              <a:t>What </a:t>
            </a:r>
            <a:r>
              <a:rPr lang="en-US" sz="2400" b="0" dirty="0"/>
              <a:t>is sent to </a:t>
            </a:r>
            <a:r>
              <a:rPr lang="en-US" sz="2400" b="0" dirty="0" smtClean="0"/>
              <a:t>client </a:t>
            </a:r>
            <a:r>
              <a:rPr lang="en-US" sz="2400" b="0" dirty="0"/>
              <a:t>browser</a:t>
            </a:r>
          </a:p>
        </p:txBody>
      </p:sp>
      <p:pic>
        <p:nvPicPr>
          <p:cNvPr id="56" name="Picture 34" descr="C:\Users\yinong\Pictures\Figure 8.2 147269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1272067"/>
            <a:ext cx="9144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3557136" y="1418833"/>
            <a:ext cx="22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Client Browser page</a:t>
            </a:r>
            <a:endParaRPr lang="en-US" b="0" dirty="0"/>
          </a:p>
        </p:txBody>
      </p:sp>
      <p:sp>
        <p:nvSpPr>
          <p:cNvPr id="30" name="Up Arrow 29"/>
          <p:cNvSpPr/>
          <p:nvPr/>
        </p:nvSpPr>
        <p:spPr bwMode="auto">
          <a:xfrm flipV="1">
            <a:off x="5553932" y="4796075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3124200" y="3674491"/>
            <a:ext cx="0" cy="14798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175221" y="3644214"/>
            <a:ext cx="0" cy="5186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5" name="Up Arrow 34"/>
          <p:cNvSpPr/>
          <p:nvPr/>
        </p:nvSpPr>
        <p:spPr bwMode="auto">
          <a:xfrm flipV="1">
            <a:off x="5554789" y="5883606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5623963" y="3668297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6413480" y="5796226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483511" y="4761852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483511" y="3644214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175221" y="4796075"/>
            <a:ext cx="0" cy="5186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175221" y="5884291"/>
            <a:ext cx="0" cy="5186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3124200" y="287186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Up Arrow 30"/>
          <p:cNvSpPr/>
          <p:nvPr/>
        </p:nvSpPr>
        <p:spPr bwMode="auto">
          <a:xfrm flipV="1">
            <a:off x="5616498" y="1862804"/>
            <a:ext cx="381000" cy="148999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V="1">
            <a:off x="4343400" y="1816934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103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Model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00FF"/>
                </a:solidFill>
              </a:rPr>
              <a:t>View</a:t>
            </a:r>
            <a:r>
              <a:rPr lang="en-GB" dirty="0" smtClean="0"/>
              <a:t>, </a:t>
            </a:r>
            <a:r>
              <a:rPr lang="en-GB" dirty="0"/>
              <a:t>and </a:t>
            </a:r>
            <a:r>
              <a:rPr lang="en-GB" dirty="0" smtClean="0">
                <a:solidFill>
                  <a:srgbClr val="0000FF"/>
                </a:solidFill>
              </a:rPr>
              <a:t>Controller in ASP </a:t>
            </a:r>
            <a:r>
              <a:rPr lang="en-GB" dirty="0" err="1" smtClean="0">
                <a:solidFill>
                  <a:srgbClr val="0000FF"/>
                </a:solidFill>
              </a:rPr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r>
              <a:rPr lang="en-US" b="1" dirty="0" smtClean="0"/>
              <a:t>View</a:t>
            </a:r>
            <a:r>
              <a:rPr lang="en-US" dirty="0" smtClean="0"/>
              <a:t>: A directory </a:t>
            </a:r>
            <a:r>
              <a:rPr lang="en-US" dirty="0"/>
              <a:t>contains the components that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rgbClr val="0000FF"/>
                </a:solidFill>
              </a:rPr>
              <a:t>generate </a:t>
            </a:r>
            <a:r>
              <a:rPr lang="en-US" dirty="0" smtClean="0"/>
              <a:t>the </a:t>
            </a:r>
            <a:r>
              <a:rPr lang="en-US" dirty="0"/>
              <a:t>application's </a:t>
            </a:r>
            <a:r>
              <a:rPr lang="en-US" dirty="0" smtClean="0"/>
              <a:t>display (</a:t>
            </a:r>
            <a:r>
              <a:rPr lang="en-US" dirty="0" smtClean="0">
                <a:solidFill>
                  <a:srgbClr val="0000FF"/>
                </a:solidFill>
              </a:rPr>
              <a:t>GUI</a:t>
            </a:r>
            <a:r>
              <a:rPr lang="en-US" dirty="0"/>
              <a:t>) </a:t>
            </a:r>
            <a:r>
              <a:rPr lang="en-US" dirty="0" smtClean="0"/>
              <a:t>or </a:t>
            </a:r>
            <a:r>
              <a:rPr lang="en-US" dirty="0"/>
              <a:t>the presentation layer of the application (output </a:t>
            </a:r>
            <a:r>
              <a:rPr lang="en-US" dirty="0" smtClean="0"/>
              <a:t>part).</a:t>
            </a:r>
            <a:endParaRPr lang="en-US" dirty="0"/>
          </a:p>
          <a:p>
            <a:r>
              <a:rPr lang="en-US" b="1" dirty="0" smtClean="0"/>
              <a:t>Controller</a:t>
            </a:r>
            <a:r>
              <a:rPr lang="en-US" dirty="0" smtClean="0"/>
              <a:t>: A directory </a:t>
            </a:r>
            <a:r>
              <a:rPr lang="en-US" dirty="0"/>
              <a:t>contains the components that </a:t>
            </a:r>
            <a:r>
              <a:rPr lang="en-US" dirty="0">
                <a:solidFill>
                  <a:srgbClr val="0000FF"/>
                </a:solidFill>
              </a:rPr>
              <a:t>handle user </a:t>
            </a:r>
            <a:r>
              <a:rPr lang="en-US" dirty="0" smtClean="0">
                <a:solidFill>
                  <a:srgbClr val="0000FF"/>
                </a:solidFill>
              </a:rPr>
              <a:t>inputs</a:t>
            </a:r>
            <a:r>
              <a:rPr lang="en-US" dirty="0" smtClean="0"/>
              <a:t>, </a:t>
            </a:r>
            <a:r>
              <a:rPr lang="en-US" dirty="0"/>
              <a:t>work with the model, and ultimately select a view to render </a:t>
            </a:r>
            <a:r>
              <a:rPr lang="en-US" dirty="0" smtClean="0"/>
              <a:t>the </a:t>
            </a:r>
            <a:r>
              <a:rPr lang="en-US" dirty="0"/>
              <a:t>displays in </a:t>
            </a:r>
            <a:r>
              <a:rPr lang="en-US" dirty="0" smtClean="0"/>
              <a:t>GUI. </a:t>
            </a:r>
            <a:endParaRPr lang="en-US" dirty="0"/>
          </a:p>
          <a:p>
            <a:r>
              <a:rPr lang="en-US" b="1" dirty="0" smtClean="0"/>
              <a:t>Model</a:t>
            </a:r>
            <a:r>
              <a:rPr lang="en-US" dirty="0" smtClean="0"/>
              <a:t>: A directory </a:t>
            </a:r>
            <a:r>
              <a:rPr lang="en-US" dirty="0"/>
              <a:t>contains objects that that implement the part of the application logic related to the application's data domain. Often, model objects </a:t>
            </a:r>
            <a:r>
              <a:rPr lang="en-US" dirty="0">
                <a:solidFill>
                  <a:srgbClr val="0000FF"/>
                </a:solidFill>
              </a:rPr>
              <a:t>retrieve and store model state </a:t>
            </a:r>
            <a:r>
              <a:rPr lang="en-US" dirty="0"/>
              <a:t>in a date sets, files, and database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Generate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1"/>
            <a:ext cx="8269288" cy="1981200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smtClean="0"/>
              <a:t>project</a:t>
            </a:r>
            <a:r>
              <a:rPr lang="en-US" dirty="0"/>
              <a:t>, right-click the </a:t>
            </a:r>
            <a:r>
              <a:rPr lang="en-US" b="1" dirty="0"/>
              <a:t>Controllers</a:t>
            </a:r>
            <a:r>
              <a:rPr lang="en-US" dirty="0"/>
              <a:t> folder, click </a:t>
            </a:r>
            <a:r>
              <a:rPr lang="en-US" b="1" dirty="0"/>
              <a:t>Add</a:t>
            </a:r>
            <a:r>
              <a:rPr lang="en-US" dirty="0"/>
              <a:t>, and then click 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In the </a:t>
            </a:r>
            <a:r>
              <a:rPr lang="en-US" b="1" dirty="0"/>
              <a:t>Name</a:t>
            </a:r>
            <a:r>
              <a:rPr lang="en-US" dirty="0"/>
              <a:t> text box, type </a:t>
            </a:r>
            <a:r>
              <a:rPr lang="en-US" b="1" dirty="0" err="1"/>
              <a:t>MapsControllerTest</a:t>
            </a:r>
            <a:r>
              <a:rPr lang="en-US" dirty="0"/>
              <a:t>.</a:t>
            </a:r>
          </a:p>
          <a:p>
            <a:r>
              <a:rPr lang="en-US" dirty="0"/>
              <a:t>Click </a:t>
            </a:r>
            <a:r>
              <a:rPr lang="en-US" b="1" dirty="0"/>
              <a:t>Add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746683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http://msdn.microsoft.com/en-us/library/dd410597%28v=vs.100%29.aspx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505200"/>
            <a:ext cx="74819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MvcBasicWalkthrough.Tests.Controllers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TestClass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MapsControllerTest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[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TestMethod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] public void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ViewMaps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Arrange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MapsController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controller = new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MapsController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Act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ViewResult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controller.ViewMaps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() as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ViewResult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Assert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Assert.IsNotNull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(result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} 	} 	}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MVC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loosely </a:t>
            </a:r>
            <a:r>
              <a:rPr lang="en-US" sz="2400" dirty="0"/>
              <a:t>coupled feature </a:t>
            </a:r>
            <a:r>
              <a:rPr lang="en-US" sz="2400" dirty="0" smtClean="0"/>
              <a:t>(compared with ASP </a:t>
            </a:r>
            <a:r>
              <a:rPr lang="en-US" sz="2400" dirty="0" err="1" smtClean="0"/>
              <a:t>.Net</a:t>
            </a:r>
            <a:r>
              <a:rPr lang="en-US" sz="2400" dirty="0" smtClean="0"/>
              <a:t> architecture) among </a:t>
            </a:r>
            <a:r>
              <a:rPr lang="en-US" sz="2400" dirty="0"/>
              <a:t>the </a:t>
            </a:r>
            <a:r>
              <a:rPr lang="en-US" sz="2400" dirty="0" smtClean="0"/>
              <a:t>tiers in </a:t>
            </a:r>
            <a:r>
              <a:rPr lang="en-US" sz="2400" dirty="0"/>
              <a:t>Views, Models, and </a:t>
            </a:r>
            <a:r>
              <a:rPr lang="en-US" sz="2400" dirty="0" smtClean="0"/>
              <a:t>Controllers:</a:t>
            </a:r>
          </a:p>
          <a:p>
            <a:r>
              <a:rPr lang="en-US" sz="2400" dirty="0" smtClean="0"/>
              <a:t>Allow </a:t>
            </a:r>
            <a:r>
              <a:rPr lang="en-US" sz="2400" dirty="0"/>
              <a:t>team members to develop different parts of the application </a:t>
            </a:r>
            <a:r>
              <a:rPr lang="en-US" sz="2400" dirty="0" smtClean="0"/>
              <a:t>with </a:t>
            </a:r>
            <a:r>
              <a:rPr lang="en-US" sz="2400" dirty="0"/>
              <a:t>reduced </a:t>
            </a:r>
            <a:r>
              <a:rPr lang="en-US" sz="2400" dirty="0" smtClean="0"/>
              <a:t>interactions: </a:t>
            </a:r>
            <a:r>
              <a:rPr lang="en-US" sz="2400" dirty="0" smtClean="0">
                <a:solidFill>
                  <a:srgbClr val="0000FF"/>
                </a:solidFill>
              </a:rPr>
              <a:t>GUI and code are separated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The template </a:t>
            </a:r>
            <a:r>
              <a:rPr lang="en-US" sz="2400" dirty="0"/>
              <a:t>can generate unit tests by automatically adding </a:t>
            </a:r>
            <a:r>
              <a:rPr lang="en-US" sz="2400" dirty="0">
                <a:solidFill>
                  <a:srgbClr val="0000FF"/>
                </a:solidFill>
              </a:rPr>
              <a:t>mock </a:t>
            </a:r>
            <a:r>
              <a:rPr lang="en-US" sz="2400" dirty="0" smtClean="0">
                <a:solidFill>
                  <a:srgbClr val="0000FF"/>
                </a:solidFill>
              </a:rPr>
              <a:t>objects</a:t>
            </a:r>
            <a:r>
              <a:rPr lang="en-US" sz="2400" dirty="0"/>
              <a:t> </a:t>
            </a:r>
            <a:r>
              <a:rPr lang="en-US" sz="2400" dirty="0" smtClean="0"/>
              <a:t>(simulated objects) </a:t>
            </a:r>
            <a:r>
              <a:rPr lang="en-US" sz="2400" dirty="0"/>
              <a:t>that mimic the behavior of other objects in controlled ways in the </a:t>
            </a:r>
            <a:r>
              <a:rPr lang="en-US" sz="2400" dirty="0" smtClean="0"/>
              <a:t>application;</a:t>
            </a:r>
          </a:p>
          <a:p>
            <a:r>
              <a:rPr lang="en-US" sz="2400" dirty="0"/>
              <a:t>The restricted use of the </a:t>
            </a:r>
            <a:r>
              <a:rPr lang="en-US" sz="2400" dirty="0">
                <a:solidFill>
                  <a:srgbClr val="0000FF"/>
                </a:solidFill>
              </a:rPr>
              <a:t>view state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page postback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related server controls</a:t>
            </a:r>
            <a:r>
              <a:rPr lang="en-US" sz="2400" dirty="0"/>
              <a:t>, such as </a:t>
            </a:r>
            <a:r>
              <a:rPr lang="en-US" sz="2400" dirty="0" err="1" smtClean="0">
                <a:solidFill>
                  <a:srgbClr val="0000FF"/>
                </a:solidFill>
              </a:rPr>
              <a:t>Gridview</a:t>
            </a:r>
            <a:r>
              <a:rPr lang="en-US" sz="2400" dirty="0" smtClean="0"/>
              <a:t>, </a:t>
            </a:r>
            <a:r>
              <a:rPr lang="en-US" sz="2400" dirty="0"/>
              <a:t>allows the framework to render the XHTML page less dependent on the server </a:t>
            </a:r>
            <a:r>
              <a:rPr lang="en-US" sz="2400" dirty="0" smtClean="0"/>
              <a:t>features;</a:t>
            </a:r>
          </a:p>
          <a:p>
            <a:r>
              <a:rPr lang="en-US" sz="2400" dirty="0"/>
              <a:t>The MVC applications are more friendly with URI-based access used on </a:t>
            </a:r>
            <a:r>
              <a:rPr lang="en-US" sz="2400" dirty="0">
                <a:solidFill>
                  <a:srgbClr val="0000FF"/>
                </a:solidFill>
              </a:rPr>
              <a:t>RESTful </a:t>
            </a:r>
            <a:r>
              <a:rPr lang="en-US" sz="2400" dirty="0" smtClean="0">
                <a:solidFill>
                  <a:srgbClr val="0000FF"/>
                </a:solidFill>
              </a:rPr>
              <a:t>services, </a:t>
            </a:r>
            <a:r>
              <a:rPr lang="en-US" sz="2400" dirty="0" smtClean="0"/>
              <a:t>the </a:t>
            </a:r>
            <a:r>
              <a:rPr lang="en-US" sz="2400" dirty="0">
                <a:solidFill>
                  <a:srgbClr val="0000FF"/>
                </a:solidFill>
              </a:rPr>
              <a:t>feed data </a:t>
            </a:r>
            <a:r>
              <a:rPr lang="en-US" sz="2400" dirty="0" smtClean="0">
                <a:solidFill>
                  <a:srgbClr val="0000FF"/>
                </a:solidFill>
              </a:rPr>
              <a:t>formats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0000FF"/>
                </a:solidFill>
              </a:rPr>
              <a:t>cloud computing </a:t>
            </a:r>
            <a:r>
              <a:rPr lang="en-US" sz="2400" dirty="0" smtClean="0"/>
              <a:t>environment (CSE446).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Web 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Cube 4"/>
          <p:cNvSpPr/>
          <p:nvPr/>
        </p:nvSpPr>
        <p:spPr bwMode="auto">
          <a:xfrm>
            <a:off x="1487879" y="4081854"/>
            <a:ext cx="2819400" cy="1219200"/>
          </a:xfrm>
          <a:prstGeom prst="cube">
            <a:avLst>
              <a:gd name="adj" fmla="val 2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Desktop-based Forms Application</a:t>
            </a:r>
            <a:r>
              <a:rPr lang="en-US" dirty="0"/>
              <a:t>HTML5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1487879" y="3172534"/>
            <a:ext cx="1524000" cy="1219200"/>
          </a:xfrm>
          <a:prstGeom prst="cube">
            <a:avLst>
              <a:gd name="adj" fmla="val 2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SOAP Service</a:t>
            </a:r>
          </a:p>
        </p:txBody>
      </p:sp>
      <p:sp>
        <p:nvSpPr>
          <p:cNvPr id="8" name="Cube 7"/>
          <p:cNvSpPr/>
          <p:nvPr/>
        </p:nvSpPr>
        <p:spPr bwMode="auto">
          <a:xfrm>
            <a:off x="1487879" y="2405454"/>
            <a:ext cx="1417320" cy="1076960"/>
          </a:xfrm>
          <a:prstGeom prst="cube">
            <a:avLst>
              <a:gd name="adj" fmla="val 149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2717239" y="2263214"/>
            <a:ext cx="1590040" cy="2128520"/>
          </a:xfrm>
          <a:prstGeom prst="cube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Application</a:t>
            </a:r>
          </a:p>
        </p:txBody>
      </p:sp>
      <p:sp>
        <p:nvSpPr>
          <p:cNvPr id="16" name="Cube 15"/>
          <p:cNvSpPr/>
          <p:nvPr/>
        </p:nvSpPr>
        <p:spPr bwMode="auto">
          <a:xfrm>
            <a:off x="1487879" y="1186254"/>
            <a:ext cx="1524000" cy="1386840"/>
          </a:xfrm>
          <a:prstGeom prst="cube">
            <a:avLst>
              <a:gd name="adj" fmla="val 19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2717239" y="1186254"/>
            <a:ext cx="1587500" cy="1386840"/>
          </a:xfrm>
          <a:prstGeom prst="cube">
            <a:avLst>
              <a:gd name="adj" fmla="val 192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MVC 1 Application</a:t>
            </a:r>
          </a:p>
        </p:txBody>
      </p:sp>
      <p:sp>
        <p:nvSpPr>
          <p:cNvPr id="12" name="Cube 11"/>
          <p:cNvSpPr/>
          <p:nvPr/>
        </p:nvSpPr>
        <p:spPr bwMode="auto">
          <a:xfrm>
            <a:off x="4429199" y="3747681"/>
            <a:ext cx="1097280" cy="1535573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5229299" y="3729881"/>
            <a:ext cx="1219200" cy="1553373"/>
          </a:xfrm>
          <a:prstGeom prst="cube">
            <a:avLst>
              <a:gd name="adj" fmla="val 241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Script 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JQuery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ube 12"/>
          <p:cNvSpPr/>
          <p:nvPr/>
        </p:nvSpPr>
        <p:spPr bwMode="auto">
          <a:xfrm>
            <a:off x="6141159" y="3729881"/>
            <a:ext cx="1244600" cy="1553373"/>
          </a:xfrm>
          <a:prstGeom prst="cube">
            <a:avLst>
              <a:gd name="adj" fmla="val 27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Canvas SVG </a:t>
            </a:r>
            <a:r>
              <a:rPr lang="en-US" b="0" dirty="0" err="1"/>
              <a:t>WebGL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Cube 13"/>
          <p:cNvSpPr/>
          <p:nvPr/>
        </p:nvSpPr>
        <p:spPr bwMode="auto">
          <a:xfrm>
            <a:off x="4429199" y="2430954"/>
            <a:ext cx="2956560" cy="1650900"/>
          </a:xfrm>
          <a:prstGeom prst="cube">
            <a:avLst>
              <a:gd name="adj" fmla="val 2072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HTML5</a:t>
            </a:r>
          </a:p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 Page Application with 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Side Computing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Cube 14"/>
          <p:cNvSpPr/>
          <p:nvPr/>
        </p:nvSpPr>
        <p:spPr bwMode="auto">
          <a:xfrm>
            <a:off x="4426659" y="1139105"/>
            <a:ext cx="1450340" cy="1721252"/>
          </a:xfrm>
          <a:prstGeom prst="cube">
            <a:avLst>
              <a:gd name="adj" fmla="val 2346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Web API</a:t>
            </a:r>
          </a:p>
          <a:p>
            <a:pPr algn="ctr"/>
            <a:r>
              <a:rPr lang="en-US" b="0" dirty="0" smtClean="0"/>
              <a:t>RESTful 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5534099" y="1139105"/>
            <a:ext cx="1851660" cy="1721252"/>
          </a:xfrm>
          <a:prstGeom prst="cube">
            <a:avLst>
              <a:gd name="adj" fmla="val 2003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ASP </a:t>
            </a:r>
            <a:r>
              <a:rPr lang="en-US" b="0" dirty="0" err="1" smtClean="0"/>
              <a:t>.Net</a:t>
            </a:r>
            <a:r>
              <a:rPr lang="en-US" b="0" dirty="0" smtClean="0"/>
              <a:t> Core Web Application MVC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1447800" y="5829374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Framework</a:t>
            </a:r>
          </a:p>
        </p:txBody>
      </p:sp>
      <p:sp>
        <p:nvSpPr>
          <p:cNvPr id="21" name="Up Arrow 20"/>
          <p:cNvSpPr/>
          <p:nvPr/>
        </p:nvSpPr>
        <p:spPr bwMode="auto">
          <a:xfrm>
            <a:off x="2221273" y="5436035"/>
            <a:ext cx="609600" cy="46750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338549" y="5813977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Core Framework</a:t>
            </a:r>
          </a:p>
        </p:txBody>
      </p:sp>
      <p:sp>
        <p:nvSpPr>
          <p:cNvPr id="20" name="Cube 19"/>
          <p:cNvSpPr/>
          <p:nvPr/>
        </p:nvSpPr>
        <p:spPr bwMode="auto">
          <a:xfrm>
            <a:off x="5229298" y="5829374"/>
            <a:ext cx="2133699" cy="952426"/>
          </a:xfrm>
          <a:prstGeom prst="cube">
            <a:avLst>
              <a:gd name="adj" fmla="val 22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Other Frameworks</a:t>
            </a:r>
          </a:p>
          <a:p>
            <a:pPr algn="ctr"/>
            <a:r>
              <a:rPr lang="en-US" b="0" dirty="0"/>
              <a:t>s</a:t>
            </a:r>
            <a:r>
              <a:rPr lang="en-US" b="0" dirty="0" smtClean="0"/>
              <a:t>uch as </a:t>
            </a:r>
            <a:r>
              <a:rPr lang="en-US" b="0" dirty="0" err="1" smtClean="0"/>
              <a:t>Netbeans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5943600" y="5410199"/>
            <a:ext cx="609600" cy="507197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2884815">
            <a:off x="4558916" y="5288572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18715185" flipH="1">
            <a:off x="3654845" y="5296967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>
            <a:off x="3870943" y="1727828"/>
            <a:ext cx="413789" cy="568643"/>
          </a:xfrm>
          <a:prstGeom prst="leftArrow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05800" cy="1524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MVC 1 in ASP </a:t>
            </a:r>
            <a:r>
              <a:rPr lang="en-US" dirty="0" err="1" smtClean="0"/>
              <a:t>.Net</a:t>
            </a:r>
            <a:r>
              <a:rPr lang="en-US" dirty="0" smtClean="0"/>
              <a:t>: A Four </a:t>
            </a:r>
            <a:r>
              <a:rPr lang="en-US" dirty="0"/>
              <a:t>T</a:t>
            </a:r>
            <a:r>
              <a:rPr lang="en-US" dirty="0" smtClean="0"/>
              <a:t>ier Architecture</a:t>
            </a:r>
            <a:br>
              <a:rPr lang="en-US" dirty="0" smtClean="0"/>
            </a:br>
            <a:r>
              <a:rPr lang="en-US" b="0" dirty="0" smtClean="0"/>
              <a:t>with</a:t>
            </a:r>
            <a:r>
              <a:rPr lang="en-US" dirty="0" smtClean="0"/>
              <a:t> </a:t>
            </a:r>
            <a:r>
              <a:rPr lang="en-US" b="0" dirty="0" smtClean="0"/>
              <a:t>loosely coupling among the tiers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914400" y="1898028"/>
            <a:ext cx="7543801" cy="9130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96925" indent="-796925">
              <a:defRPr/>
            </a:pPr>
            <a:r>
              <a:rPr lang="en-US" sz="2400" b="0" dirty="0" smtClean="0">
                <a:solidFill>
                  <a:srgbClr val="0000FF"/>
                </a:solidFill>
              </a:rPr>
              <a:t>View</a:t>
            </a:r>
            <a:r>
              <a:rPr lang="en-US" sz="2400" b="0" dirty="0" smtClean="0"/>
              <a:t>:	The files that will generate the HTML files for client: the </a:t>
            </a:r>
            <a:r>
              <a:rPr lang="en-US" sz="2400" b="0" dirty="0" smtClean="0">
                <a:solidFill>
                  <a:srgbClr val="990000"/>
                </a:solidFill>
              </a:rPr>
              <a:t>.</a:t>
            </a:r>
            <a:r>
              <a:rPr lang="en-US" sz="2400" b="0" dirty="0" err="1" smtClean="0">
                <a:solidFill>
                  <a:srgbClr val="990000"/>
                </a:solidFill>
              </a:rPr>
              <a:t>aspx</a:t>
            </a:r>
            <a:r>
              <a:rPr lang="en-US" sz="2400" b="0" dirty="0" smtClean="0">
                <a:solidFill>
                  <a:srgbClr val="990000"/>
                </a:solidFill>
              </a:rPr>
              <a:t> pages </a:t>
            </a:r>
            <a:r>
              <a:rPr lang="en-US" sz="2400" b="0" dirty="0" smtClean="0"/>
              <a:t>without .</a:t>
            </a:r>
            <a:r>
              <a:rPr lang="en-US" sz="2400" b="0" dirty="0" err="1" smtClean="0"/>
              <a:t>cs</a:t>
            </a:r>
            <a:r>
              <a:rPr lang="en-US" sz="2400" b="0" dirty="0" smtClean="0"/>
              <a:t> files</a:t>
            </a:r>
            <a:endParaRPr lang="en-US" sz="2400" b="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698102" y="3244764"/>
            <a:ext cx="4331688" cy="6437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0000FF"/>
                </a:solidFill>
              </a:rPr>
              <a:t>Controller</a:t>
            </a:r>
            <a:r>
              <a:rPr lang="en-US" sz="2400" b="0" dirty="0"/>
              <a:t>: </a:t>
            </a:r>
            <a:r>
              <a:rPr lang="en-US" sz="2400" b="0" dirty="0" smtClean="0"/>
              <a:t>The </a:t>
            </a:r>
            <a:r>
              <a:rPr lang="en-US" sz="2400" b="0" dirty="0" err="1" smtClean="0">
                <a:solidFill>
                  <a:srgbClr val="990000"/>
                </a:solidFill>
              </a:rPr>
              <a:t>aspx.cs</a:t>
            </a:r>
            <a:r>
              <a:rPr lang="en-US" sz="2400" b="0" dirty="0" smtClean="0">
                <a:solidFill>
                  <a:srgbClr val="990000"/>
                </a:solidFill>
              </a:rPr>
              <a:t> </a:t>
            </a:r>
            <a:r>
              <a:rPr lang="en-US" sz="2400" b="0" dirty="0" smtClean="0"/>
              <a:t>files</a:t>
            </a:r>
            <a:endParaRPr lang="en-US" sz="2400" b="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14402" y="4322252"/>
            <a:ext cx="5115390" cy="859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971550" indent="-971550">
              <a:defRPr/>
            </a:pPr>
            <a:r>
              <a:rPr lang="en-US" sz="2400" b="0" dirty="0" smtClean="0">
                <a:solidFill>
                  <a:srgbClr val="0000FF"/>
                </a:solidFill>
              </a:rPr>
              <a:t>Model</a:t>
            </a:r>
            <a:r>
              <a:rPr lang="en-US" sz="2400" b="0" dirty="0" smtClean="0"/>
              <a:t>:	</a:t>
            </a:r>
            <a:r>
              <a:rPr lang="en-US" sz="2400" b="0" dirty="0" smtClean="0">
                <a:solidFill>
                  <a:srgbClr val="990000"/>
                </a:solidFill>
              </a:rPr>
              <a:t>Objects </a:t>
            </a:r>
            <a:r>
              <a:rPr lang="en-US" sz="2400" b="0" dirty="0" smtClean="0"/>
              <a:t>that are process domain data for business logic</a:t>
            </a:r>
            <a:endParaRPr lang="en-US" sz="24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914400" y="5626726"/>
            <a:ext cx="7543801" cy="6437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/>
              <a:t>States and Data Sources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7001" y="3244281"/>
            <a:ext cx="1981200" cy="19373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b="0" dirty="0"/>
              <a:t>Other </a:t>
            </a:r>
            <a:r>
              <a:rPr lang="en-US" sz="2000" b="0" dirty="0" smtClean="0"/>
              <a:t>controls and Computing </a:t>
            </a:r>
            <a:r>
              <a:rPr lang="en-US" sz="2000" b="0" dirty="0"/>
              <a:t>Components and Services</a:t>
            </a:r>
          </a:p>
        </p:txBody>
      </p:sp>
      <p:sp>
        <p:nvSpPr>
          <p:cNvPr id="20" name="Up Arrow 19"/>
          <p:cNvSpPr/>
          <p:nvPr/>
        </p:nvSpPr>
        <p:spPr bwMode="auto">
          <a:xfrm flipV="1">
            <a:off x="3429000" y="3889797"/>
            <a:ext cx="381000" cy="43245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295400" y="2810239"/>
            <a:ext cx="0" cy="14798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572000" y="2836019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4" name="Up Arrow 23"/>
          <p:cNvSpPr/>
          <p:nvPr/>
        </p:nvSpPr>
        <p:spPr bwMode="auto">
          <a:xfrm flipV="1">
            <a:off x="3429000" y="2810239"/>
            <a:ext cx="381000" cy="43404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 flipV="1">
            <a:off x="3429000" y="5194272"/>
            <a:ext cx="381000" cy="43245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 flipV="1">
            <a:off x="7277101" y="5194272"/>
            <a:ext cx="381000" cy="43245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4572000" y="3955239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572000" y="5237268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257800" y="5181600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6246813" y="4371234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5257800" y="3886200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6200000" flipV="1">
            <a:off x="6233796" y="3304434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6296766" y="4676034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6296766" y="3533034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52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73" y="4252913"/>
            <a:ext cx="8721702" cy="2462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924800" cy="623888"/>
          </a:xfrm>
        </p:spPr>
        <p:txBody>
          <a:bodyPr/>
          <a:lstStyle/>
          <a:p>
            <a:pPr algn="ctr"/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MVC </a:t>
            </a:r>
            <a:r>
              <a:rPr lang="en-US" dirty="0" smtClean="0"/>
              <a:t>Architecture (MVC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458200" cy="3657600"/>
          </a:xfrm>
        </p:spPr>
        <p:txBody>
          <a:bodyPr/>
          <a:lstStyle/>
          <a:p>
            <a:r>
              <a:rPr lang="en-GB" dirty="0"/>
              <a:t>ASP </a:t>
            </a:r>
            <a:r>
              <a:rPr lang="en-GB" dirty="0" err="1"/>
              <a:t>.Net</a:t>
            </a:r>
            <a:r>
              <a:rPr lang="en-GB" dirty="0"/>
              <a:t> offers </a:t>
            </a:r>
            <a:r>
              <a:rPr lang="en-GB" dirty="0" smtClean="0"/>
              <a:t>MVC as an alternative </a:t>
            </a:r>
            <a:r>
              <a:rPr lang="en-GB" dirty="0">
                <a:solidFill>
                  <a:srgbClr val="0000FF"/>
                </a:solidFill>
              </a:rPr>
              <a:t>project </a:t>
            </a:r>
            <a:r>
              <a:rPr lang="en-GB" dirty="0" smtClean="0">
                <a:solidFill>
                  <a:srgbClr val="0000FF"/>
                </a:solidFill>
              </a:rPr>
              <a:t>template</a:t>
            </a:r>
            <a:r>
              <a:rPr lang="en-GB" dirty="0" smtClean="0"/>
              <a:t>;</a:t>
            </a:r>
          </a:p>
          <a:p>
            <a:r>
              <a:rPr lang="en-GB" dirty="0"/>
              <a:t>It is available for </a:t>
            </a:r>
            <a:r>
              <a:rPr lang="en-GB" dirty="0" smtClean="0"/>
              <a:t>Web Apps</a:t>
            </a:r>
            <a:r>
              <a:rPr lang="en-GB" dirty="0"/>
              <a:t>, </a:t>
            </a:r>
            <a:r>
              <a:rPr lang="en-GB" dirty="0" smtClean="0"/>
              <a:t>Mobile Apps, </a:t>
            </a:r>
            <a:r>
              <a:rPr lang="en-GB" dirty="0"/>
              <a:t>and </a:t>
            </a:r>
            <a:r>
              <a:rPr lang="en-GB" dirty="0" smtClean="0">
                <a:solidFill>
                  <a:srgbClr val="0000FF"/>
                </a:solidFill>
              </a:rPr>
              <a:t>Cloud</a:t>
            </a:r>
            <a:r>
              <a:rPr lang="en-GB" dirty="0" smtClean="0"/>
              <a:t> Apps, without using any View State!</a:t>
            </a:r>
          </a:p>
          <a:p>
            <a:r>
              <a:rPr lang="en-GB" dirty="0"/>
              <a:t>Once selected the MVC template, the main components of the application will be organized in three directories: </a:t>
            </a:r>
            <a:r>
              <a:rPr lang="en-GB" dirty="0">
                <a:solidFill>
                  <a:srgbClr val="0000FF"/>
                </a:solidFill>
              </a:rPr>
              <a:t>Models</a:t>
            </a:r>
            <a:r>
              <a:rPr lang="en-GB" dirty="0"/>
              <a:t>, </a:t>
            </a:r>
            <a:r>
              <a:rPr lang="en-GB" dirty="0">
                <a:solidFill>
                  <a:srgbClr val="0000FF"/>
                </a:solidFill>
              </a:rPr>
              <a:t>Views</a:t>
            </a:r>
            <a:r>
              <a:rPr lang="en-GB" dirty="0"/>
              <a:t>, and </a:t>
            </a:r>
            <a:r>
              <a:rPr lang="en-GB" dirty="0" smtClean="0">
                <a:solidFill>
                  <a:srgbClr val="0000FF"/>
                </a:solidFill>
              </a:rPr>
              <a:t>Controllers.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 flipH="1">
            <a:off x="327048" y="5791200"/>
            <a:ext cx="457200" cy="3429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642" y="762000"/>
            <a:ext cx="359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Reading: Text Chapter 5, Section 5.7</a:t>
            </a:r>
            <a:endParaRPr lang="en-US" b="0" dirty="0"/>
          </a:p>
        </p:txBody>
      </p:sp>
      <p:sp>
        <p:nvSpPr>
          <p:cNvPr id="9" name="Left Arrow 8"/>
          <p:cNvSpPr/>
          <p:nvPr/>
        </p:nvSpPr>
        <p:spPr bwMode="auto">
          <a:xfrm rot="5400000">
            <a:off x="4311661" y="5619750"/>
            <a:ext cx="533400" cy="685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8600" y="4240768"/>
            <a:ext cx="990600" cy="3693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58000" y="5538549"/>
            <a:ext cx="609600" cy="29075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AutoShape 5"/>
          <p:cNvSpPr>
            <a:spLocks noChangeArrowheads="1"/>
          </p:cNvSpPr>
          <p:nvPr/>
        </p:nvSpPr>
        <p:spPr bwMode="auto">
          <a:xfrm>
            <a:off x="5689186" y="2792413"/>
            <a:ext cx="3121025" cy="17795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7483062" y="3579811"/>
            <a:ext cx="1211712" cy="912814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.</a:t>
            </a:r>
            <a:r>
              <a:rPr lang="en-US" b="0" dirty="0" err="1" smtClean="0"/>
              <a:t>ascx</a:t>
            </a:r>
            <a:r>
              <a:rPr lang="en-US" b="0" dirty="0" smtClean="0"/>
              <a:t> &amp; </a:t>
            </a:r>
            <a:br>
              <a:rPr lang="en-US" b="0" dirty="0" smtClean="0"/>
            </a:br>
            <a:r>
              <a:rPr lang="en-US" b="0" dirty="0" err="1" smtClean="0"/>
              <a:t>ascx.cs</a:t>
            </a:r>
            <a:endParaRPr lang="en-US" b="0" dirty="0"/>
          </a:p>
          <a:p>
            <a:pPr algn="ctr"/>
            <a:r>
              <a:rPr lang="en-US" b="0" dirty="0"/>
              <a:t>files</a:t>
            </a:r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7406862" y="3502025"/>
            <a:ext cx="1211712" cy="912814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.</a:t>
            </a:r>
            <a:r>
              <a:rPr lang="en-US" b="0" dirty="0" err="1" smtClean="0"/>
              <a:t>ascx</a:t>
            </a:r>
            <a:r>
              <a:rPr lang="en-US" b="0" dirty="0" smtClean="0"/>
              <a:t> &amp; </a:t>
            </a:r>
            <a:br>
              <a:rPr lang="en-US" b="0" dirty="0" smtClean="0"/>
            </a:br>
            <a:r>
              <a:rPr lang="en-US" b="0" dirty="0" err="1" smtClean="0"/>
              <a:t>ascx.cs</a:t>
            </a:r>
            <a:endParaRPr lang="en-US" b="0" dirty="0"/>
          </a:p>
          <a:p>
            <a:pPr algn="ctr"/>
            <a:r>
              <a:rPr lang="en-US" b="0" dirty="0"/>
              <a:t>files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5959062" y="3578225"/>
            <a:ext cx="1225550" cy="8381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.</a:t>
            </a:r>
            <a:r>
              <a:rPr lang="en-US" b="0" dirty="0" err="1" smtClean="0"/>
              <a:t>aspx</a:t>
            </a:r>
            <a:r>
              <a:rPr lang="en-US" b="0" dirty="0"/>
              <a:t> </a:t>
            </a:r>
            <a:r>
              <a:rPr lang="en-US" b="0" dirty="0" smtClean="0"/>
              <a:t>&amp; </a:t>
            </a:r>
            <a:br>
              <a:rPr lang="en-US" b="0" dirty="0" smtClean="0"/>
            </a:br>
            <a:r>
              <a:rPr lang="en-US" b="0" dirty="0" err="1" smtClean="0"/>
              <a:t>aspx.cs</a:t>
            </a:r>
            <a:endParaRPr lang="en-US" b="0" dirty="0" smtClean="0"/>
          </a:p>
          <a:p>
            <a:pPr algn="ctr"/>
            <a:r>
              <a:rPr lang="en-US" b="0" dirty="0" smtClean="0"/>
              <a:t>files</a:t>
            </a:r>
            <a:endParaRPr lang="en-US" b="0" dirty="0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876512" y="3502025"/>
            <a:ext cx="1225550" cy="8381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.</a:t>
            </a:r>
            <a:r>
              <a:rPr lang="en-US" b="0" dirty="0" err="1" smtClean="0"/>
              <a:t>aspx</a:t>
            </a:r>
            <a:r>
              <a:rPr lang="en-US" b="0" dirty="0"/>
              <a:t> </a:t>
            </a:r>
            <a:r>
              <a:rPr lang="en-US" b="0" dirty="0" smtClean="0"/>
              <a:t>&amp; </a:t>
            </a:r>
            <a:br>
              <a:rPr lang="en-US" b="0" dirty="0" smtClean="0"/>
            </a:br>
            <a:r>
              <a:rPr lang="en-US" b="0" dirty="0" err="1" smtClean="0"/>
              <a:t>aspx.cs</a:t>
            </a:r>
            <a:endParaRPr lang="en-US" b="0" dirty="0" smtClean="0"/>
          </a:p>
          <a:p>
            <a:pPr algn="ctr"/>
            <a:r>
              <a:rPr lang="en-US" b="0" dirty="0" smtClean="0"/>
              <a:t>files</a:t>
            </a:r>
            <a:endParaRPr lang="en-US" b="0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4BB681-F5EB-4B72-86F8-0D093A92FF90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6238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Review: ASP </a:t>
            </a:r>
            <a:r>
              <a:rPr lang="en-US" sz="2800" dirty="0" err="1" smtClean="0"/>
              <a:t>.Net</a:t>
            </a:r>
            <a:r>
              <a:rPr lang="en-US" sz="2800" dirty="0" smtClean="0"/>
              <a:t> Web Application Architecture</a:t>
            </a:r>
          </a:p>
        </p:txBody>
      </p:sp>
      <p:sp>
        <p:nvSpPr>
          <p:cNvPr id="16397" name="Freeform 6"/>
          <p:cNvSpPr>
            <a:spLocks/>
          </p:cNvSpPr>
          <p:nvPr/>
        </p:nvSpPr>
        <p:spPr bwMode="auto">
          <a:xfrm>
            <a:off x="5689187" y="2587625"/>
            <a:ext cx="1314450" cy="204788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8"/>
          <p:cNvSpPr txBox="1">
            <a:spLocks noChangeArrowheads="1"/>
          </p:cNvSpPr>
          <p:nvPr/>
        </p:nvSpPr>
        <p:spPr bwMode="auto">
          <a:xfrm>
            <a:off x="7029037" y="2446338"/>
            <a:ext cx="174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MyWebApp root</a:t>
            </a:r>
          </a:p>
        </p:txBody>
      </p:sp>
      <p:sp>
        <p:nvSpPr>
          <p:cNvPr id="16401" name="Rectangle 13"/>
          <p:cNvSpPr>
            <a:spLocks noChangeArrowheads="1"/>
          </p:cNvSpPr>
          <p:nvPr/>
        </p:nvSpPr>
        <p:spPr bwMode="auto">
          <a:xfrm>
            <a:off x="5778087" y="3425826"/>
            <a:ext cx="1225550" cy="920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rgbClr val="0000FF"/>
                </a:solidFill>
              </a:rPr>
              <a:t>.</a:t>
            </a:r>
            <a:r>
              <a:rPr lang="en-US" b="0" dirty="0" err="1" smtClean="0">
                <a:solidFill>
                  <a:srgbClr val="0000FF"/>
                </a:solidFill>
              </a:rPr>
              <a:t>aspx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/>
              <a:t>&amp; </a:t>
            </a:r>
            <a:br>
              <a:rPr lang="en-US" b="0" dirty="0" smtClean="0"/>
            </a:br>
            <a:r>
              <a:rPr lang="en-US" b="0" dirty="0" err="1" smtClean="0">
                <a:solidFill>
                  <a:srgbClr val="FF0000"/>
                </a:solidFill>
              </a:rPr>
              <a:t>aspx.cs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ctr"/>
            <a:r>
              <a:rPr lang="en-US" b="0" dirty="0" smtClean="0"/>
              <a:t>files</a:t>
            </a:r>
            <a:endParaRPr lang="en-US" b="0" dirty="0"/>
          </a:p>
        </p:txBody>
      </p:sp>
      <p:sp>
        <p:nvSpPr>
          <p:cNvPr id="16404" name="Rectangle 16"/>
          <p:cNvSpPr>
            <a:spLocks noChangeArrowheads="1"/>
          </p:cNvSpPr>
          <p:nvPr/>
        </p:nvSpPr>
        <p:spPr bwMode="auto">
          <a:xfrm>
            <a:off x="7338149" y="3433762"/>
            <a:ext cx="1211712" cy="912814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rgbClr val="0000FF"/>
                </a:solidFill>
              </a:rPr>
              <a:t>.</a:t>
            </a:r>
            <a:r>
              <a:rPr lang="en-US" b="0" dirty="0" err="1" smtClean="0">
                <a:solidFill>
                  <a:srgbClr val="0000FF"/>
                </a:solidFill>
              </a:rPr>
              <a:t>ascx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/>
              <a:t>&amp; </a:t>
            </a:r>
            <a:br>
              <a:rPr lang="en-US" b="0" dirty="0" smtClean="0"/>
            </a:br>
            <a:r>
              <a:rPr lang="en-US" b="0" dirty="0" err="1" smtClean="0">
                <a:solidFill>
                  <a:srgbClr val="FF0000"/>
                </a:solidFill>
              </a:rPr>
              <a:t>ascx.cs</a:t>
            </a:r>
            <a:endParaRPr lang="en-US" b="0" dirty="0">
              <a:solidFill>
                <a:srgbClr val="FF0000"/>
              </a:solidFill>
            </a:endParaRPr>
          </a:p>
          <a:p>
            <a:pPr algn="ctr"/>
            <a:r>
              <a:rPr lang="en-US" b="0" dirty="0"/>
              <a:t>files</a:t>
            </a:r>
          </a:p>
        </p:txBody>
      </p:sp>
      <p:sp>
        <p:nvSpPr>
          <p:cNvPr id="16405" name="Rectangle 17"/>
          <p:cNvSpPr>
            <a:spLocks noChangeArrowheads="1"/>
          </p:cNvSpPr>
          <p:nvPr/>
        </p:nvSpPr>
        <p:spPr bwMode="auto">
          <a:xfrm>
            <a:off x="5778087" y="2968626"/>
            <a:ext cx="12255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 err="1" smtClean="0"/>
              <a:t>Global.asax</a:t>
            </a:r>
            <a:endParaRPr lang="en-US" b="0" dirty="0"/>
          </a:p>
        </p:txBody>
      </p:sp>
      <p:sp>
        <p:nvSpPr>
          <p:cNvPr id="16406" name="Rectangle 18"/>
          <p:cNvSpPr>
            <a:spLocks noChangeArrowheads="1"/>
          </p:cNvSpPr>
          <p:nvPr/>
        </p:nvSpPr>
        <p:spPr bwMode="auto">
          <a:xfrm>
            <a:off x="7333836" y="2968625"/>
            <a:ext cx="1216025" cy="3810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 err="1" smtClean="0"/>
              <a:t>Web.config</a:t>
            </a:r>
            <a:endParaRPr lang="en-US" b="0" dirty="0"/>
          </a:p>
        </p:txBody>
      </p:sp>
      <p:cxnSp>
        <p:nvCxnSpPr>
          <p:cNvPr id="16418" name="AutoShape 41"/>
          <p:cNvCxnSpPr>
            <a:cxnSpLocks noChangeShapeType="1"/>
            <a:stCxn id="16396" idx="2"/>
            <a:endCxn id="16407" idx="0"/>
          </p:cNvCxnSpPr>
          <p:nvPr/>
        </p:nvCxnSpPr>
        <p:spPr bwMode="auto">
          <a:xfrm flipH="1">
            <a:off x="6172614" y="4572000"/>
            <a:ext cx="1077085" cy="940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20148" y="2399619"/>
            <a:ext cx="5200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/>
              <a:t>The advantages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0" dirty="0">
                <a:solidFill>
                  <a:srgbClr val="0000FF"/>
                </a:solidFill>
              </a:rPr>
              <a:t>R</a:t>
            </a:r>
            <a:r>
              <a:rPr lang="en-US" sz="2000" b="0" dirty="0" smtClean="0">
                <a:solidFill>
                  <a:srgbClr val="0000FF"/>
                </a:solidFill>
              </a:rPr>
              <a:t>elated items are placed together</a:t>
            </a:r>
            <a:r>
              <a:rPr lang="en-US" sz="2000" b="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0000FF"/>
                </a:solidFill>
              </a:rPr>
              <a:t>It matches OO and is easy </a:t>
            </a:r>
            <a:r>
              <a:rPr lang="en-US" sz="2000" b="0" dirty="0">
                <a:solidFill>
                  <a:srgbClr val="0000FF"/>
                </a:solidFill>
              </a:rPr>
              <a:t>to </a:t>
            </a:r>
            <a:r>
              <a:rPr lang="en-US" sz="2000" b="0" dirty="0" smtClean="0">
                <a:solidFill>
                  <a:srgbClr val="0000FF"/>
                </a:solidFill>
              </a:rPr>
              <a:t>develop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</a:rPr>
              <a:t>based on OO principles.</a:t>
            </a:r>
            <a:endParaRPr lang="en-US" sz="2000" b="0" dirty="0">
              <a:solidFill>
                <a:srgbClr val="0000FF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/>
              <a:t>The disadvantages: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0" dirty="0">
                <a:solidFill>
                  <a:srgbClr val="990000"/>
                </a:solidFill>
              </a:rPr>
              <a:t>M</a:t>
            </a:r>
            <a:r>
              <a:rPr lang="en-US" sz="2000" b="0" dirty="0" smtClean="0">
                <a:solidFill>
                  <a:srgbClr val="990000"/>
                </a:solidFill>
              </a:rPr>
              <a:t>ix two tiers together (View and Controller) and add dependency.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0" dirty="0" smtClean="0">
                <a:solidFill>
                  <a:srgbClr val="990000"/>
                </a:solidFill>
              </a:rPr>
              <a:t>ViewState is not well supported in server farms/cloud computing environments</a:t>
            </a:r>
            <a:endParaRPr lang="en-US" sz="2000" b="0" dirty="0">
              <a:solidFill>
                <a:srgbClr val="990000"/>
              </a:solidFill>
            </a:endParaRPr>
          </a:p>
        </p:txBody>
      </p:sp>
      <p:cxnSp>
        <p:nvCxnSpPr>
          <p:cNvPr id="44" name="AutoShape 41"/>
          <p:cNvCxnSpPr>
            <a:cxnSpLocks noChangeShapeType="1"/>
            <a:stCxn id="16396" idx="2"/>
            <a:endCxn id="16388" idx="0"/>
          </p:cNvCxnSpPr>
          <p:nvPr/>
        </p:nvCxnSpPr>
        <p:spPr bwMode="auto">
          <a:xfrm flipH="1">
            <a:off x="4289977" y="4572000"/>
            <a:ext cx="2959722" cy="940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1"/>
          <p:cNvCxnSpPr>
            <a:cxnSpLocks noChangeShapeType="1"/>
            <a:stCxn id="16396" idx="2"/>
            <a:endCxn id="16413" idx="0"/>
          </p:cNvCxnSpPr>
          <p:nvPr/>
        </p:nvCxnSpPr>
        <p:spPr bwMode="auto">
          <a:xfrm>
            <a:off x="7249699" y="4572000"/>
            <a:ext cx="911156" cy="940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8" name="AutoShape 19"/>
          <p:cNvSpPr>
            <a:spLocks noChangeArrowheads="1"/>
          </p:cNvSpPr>
          <p:nvPr/>
        </p:nvSpPr>
        <p:spPr bwMode="auto">
          <a:xfrm>
            <a:off x="3398354" y="5512904"/>
            <a:ext cx="1783246" cy="119269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0"/>
          </a:p>
        </p:txBody>
      </p:sp>
      <p:sp>
        <p:nvSpPr>
          <p:cNvPr id="16389" name="Freeform 20"/>
          <p:cNvSpPr>
            <a:spLocks/>
          </p:cNvSpPr>
          <p:nvPr/>
        </p:nvSpPr>
        <p:spPr bwMode="auto">
          <a:xfrm>
            <a:off x="3398354" y="5334000"/>
            <a:ext cx="734668" cy="190086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393" name="Rectangle 28"/>
          <p:cNvSpPr>
            <a:spLocks noChangeArrowheads="1"/>
          </p:cNvSpPr>
          <p:nvPr/>
        </p:nvSpPr>
        <p:spPr bwMode="auto">
          <a:xfrm>
            <a:off x="4465982" y="5989983"/>
            <a:ext cx="621196" cy="464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/>
              <a:t>Web</a:t>
            </a:r>
          </a:p>
          <a:p>
            <a:pPr algn="ctr"/>
            <a:r>
              <a:rPr lang="en-US" sz="1200" b="0"/>
              <a:t>.config</a:t>
            </a:r>
          </a:p>
        </p:txBody>
      </p:sp>
      <p:sp>
        <p:nvSpPr>
          <p:cNvPr id="16394" name="Text Box 49"/>
          <p:cNvSpPr txBox="1">
            <a:spLocks noChangeArrowheads="1"/>
          </p:cNvSpPr>
          <p:nvPr/>
        </p:nvSpPr>
        <p:spPr bwMode="auto">
          <a:xfrm>
            <a:off x="3377883" y="5521601"/>
            <a:ext cx="934871" cy="21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b="0" dirty="0"/>
              <a:t>User defined </a:t>
            </a:r>
            <a:r>
              <a:rPr lang="en-US" sz="1200" dirty="0" err="1"/>
              <a:t>d</a:t>
            </a:r>
            <a:r>
              <a:rPr lang="en-US" sz="1200" b="0" dirty="0" err="1"/>
              <a:t>ir</a:t>
            </a:r>
            <a:endParaRPr lang="en-US" sz="1200" b="0" dirty="0"/>
          </a:p>
        </p:txBody>
      </p:sp>
      <p:sp>
        <p:nvSpPr>
          <p:cNvPr id="16407" name="AutoShape 29"/>
          <p:cNvSpPr>
            <a:spLocks noChangeArrowheads="1"/>
          </p:cNvSpPr>
          <p:nvPr/>
        </p:nvSpPr>
        <p:spPr bwMode="auto">
          <a:xfrm>
            <a:off x="5257800" y="5512904"/>
            <a:ext cx="1829628" cy="119269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0"/>
          </a:p>
        </p:txBody>
      </p:sp>
      <p:sp>
        <p:nvSpPr>
          <p:cNvPr id="16408" name="Freeform 30"/>
          <p:cNvSpPr>
            <a:spLocks/>
          </p:cNvSpPr>
          <p:nvPr/>
        </p:nvSpPr>
        <p:spPr bwMode="auto">
          <a:xfrm>
            <a:off x="5259711" y="5334000"/>
            <a:ext cx="722797" cy="190086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06887" y="6074465"/>
            <a:ext cx="621196" cy="464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466522" y="6032224"/>
            <a:ext cx="621196" cy="464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5551004" y="5989983"/>
            <a:ext cx="621196" cy="464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 dirty="0"/>
              <a:t>DB file</a:t>
            </a:r>
          </a:p>
        </p:txBody>
      </p:sp>
      <p:sp>
        <p:nvSpPr>
          <p:cNvPr id="16412" name="Rectangle 34"/>
          <p:cNvSpPr>
            <a:spLocks noChangeArrowheads="1"/>
          </p:cNvSpPr>
          <p:nvPr/>
        </p:nvSpPr>
        <p:spPr bwMode="auto">
          <a:xfrm>
            <a:off x="6287328" y="6121676"/>
            <a:ext cx="621196" cy="464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/>
              <a:t>XML</a:t>
            </a:r>
            <a:br>
              <a:rPr lang="en-US" sz="1200" b="0"/>
            </a:br>
            <a:r>
              <a:rPr lang="en-US" sz="1200" b="0"/>
              <a:t>file</a:t>
            </a:r>
          </a:p>
        </p:txBody>
      </p:sp>
      <p:sp>
        <p:nvSpPr>
          <p:cNvPr id="16413" name="AutoShape 35"/>
          <p:cNvSpPr>
            <a:spLocks noChangeArrowheads="1"/>
          </p:cNvSpPr>
          <p:nvPr/>
        </p:nvSpPr>
        <p:spPr bwMode="auto">
          <a:xfrm>
            <a:off x="7206698" y="5512904"/>
            <a:ext cx="1908313" cy="119269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414" name="Freeform 36"/>
          <p:cNvSpPr>
            <a:spLocks/>
          </p:cNvSpPr>
          <p:nvPr/>
        </p:nvSpPr>
        <p:spPr bwMode="auto">
          <a:xfrm>
            <a:off x="7206699" y="5333999"/>
            <a:ext cx="735150" cy="187601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8220489" y="5985013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8280124" y="5942772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8364607" y="5900530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 dirty="0"/>
              <a:t>.</a:t>
            </a:r>
            <a:r>
              <a:rPr lang="en-US" sz="1200" b="0" dirty="0" err="1"/>
              <a:t>dll</a:t>
            </a:r>
            <a:endParaRPr lang="en-US" sz="1200" b="0" dirty="0"/>
          </a:p>
          <a:p>
            <a:pPr algn="ctr">
              <a:defRPr/>
            </a:pPr>
            <a:r>
              <a:rPr lang="en-US" sz="1200" b="0" dirty="0"/>
              <a:t>file</a:t>
            </a:r>
          </a:p>
        </p:txBody>
      </p:sp>
      <p:sp>
        <p:nvSpPr>
          <p:cNvPr id="16425" name="Text Box 50"/>
          <p:cNvSpPr txBox="1">
            <a:spLocks noChangeArrowheads="1"/>
          </p:cNvSpPr>
          <p:nvPr/>
        </p:nvSpPr>
        <p:spPr bwMode="auto">
          <a:xfrm>
            <a:off x="5303541" y="5574418"/>
            <a:ext cx="640059" cy="21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b="0" dirty="0" err="1"/>
              <a:t>App_Data</a:t>
            </a:r>
            <a:endParaRPr lang="en-US" sz="1200" b="0" dirty="0"/>
          </a:p>
        </p:txBody>
      </p:sp>
      <p:sp>
        <p:nvSpPr>
          <p:cNvPr id="16426" name="Text Box 51"/>
          <p:cNvSpPr txBox="1">
            <a:spLocks noChangeArrowheads="1"/>
          </p:cNvSpPr>
          <p:nvPr/>
        </p:nvSpPr>
        <p:spPr bwMode="auto">
          <a:xfrm>
            <a:off x="7206698" y="5524086"/>
            <a:ext cx="298828" cy="21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b="0"/>
              <a:t>bin</a:t>
            </a:r>
          </a:p>
        </p:txBody>
      </p:sp>
      <p:sp>
        <p:nvSpPr>
          <p:cNvPr id="16427" name="Rectangle 34"/>
          <p:cNvSpPr>
            <a:spLocks noChangeArrowheads="1"/>
          </p:cNvSpPr>
          <p:nvPr/>
        </p:nvSpPr>
        <p:spPr bwMode="auto">
          <a:xfrm>
            <a:off x="6346963" y="6027254"/>
            <a:ext cx="621196" cy="464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/>
              <a:t>XML</a:t>
            </a:r>
            <a:br>
              <a:rPr lang="en-US" sz="1200" b="0"/>
            </a:br>
            <a:r>
              <a:rPr lang="en-US" sz="1200" b="0"/>
              <a:t>file</a:t>
            </a:r>
          </a:p>
        </p:txBody>
      </p:sp>
      <p:sp>
        <p:nvSpPr>
          <p:cNvPr id="16428" name="Rectangle 34"/>
          <p:cNvSpPr>
            <a:spLocks noChangeArrowheads="1"/>
          </p:cNvSpPr>
          <p:nvPr/>
        </p:nvSpPr>
        <p:spPr bwMode="auto">
          <a:xfrm>
            <a:off x="6406598" y="5932833"/>
            <a:ext cx="621196" cy="464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/>
              <a:t>XML</a:t>
            </a:r>
            <a:br>
              <a:rPr lang="en-US" sz="1200" b="0"/>
            </a:br>
            <a:r>
              <a:rPr lang="en-US" sz="1200" b="0"/>
              <a:t>file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7385602" y="6062041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7445237" y="6019800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7504872" y="5977559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 dirty="0"/>
              <a:t>.exe</a:t>
            </a:r>
          </a:p>
          <a:p>
            <a:pPr algn="ctr">
              <a:defRPr/>
            </a:pPr>
            <a:r>
              <a:rPr lang="en-US" sz="1200" b="0" dirty="0"/>
              <a:t>file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9585" y="5849592"/>
            <a:ext cx="959126" cy="775251"/>
            <a:chOff x="3206199" y="5849592"/>
            <a:chExt cx="1100758" cy="775251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347831" y="5968861"/>
              <a:ext cx="959126" cy="6559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0" dirty="0"/>
                <a:t>.</a:t>
              </a:r>
              <a:r>
                <a:rPr lang="en-US" sz="1200" b="0" dirty="0" err="1" smtClean="0"/>
                <a:t>aspx</a:t>
              </a:r>
              <a:r>
                <a:rPr lang="en-US" sz="1200" b="0" dirty="0"/>
                <a:t> </a:t>
              </a:r>
              <a:r>
                <a:rPr lang="en-US" sz="1200" b="0" dirty="0" smtClean="0"/>
                <a:t>&amp; </a:t>
              </a:r>
              <a:br>
                <a:rPr lang="en-US" sz="1200" b="0" dirty="0" smtClean="0"/>
              </a:br>
              <a:r>
                <a:rPr lang="en-US" sz="1200" b="0" dirty="0" err="1" smtClean="0"/>
                <a:t>aspx.cs</a:t>
              </a:r>
              <a:endParaRPr lang="en-US" sz="1200" b="0" dirty="0" smtClean="0"/>
            </a:p>
            <a:p>
              <a:pPr algn="ctr"/>
              <a:r>
                <a:rPr lang="en-US" sz="1200" b="0" dirty="0" smtClean="0"/>
                <a:t>files</a:t>
              </a:r>
              <a:endParaRPr lang="en-US" sz="1200" b="0" dirty="0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283227" y="5909226"/>
              <a:ext cx="959126" cy="6559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0" dirty="0"/>
                <a:t>.</a:t>
              </a:r>
              <a:r>
                <a:rPr lang="en-US" sz="1200" b="0" dirty="0" err="1" smtClean="0"/>
                <a:t>aspx</a:t>
              </a:r>
              <a:r>
                <a:rPr lang="en-US" sz="1200" b="0" dirty="0"/>
                <a:t> </a:t>
              </a:r>
              <a:r>
                <a:rPr lang="en-US" sz="1200" b="0" dirty="0" smtClean="0"/>
                <a:t>&amp; </a:t>
              </a:r>
              <a:br>
                <a:rPr lang="en-US" sz="1200" b="0" dirty="0" smtClean="0"/>
              </a:br>
              <a:r>
                <a:rPr lang="en-US" sz="1200" b="0" dirty="0" err="1" smtClean="0"/>
                <a:t>aspx.cs</a:t>
              </a:r>
              <a:endParaRPr lang="en-US" sz="1200" b="0" dirty="0" smtClean="0"/>
            </a:p>
            <a:p>
              <a:pPr algn="ctr"/>
              <a:r>
                <a:rPr lang="en-US" sz="1200" b="0" dirty="0" smtClean="0"/>
                <a:t>files</a:t>
              </a:r>
              <a:endParaRPr lang="en-US" sz="1200" b="0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3206199" y="5849592"/>
              <a:ext cx="959126" cy="720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0" dirty="0">
                  <a:solidFill>
                    <a:srgbClr val="0000FF"/>
                  </a:solidFill>
                </a:rPr>
                <a:t>.</a:t>
              </a:r>
              <a:r>
                <a:rPr lang="en-US" sz="1200" b="0" dirty="0" err="1" smtClean="0">
                  <a:solidFill>
                    <a:srgbClr val="0000FF"/>
                  </a:solidFill>
                </a:rPr>
                <a:t>aspx</a:t>
              </a:r>
              <a:r>
                <a:rPr lang="en-US" sz="1200" b="0" dirty="0">
                  <a:solidFill>
                    <a:srgbClr val="0000FF"/>
                  </a:solidFill>
                </a:rPr>
                <a:t> </a:t>
              </a:r>
              <a:r>
                <a:rPr lang="en-US" sz="1200" b="0" dirty="0" smtClean="0"/>
                <a:t>&amp; </a:t>
              </a:r>
              <a:br>
                <a:rPr lang="en-US" sz="1200" b="0" dirty="0" smtClean="0"/>
              </a:br>
              <a:r>
                <a:rPr lang="en-US" sz="1200" b="0" dirty="0" err="1" smtClean="0">
                  <a:solidFill>
                    <a:srgbClr val="FF0000"/>
                  </a:solidFill>
                </a:rPr>
                <a:t>aspx.cs</a:t>
              </a:r>
              <a:endParaRPr lang="en-US" sz="1200" b="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200" b="0" dirty="0" smtClean="0"/>
                <a:t>files</a:t>
              </a:r>
              <a:endParaRPr lang="en-US" sz="1200" b="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20148" y="1085281"/>
            <a:ext cx="8781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ASP </a:t>
            </a:r>
            <a:r>
              <a:rPr lang="en-US" sz="2000" b="0" dirty="0" err="1"/>
              <a:t>.Net</a:t>
            </a:r>
            <a:r>
              <a:rPr lang="en-US" sz="2000" b="0" dirty="0"/>
              <a:t> </a:t>
            </a:r>
            <a:r>
              <a:rPr lang="en-US" sz="2000" b="0" dirty="0" smtClean="0"/>
              <a:t>comes from object-oriented programming environment. </a:t>
            </a:r>
          </a:p>
          <a:p>
            <a:r>
              <a:rPr lang="en-US" sz="2000" b="0" dirty="0" smtClean="0"/>
              <a:t>It makes it easier for developers with OO development experience.</a:t>
            </a:r>
          </a:p>
          <a:p>
            <a:r>
              <a:rPr lang="en-US" sz="2000" b="0" dirty="0" smtClean="0"/>
              <a:t>It places </a:t>
            </a:r>
            <a:r>
              <a:rPr lang="en-US" sz="2000" b="0" dirty="0"/>
              <a:t>the presentation layer files (.aspx) and the controller file (.aspx.cs) together</a:t>
            </a:r>
            <a:r>
              <a:rPr lang="en-US" sz="2000" b="0" dirty="0" smtClean="0"/>
              <a:t>.</a:t>
            </a:r>
          </a:p>
          <a:p>
            <a:r>
              <a:rPr lang="en-US" sz="2000" b="0" dirty="0" smtClean="0"/>
              <a:t>It generates html file based on .aspx file.</a:t>
            </a:r>
            <a:endParaRPr lang="en-US" sz="2000" b="0" dirty="0"/>
          </a:p>
        </p:txBody>
      </p:sp>
      <p:sp>
        <p:nvSpPr>
          <p:cNvPr id="48" name="Cube 47"/>
          <p:cNvSpPr/>
          <p:nvPr/>
        </p:nvSpPr>
        <p:spPr bwMode="auto">
          <a:xfrm>
            <a:off x="40640" y="5340143"/>
            <a:ext cx="1610649" cy="1468644"/>
          </a:xfrm>
          <a:prstGeom prst="cube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1145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85837"/>
            <a:ext cx="8763000" cy="5719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623888"/>
          </a:xfrm>
        </p:spPr>
        <p:txBody>
          <a:bodyPr/>
          <a:lstStyle/>
          <a:p>
            <a:pPr algn="ctr"/>
            <a:r>
              <a:rPr lang="en-US" sz="2800" dirty="0" smtClean="0"/>
              <a:t>MVC can be applied for developing different apps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 rot="18922936">
            <a:off x="2939162" y="1499989"/>
            <a:ext cx="533400" cy="3429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899"/>
            <a:ext cx="9128760" cy="529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623888"/>
          </a:xfrm>
        </p:spPr>
        <p:txBody>
          <a:bodyPr/>
          <a:lstStyle/>
          <a:p>
            <a:pPr algn="ctr"/>
            <a:r>
              <a:rPr lang="en-US" dirty="0" smtClean="0"/>
              <a:t>An MVC 1 Project: Organized Differently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52671" y="5531402"/>
            <a:ext cx="1628775" cy="914399"/>
          </a:xfrm>
          <a:prstGeom prst="wedgeRoundRectCallout">
            <a:avLst>
              <a:gd name="adj1" fmla="val 142681"/>
              <a:gd name="adj2" fmla="val -5536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aspx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files, without .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aspx.cs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928872" y="2209801"/>
            <a:ext cx="1524000" cy="990599"/>
          </a:xfrm>
          <a:prstGeom prst="wedgeRoundRectCallout">
            <a:avLst>
              <a:gd name="adj1" fmla="val 126068"/>
              <a:gd name="adj2" fmla="val 7139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aspx.cs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files, are moved to here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233672" y="4038600"/>
            <a:ext cx="1600200" cy="1123949"/>
          </a:xfrm>
          <a:prstGeom prst="wedgeRoundRectCallout">
            <a:avLst>
              <a:gd name="adj1" fmla="val 103530"/>
              <a:gd name="adj2" fmla="val -776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Put any business logic not related I/O are  here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7586472" y="3733800"/>
            <a:ext cx="1232121" cy="1542550"/>
          </a:xfrm>
          <a:custGeom>
            <a:avLst/>
            <a:gdLst>
              <a:gd name="connsiteX0" fmla="*/ 771276 w 970059"/>
              <a:gd name="connsiteY0" fmla="*/ 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771276 w 978010"/>
              <a:gd name="connsiteY0" fmla="*/ 0 h 1789044"/>
              <a:gd name="connsiteX1" fmla="*/ 970059 w 978010"/>
              <a:gd name="connsiteY1" fmla="*/ 0 h 1789044"/>
              <a:gd name="connsiteX2" fmla="*/ 978010 w 978010"/>
              <a:gd name="connsiteY2" fmla="*/ 1781093 h 1789044"/>
              <a:gd name="connsiteX3" fmla="*/ 0 w 978010"/>
              <a:gd name="connsiteY3" fmla="*/ 1789044 h 1789044"/>
              <a:gd name="connsiteX0" fmla="*/ 771276 w 970411"/>
              <a:gd name="connsiteY0" fmla="*/ 0 h 1789044"/>
              <a:gd name="connsiteX1" fmla="*/ 970059 w 970411"/>
              <a:gd name="connsiteY1" fmla="*/ 0 h 1789044"/>
              <a:gd name="connsiteX2" fmla="*/ 962107 w 970411"/>
              <a:gd name="connsiteY2" fmla="*/ 1765191 h 1789044"/>
              <a:gd name="connsiteX3" fmla="*/ 0 w 970411"/>
              <a:gd name="connsiteY3" fmla="*/ 1789044 h 1789044"/>
              <a:gd name="connsiteX0" fmla="*/ 771276 w 970411"/>
              <a:gd name="connsiteY0" fmla="*/ 0 h 1765191"/>
              <a:gd name="connsiteX1" fmla="*/ 970059 w 970411"/>
              <a:gd name="connsiteY1" fmla="*/ 0 h 1765191"/>
              <a:gd name="connsiteX2" fmla="*/ 962107 w 970411"/>
              <a:gd name="connsiteY2" fmla="*/ 1765191 h 1765191"/>
              <a:gd name="connsiteX3" fmla="*/ 0 w 970411"/>
              <a:gd name="connsiteY3" fmla="*/ 1765190 h 1765191"/>
              <a:gd name="connsiteX0" fmla="*/ 612250 w 970411"/>
              <a:gd name="connsiteY0" fmla="*/ 0 h 1765191"/>
              <a:gd name="connsiteX1" fmla="*/ 970059 w 970411"/>
              <a:gd name="connsiteY1" fmla="*/ 0 h 1765191"/>
              <a:gd name="connsiteX2" fmla="*/ 962107 w 970411"/>
              <a:gd name="connsiteY2" fmla="*/ 1765191 h 1765191"/>
              <a:gd name="connsiteX3" fmla="*/ 0 w 970411"/>
              <a:gd name="connsiteY3" fmla="*/ 1765190 h 176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411" h="1765191">
                <a:moveTo>
                  <a:pt x="612250" y="0"/>
                </a:moveTo>
                <a:lnTo>
                  <a:pt x="970059" y="0"/>
                </a:lnTo>
                <a:cubicBezTo>
                  <a:pt x="972709" y="593698"/>
                  <a:pt x="959457" y="1171493"/>
                  <a:pt x="962107" y="1765191"/>
                </a:cubicBezTo>
                <a:lnTo>
                  <a:pt x="0" y="176519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7738872" y="3505200"/>
            <a:ext cx="1282810" cy="1575817"/>
          </a:xfrm>
          <a:custGeom>
            <a:avLst/>
            <a:gdLst>
              <a:gd name="connsiteX0" fmla="*/ 771276 w 970059"/>
              <a:gd name="connsiteY0" fmla="*/ 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644055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0059"/>
              <a:gd name="connsiteY0" fmla="*/ 1879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620201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8010"/>
              <a:gd name="connsiteY0" fmla="*/ 0 h 1804946"/>
              <a:gd name="connsiteX1" fmla="*/ 970059 w 978010"/>
              <a:gd name="connsiteY1" fmla="*/ 15902 h 1804946"/>
              <a:gd name="connsiteX2" fmla="*/ 978010 w 978010"/>
              <a:gd name="connsiteY2" fmla="*/ 1793382 h 1804946"/>
              <a:gd name="connsiteX3" fmla="*/ 0 w 978010"/>
              <a:gd name="connsiteY3" fmla="*/ 1804946 h 1804946"/>
              <a:gd name="connsiteX0" fmla="*/ 620201 w 978010"/>
              <a:gd name="connsiteY0" fmla="*/ 18790 h 1823736"/>
              <a:gd name="connsiteX1" fmla="*/ 970059 w 978010"/>
              <a:gd name="connsiteY1" fmla="*/ 0 h 1823736"/>
              <a:gd name="connsiteX2" fmla="*/ 978010 w 978010"/>
              <a:gd name="connsiteY2" fmla="*/ 1812172 h 1823736"/>
              <a:gd name="connsiteX3" fmla="*/ 0 w 978010"/>
              <a:gd name="connsiteY3" fmla="*/ 1823736 h 1823736"/>
              <a:gd name="connsiteX0" fmla="*/ 620201 w 978010"/>
              <a:gd name="connsiteY0" fmla="*/ 0 h 1804946"/>
              <a:gd name="connsiteX1" fmla="*/ 970059 w 978010"/>
              <a:gd name="connsiteY1" fmla="*/ 15902 h 1804946"/>
              <a:gd name="connsiteX2" fmla="*/ 978010 w 978010"/>
              <a:gd name="connsiteY2" fmla="*/ 1793382 h 1804946"/>
              <a:gd name="connsiteX3" fmla="*/ 0 w 978010"/>
              <a:gd name="connsiteY3" fmla="*/ 1804946 h 180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" h="1804946">
                <a:moveTo>
                  <a:pt x="620201" y="0"/>
                </a:moveTo>
                <a:lnTo>
                  <a:pt x="970059" y="15902"/>
                </a:lnTo>
                <a:cubicBezTo>
                  <a:pt x="972709" y="608395"/>
                  <a:pt x="975360" y="1200889"/>
                  <a:pt x="978010" y="1793382"/>
                </a:cubicBezTo>
                <a:lnTo>
                  <a:pt x="0" y="1804946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my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59721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3276600" y="803720"/>
            <a:ext cx="1447800" cy="457200"/>
          </a:xfrm>
          <a:prstGeom prst="wedgeRoundRectCallout">
            <a:avLst>
              <a:gd name="adj1" fmla="val 36431"/>
              <a:gd name="adj2" fmla="val 15050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Right click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84" y="3429000"/>
            <a:ext cx="527001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 bwMode="auto">
          <a:xfrm>
            <a:off x="7972424" y="4876800"/>
            <a:ext cx="381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7696200" y="4800600"/>
            <a:ext cx="228600" cy="438150"/>
          </a:xfrm>
          <a:prstGeom prst="rightBrace">
            <a:avLst/>
          </a:prstGeom>
          <a:noFill/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73" y="734296"/>
            <a:ext cx="7407054" cy="612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623888"/>
          </a:xfrm>
        </p:spPr>
        <p:txBody>
          <a:bodyPr/>
          <a:lstStyle/>
          <a:p>
            <a:r>
              <a:rPr lang="en-US" dirty="0" smtClean="0"/>
              <a:t>New Items are Added to the </a:t>
            </a:r>
            <a:r>
              <a:rPr lang="en-US" smtClean="0"/>
              <a:t>MVC 1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286000" y="5695952"/>
            <a:ext cx="1981200" cy="990599"/>
          </a:xfrm>
          <a:prstGeom prst="wedgeRoundRectCallout">
            <a:avLst>
              <a:gd name="adj1" fmla="val 128021"/>
              <a:gd name="adj2" fmla="val -22743"/>
              <a:gd name="adj3" fmla="val 16667"/>
            </a:avLst>
          </a:prstGeom>
          <a:solidFill>
            <a:srgbClr val="AFE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A 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raditional User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control with both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.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ascx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 and .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cs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 files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771774" y="2133600"/>
            <a:ext cx="2105025" cy="990599"/>
          </a:xfrm>
          <a:prstGeom prst="wedgeRoundRectCallout">
            <a:avLst>
              <a:gd name="adj1" fmla="val 94461"/>
              <a:gd name="adj2" fmla="val 33049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MVC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user control’s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 is added separately here.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286000" y="4572000"/>
            <a:ext cx="1981200" cy="990599"/>
          </a:xfrm>
          <a:prstGeom prst="wedgeRoundRectCallout">
            <a:avLst>
              <a:gd name="adj1" fmla="val 127196"/>
              <a:gd name="adj2" fmla="val 6198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MVC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user control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Only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.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ascx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 is added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7148240" y="2949934"/>
            <a:ext cx="1322881" cy="2716032"/>
          </a:xfrm>
          <a:custGeom>
            <a:avLst/>
            <a:gdLst>
              <a:gd name="connsiteX0" fmla="*/ 771276 w 970059"/>
              <a:gd name="connsiteY0" fmla="*/ 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771276 w 978010"/>
              <a:gd name="connsiteY0" fmla="*/ 0 h 1789044"/>
              <a:gd name="connsiteX1" fmla="*/ 970059 w 978010"/>
              <a:gd name="connsiteY1" fmla="*/ 0 h 1789044"/>
              <a:gd name="connsiteX2" fmla="*/ 978010 w 978010"/>
              <a:gd name="connsiteY2" fmla="*/ 1781093 h 1789044"/>
              <a:gd name="connsiteX3" fmla="*/ 0 w 978010"/>
              <a:gd name="connsiteY3" fmla="*/ 1789044 h 1789044"/>
              <a:gd name="connsiteX0" fmla="*/ 771276 w 970411"/>
              <a:gd name="connsiteY0" fmla="*/ 0 h 1789044"/>
              <a:gd name="connsiteX1" fmla="*/ 970059 w 970411"/>
              <a:gd name="connsiteY1" fmla="*/ 0 h 1789044"/>
              <a:gd name="connsiteX2" fmla="*/ 962107 w 970411"/>
              <a:gd name="connsiteY2" fmla="*/ 1765191 h 1789044"/>
              <a:gd name="connsiteX3" fmla="*/ 0 w 970411"/>
              <a:gd name="connsiteY3" fmla="*/ 1789044 h 1789044"/>
              <a:gd name="connsiteX0" fmla="*/ 771276 w 970411"/>
              <a:gd name="connsiteY0" fmla="*/ 0 h 1765191"/>
              <a:gd name="connsiteX1" fmla="*/ 970059 w 970411"/>
              <a:gd name="connsiteY1" fmla="*/ 0 h 1765191"/>
              <a:gd name="connsiteX2" fmla="*/ 962107 w 970411"/>
              <a:gd name="connsiteY2" fmla="*/ 1765191 h 1765191"/>
              <a:gd name="connsiteX3" fmla="*/ 0 w 970411"/>
              <a:gd name="connsiteY3" fmla="*/ 1765190 h 1765191"/>
              <a:gd name="connsiteX0" fmla="*/ 612250 w 970411"/>
              <a:gd name="connsiteY0" fmla="*/ 0 h 1765191"/>
              <a:gd name="connsiteX1" fmla="*/ 970059 w 970411"/>
              <a:gd name="connsiteY1" fmla="*/ 0 h 1765191"/>
              <a:gd name="connsiteX2" fmla="*/ 962107 w 970411"/>
              <a:gd name="connsiteY2" fmla="*/ 1765191 h 1765191"/>
              <a:gd name="connsiteX3" fmla="*/ 0 w 970411"/>
              <a:gd name="connsiteY3" fmla="*/ 1765190 h 1765191"/>
              <a:gd name="connsiteX0" fmla="*/ 0 w 1297656"/>
              <a:gd name="connsiteY0" fmla="*/ 12381 h 1765191"/>
              <a:gd name="connsiteX1" fmla="*/ 1297304 w 1297656"/>
              <a:gd name="connsiteY1" fmla="*/ 0 h 1765191"/>
              <a:gd name="connsiteX2" fmla="*/ 1289352 w 1297656"/>
              <a:gd name="connsiteY2" fmla="*/ 1765191 h 1765191"/>
              <a:gd name="connsiteX3" fmla="*/ 327245 w 1297656"/>
              <a:gd name="connsiteY3" fmla="*/ 1765190 h 1765191"/>
              <a:gd name="connsiteX0" fmla="*/ 0 w 1279235"/>
              <a:gd name="connsiteY0" fmla="*/ 0 h 1765191"/>
              <a:gd name="connsiteX1" fmla="*/ 1278883 w 1279235"/>
              <a:gd name="connsiteY1" fmla="*/ 0 h 1765191"/>
              <a:gd name="connsiteX2" fmla="*/ 1270931 w 1279235"/>
              <a:gd name="connsiteY2" fmla="*/ 1765191 h 1765191"/>
              <a:gd name="connsiteX3" fmla="*/ 308824 w 1279235"/>
              <a:gd name="connsiteY3" fmla="*/ 1765190 h 176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235" h="1765191">
                <a:moveTo>
                  <a:pt x="0" y="0"/>
                </a:moveTo>
                <a:lnTo>
                  <a:pt x="1278883" y="0"/>
                </a:lnTo>
                <a:cubicBezTo>
                  <a:pt x="1281533" y="593698"/>
                  <a:pt x="1268281" y="1171493"/>
                  <a:pt x="1270931" y="1765191"/>
                </a:cubicBezTo>
                <a:lnTo>
                  <a:pt x="308824" y="1765190"/>
                </a:ln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7176189" y="2741656"/>
            <a:ext cx="1421821" cy="2592345"/>
          </a:xfrm>
          <a:custGeom>
            <a:avLst/>
            <a:gdLst>
              <a:gd name="connsiteX0" fmla="*/ 771276 w 970059"/>
              <a:gd name="connsiteY0" fmla="*/ 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644055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0059"/>
              <a:gd name="connsiteY0" fmla="*/ 1879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620201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8010"/>
              <a:gd name="connsiteY0" fmla="*/ 0 h 1804946"/>
              <a:gd name="connsiteX1" fmla="*/ 970059 w 978010"/>
              <a:gd name="connsiteY1" fmla="*/ 15902 h 1804946"/>
              <a:gd name="connsiteX2" fmla="*/ 978010 w 978010"/>
              <a:gd name="connsiteY2" fmla="*/ 1793382 h 1804946"/>
              <a:gd name="connsiteX3" fmla="*/ 0 w 978010"/>
              <a:gd name="connsiteY3" fmla="*/ 1804946 h 1804946"/>
              <a:gd name="connsiteX0" fmla="*/ 620201 w 978010"/>
              <a:gd name="connsiteY0" fmla="*/ 18790 h 1823736"/>
              <a:gd name="connsiteX1" fmla="*/ 970059 w 978010"/>
              <a:gd name="connsiteY1" fmla="*/ 0 h 1823736"/>
              <a:gd name="connsiteX2" fmla="*/ 978010 w 978010"/>
              <a:gd name="connsiteY2" fmla="*/ 1812172 h 1823736"/>
              <a:gd name="connsiteX3" fmla="*/ 0 w 978010"/>
              <a:gd name="connsiteY3" fmla="*/ 1823736 h 1823736"/>
              <a:gd name="connsiteX0" fmla="*/ 620201 w 978010"/>
              <a:gd name="connsiteY0" fmla="*/ 0 h 1804946"/>
              <a:gd name="connsiteX1" fmla="*/ 970059 w 978010"/>
              <a:gd name="connsiteY1" fmla="*/ 15902 h 1804946"/>
              <a:gd name="connsiteX2" fmla="*/ 978010 w 978010"/>
              <a:gd name="connsiteY2" fmla="*/ 1793382 h 1804946"/>
              <a:gd name="connsiteX3" fmla="*/ 0 w 978010"/>
              <a:gd name="connsiteY3" fmla="*/ 1804946 h 1804946"/>
              <a:gd name="connsiteX0" fmla="*/ 0 w 1214704"/>
              <a:gd name="connsiteY0" fmla="*/ 0 h 1798109"/>
              <a:gd name="connsiteX1" fmla="*/ 1206753 w 1214704"/>
              <a:gd name="connsiteY1" fmla="*/ 9065 h 1798109"/>
              <a:gd name="connsiteX2" fmla="*/ 1214704 w 1214704"/>
              <a:gd name="connsiteY2" fmla="*/ 1786545 h 1798109"/>
              <a:gd name="connsiteX3" fmla="*/ 236694 w 1214704"/>
              <a:gd name="connsiteY3" fmla="*/ 1798109 h 1798109"/>
              <a:gd name="connsiteX0" fmla="*/ 0 w 1105777"/>
              <a:gd name="connsiteY0" fmla="*/ 5749 h 1790184"/>
              <a:gd name="connsiteX1" fmla="*/ 1097826 w 1105777"/>
              <a:gd name="connsiteY1" fmla="*/ 1140 h 1790184"/>
              <a:gd name="connsiteX2" fmla="*/ 1105777 w 1105777"/>
              <a:gd name="connsiteY2" fmla="*/ 1778620 h 1790184"/>
              <a:gd name="connsiteX3" fmla="*/ 127767 w 1105777"/>
              <a:gd name="connsiteY3" fmla="*/ 1790184 h 1790184"/>
              <a:gd name="connsiteX0" fmla="*/ 0 w 1091253"/>
              <a:gd name="connsiteY0" fmla="*/ 18936 h 1789697"/>
              <a:gd name="connsiteX1" fmla="*/ 1083302 w 1091253"/>
              <a:gd name="connsiteY1" fmla="*/ 653 h 1789697"/>
              <a:gd name="connsiteX2" fmla="*/ 1091253 w 1091253"/>
              <a:gd name="connsiteY2" fmla="*/ 1778133 h 1789697"/>
              <a:gd name="connsiteX3" fmla="*/ 113243 w 1091253"/>
              <a:gd name="connsiteY3" fmla="*/ 1789697 h 1789697"/>
              <a:gd name="connsiteX0" fmla="*/ 0 w 1083991"/>
              <a:gd name="connsiteY0" fmla="*/ 263 h 1790763"/>
              <a:gd name="connsiteX1" fmla="*/ 1076040 w 1083991"/>
              <a:gd name="connsiteY1" fmla="*/ 1719 h 1790763"/>
              <a:gd name="connsiteX2" fmla="*/ 1083991 w 1083991"/>
              <a:gd name="connsiteY2" fmla="*/ 1779199 h 1790763"/>
              <a:gd name="connsiteX3" fmla="*/ 105981 w 1083991"/>
              <a:gd name="connsiteY3" fmla="*/ 1790763 h 179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991" h="1790763">
                <a:moveTo>
                  <a:pt x="0" y="263"/>
                </a:moveTo>
                <a:cubicBezTo>
                  <a:pt x="116619" y="5564"/>
                  <a:pt x="959421" y="-3582"/>
                  <a:pt x="1076040" y="1719"/>
                </a:cubicBezTo>
                <a:cubicBezTo>
                  <a:pt x="1078690" y="594212"/>
                  <a:pt x="1081341" y="1186706"/>
                  <a:pt x="1083991" y="1779199"/>
                </a:cubicBezTo>
                <a:lnTo>
                  <a:pt x="105981" y="1790763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067050" y="3505200"/>
            <a:ext cx="1524000" cy="786248"/>
          </a:xfrm>
          <a:prstGeom prst="wedgeRoundRectCallout">
            <a:avLst>
              <a:gd name="adj1" fmla="val 141667"/>
              <a:gd name="adj2" fmla="val 17811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View Page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added here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6248400" y="3352800"/>
            <a:ext cx="381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7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623888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are </a:t>
            </a:r>
            <a:r>
              <a:rPr lang="en-US" dirty="0" smtClean="0">
                <a:solidFill>
                  <a:srgbClr val="990000"/>
                </a:solidFill>
              </a:rPr>
              <a:t>View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990000"/>
                </a:solidFill>
              </a:rPr>
              <a:t>Controller</a:t>
            </a:r>
            <a:r>
              <a:rPr lang="en-US" dirty="0" smtClean="0"/>
              <a:t> Connected?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5029200"/>
          </a:xfrm>
        </p:spPr>
        <p:txBody>
          <a:bodyPr/>
          <a:lstStyle/>
          <a:p>
            <a:r>
              <a:rPr lang="en-US" dirty="0" smtClean="0"/>
              <a:t>In ASP </a:t>
            </a:r>
            <a:r>
              <a:rPr lang="en-US" dirty="0" err="1" smtClean="0"/>
              <a:t>.Net</a:t>
            </a:r>
            <a:r>
              <a:rPr lang="en-US" dirty="0" smtClean="0"/>
              <a:t>, the .</a:t>
            </a:r>
            <a:r>
              <a:rPr lang="en-US" dirty="0" err="1" smtClean="0"/>
              <a:t>aspx</a:t>
            </a:r>
            <a:r>
              <a:rPr lang="en-US" dirty="0" smtClean="0"/>
              <a:t> files and .</a:t>
            </a:r>
            <a:r>
              <a:rPr lang="en-US" dirty="0" err="1" smtClean="0"/>
              <a:t>aspx.cs</a:t>
            </a:r>
            <a:r>
              <a:rPr lang="en-US" dirty="0" smtClean="0"/>
              <a:t> files are placed together in the same folder. The links are </a:t>
            </a:r>
            <a:r>
              <a:rPr lang="en-US" dirty="0" smtClean="0">
                <a:solidFill>
                  <a:srgbClr val="0000FF"/>
                </a:solidFill>
              </a:rPr>
              <a:t>implicit</a:t>
            </a:r>
            <a:r>
              <a:rPr lang="en-US" dirty="0" smtClean="0"/>
              <a:t>. You must click the buttons to create the implicit links. It works because the two pages are tied together.</a:t>
            </a:r>
            <a:endParaRPr lang="en-US" b="1" dirty="0" smtClean="0"/>
          </a:p>
          <a:p>
            <a:r>
              <a:rPr lang="en-US" b="1" dirty="0" smtClean="0"/>
              <a:t>In MVC, the links </a:t>
            </a:r>
            <a:r>
              <a:rPr lang="en-US" dirty="0" smtClean="0"/>
              <a:t>are explicit. </a:t>
            </a:r>
          </a:p>
          <a:p>
            <a:pPr lvl="1"/>
            <a:r>
              <a:rPr lang="en-US" dirty="0" smtClean="0"/>
              <a:t>Each View </a:t>
            </a:r>
            <a:r>
              <a:rPr lang="en-US" dirty="0"/>
              <a:t>component </a:t>
            </a:r>
            <a:r>
              <a:rPr lang="en-US" dirty="0" smtClean="0"/>
              <a:t>(.</a:t>
            </a:r>
            <a:r>
              <a:rPr lang="en-US" dirty="0" err="1"/>
              <a:t>aspx</a:t>
            </a:r>
            <a:r>
              <a:rPr lang="en-US" dirty="0"/>
              <a:t> </a:t>
            </a:r>
            <a:r>
              <a:rPr lang="en-US" dirty="0" smtClean="0"/>
              <a:t>file) in browser contains a list of </a:t>
            </a:r>
            <a:r>
              <a:rPr lang="en-US" dirty="0" smtClean="0">
                <a:solidFill>
                  <a:srgbClr val="0000FF"/>
                </a:solidFill>
              </a:rPr>
              <a:t>JavaScript</a:t>
            </a:r>
            <a:r>
              <a:rPr lang="en-US" dirty="0" smtClean="0"/>
              <a:t> calls.</a:t>
            </a:r>
          </a:p>
          <a:p>
            <a:pPr lvl="1"/>
            <a:r>
              <a:rPr lang="en-US" dirty="0" smtClean="0"/>
              <a:t>The Controller of the component contains the methods to be called. View page and .</a:t>
            </a:r>
            <a:r>
              <a:rPr lang="en-US" dirty="0" err="1" smtClean="0"/>
              <a:t>cs</a:t>
            </a:r>
            <a:r>
              <a:rPr lang="en-US" dirty="0" smtClean="0"/>
              <a:t> page can be completely separated.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848600" cy="928688"/>
          </a:xfrm>
        </p:spPr>
        <p:txBody>
          <a:bodyPr/>
          <a:lstStyle/>
          <a:p>
            <a:r>
              <a:rPr lang="en-US" sz="2800" dirty="0" err="1" smtClean="0"/>
              <a:t>ChangePassword</a:t>
            </a:r>
            <a:r>
              <a:rPr lang="en-US" sz="2800" dirty="0" smtClean="0"/>
              <a:t> in ChangePassword</a:t>
            </a:r>
            <a:r>
              <a:rPr lang="en-US" sz="2800" dirty="0" smtClean="0">
                <a:solidFill>
                  <a:srgbClr val="FF0000"/>
                </a:solidFill>
              </a:rPr>
              <a:t>.aspx</a:t>
            </a:r>
            <a:r>
              <a:rPr lang="en-US" sz="2800" dirty="0" smtClean="0"/>
              <a:t>, making JS calls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376"/>
            <a:ext cx="9301810" cy="539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81425"/>
            <a:ext cx="368564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 bwMode="auto">
          <a:xfrm>
            <a:off x="8153400" y="4191000"/>
            <a:ext cx="381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286500" y="4248150"/>
            <a:ext cx="1828800" cy="2286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900" y="2426825"/>
            <a:ext cx="7620000" cy="304800"/>
          </a:xfrm>
          <a:prstGeom prst="rect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ChangePassword</a:t>
            </a:r>
            <a:r>
              <a:rPr lang="en-US" sz="2800" dirty="0" smtClean="0"/>
              <a:t> method in </a:t>
            </a:r>
            <a:r>
              <a:rPr lang="en-US" sz="2800" dirty="0" err="1" smtClean="0"/>
              <a:t>Account</a:t>
            </a:r>
            <a:r>
              <a:rPr lang="en-US" sz="2800" dirty="0" err="1" smtClean="0">
                <a:solidFill>
                  <a:srgbClr val="0000FF"/>
                </a:solidFill>
              </a:rPr>
              <a:t>Controller</a:t>
            </a:r>
            <a:r>
              <a:rPr lang="en-US" sz="2800" dirty="0" err="1" smtClean="0"/>
              <a:t>.cs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0287"/>
            <a:ext cx="8269288" cy="5294313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// POST: /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Account/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ChangePassword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[Authorize]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[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HttpPost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public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ActionResult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ChangePassword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ChangePasswordModel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model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ModelState.IsValid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//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will throw an exception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rather than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return false in certain failure scenarios.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bool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changePasswordSucceeded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try 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MembershipUser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currentUser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Membership.GetUser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User.Identity.Name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true /*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userIsOnline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*/);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changePasswordSucceeded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currentUser.ChangePassword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model.OldPassword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model.NewPassword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catch (Exception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changePasswordSucceeded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changePasswordSucceeded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return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RedirectToAction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ChangePasswordSuccess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else 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ModelState.AddModelError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("", "The current password is incorrect or the new password is invalid.");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// If we got this far, something failed, redisplay form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return View(model);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258359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8534400" y="1181100"/>
            <a:ext cx="381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629400" y="1181100"/>
            <a:ext cx="1905000" cy="3048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742706" y="762000"/>
            <a:ext cx="1828800" cy="685800"/>
          </a:xfrm>
          <a:prstGeom prst="wedgeRoundRectCallout">
            <a:avLst>
              <a:gd name="adj1" fmla="val -68236"/>
              <a:gd name="adj2" fmla="val 9020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be called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41710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ChangePassword</a:t>
            </a:r>
            <a:r>
              <a:rPr lang="en-US" sz="2800" dirty="0" smtClean="0"/>
              <a:t> method in </a:t>
            </a:r>
            <a:r>
              <a:rPr lang="en-US" sz="2800" dirty="0" err="1" smtClean="0"/>
              <a:t>Account</a:t>
            </a:r>
            <a:r>
              <a:rPr lang="en-US" sz="2800" dirty="0" err="1" smtClean="0">
                <a:solidFill>
                  <a:srgbClr val="0000FF"/>
                </a:solidFill>
              </a:rPr>
              <a:t>Models</a:t>
            </a:r>
            <a:r>
              <a:rPr lang="en-US" sz="2800" dirty="0" err="1" smtClean="0"/>
              <a:t>.cs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0287"/>
            <a:ext cx="8915400" cy="56753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bool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ChangePassword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oldPassword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newPassword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String.IsNullOrEmpty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 throw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ArgumentException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("Value cannot be null or empty.",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String.IsNullOrEmpty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oldPassword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 throw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ArgumentException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("Value cannot be null or empty.",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oldPassword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String.IsNullOrEmpty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 throw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ArgumentException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("Value cannot be null or empty.",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newPassword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// The underlying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ChangePassword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 will throw an exception rather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// than return false in certain failure scenarios.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try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MembershipUser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currentUser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_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provider.GetUser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true /*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userIsOnline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*/);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return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currentUser.ChangePassword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oldPassword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catch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ArgumentException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return false;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catch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MembershipPasswordException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return false;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76800"/>
            <a:ext cx="337429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8382000" y="5334000"/>
            <a:ext cx="381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0" y="5295900"/>
            <a:ext cx="2209800" cy="3429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15250" y="2895600"/>
            <a:ext cx="1181100" cy="685800"/>
          </a:xfrm>
          <a:prstGeom prst="wedgeRoundRectCallout">
            <a:avLst>
              <a:gd name="adj1" fmla="val -156317"/>
              <a:gd name="adj2" fmla="val 8916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Access database</a:t>
            </a:r>
          </a:p>
        </p:txBody>
      </p:sp>
    </p:spTree>
    <p:extLst>
      <p:ext uri="{BB962C8B-B14F-4D97-AF65-F5344CB8AC3E}">
        <p14:creationId xmlns:p14="http://schemas.microsoft.com/office/powerpoint/2010/main" val="32727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937959" cy="623888"/>
          </a:xfrm>
        </p:spPr>
        <p:txBody>
          <a:bodyPr/>
          <a:lstStyle/>
          <a:p>
            <a:pPr algn="ctr"/>
            <a:r>
              <a:rPr lang="en-US" dirty="0" smtClean="0"/>
              <a:t>From MVC 1 to MVC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Cube 4"/>
          <p:cNvSpPr/>
          <p:nvPr/>
        </p:nvSpPr>
        <p:spPr bwMode="auto">
          <a:xfrm>
            <a:off x="1487879" y="4081854"/>
            <a:ext cx="2819400" cy="1219200"/>
          </a:xfrm>
          <a:prstGeom prst="cube">
            <a:avLst>
              <a:gd name="adj" fmla="val 2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Desktop-based Forms Application</a:t>
            </a:r>
            <a:r>
              <a:rPr lang="en-US" dirty="0"/>
              <a:t>HTML5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1487879" y="3172534"/>
            <a:ext cx="1524000" cy="1219200"/>
          </a:xfrm>
          <a:prstGeom prst="cube">
            <a:avLst>
              <a:gd name="adj" fmla="val 2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SOAP Service</a:t>
            </a:r>
          </a:p>
        </p:txBody>
      </p:sp>
      <p:sp>
        <p:nvSpPr>
          <p:cNvPr id="8" name="Cube 7"/>
          <p:cNvSpPr/>
          <p:nvPr/>
        </p:nvSpPr>
        <p:spPr bwMode="auto">
          <a:xfrm>
            <a:off x="1487879" y="2405454"/>
            <a:ext cx="1417320" cy="1076960"/>
          </a:xfrm>
          <a:prstGeom prst="cube">
            <a:avLst>
              <a:gd name="adj" fmla="val 149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2717239" y="2263214"/>
            <a:ext cx="1590040" cy="2128520"/>
          </a:xfrm>
          <a:prstGeom prst="cube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Application</a:t>
            </a:r>
          </a:p>
        </p:txBody>
      </p:sp>
      <p:sp>
        <p:nvSpPr>
          <p:cNvPr id="16" name="Cube 15"/>
          <p:cNvSpPr/>
          <p:nvPr/>
        </p:nvSpPr>
        <p:spPr bwMode="auto">
          <a:xfrm>
            <a:off x="1487879" y="1186254"/>
            <a:ext cx="1524000" cy="1386840"/>
          </a:xfrm>
          <a:prstGeom prst="cube">
            <a:avLst>
              <a:gd name="adj" fmla="val 19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2717239" y="1186254"/>
            <a:ext cx="1587500" cy="1386840"/>
          </a:xfrm>
          <a:prstGeom prst="cube">
            <a:avLst>
              <a:gd name="adj" fmla="val 192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MVC 1 Application</a:t>
            </a:r>
          </a:p>
        </p:txBody>
      </p:sp>
      <p:sp>
        <p:nvSpPr>
          <p:cNvPr id="12" name="Cube 11"/>
          <p:cNvSpPr/>
          <p:nvPr/>
        </p:nvSpPr>
        <p:spPr bwMode="auto">
          <a:xfrm>
            <a:off x="4429199" y="3747681"/>
            <a:ext cx="1097280" cy="1535573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5229299" y="3729881"/>
            <a:ext cx="1219200" cy="1553373"/>
          </a:xfrm>
          <a:prstGeom prst="cube">
            <a:avLst>
              <a:gd name="adj" fmla="val 241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Script 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JQuery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ube 12"/>
          <p:cNvSpPr/>
          <p:nvPr/>
        </p:nvSpPr>
        <p:spPr bwMode="auto">
          <a:xfrm>
            <a:off x="6141159" y="3729881"/>
            <a:ext cx="1244600" cy="1553373"/>
          </a:xfrm>
          <a:prstGeom prst="cube">
            <a:avLst>
              <a:gd name="adj" fmla="val 27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Canvas SVG </a:t>
            </a:r>
            <a:r>
              <a:rPr lang="en-US" b="0" dirty="0" err="1"/>
              <a:t>WebGL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Cube 13"/>
          <p:cNvSpPr/>
          <p:nvPr/>
        </p:nvSpPr>
        <p:spPr bwMode="auto">
          <a:xfrm>
            <a:off x="4429199" y="2430954"/>
            <a:ext cx="2956560" cy="1650900"/>
          </a:xfrm>
          <a:prstGeom prst="cube">
            <a:avLst>
              <a:gd name="adj" fmla="val 2072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HTML5</a:t>
            </a:r>
          </a:p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 Page Application with 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Side Computing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Cube 14"/>
          <p:cNvSpPr/>
          <p:nvPr/>
        </p:nvSpPr>
        <p:spPr bwMode="auto">
          <a:xfrm>
            <a:off x="4426659" y="1139105"/>
            <a:ext cx="1450340" cy="1721252"/>
          </a:xfrm>
          <a:prstGeom prst="cube">
            <a:avLst>
              <a:gd name="adj" fmla="val 2346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Web API</a:t>
            </a:r>
          </a:p>
          <a:p>
            <a:pPr algn="ctr"/>
            <a:r>
              <a:rPr lang="en-US" b="0" dirty="0" smtClean="0"/>
              <a:t>RESTful 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5534099" y="1139105"/>
            <a:ext cx="1851660" cy="1721252"/>
          </a:xfrm>
          <a:prstGeom prst="cube">
            <a:avLst>
              <a:gd name="adj" fmla="val 2003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ASP </a:t>
            </a:r>
            <a:r>
              <a:rPr lang="en-US" b="0" dirty="0" err="1" smtClean="0"/>
              <a:t>.Net</a:t>
            </a:r>
            <a:r>
              <a:rPr lang="en-US" b="0" dirty="0" smtClean="0"/>
              <a:t> Core Web Application MVC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1447800" y="5829374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Framework</a:t>
            </a:r>
          </a:p>
        </p:txBody>
      </p:sp>
      <p:sp>
        <p:nvSpPr>
          <p:cNvPr id="21" name="Up Arrow 20"/>
          <p:cNvSpPr/>
          <p:nvPr/>
        </p:nvSpPr>
        <p:spPr bwMode="auto">
          <a:xfrm>
            <a:off x="2221273" y="5436035"/>
            <a:ext cx="609600" cy="46750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338549" y="5813977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Core Framework</a:t>
            </a:r>
          </a:p>
        </p:txBody>
      </p:sp>
      <p:sp>
        <p:nvSpPr>
          <p:cNvPr id="20" name="Cube 19"/>
          <p:cNvSpPr/>
          <p:nvPr/>
        </p:nvSpPr>
        <p:spPr bwMode="auto">
          <a:xfrm>
            <a:off x="5229298" y="5829374"/>
            <a:ext cx="2133699" cy="952426"/>
          </a:xfrm>
          <a:prstGeom prst="cube">
            <a:avLst>
              <a:gd name="adj" fmla="val 22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Other Frameworks</a:t>
            </a:r>
          </a:p>
          <a:p>
            <a:pPr algn="ctr"/>
            <a:r>
              <a:rPr lang="en-US" b="0" dirty="0"/>
              <a:t>s</a:t>
            </a:r>
            <a:r>
              <a:rPr lang="en-US" b="0" dirty="0" smtClean="0"/>
              <a:t>uch as </a:t>
            </a:r>
            <a:r>
              <a:rPr lang="en-US" b="0" dirty="0" err="1" smtClean="0"/>
              <a:t>Netbeans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5943600" y="5410199"/>
            <a:ext cx="609600" cy="507197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2884815">
            <a:off x="4558916" y="5288572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18715185" flipH="1">
            <a:off x="3654845" y="5296967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>
            <a:off x="6926250" y="1867391"/>
            <a:ext cx="413789" cy="568643"/>
          </a:xfrm>
          <a:prstGeom prst="leftArrow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6216666" y="2743627"/>
            <a:ext cx="409453" cy="382091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3535680" y="1005840"/>
            <a:ext cx="2912819" cy="335280"/>
          </a:xfrm>
          <a:custGeom>
            <a:avLst/>
            <a:gdLst>
              <a:gd name="connsiteX0" fmla="*/ 0 w 3169920"/>
              <a:gd name="connsiteY0" fmla="*/ 314960 h 335280"/>
              <a:gd name="connsiteX1" fmla="*/ 0 w 3169920"/>
              <a:gd name="connsiteY1" fmla="*/ 0 h 335280"/>
              <a:gd name="connsiteX2" fmla="*/ 3169920 w 3169920"/>
              <a:gd name="connsiteY2" fmla="*/ 0 h 335280"/>
              <a:gd name="connsiteX3" fmla="*/ 3169920 w 3169920"/>
              <a:gd name="connsiteY3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9920" h="335280">
                <a:moveTo>
                  <a:pt x="0" y="314960"/>
                </a:moveTo>
                <a:lnTo>
                  <a:pt x="0" y="0"/>
                </a:lnTo>
                <a:lnTo>
                  <a:pt x="3169920" y="0"/>
                </a:lnTo>
                <a:lnTo>
                  <a:pt x="3169920" y="335280"/>
                </a:lnTo>
              </a:path>
            </a:pathLst>
          </a:cu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Summer Camp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main page for information</a:t>
            </a:r>
          </a:p>
          <a:p>
            <a:r>
              <a:rPr lang="en-US" dirty="0" smtClean="0"/>
              <a:t>Inviting for enrollment</a:t>
            </a:r>
          </a:p>
          <a:p>
            <a:r>
              <a:rPr lang="en-US" dirty="0" smtClean="0"/>
              <a:t>Signup form</a:t>
            </a:r>
          </a:p>
          <a:p>
            <a:r>
              <a:rPr lang="en-US" dirty="0" smtClean="0"/>
              <a:t>Store student list in a List structure</a:t>
            </a:r>
          </a:p>
          <a:p>
            <a:r>
              <a:rPr lang="en-US" dirty="0" smtClean="0"/>
              <a:t>Showing Controllers </a:t>
            </a:r>
            <a:r>
              <a:rPr lang="en-US" dirty="0" smtClean="0">
                <a:sym typeface="Wingdings" panose="05000000000000000000" pitchFamily="2" charset="2"/>
              </a:rPr>
              <a:t> View</a:t>
            </a:r>
          </a:p>
          <a:p>
            <a:r>
              <a:rPr lang="en-US" dirty="0"/>
              <a:t>Showing Controllers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Model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Web 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ube 4"/>
          <p:cNvSpPr/>
          <p:nvPr/>
        </p:nvSpPr>
        <p:spPr bwMode="auto">
          <a:xfrm>
            <a:off x="1487879" y="4081854"/>
            <a:ext cx="2819400" cy="1219200"/>
          </a:xfrm>
          <a:prstGeom prst="cube">
            <a:avLst>
              <a:gd name="adj" fmla="val 2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Desktop-based Forms Application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487879" y="3172534"/>
            <a:ext cx="1524000" cy="1219200"/>
          </a:xfrm>
          <a:prstGeom prst="cube">
            <a:avLst>
              <a:gd name="adj" fmla="val 2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SOAP Service</a:t>
            </a:r>
          </a:p>
        </p:txBody>
      </p:sp>
      <p:sp>
        <p:nvSpPr>
          <p:cNvPr id="8" name="Cube 7"/>
          <p:cNvSpPr/>
          <p:nvPr/>
        </p:nvSpPr>
        <p:spPr bwMode="auto">
          <a:xfrm>
            <a:off x="1487879" y="2405454"/>
            <a:ext cx="1417320" cy="1076960"/>
          </a:xfrm>
          <a:prstGeom prst="cube">
            <a:avLst>
              <a:gd name="adj" fmla="val 149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2717239" y="2263214"/>
            <a:ext cx="1590040" cy="2128520"/>
          </a:xfrm>
          <a:prstGeom prst="cube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Application</a:t>
            </a:r>
          </a:p>
        </p:txBody>
      </p:sp>
      <p:sp>
        <p:nvSpPr>
          <p:cNvPr id="16" name="Cube 15"/>
          <p:cNvSpPr/>
          <p:nvPr/>
        </p:nvSpPr>
        <p:spPr bwMode="auto">
          <a:xfrm>
            <a:off x="1487879" y="1186254"/>
            <a:ext cx="1524000" cy="1386840"/>
          </a:xfrm>
          <a:prstGeom prst="cube">
            <a:avLst>
              <a:gd name="adj" fmla="val 19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2717239" y="1186254"/>
            <a:ext cx="1587500" cy="1386840"/>
          </a:xfrm>
          <a:prstGeom prst="cube">
            <a:avLst>
              <a:gd name="adj" fmla="val 192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MVC 1 Application</a:t>
            </a:r>
          </a:p>
        </p:txBody>
      </p:sp>
      <p:sp>
        <p:nvSpPr>
          <p:cNvPr id="12" name="Cube 11"/>
          <p:cNvSpPr/>
          <p:nvPr/>
        </p:nvSpPr>
        <p:spPr bwMode="auto">
          <a:xfrm>
            <a:off x="4429199" y="3747681"/>
            <a:ext cx="1097280" cy="1535573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5229299" y="3729881"/>
            <a:ext cx="1219200" cy="1553373"/>
          </a:xfrm>
          <a:prstGeom prst="cube">
            <a:avLst>
              <a:gd name="adj" fmla="val 241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Script 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JQuery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ube 12"/>
          <p:cNvSpPr/>
          <p:nvPr/>
        </p:nvSpPr>
        <p:spPr bwMode="auto">
          <a:xfrm>
            <a:off x="6141159" y="3729881"/>
            <a:ext cx="1244600" cy="1553373"/>
          </a:xfrm>
          <a:prstGeom prst="cube">
            <a:avLst>
              <a:gd name="adj" fmla="val 27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Canvas SVG </a:t>
            </a:r>
            <a:r>
              <a:rPr lang="en-US" b="0" dirty="0" err="1"/>
              <a:t>WebGL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Cube 13"/>
          <p:cNvSpPr/>
          <p:nvPr/>
        </p:nvSpPr>
        <p:spPr bwMode="auto">
          <a:xfrm>
            <a:off x="4429199" y="2430954"/>
            <a:ext cx="2956560" cy="1650900"/>
          </a:xfrm>
          <a:prstGeom prst="cube">
            <a:avLst>
              <a:gd name="adj" fmla="val 2072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HTML5</a:t>
            </a:r>
          </a:p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 Page Application with 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Side Computing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Cube 14"/>
          <p:cNvSpPr/>
          <p:nvPr/>
        </p:nvSpPr>
        <p:spPr bwMode="auto">
          <a:xfrm>
            <a:off x="4426659" y="1139105"/>
            <a:ext cx="1450340" cy="1721252"/>
          </a:xfrm>
          <a:prstGeom prst="cube">
            <a:avLst>
              <a:gd name="adj" fmla="val 2346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Web API</a:t>
            </a:r>
          </a:p>
          <a:p>
            <a:pPr algn="ctr"/>
            <a:r>
              <a:rPr lang="en-US" b="0" dirty="0" smtClean="0"/>
              <a:t>RESTful 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5534099" y="1139105"/>
            <a:ext cx="1851660" cy="1721252"/>
          </a:xfrm>
          <a:prstGeom prst="cube">
            <a:avLst>
              <a:gd name="adj" fmla="val 2003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ASP </a:t>
            </a:r>
            <a:r>
              <a:rPr lang="en-US" b="0" dirty="0" err="1" smtClean="0"/>
              <a:t>.Net</a:t>
            </a:r>
            <a:r>
              <a:rPr lang="en-US" b="0" dirty="0" smtClean="0"/>
              <a:t> Core Web Application MVC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1447800" y="5829374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Framework</a:t>
            </a:r>
          </a:p>
        </p:txBody>
      </p:sp>
      <p:sp>
        <p:nvSpPr>
          <p:cNvPr id="21" name="Up Arrow 20"/>
          <p:cNvSpPr/>
          <p:nvPr/>
        </p:nvSpPr>
        <p:spPr bwMode="auto">
          <a:xfrm>
            <a:off x="2221273" y="5436035"/>
            <a:ext cx="609600" cy="46750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338549" y="5813977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Core Framework</a:t>
            </a:r>
          </a:p>
        </p:txBody>
      </p:sp>
      <p:sp>
        <p:nvSpPr>
          <p:cNvPr id="20" name="Cube 19"/>
          <p:cNvSpPr/>
          <p:nvPr/>
        </p:nvSpPr>
        <p:spPr bwMode="auto">
          <a:xfrm>
            <a:off x="5229298" y="5829374"/>
            <a:ext cx="2133699" cy="952426"/>
          </a:xfrm>
          <a:prstGeom prst="cube">
            <a:avLst>
              <a:gd name="adj" fmla="val 22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Other Frameworks</a:t>
            </a:r>
          </a:p>
          <a:p>
            <a:pPr algn="ctr"/>
            <a:r>
              <a:rPr lang="en-US" b="0" dirty="0"/>
              <a:t>s</a:t>
            </a:r>
            <a:r>
              <a:rPr lang="en-US" b="0" dirty="0" smtClean="0"/>
              <a:t>uch as </a:t>
            </a:r>
            <a:r>
              <a:rPr lang="en-US" b="0" dirty="0" err="1" smtClean="0"/>
              <a:t>Netbeans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5943600" y="5410199"/>
            <a:ext cx="609600" cy="507197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2884815">
            <a:off x="4558916" y="5288572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18715185" flipH="1">
            <a:off x="3654845" y="5296967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>
            <a:off x="6926250" y="3197900"/>
            <a:ext cx="413789" cy="568643"/>
          </a:xfrm>
          <a:prstGeom prst="leftArrow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0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23" y="1319212"/>
            <a:ext cx="9084623" cy="5120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623888"/>
          </a:xfrm>
        </p:spPr>
        <p:txBody>
          <a:bodyPr/>
          <a:lstStyle/>
          <a:p>
            <a:pPr algn="ctr"/>
            <a:r>
              <a:rPr lang="en-US" dirty="0" smtClean="0"/>
              <a:t>Getting Started with MVC 2 on ASP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Left Arrow 4"/>
          <p:cNvSpPr/>
          <p:nvPr/>
        </p:nvSpPr>
        <p:spPr bwMode="auto">
          <a:xfrm>
            <a:off x="6009640" y="2144123"/>
            <a:ext cx="304800" cy="381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 flipH="1">
            <a:off x="136071" y="2971800"/>
            <a:ext cx="3048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962400" y="2174240"/>
            <a:ext cx="381000" cy="26416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152400"/>
            <a:ext cx="7620000" cy="623888"/>
          </a:xfrm>
        </p:spPr>
        <p:txBody>
          <a:bodyPr/>
          <a:lstStyle/>
          <a:p>
            <a:r>
              <a:rPr lang="en-US" dirty="0" smtClean="0"/>
              <a:t>Updating to ASP </a:t>
            </a:r>
            <a:r>
              <a:rPr lang="en-US" dirty="0" err="1" smtClean="0"/>
              <a:t>.Net</a:t>
            </a:r>
            <a:r>
              <a:rPr lang="en-US" dirty="0" smtClean="0"/>
              <a:t> Core 2.0 from 1.1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2600"/>
            <a:ext cx="7486650" cy="488632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001328" y="1709420"/>
            <a:ext cx="457200" cy="381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05" y="1062355"/>
            <a:ext cx="4800600" cy="885825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8498205" y="1371600"/>
            <a:ext cx="457200" cy="381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569720" y="2316480"/>
            <a:ext cx="116205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to ASP </a:t>
            </a:r>
            <a:r>
              <a:rPr lang="en-US" dirty="0" err="1"/>
              <a:t>.Net</a:t>
            </a:r>
            <a:r>
              <a:rPr lang="en-US" dirty="0"/>
              <a:t> Core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2150745"/>
            <a:ext cx="6248400" cy="462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51255"/>
            <a:ext cx="4800600" cy="885825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6172200" y="1460500"/>
            <a:ext cx="457200" cy="381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943600" y="6400800"/>
            <a:ext cx="304800" cy="37909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1143000"/>
            <a:ext cx="7486650" cy="488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/>
              <a:t>to ASP </a:t>
            </a:r>
            <a:r>
              <a:rPr lang="en-US" dirty="0" err="1"/>
              <a:t>.Net</a:t>
            </a:r>
            <a:r>
              <a:rPr lang="en-US" dirty="0"/>
              <a:t> Core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52880" y="1524000"/>
            <a:ext cx="116205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>
            <a:off x="2519680" y="2895600"/>
            <a:ext cx="685800" cy="381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187950" y="3026592"/>
            <a:ext cx="665480" cy="559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430" y="2362201"/>
            <a:ext cx="3290570" cy="15687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 bwMode="auto">
          <a:xfrm>
            <a:off x="5638800" y="5638800"/>
            <a:ext cx="3048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008"/>
            <a:ext cx="9144000" cy="5395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2 Project in ASP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6200" y="1782332"/>
            <a:ext cx="2105025" cy="990599"/>
          </a:xfrm>
          <a:prstGeom prst="wedgeRoundRectCallout">
            <a:avLst>
              <a:gd name="adj1" fmla="val 104114"/>
              <a:gd name="adj2" fmla="val 93562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MVC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Controllers with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 files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527281" y="5053012"/>
            <a:ext cx="2424113" cy="1752600"/>
          </a:xfrm>
          <a:prstGeom prst="wedgeRoundRectCallout">
            <a:avLst>
              <a:gd name="adj1" fmla="val 57755"/>
              <a:gd name="adj2" fmla="val -1004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MVC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Views with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cshtml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 files for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 html and binding with models: </a:t>
            </a:r>
          </a:p>
          <a:p>
            <a:r>
              <a:rPr lang="en-US" sz="1400" b="0" dirty="0" smtClean="0">
                <a:latin typeface="Consolas" panose="020B0609020204030204" pitchFamily="49" charset="0"/>
                <a:cs typeface="Arial" panose="020B0604020202020204" pitchFamily="34" charset="0"/>
              </a:rPr>
              <a:t>@{</a:t>
            </a:r>
            <a:r>
              <a:rPr lang="en-US" sz="14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400" b="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ViewData</a:t>
            </a:r>
            <a:r>
              <a:rPr lang="en-US" sz="1400" b="0" dirty="0">
                <a:latin typeface="Consolas" panose="020B0609020204030204" pitchFamily="49" charset="0"/>
                <a:cs typeface="Arial" panose="020B0604020202020204" pitchFamily="34" charset="0"/>
              </a:rPr>
              <a:t>["Title"] = "Home Page</a:t>
            </a:r>
            <a:r>
              <a:rPr lang="en-US" sz="1400" b="0" dirty="0" smtClean="0">
                <a:latin typeface="Consolas" panose="020B0609020204030204" pitchFamily="49" charset="0"/>
                <a:cs typeface="Arial" panose="020B0604020202020204" pitchFamily="34" charset="0"/>
              </a:rPr>
              <a:t>"; }</a:t>
            </a:r>
            <a:endParaRPr lang="en-US" sz="14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215338" y="3124200"/>
            <a:ext cx="1524000" cy="721158"/>
          </a:xfrm>
          <a:prstGeom prst="wedgeRoundRectCallout">
            <a:avLst>
              <a:gd name="adj1" fmla="val 127001"/>
              <a:gd name="adj2" fmla="val 1952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Models with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8175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590799" cy="5495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3023"/>
            <a:ext cx="4238625" cy="26765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 bwMode="auto">
          <a:xfrm flipV="1">
            <a:off x="1524000" y="1391286"/>
            <a:ext cx="1447800" cy="47809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138" y="2729548"/>
            <a:ext cx="4819650" cy="41719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4285618" y="1391286"/>
            <a:ext cx="1048382" cy="3613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endCxn id="6" idx="2"/>
          </p:cNvCxnSpPr>
          <p:nvPr/>
        </p:nvCxnSpPr>
        <p:spPr bwMode="auto">
          <a:xfrm flipH="1">
            <a:off x="5091113" y="2289176"/>
            <a:ext cx="126047" cy="4403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endCxn id="9" idx="1"/>
          </p:cNvCxnSpPr>
          <p:nvPr/>
        </p:nvCxnSpPr>
        <p:spPr bwMode="auto">
          <a:xfrm flipV="1">
            <a:off x="1524000" y="4815523"/>
            <a:ext cx="2731138" cy="15090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5931352" y="6769925"/>
            <a:ext cx="89788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7010400" y="6776362"/>
            <a:ext cx="21336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34000" y="43190"/>
            <a:ext cx="381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03867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HomeController</a:t>
            </a:r>
            <a:r>
              <a:rPr lang="en-US" dirty="0" smtClean="0"/>
              <a:t>: System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70098"/>
            <a:ext cx="8305800" cy="5987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43" y="761444"/>
            <a:ext cx="3581400" cy="25812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3276600" y="1295400"/>
            <a:ext cx="2177143" cy="7432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243943" y="1385332"/>
            <a:ext cx="3766457" cy="6532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211286" y="1385332"/>
            <a:ext cx="4637314" cy="1738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331029" y="1537732"/>
            <a:ext cx="5148942" cy="2958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182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Between Controller and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318162"/>
            <a:ext cx="46101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143000"/>
            <a:ext cx="4229100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4114800"/>
            <a:ext cx="3581400" cy="2581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" y="889020"/>
            <a:ext cx="2590799" cy="549563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6" idx="1"/>
          </p:cNvCxnSpPr>
          <p:nvPr/>
        </p:nvCxnSpPr>
        <p:spPr bwMode="auto">
          <a:xfrm flipV="1">
            <a:off x="2209800" y="1533525"/>
            <a:ext cx="1638300" cy="19716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endCxn id="5" idx="1"/>
          </p:cNvCxnSpPr>
          <p:nvPr/>
        </p:nvCxnSpPr>
        <p:spPr bwMode="auto">
          <a:xfrm flipV="1">
            <a:off x="2057400" y="2965862"/>
            <a:ext cx="1790700" cy="15299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ounded Rectangular Callout 16"/>
          <p:cNvSpPr/>
          <p:nvPr/>
        </p:nvSpPr>
        <p:spPr bwMode="auto">
          <a:xfrm>
            <a:off x="7391400" y="1722646"/>
            <a:ext cx="1676400" cy="481114"/>
          </a:xfrm>
          <a:prstGeom prst="wedgeRoundRectCallout">
            <a:avLst>
              <a:gd name="adj1" fmla="val -77504"/>
              <a:gd name="adj2" fmla="val 15629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“Title”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4845132" y="3051958"/>
            <a:ext cx="3978234" cy="2185060"/>
          </a:xfrm>
          <a:custGeom>
            <a:avLst/>
            <a:gdLst>
              <a:gd name="connsiteX0" fmla="*/ 1816925 w 3978234"/>
              <a:gd name="connsiteY0" fmla="*/ 0 h 2185060"/>
              <a:gd name="connsiteX1" fmla="*/ 3978234 w 3978234"/>
              <a:gd name="connsiteY1" fmla="*/ 0 h 2185060"/>
              <a:gd name="connsiteX2" fmla="*/ 3978234 w 3978234"/>
              <a:gd name="connsiteY2" fmla="*/ 2185060 h 2185060"/>
              <a:gd name="connsiteX3" fmla="*/ 0 w 3978234"/>
              <a:gd name="connsiteY3" fmla="*/ 2185060 h 21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234" h="2185060">
                <a:moveTo>
                  <a:pt x="1816925" y="0"/>
                </a:moveTo>
                <a:lnTo>
                  <a:pt x="3978234" y="0"/>
                </a:lnTo>
                <a:lnTo>
                  <a:pt x="3978234" y="2185060"/>
                </a:lnTo>
                <a:lnTo>
                  <a:pt x="0" y="2185060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6768935" y="3218213"/>
            <a:ext cx="1828800" cy="2543794"/>
          </a:xfrm>
          <a:custGeom>
            <a:avLst/>
            <a:gdLst>
              <a:gd name="connsiteX0" fmla="*/ 0 w 1828800"/>
              <a:gd name="connsiteY0" fmla="*/ 0 h 2588821"/>
              <a:gd name="connsiteX1" fmla="*/ 1828800 w 1828800"/>
              <a:gd name="connsiteY1" fmla="*/ 0 h 2588821"/>
              <a:gd name="connsiteX2" fmla="*/ 1828800 w 1828800"/>
              <a:gd name="connsiteY2" fmla="*/ 2588821 h 2588821"/>
              <a:gd name="connsiteX3" fmla="*/ 676894 w 1828800"/>
              <a:gd name="connsiteY3" fmla="*/ 2588821 h 258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588821">
                <a:moveTo>
                  <a:pt x="0" y="0"/>
                </a:moveTo>
                <a:lnTo>
                  <a:pt x="1828800" y="0"/>
                </a:lnTo>
                <a:lnTo>
                  <a:pt x="1828800" y="2588821"/>
                </a:lnTo>
                <a:lnTo>
                  <a:pt x="676894" y="2588821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/>
          <p:nvPr/>
        </p:nvSpPr>
        <p:spPr bwMode="auto">
          <a:xfrm>
            <a:off x="4453247" y="1615044"/>
            <a:ext cx="1341911" cy="1615044"/>
          </a:xfrm>
          <a:custGeom>
            <a:avLst/>
            <a:gdLst>
              <a:gd name="connsiteX0" fmla="*/ 1341911 w 1341911"/>
              <a:gd name="connsiteY0" fmla="*/ 0 h 1615044"/>
              <a:gd name="connsiteX1" fmla="*/ 1341911 w 1341911"/>
              <a:gd name="connsiteY1" fmla="*/ 296883 h 1615044"/>
              <a:gd name="connsiteX2" fmla="*/ 0 w 1341911"/>
              <a:gd name="connsiteY2" fmla="*/ 296883 h 1615044"/>
              <a:gd name="connsiteX3" fmla="*/ 0 w 1341911"/>
              <a:gd name="connsiteY3" fmla="*/ 1615044 h 1615044"/>
              <a:gd name="connsiteX4" fmla="*/ 285008 w 1341911"/>
              <a:gd name="connsiteY4" fmla="*/ 1615044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911" h="1615044">
                <a:moveTo>
                  <a:pt x="1341911" y="0"/>
                </a:moveTo>
                <a:lnTo>
                  <a:pt x="1341911" y="296883"/>
                </a:lnTo>
                <a:lnTo>
                  <a:pt x="0" y="296883"/>
                </a:lnTo>
                <a:lnTo>
                  <a:pt x="0" y="1615044"/>
                </a:lnTo>
                <a:lnTo>
                  <a:pt x="285008" y="1615044"/>
                </a:ln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48" y="1402186"/>
            <a:ext cx="2552700" cy="4791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" y="2362200"/>
            <a:ext cx="6298734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</a:t>
            </a:r>
            <a:r>
              <a:rPr lang="en-US" dirty="0" err="1" smtClean="0"/>
              <a:t>Index.cshtml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" y="1883939"/>
            <a:ext cx="8269288" cy="838200"/>
          </a:xfrm>
        </p:spPr>
        <p:txBody>
          <a:bodyPr/>
          <a:lstStyle/>
          <a:p>
            <a:r>
              <a:rPr lang="en-US" dirty="0" smtClean="0"/>
              <a:t>Write your code in Index page: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6019800" y="4572000"/>
            <a:ext cx="1295400" cy="228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3886200" y="4753100"/>
            <a:ext cx="1500250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38600" y="6193261"/>
            <a:ext cx="2057400" cy="533400"/>
          </a:xfrm>
          <a:prstGeom prst="wedgeRoundRectCallout">
            <a:avLst>
              <a:gd name="adj1" fmla="val -35840"/>
              <a:gd name="adj2" fmla="val -12896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page to be added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7596250" y="4905500"/>
            <a:ext cx="76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701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13833"/>
            <a:ext cx="6019800" cy="49354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84" y="2962275"/>
            <a:ext cx="2409825" cy="3667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/>
              <a:t>HomeController.cs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644" y="928688"/>
            <a:ext cx="4134644" cy="685800"/>
          </a:xfrm>
        </p:spPr>
        <p:txBody>
          <a:bodyPr/>
          <a:lstStyle/>
          <a:p>
            <a:r>
              <a:rPr lang="en-US" sz="2400" dirty="0" smtClean="0"/>
              <a:t>Link the code to the </a:t>
            </a:r>
            <a:br>
              <a:rPr lang="en-US" sz="2400" dirty="0" smtClean="0"/>
            </a:br>
            <a:r>
              <a:rPr lang="en-US" sz="2400" dirty="0" err="1" smtClean="0"/>
              <a:t>SemesterView</a:t>
            </a:r>
            <a:r>
              <a:rPr lang="en-US" sz="2400" dirty="0" smtClean="0"/>
              <a:t> page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6096000" y="4553724"/>
            <a:ext cx="823356" cy="620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276600" y="6477000"/>
            <a:ext cx="121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2286309" y="4553724"/>
            <a:ext cx="2209491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751338"/>
            <a:ext cx="4572000" cy="1774078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 bwMode="auto">
          <a:xfrm>
            <a:off x="7888289" y="1106572"/>
            <a:ext cx="950912" cy="41274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From HTML to HTML5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4044"/>
            <a:ext cx="5105400" cy="46085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&lt;!DOCTYPE 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&lt;meta charset="UTF-8"&gt;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Doc  Title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title&gt;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Content of the document......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6436" y="1371600"/>
            <a:ext cx="4287795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New semantic elements like &lt;header&gt;, &lt;footer&gt;, &lt;article&gt;, and &lt;section&gt;.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New form control attributes like number, date, time, calendar, and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New graphic </a:t>
            </a:r>
            <a:r>
              <a:rPr lang="en-US" sz="2000" b="0" dirty="0" smtClean="0"/>
              <a:t>elements like: </a:t>
            </a:r>
            <a:r>
              <a:rPr lang="en-US" sz="2000" b="0" dirty="0"/>
              <a:t>&lt;</a:t>
            </a:r>
            <a:r>
              <a:rPr lang="en-US" sz="2000" b="0" dirty="0" err="1"/>
              <a:t>svg</a:t>
            </a:r>
            <a:r>
              <a:rPr lang="en-US" sz="2000" b="0" dirty="0"/>
              <a:t>&gt; and &lt;canvas&gt;.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New multimedia </a:t>
            </a:r>
            <a:r>
              <a:rPr lang="en-US" sz="2000" b="0" dirty="0" smtClean="0"/>
              <a:t>elements like: </a:t>
            </a:r>
            <a:r>
              <a:rPr lang="en-US" sz="2000" b="0" dirty="0"/>
              <a:t>&lt;audio&gt; and &lt;video&gt;.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124200" y="1517822"/>
            <a:ext cx="1371600" cy="4232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136640" y="5410200"/>
            <a:ext cx="9144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5282" y="5997714"/>
            <a:ext cx="3328235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/>
              <a:t>Become a Web Application Development Language</a:t>
            </a:r>
            <a:endParaRPr lang="en-US" sz="2000" b="0" dirty="0"/>
          </a:p>
        </p:txBody>
      </p:sp>
      <p:sp>
        <p:nvSpPr>
          <p:cNvPr id="9" name="Rectangle 8"/>
          <p:cNvSpPr/>
          <p:nvPr/>
        </p:nvSpPr>
        <p:spPr>
          <a:xfrm>
            <a:off x="1485900" y="77628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Reference: http</a:t>
            </a:r>
            <a:r>
              <a:rPr lang="en-US" b="0" dirty="0"/>
              <a:t>://www.w3schools.com/html/html5_intro.asp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24400" y="4572000"/>
            <a:ext cx="4218463" cy="762000"/>
            <a:chOff x="4724400" y="4572000"/>
            <a:chExt cx="4218463" cy="762000"/>
          </a:xfrm>
        </p:grpSpPr>
        <p:sp>
          <p:nvSpPr>
            <p:cNvPr id="10" name="TextBox 9"/>
            <p:cNvSpPr txBox="1"/>
            <p:nvPr/>
          </p:nvSpPr>
          <p:spPr>
            <a:xfrm>
              <a:off x="4724400" y="4872335"/>
              <a:ext cx="4218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/>
                <a:t>JavaScript and JQuery API Calls</a:t>
              </a:r>
              <a:endParaRPr lang="en-US" sz="2400" b="0" dirty="0"/>
            </a:p>
          </p:txBody>
        </p:sp>
        <p:sp>
          <p:nvSpPr>
            <p:cNvPr id="11" name="Plus 10"/>
            <p:cNvSpPr/>
            <p:nvPr/>
          </p:nvSpPr>
          <p:spPr bwMode="auto">
            <a:xfrm>
              <a:off x="6400800" y="4572000"/>
              <a:ext cx="381000" cy="362421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84466" y="4946501"/>
            <a:ext cx="2956560" cy="1841797"/>
            <a:chOff x="6111240" y="4953000"/>
            <a:chExt cx="2956560" cy="1841797"/>
          </a:xfrm>
        </p:grpSpPr>
        <p:sp>
          <p:nvSpPr>
            <p:cNvPr id="14" name="Cube 13"/>
            <p:cNvSpPr/>
            <p:nvPr/>
          </p:nvSpPr>
          <p:spPr bwMode="auto">
            <a:xfrm>
              <a:off x="6111240" y="5715000"/>
              <a:ext cx="1097280" cy="1079797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 dirty="0" smtClean="0"/>
                <a:t>HTML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CSS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Cube 14"/>
            <p:cNvSpPr/>
            <p:nvPr/>
          </p:nvSpPr>
          <p:spPr bwMode="auto">
            <a:xfrm>
              <a:off x="6911340" y="5715000"/>
              <a:ext cx="1219200" cy="1079797"/>
            </a:xfrm>
            <a:prstGeom prst="cube">
              <a:avLst>
                <a:gd name="adj" fmla="val 241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Java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-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Script &amp;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0" dirty="0"/>
                <a:t>JQuery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Cube 15"/>
            <p:cNvSpPr/>
            <p:nvPr/>
          </p:nvSpPr>
          <p:spPr bwMode="auto">
            <a:xfrm>
              <a:off x="7823200" y="5715000"/>
              <a:ext cx="1244600" cy="1079797"/>
            </a:xfrm>
            <a:prstGeom prst="cube">
              <a:avLst>
                <a:gd name="adj" fmla="val 27500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 dirty="0" smtClean="0"/>
                <a:t>Canvas SVG </a:t>
              </a:r>
              <a:r>
                <a:rPr lang="en-US" sz="1600" b="0" dirty="0" err="1"/>
                <a:t>WebGL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Cube 16"/>
            <p:cNvSpPr/>
            <p:nvPr/>
          </p:nvSpPr>
          <p:spPr bwMode="auto">
            <a:xfrm>
              <a:off x="6111240" y="4953000"/>
              <a:ext cx="2956560" cy="1066025"/>
            </a:xfrm>
            <a:prstGeom prst="cube">
              <a:avLst>
                <a:gd name="adj" fmla="val 28348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 dirty="0" smtClean="0"/>
                <a:t>HTML5</a:t>
              </a:r>
            </a:p>
            <a:p>
              <a:pPr algn="ctr"/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Single Page Application with Client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Side Computing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3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0" y="1704728"/>
            <a:ext cx="8969829" cy="5055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MVC View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762000"/>
          </a:xfrm>
        </p:spPr>
        <p:txBody>
          <a:bodyPr/>
          <a:lstStyle/>
          <a:p>
            <a:r>
              <a:rPr lang="en-US" dirty="0" smtClean="0"/>
              <a:t>Right Views-Home and Choose Add </a:t>
            </a:r>
            <a:r>
              <a:rPr lang="en-US" dirty="0" smtClean="0">
                <a:sym typeface="Wingdings" panose="05000000000000000000" pitchFamily="2" charset="2"/>
              </a:rPr>
              <a:t> New Item: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066800" y="5943600"/>
            <a:ext cx="4572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62200" y="5029200"/>
            <a:ext cx="4572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1828801"/>
            <a:ext cx="2428875" cy="4371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View Page </a:t>
            </a:r>
            <a:r>
              <a:rPr lang="en-US" dirty="0" err="1" smtClean="0"/>
              <a:t>SignupForm</a:t>
            </a:r>
            <a:r>
              <a:rPr lang="en-US" dirty="0" smtClean="0"/>
              <a:t>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95400"/>
            <a:ext cx="6477000" cy="51587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6093754" y="4752976"/>
            <a:ext cx="916646" cy="8303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499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 smtClean="0"/>
              <a:t>Add a Model to deal with Student 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19" y="1066801"/>
            <a:ext cx="8269288" cy="762000"/>
          </a:xfrm>
        </p:spPr>
        <p:txBody>
          <a:bodyPr/>
          <a:lstStyle/>
          <a:p>
            <a:r>
              <a:rPr lang="en-US" dirty="0" smtClean="0"/>
              <a:t>Right-click Project </a:t>
            </a:r>
            <a:r>
              <a:rPr lang="en-US" dirty="0" smtClean="0">
                <a:sym typeface="Wingdings" panose="05000000000000000000" pitchFamily="2" charset="2"/>
              </a:rPr>
              <a:t> Add 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" y="1676400"/>
            <a:ext cx="9058340" cy="51054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4093029" y="2438400"/>
            <a:ext cx="5334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3733800" y="5996050"/>
            <a:ext cx="5334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pPr algn="ctr"/>
            <a:r>
              <a:rPr lang="en-US" dirty="0" smtClean="0"/>
              <a:t>Define the Signup Information in Model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" y="838200"/>
            <a:ext cx="7481455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7" y="4578543"/>
            <a:ext cx="2505579" cy="22584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1" y="5582169"/>
            <a:ext cx="226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Start the Program and click Signup Now:</a:t>
            </a:r>
            <a:endParaRPr lang="en-US" b="0" dirty="0"/>
          </a:p>
        </p:txBody>
      </p:sp>
      <p:sp>
        <p:nvSpPr>
          <p:cNvPr id="11" name="Left Arrow 10"/>
          <p:cNvSpPr/>
          <p:nvPr/>
        </p:nvSpPr>
        <p:spPr bwMode="auto">
          <a:xfrm>
            <a:off x="5333999" y="6324600"/>
            <a:ext cx="2194955" cy="51237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Take to the response 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1102425"/>
            <a:ext cx="2400300" cy="4191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6084848" y="3810000"/>
            <a:ext cx="916646" cy="3599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888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</a:rPr>
              <a:t>Receive &amp; Store Signed up Student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83" y="1066801"/>
            <a:ext cx="8269288" cy="1219200"/>
          </a:xfrm>
        </p:spPr>
        <p:txBody>
          <a:bodyPr/>
          <a:lstStyle/>
          <a:p>
            <a:r>
              <a:rPr lang="en-US" dirty="0" smtClean="0"/>
              <a:t>Add a Model for storing student list: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" y="1524000"/>
            <a:ext cx="9058340" cy="51054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4093029" y="2286000"/>
            <a:ext cx="5334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3733800" y="5843650"/>
            <a:ext cx="533400" cy="457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List Type to Hold the Student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05734" cy="49530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8534400" y="3124200"/>
            <a:ext cx="3048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486400" y="3429000"/>
            <a:ext cx="1143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76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8" y="1254207"/>
            <a:ext cx="474345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4391716"/>
            <a:ext cx="4761446" cy="1272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4" y="436635"/>
            <a:ext cx="2657475" cy="242887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V="1">
            <a:off x="2971800" y="1968582"/>
            <a:ext cx="2538977" cy="546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endCxn id="7" idx="0"/>
          </p:cNvCxnSpPr>
          <p:nvPr/>
        </p:nvCxnSpPr>
        <p:spPr bwMode="auto">
          <a:xfrm flipH="1">
            <a:off x="2394578" y="2682957"/>
            <a:ext cx="3320422" cy="17087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Up Arrow 20"/>
          <p:cNvSpPr/>
          <p:nvPr/>
        </p:nvSpPr>
        <p:spPr bwMode="auto">
          <a:xfrm rot="5400000">
            <a:off x="426844" y="5396501"/>
            <a:ext cx="457200" cy="28238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10777" y="3993108"/>
            <a:ext cx="3477413" cy="2339760"/>
            <a:chOff x="5000964" y="3993108"/>
            <a:chExt cx="3477413" cy="2339760"/>
          </a:xfrm>
        </p:grpSpPr>
        <p:grpSp>
          <p:nvGrpSpPr>
            <p:cNvPr id="13" name="Group 12"/>
            <p:cNvGrpSpPr/>
            <p:nvPr/>
          </p:nvGrpSpPr>
          <p:grpSpPr>
            <a:xfrm>
              <a:off x="5000964" y="3993108"/>
              <a:ext cx="3477413" cy="520490"/>
              <a:chOff x="128772" y="3453152"/>
              <a:chExt cx="4733925" cy="70856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873" y="3453152"/>
                <a:ext cx="4657725" cy="3524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772" y="3799763"/>
                <a:ext cx="4733925" cy="361950"/>
              </a:xfrm>
              <a:prstGeom prst="rect">
                <a:avLst/>
              </a:prstGeom>
            </p:spPr>
          </p:pic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0293" y="4653699"/>
              <a:ext cx="3430098" cy="1679169"/>
            </a:xfrm>
            <a:prstGeom prst="rect">
              <a:avLst/>
            </a:prstGeom>
          </p:spPr>
        </p:pic>
      </p:grpSp>
      <p:sp>
        <p:nvSpPr>
          <p:cNvPr id="27" name="Freeform 26"/>
          <p:cNvSpPr/>
          <p:nvPr/>
        </p:nvSpPr>
        <p:spPr bwMode="auto">
          <a:xfrm>
            <a:off x="1508166" y="5628904"/>
            <a:ext cx="3978234" cy="296883"/>
          </a:xfrm>
          <a:custGeom>
            <a:avLst/>
            <a:gdLst>
              <a:gd name="connsiteX0" fmla="*/ 0 w 3978234"/>
              <a:gd name="connsiteY0" fmla="*/ 0 h 296883"/>
              <a:gd name="connsiteX1" fmla="*/ 0 w 3978234"/>
              <a:gd name="connsiteY1" fmla="*/ 296883 h 296883"/>
              <a:gd name="connsiteX2" fmla="*/ 3978234 w 3978234"/>
              <a:gd name="connsiteY2" fmla="*/ 296883 h 29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8234" h="296883">
                <a:moveTo>
                  <a:pt x="0" y="0"/>
                </a:moveTo>
                <a:lnTo>
                  <a:pt x="0" y="296883"/>
                </a:lnTo>
                <a:lnTo>
                  <a:pt x="3978234" y="296883"/>
                </a:ln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238" y="152400"/>
            <a:ext cx="6350561" cy="623888"/>
          </a:xfrm>
        </p:spPr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Cube 4"/>
          <p:cNvSpPr/>
          <p:nvPr/>
        </p:nvSpPr>
        <p:spPr bwMode="auto">
          <a:xfrm>
            <a:off x="1487879" y="4081854"/>
            <a:ext cx="2819400" cy="1219200"/>
          </a:xfrm>
          <a:prstGeom prst="cube">
            <a:avLst>
              <a:gd name="adj" fmla="val 2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Desktop-based Forms Application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487879" y="3172534"/>
            <a:ext cx="1524000" cy="1219200"/>
          </a:xfrm>
          <a:prstGeom prst="cube">
            <a:avLst>
              <a:gd name="adj" fmla="val 24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SOAP Service</a:t>
            </a:r>
          </a:p>
        </p:txBody>
      </p:sp>
      <p:sp>
        <p:nvSpPr>
          <p:cNvPr id="8" name="Cube 7"/>
          <p:cNvSpPr/>
          <p:nvPr/>
        </p:nvSpPr>
        <p:spPr bwMode="auto">
          <a:xfrm>
            <a:off x="1487879" y="2405454"/>
            <a:ext cx="1417320" cy="1076960"/>
          </a:xfrm>
          <a:prstGeom prst="cube">
            <a:avLst>
              <a:gd name="adj" fmla="val 149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Advanced WCF Services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2717239" y="2263214"/>
            <a:ext cx="1590040" cy="2128520"/>
          </a:xfrm>
          <a:prstGeom prst="cube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Application</a:t>
            </a:r>
          </a:p>
        </p:txBody>
      </p:sp>
      <p:sp>
        <p:nvSpPr>
          <p:cNvPr id="16" name="Cube 15"/>
          <p:cNvSpPr/>
          <p:nvPr/>
        </p:nvSpPr>
        <p:spPr bwMode="auto">
          <a:xfrm>
            <a:off x="1487879" y="1186254"/>
            <a:ext cx="1524000" cy="1386840"/>
          </a:xfrm>
          <a:prstGeom prst="cube">
            <a:avLst>
              <a:gd name="adj" fmla="val 19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WCF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</a:t>
            </a:r>
          </a:p>
        </p:txBody>
      </p:sp>
      <p:sp>
        <p:nvSpPr>
          <p:cNvPr id="9" name="Cube 8"/>
          <p:cNvSpPr/>
          <p:nvPr/>
        </p:nvSpPr>
        <p:spPr bwMode="auto">
          <a:xfrm>
            <a:off x="2717239" y="1186254"/>
            <a:ext cx="1587500" cy="1386840"/>
          </a:xfrm>
          <a:prstGeom prst="cube">
            <a:avLst>
              <a:gd name="adj" fmla="val 192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MVC 1 Application</a:t>
            </a:r>
          </a:p>
        </p:txBody>
      </p:sp>
      <p:sp>
        <p:nvSpPr>
          <p:cNvPr id="12" name="Cube 11"/>
          <p:cNvSpPr/>
          <p:nvPr/>
        </p:nvSpPr>
        <p:spPr bwMode="auto">
          <a:xfrm>
            <a:off x="4663440" y="3747681"/>
            <a:ext cx="1097280" cy="1535573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5463540" y="3729881"/>
            <a:ext cx="1219200" cy="1553373"/>
          </a:xfrm>
          <a:prstGeom prst="cube">
            <a:avLst>
              <a:gd name="adj" fmla="val 241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Script &amp;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JQuery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Cube 12"/>
          <p:cNvSpPr/>
          <p:nvPr/>
        </p:nvSpPr>
        <p:spPr bwMode="auto">
          <a:xfrm>
            <a:off x="6375400" y="3729881"/>
            <a:ext cx="1244600" cy="1553373"/>
          </a:xfrm>
          <a:prstGeom prst="cube">
            <a:avLst>
              <a:gd name="adj" fmla="val 27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Canvas SVG </a:t>
            </a:r>
            <a:r>
              <a:rPr lang="en-US" b="0" dirty="0" err="1"/>
              <a:t>WebGL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Cube 13"/>
          <p:cNvSpPr/>
          <p:nvPr/>
        </p:nvSpPr>
        <p:spPr bwMode="auto">
          <a:xfrm>
            <a:off x="4663440" y="2430954"/>
            <a:ext cx="2956560" cy="1650900"/>
          </a:xfrm>
          <a:prstGeom prst="cube">
            <a:avLst>
              <a:gd name="adj" fmla="val 2072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HTML5</a:t>
            </a:r>
          </a:p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 Page Application with 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Side Computing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Cube 14"/>
          <p:cNvSpPr/>
          <p:nvPr/>
        </p:nvSpPr>
        <p:spPr bwMode="auto">
          <a:xfrm>
            <a:off x="4660900" y="1139105"/>
            <a:ext cx="1450340" cy="1721252"/>
          </a:xfrm>
          <a:prstGeom prst="cube">
            <a:avLst>
              <a:gd name="adj" fmla="val 2346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Web API</a:t>
            </a:r>
          </a:p>
          <a:p>
            <a:pPr algn="ctr"/>
            <a:r>
              <a:rPr lang="en-US" b="0" dirty="0" smtClean="0"/>
              <a:t>RESTful 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5768340" y="1139105"/>
            <a:ext cx="1851660" cy="1721252"/>
          </a:xfrm>
          <a:prstGeom prst="cube">
            <a:avLst>
              <a:gd name="adj" fmla="val 2003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ASP </a:t>
            </a:r>
            <a:r>
              <a:rPr lang="en-US" b="0" dirty="0" err="1" smtClean="0"/>
              <a:t>.Net</a:t>
            </a:r>
            <a:r>
              <a:rPr lang="en-US" b="0" dirty="0" smtClean="0"/>
              <a:t> Core Web Application MVC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1447800" y="5829374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Framework</a:t>
            </a:r>
          </a:p>
        </p:txBody>
      </p:sp>
      <p:sp>
        <p:nvSpPr>
          <p:cNvPr id="21" name="Up Arrow 20"/>
          <p:cNvSpPr/>
          <p:nvPr/>
        </p:nvSpPr>
        <p:spPr bwMode="auto">
          <a:xfrm>
            <a:off x="2221273" y="5436035"/>
            <a:ext cx="609600" cy="467507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338549" y="5813977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Core Framework</a:t>
            </a:r>
          </a:p>
        </p:txBody>
      </p:sp>
      <p:sp>
        <p:nvSpPr>
          <p:cNvPr id="20" name="Cube 19"/>
          <p:cNvSpPr/>
          <p:nvPr/>
        </p:nvSpPr>
        <p:spPr bwMode="auto">
          <a:xfrm>
            <a:off x="5229298" y="5829374"/>
            <a:ext cx="2133699" cy="952426"/>
          </a:xfrm>
          <a:prstGeom prst="cube">
            <a:avLst>
              <a:gd name="adj" fmla="val 22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Other Frameworks</a:t>
            </a:r>
          </a:p>
          <a:p>
            <a:pPr algn="ctr"/>
            <a:r>
              <a:rPr lang="en-US" b="0" dirty="0"/>
              <a:t>s</a:t>
            </a:r>
            <a:r>
              <a:rPr lang="en-US" b="0" dirty="0" smtClean="0"/>
              <a:t>uch as </a:t>
            </a:r>
            <a:r>
              <a:rPr lang="en-US" b="0" dirty="0" err="1" smtClean="0"/>
              <a:t>Netbeans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5943600" y="5410199"/>
            <a:ext cx="609600" cy="507197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2884815">
            <a:off x="4558916" y="5288572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18715185" flipH="1">
            <a:off x="3654845" y="5296967"/>
            <a:ext cx="432197" cy="68393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1066800" y="2860357"/>
            <a:ext cx="381000" cy="49244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1066800" y="1753509"/>
            <a:ext cx="381000" cy="49244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4363720" y="1947039"/>
            <a:ext cx="381000" cy="49244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4057089" y="3223914"/>
            <a:ext cx="439420" cy="458109"/>
          </a:xfrm>
          <a:prstGeom prst="leftArrow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Left Arrow 28"/>
          <p:cNvSpPr/>
          <p:nvPr/>
        </p:nvSpPr>
        <p:spPr bwMode="auto">
          <a:xfrm>
            <a:off x="4057089" y="1538970"/>
            <a:ext cx="439420" cy="458109"/>
          </a:xfrm>
          <a:prstGeom prst="leftArrow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Left Arrow 29"/>
          <p:cNvSpPr/>
          <p:nvPr/>
        </p:nvSpPr>
        <p:spPr bwMode="auto">
          <a:xfrm>
            <a:off x="7143287" y="3327474"/>
            <a:ext cx="439420" cy="458109"/>
          </a:xfrm>
          <a:prstGeom prst="leftArrow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Left Arrow 30"/>
          <p:cNvSpPr/>
          <p:nvPr/>
        </p:nvSpPr>
        <p:spPr bwMode="auto">
          <a:xfrm>
            <a:off x="7131396" y="1879674"/>
            <a:ext cx="439420" cy="458109"/>
          </a:xfrm>
          <a:prstGeom prst="leftArrow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Up Arrow 31"/>
          <p:cNvSpPr/>
          <p:nvPr/>
        </p:nvSpPr>
        <p:spPr bwMode="auto">
          <a:xfrm>
            <a:off x="6372347" y="2665909"/>
            <a:ext cx="409453" cy="382091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10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JavaScript </a:t>
            </a:r>
            <a:r>
              <a:rPr lang="en-US" dirty="0" smtClean="0"/>
              <a:t>API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2" y="1295400"/>
            <a:ext cx="8269288" cy="5410200"/>
          </a:xfrm>
        </p:spPr>
        <p:txBody>
          <a:bodyPr/>
          <a:lstStyle/>
          <a:p>
            <a:r>
              <a:rPr lang="en-US" sz="2400" dirty="0" smtClean="0"/>
              <a:t>Web communication protocols</a:t>
            </a:r>
          </a:p>
          <a:p>
            <a:pPr lvl="1"/>
            <a:r>
              <a:rPr lang="en-US" sz="2000" dirty="0" smtClean="0"/>
              <a:t>Web Sockets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(Connection-oriented)</a:t>
            </a:r>
            <a:endParaRPr lang="en-US" sz="2000" dirty="0" smtClean="0"/>
          </a:p>
          <a:p>
            <a:pPr lvl="1"/>
            <a:r>
              <a:rPr lang="en-US" sz="2000" dirty="0" smtClean="0"/>
              <a:t>Messaging</a:t>
            </a:r>
            <a:r>
              <a:rPr lang="en-US" sz="2000" dirty="0"/>
              <a:t>, and </a:t>
            </a:r>
            <a:endParaRPr lang="en-US" sz="2000" dirty="0" smtClean="0"/>
          </a:p>
          <a:p>
            <a:pPr lvl="1"/>
            <a:r>
              <a:rPr lang="en-US" sz="2000" dirty="0" err="1" smtClean="0"/>
              <a:t>WebRTC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(Web </a:t>
            </a:r>
            <a:r>
              <a:rPr lang="en-US" sz="2000" dirty="0"/>
              <a:t>Real-Time Communication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400" dirty="0" smtClean="0"/>
              <a:t>Drag </a:t>
            </a:r>
            <a:r>
              <a:rPr lang="en-US" sz="2400" dirty="0"/>
              <a:t>and Drop, </a:t>
            </a:r>
            <a:r>
              <a:rPr lang="en-US" sz="2400" dirty="0" err="1"/>
              <a:t>Fullscreen</a:t>
            </a:r>
            <a:endParaRPr lang="en-US" sz="2400" dirty="0"/>
          </a:p>
          <a:p>
            <a:r>
              <a:rPr lang="en-US" sz="2400" dirty="0"/>
              <a:t>Canvas, SVG, </a:t>
            </a:r>
            <a:r>
              <a:rPr lang="en-US" sz="2400" dirty="0" err="1"/>
              <a:t>WebGL</a:t>
            </a:r>
            <a:r>
              <a:rPr lang="en-US" sz="2400" dirty="0"/>
              <a:t>		</a:t>
            </a:r>
          </a:p>
          <a:p>
            <a:r>
              <a:rPr lang="en-US" sz="2400" dirty="0" smtClean="0"/>
              <a:t>Animation </a:t>
            </a:r>
            <a:r>
              <a:rPr lang="en-US" sz="2400" dirty="0"/>
              <a:t>Timing, Media, Pointer Lock, Web Audio</a:t>
            </a:r>
          </a:p>
          <a:p>
            <a:r>
              <a:rPr lang="en-US" sz="2400" dirty="0"/>
              <a:t>File API, File System API, Indexed DB, Offline, Web </a:t>
            </a:r>
            <a:r>
              <a:rPr lang="en-US" sz="2400" dirty="0" smtClean="0"/>
              <a:t>Storage</a:t>
            </a:r>
            <a:endParaRPr lang="en-US" sz="2400" dirty="0"/>
          </a:p>
          <a:p>
            <a:r>
              <a:rPr lang="en-US" sz="2400" dirty="0" smtClean="0"/>
              <a:t>Browser</a:t>
            </a:r>
            <a:r>
              <a:rPr lang="en-US" sz="2400" dirty="0"/>
              <a:t>, Shadow DOM, Typed Arrays, Web Workers</a:t>
            </a:r>
          </a:p>
          <a:p>
            <a:r>
              <a:rPr lang="en-US" sz="2400" dirty="0" smtClean="0"/>
              <a:t>DOM and JQuery</a:t>
            </a:r>
            <a:r>
              <a:rPr lang="en-US" sz="2400" dirty="0"/>
              <a:t>	</a:t>
            </a:r>
          </a:p>
          <a:p>
            <a:r>
              <a:rPr lang="en-US" sz="2400" dirty="0" smtClean="0"/>
              <a:t>CSS </a:t>
            </a:r>
            <a:r>
              <a:rPr lang="en-US" sz="2400" dirty="0"/>
              <a:t>Object Model,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762000"/>
            <a:ext cx="3271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Reference: http</a:t>
            </a:r>
            <a:r>
              <a:rPr lang="en-US" dirty="0"/>
              <a:t>://html5index.org/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375128"/>
            <a:ext cx="4134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smtClean="0"/>
              <a:t>Example:</a:t>
            </a:r>
          </a:p>
          <a:p>
            <a:r>
              <a:rPr lang="en-US" sz="1400" b="0" dirty="0" smtClean="0"/>
              <a:t>http</a:t>
            </a:r>
            <a:r>
              <a:rPr lang="en-US" sz="1400" b="0" dirty="0"/>
              <a:t>://neptune.fulton.ad.asu.edu/VIPLE/Websimulator</a:t>
            </a:r>
            <a:r>
              <a:rPr lang="en-US" sz="1400" dirty="0"/>
              <a:t>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910372"/>
            <a:ext cx="3982244" cy="173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Canvas</a:t>
            </a:r>
            <a:r>
              <a:rPr lang="en-US" sz="2800" b="0" dirty="0"/>
              <a:t>, </a:t>
            </a:r>
            <a:r>
              <a:rPr lang="en-US" sz="2800" b="0" dirty="0" smtClean="0"/>
              <a:t>SVG</a:t>
            </a:r>
            <a:r>
              <a:rPr lang="en-US" sz="2800" b="0" dirty="0"/>
              <a:t>, </a:t>
            </a:r>
            <a:r>
              <a:rPr lang="en-US" sz="2800" b="0" dirty="0" smtClean="0"/>
              <a:t>or </a:t>
            </a:r>
            <a:r>
              <a:rPr lang="en-US" sz="2800" b="0" dirty="0" err="1" smtClean="0"/>
              <a:t>WebGL</a:t>
            </a:r>
            <a:r>
              <a:rPr lang="en-US" sz="2800" b="0" dirty="0" smtClean="0"/>
              <a:t>? </a:t>
            </a:r>
            <a:r>
              <a:rPr lang="en-US" sz="2800" b="0" dirty="0"/>
              <a:t>Choose the right </a:t>
            </a:r>
            <a:r>
              <a:rPr lang="en-US" sz="2800" b="0" dirty="0" smtClean="0"/>
              <a:t>API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69288" cy="52578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Canvas</a:t>
            </a:r>
            <a:r>
              <a:rPr lang="en-US" dirty="0"/>
              <a:t> </a:t>
            </a:r>
            <a:r>
              <a:rPr lang="en-US" dirty="0" smtClean="0"/>
              <a:t>graphic library is </a:t>
            </a:r>
            <a:r>
              <a:rPr lang="en-US" dirty="0"/>
              <a:t>the typical choice for most HTML5 </a:t>
            </a:r>
            <a:r>
              <a:rPr lang="en-US" dirty="0" smtClean="0"/>
              <a:t>applications. </a:t>
            </a:r>
            <a:r>
              <a:rPr lang="en-US" dirty="0"/>
              <a:t>It's simple and speedy, particularly for games with many objects.</a:t>
            </a:r>
          </a:p>
          <a:p>
            <a:r>
              <a:rPr lang="en-US" dirty="0">
                <a:solidFill>
                  <a:srgbClr val="0000FF"/>
                </a:solidFill>
              </a:rPr>
              <a:t>SVG</a:t>
            </a:r>
            <a:r>
              <a:rPr lang="en-US" dirty="0"/>
              <a:t>: While canvas provides simplicity and speed, SVG provides flexibility.  For example: Each graphic object is part of the DOM tree for flexible access, and each graphic object in the </a:t>
            </a:r>
            <a:r>
              <a:rPr lang="en-US" dirty="0" smtClean="0"/>
              <a:t>application </a:t>
            </a:r>
            <a:r>
              <a:rPr lang="en-US" dirty="0"/>
              <a:t>can have one or more associated event handlers for </a:t>
            </a:r>
            <a:r>
              <a:rPr lang="en-US" dirty="0" smtClean="0"/>
              <a:t>processing.</a:t>
            </a:r>
            <a:endParaRPr lang="en-US" dirty="0"/>
          </a:p>
          <a:p>
            <a:r>
              <a:rPr lang="en-US" dirty="0" err="1" smtClean="0">
                <a:solidFill>
                  <a:srgbClr val="0000FF"/>
                </a:solidFill>
              </a:rPr>
              <a:t>WebGL</a:t>
            </a:r>
            <a:r>
              <a:rPr lang="en-US" dirty="0" smtClean="0"/>
              <a:t>: If you </a:t>
            </a:r>
            <a:r>
              <a:rPr lang="en-US" altLang="zh-CN" dirty="0" smtClean="0"/>
              <a:t>a</a:t>
            </a:r>
            <a:r>
              <a:rPr lang="en-US" dirty="0" smtClean="0"/>
              <a:t>re </a:t>
            </a:r>
            <a:r>
              <a:rPr lang="en-US" dirty="0"/>
              <a:t>already familiar with </a:t>
            </a:r>
            <a:r>
              <a:rPr lang="en-US" dirty="0" smtClean="0"/>
              <a:t>OpenGL, </a:t>
            </a:r>
            <a:r>
              <a:rPr lang="en-US" dirty="0"/>
              <a:t>you </a:t>
            </a:r>
            <a:r>
              <a:rPr lang="en-US" i="1" dirty="0"/>
              <a:t>can</a:t>
            </a:r>
            <a:r>
              <a:rPr lang="en-US" dirty="0"/>
              <a:t> use </a:t>
            </a:r>
            <a:r>
              <a:rPr lang="en-US" dirty="0" err="1"/>
              <a:t>WebGL</a:t>
            </a:r>
            <a:r>
              <a:rPr lang="en-US" dirty="0"/>
              <a:t> for a simple 2D </a:t>
            </a:r>
            <a:r>
              <a:rPr lang="en-US" dirty="0" smtClean="0"/>
              <a:t>application. </a:t>
            </a:r>
            <a:r>
              <a:rPr lang="en-US" dirty="0"/>
              <a:t>If </a:t>
            </a:r>
            <a:r>
              <a:rPr lang="en-US" dirty="0" smtClean="0"/>
              <a:t>you are </a:t>
            </a:r>
            <a:r>
              <a:rPr lang="en-US" dirty="0"/>
              <a:t>not, this API is more complex than you need for </a:t>
            </a:r>
            <a:r>
              <a:rPr lang="en-US" dirty="0" smtClean="0"/>
              <a:t>a </a:t>
            </a:r>
            <a:r>
              <a:rPr lang="en-US" dirty="0"/>
              <a:t>simple </a:t>
            </a:r>
            <a:r>
              <a:rPr lang="en-US" dirty="0" smtClean="0"/>
              <a:t>graphic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4AAE-6F85-4AF7-A025-89BF7D8E9E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808512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/>
              <a:t>https://msdn.microsoft.com/en-us/library/dn265058%28v=vs.85%29.aspx?f=255&amp;MSPPError=-2147217396</a:t>
            </a:r>
          </a:p>
        </p:txBody>
      </p:sp>
    </p:spTree>
    <p:extLst>
      <p:ext uri="{BB962C8B-B14F-4D97-AF65-F5344CB8AC3E}">
        <p14:creationId xmlns:p14="http://schemas.microsoft.com/office/powerpoint/2010/main" val="23691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HTML5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64488" cy="4608513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Using Visual </a:t>
            </a:r>
            <a:r>
              <a:rPr lang="en-US" b="1" dirty="0" smtClean="0">
                <a:solidFill>
                  <a:srgbClr val="0000FF"/>
                </a:solidFill>
              </a:rPr>
              <a:t>Studio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For HTML5 application development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Using </a:t>
            </a:r>
            <a:r>
              <a:rPr lang="en-US" dirty="0" smtClean="0"/>
              <a:t>NetBeans</a:t>
            </a:r>
          </a:p>
          <a:p>
            <a:pPr lvl="1"/>
            <a:r>
              <a:rPr lang="en-US" dirty="0"/>
              <a:t>For HTML5 application development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409204" y="1600200"/>
            <a:ext cx="6096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6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26733</TotalTime>
  <Words>2551</Words>
  <Application>Microsoft Office PowerPoint</Application>
  <PresentationFormat>On-screen Show (4:3)</PresentationFormat>
  <Paragraphs>542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DengXian</vt:lpstr>
      <vt:lpstr>幼圆</vt:lpstr>
      <vt:lpstr>Arial</vt:lpstr>
      <vt:lpstr>Consolas</vt:lpstr>
      <vt:lpstr>Segoe UI</vt:lpstr>
      <vt:lpstr>Tahoma</vt:lpstr>
      <vt:lpstr>Times New Roman</vt:lpstr>
      <vt:lpstr>Wingdings</vt:lpstr>
      <vt:lpstr>Blends</vt:lpstr>
      <vt:lpstr>Lecture 1-6 Advanced Web App Architecture</vt:lpstr>
      <vt:lpstr>Lecture Outline</vt:lpstr>
      <vt:lpstr>The Evaluation Web Technologies</vt:lpstr>
      <vt:lpstr>Review: ASP .Net Web Application Architecture</vt:lpstr>
      <vt:lpstr>The Evaluation Web Technologies</vt:lpstr>
      <vt:lpstr>From HTML to HTML5</vt:lpstr>
      <vt:lpstr>HTML 5 JavaScript API Library</vt:lpstr>
      <vt:lpstr>Canvas, SVG, or WebGL? Choose the right API</vt:lpstr>
      <vt:lpstr>Creating HTML5 Applications</vt:lpstr>
      <vt:lpstr>HTML5 Applications Using Visual Studio</vt:lpstr>
      <vt:lpstr>HTML5 Applications Using Visual Studio</vt:lpstr>
      <vt:lpstr>Adding an HTML Page as the Index Page</vt:lpstr>
      <vt:lpstr>Index.html Page Created</vt:lpstr>
      <vt:lpstr>Hello HTML5</vt:lpstr>
      <vt:lpstr>Adding CSS Stylesheet</vt:lpstr>
      <vt:lpstr>GUI Design</vt:lpstr>
      <vt:lpstr>Adding JavaScript Code in HTML</vt:lpstr>
      <vt:lpstr>Adding a JavaScript File</vt:lpstr>
      <vt:lpstr>Calling A RESTful Service in JS</vt:lpstr>
      <vt:lpstr>W3C: Cross-Origin Resource Sharing (CORS)</vt:lpstr>
      <vt:lpstr>Calling A RESTful Service in jQuery</vt:lpstr>
      <vt:lpstr>Example with Animation Definition</vt:lpstr>
      <vt:lpstr>Creating HTML5 Applications</vt:lpstr>
      <vt:lpstr>Preparation for NetBeans</vt:lpstr>
      <vt:lpstr>NetBeans Connector</vt:lpstr>
      <vt:lpstr>Add to Chrome</vt:lpstr>
      <vt:lpstr>Now, Start NetBeans IDE</vt:lpstr>
      <vt:lpstr>PowerPoint Presentation</vt:lpstr>
      <vt:lpstr>HTML5 Case Study: ASU IOT Maze Simulator</vt:lpstr>
      <vt:lpstr>HTML References from MSDN</vt:lpstr>
      <vt:lpstr>Why MVC Architecture</vt:lpstr>
      <vt:lpstr>MVC as an Architecture Pattern</vt:lpstr>
      <vt:lpstr>J2EE’s MVC Architecture</vt:lpstr>
      <vt:lpstr>Model, View, and Controller in ASP .Net</vt:lpstr>
      <vt:lpstr>Automatically Generate Unit Test</vt:lpstr>
      <vt:lpstr>Benefits of MVC Architecture</vt:lpstr>
      <vt:lpstr>The Evaluation Web Technologies</vt:lpstr>
      <vt:lpstr>MVC 1 in ASP .Net: A Four Tier Architecture with loosely coupling among the tiers</vt:lpstr>
      <vt:lpstr>ASP .Net MVC Architecture (MVC 1)</vt:lpstr>
      <vt:lpstr>MVC can be applied for developing different apps</vt:lpstr>
      <vt:lpstr>An MVC 1 Project: Organized Differently</vt:lpstr>
      <vt:lpstr>Add my Controller</vt:lpstr>
      <vt:lpstr>New Items are Added to the MVC 1 Project</vt:lpstr>
      <vt:lpstr>How are View and Controller Connected?</vt:lpstr>
      <vt:lpstr>ChangePassword in ChangePassword.aspx, making JS calls</vt:lpstr>
      <vt:lpstr>ChangePassword method in AccountController.cs</vt:lpstr>
      <vt:lpstr>ChangePassword method in AccountModels.cs</vt:lpstr>
      <vt:lpstr>From MVC 1 to MVC 2</vt:lpstr>
      <vt:lpstr>Case Study: Summer Camp Registration</vt:lpstr>
      <vt:lpstr>Getting Started with MVC 2 on ASP .Net Core</vt:lpstr>
      <vt:lpstr>Updating to ASP .Net Core 2.0 from 1.1</vt:lpstr>
      <vt:lpstr>Updating to ASP .Net Core 2.0</vt:lpstr>
      <vt:lpstr>Updated to ASP .Net Core 2.0</vt:lpstr>
      <vt:lpstr>MVC 2 Project in ASP .Net Core</vt:lpstr>
      <vt:lpstr>PowerPoint Presentation</vt:lpstr>
      <vt:lpstr>HomeController: System Generated</vt:lpstr>
      <vt:lpstr>Correlation Between Controller and View</vt:lpstr>
      <vt:lpstr>Modify the Index.cshtml Page</vt:lpstr>
      <vt:lpstr>Modify HomeController.cs</vt:lpstr>
      <vt:lpstr>Add a New MVC View Page</vt:lpstr>
      <vt:lpstr>MVC View Page SignupForm Added</vt:lpstr>
      <vt:lpstr>Add a Model to deal with Student Signup</vt:lpstr>
      <vt:lpstr>Define the Signup Information in Model Page</vt:lpstr>
      <vt:lpstr>Receive &amp; Store Signed up Student Information</vt:lpstr>
      <vt:lpstr>Use a List Type to Hold the Student List</vt:lpstr>
      <vt:lpstr>Demo:</vt:lpstr>
      <vt:lpstr>Chapter Summary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1997</cp:revision>
  <dcterms:created xsi:type="dcterms:W3CDTF">2005-09-17T18:09:54Z</dcterms:created>
  <dcterms:modified xsi:type="dcterms:W3CDTF">2019-01-24T17:10:07Z</dcterms:modified>
</cp:coreProperties>
</file>