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576" r:id="rId2"/>
    <p:sldId id="578" r:id="rId3"/>
    <p:sldId id="610" r:id="rId4"/>
    <p:sldId id="617" r:id="rId5"/>
    <p:sldId id="530" r:id="rId6"/>
    <p:sldId id="534" r:id="rId7"/>
    <p:sldId id="579" r:id="rId8"/>
    <p:sldId id="567" r:id="rId9"/>
    <p:sldId id="566" r:id="rId10"/>
    <p:sldId id="605" r:id="rId11"/>
    <p:sldId id="580" r:id="rId12"/>
    <p:sldId id="582" r:id="rId13"/>
    <p:sldId id="611" r:id="rId14"/>
    <p:sldId id="612" r:id="rId15"/>
    <p:sldId id="583" r:id="rId16"/>
    <p:sldId id="613" r:id="rId17"/>
    <p:sldId id="592" r:id="rId18"/>
    <p:sldId id="614" r:id="rId19"/>
    <p:sldId id="615" r:id="rId20"/>
    <p:sldId id="591" r:id="rId21"/>
    <p:sldId id="587" r:id="rId22"/>
    <p:sldId id="588" r:id="rId23"/>
    <p:sldId id="595" r:id="rId24"/>
    <p:sldId id="594" r:id="rId25"/>
    <p:sldId id="590" r:id="rId26"/>
    <p:sldId id="572" r:id="rId27"/>
    <p:sldId id="573" r:id="rId28"/>
    <p:sldId id="574" r:id="rId29"/>
    <p:sldId id="575" r:id="rId30"/>
    <p:sldId id="616" r:id="rId31"/>
    <p:sldId id="537" r:id="rId32"/>
    <p:sldId id="538" r:id="rId33"/>
    <p:sldId id="529" r:id="rId34"/>
    <p:sldId id="542" r:id="rId35"/>
    <p:sldId id="543" r:id="rId36"/>
    <p:sldId id="544" r:id="rId37"/>
    <p:sldId id="551" r:id="rId38"/>
    <p:sldId id="601" r:id="rId39"/>
    <p:sldId id="608" r:id="rId40"/>
    <p:sldId id="597" r:id="rId41"/>
    <p:sldId id="598" r:id="rId42"/>
    <p:sldId id="599" r:id="rId43"/>
    <p:sldId id="600" r:id="rId44"/>
    <p:sldId id="603" r:id="rId45"/>
    <p:sldId id="602" r:id="rId46"/>
    <p:sldId id="604" r:id="rId47"/>
    <p:sldId id="554" r:id="rId48"/>
    <p:sldId id="552" r:id="rId49"/>
    <p:sldId id="589" r:id="rId50"/>
    <p:sldId id="606" r:id="rId51"/>
  </p:sldIdLst>
  <p:sldSz cx="9144000" cy="6858000" type="screen4x3"/>
  <p:notesSz cx="7315200" cy="9601200"/>
  <p:custDataLst>
    <p:tags r:id="rId5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990000"/>
    <a:srgbClr val="FFFFCC"/>
    <a:srgbClr val="CCECFF"/>
    <a:srgbClr val="737F01"/>
    <a:srgbClr val="FF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4" autoAdjust="0"/>
    <p:restoredTop sz="86425" autoAdjust="0"/>
  </p:normalViewPr>
  <p:slideViewPr>
    <p:cSldViewPr>
      <p:cViewPr varScale="1">
        <p:scale>
          <a:sx n="124" d="100"/>
          <a:sy n="124" d="100"/>
        </p:scale>
        <p:origin x="1248" y="176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48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8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cat>
            <c:strRef>
              <c:f>Sheet1!$A$2:$A$3</c:f>
              <c:strCache>
                <c:ptCount val="2"/>
                <c:pt idx="0">
                  <c:v>Information Technology Jobs</c:v>
                </c:pt>
                <c:pt idx="1">
                  <c:v>Other Engineering / Technology Jobs</c:v>
                </c:pt>
              </c:strCache>
            </c:strRef>
          </c:cat>
          <c:val>
            <c:numRef>
              <c:f>Sheet1!$B$2:$B$3</c:f>
              <c:numCache>
                <c:formatCode>_(* #,##0.00_);_(* \(#,##0.00\);_(* "-"??_);_(@_)</c:formatCode>
                <c:ptCount val="2"/>
                <c:pt idx="0">
                  <c:v>4875600</c:v>
                </c:pt>
                <c:pt idx="1">
                  <c:v>1368200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20-4544-8130-039DE7BD7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8462D8A7-5CA1-45A5-865F-7841CA841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7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F5D32FCD-47AD-40F9-88FA-2604813EB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34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8467F-CC0A-4437-A4D9-6A19D3FC23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7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906B1C-5E34-4ACB-AF4C-DCB0EA597A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284947-CCCF-4418-BD96-5EBD9A7EC7A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65F59-5026-4DF0-BD71-C2A3D347A3D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00FBFE-93DD-4765-97F9-F68E2F0629F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9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0EC4B-5AB4-44CD-B758-C150D6A71E7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9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6B727A-87D2-4648-B6CA-4F897D32660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34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588476-8204-44FF-9A7C-50AAC3B22B6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4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D7B91-E496-4C73-9CE0-96668AFA32C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4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40E8D1-E22F-4870-9B6E-FB95DBB6E5E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99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A507F-BD0D-41E4-A660-989AE2C6AC2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9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5CFADF-33D3-417D-B910-A0270F87B75A}" type="slidenum">
              <a:rPr lang="en-US" smtClean="0">
                <a:latin typeface="Arial" charset="0"/>
              </a:rPr>
              <a:pPr>
                <a:defRPr/>
              </a:pPr>
              <a:t>2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49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42877-32AD-49AB-B5A8-4220C235625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1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6BF2D4-5CB1-482E-93A3-14DC02287E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10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66FC8-B901-47A9-AAE2-CF63E225267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5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86B6F-90B6-4B28-A185-A6FFCB9B285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8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4A64-EF8C-47A4-A747-FC2DEEAC77C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15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0163-2C85-43A8-8AD8-B490AA9F421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97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BB79E-C9C4-47D2-BF20-6628A49B526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8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0ADDE-20FE-4F84-98EA-84347E0EEBD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4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F364E-6999-4A94-87E5-4AEE22A68A8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1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77943" indent="-299209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96835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75569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154304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633038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3111772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590506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4069240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defRPr/>
            </a:pPr>
            <a:fld id="{CE0A5A22-6D12-416C-B6EE-B7FF421A8A5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defRPr/>
              </a:pPr>
              <a:t>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7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4CEE9-1F28-4107-8888-C4DDE81478C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69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A4E19-11A0-4E90-8B1F-A20880DE22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BF2D3-0B12-47E5-B6B5-16A3BC6F07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1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87AD3E-30B2-4EF9-9876-29A458FC2F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9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87AD3E-30B2-4EF9-9876-29A458FC2F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B5231F-2F43-49F9-842E-55FFF12E9F4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DC153-C1D0-4FEB-8A4B-AB80562E1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19B62-97DB-4E2C-8F33-D7FB486F0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1F3BB-D66A-42E2-8EAA-FB04CAF1F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D19BD-31AE-4AAF-BD7E-E6807D7BF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A254-3E96-4F23-BECA-6E2C04AB9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B3F16-52A4-44C6-B921-6473B67E3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8A042-73A0-4F51-865B-E53277BE0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73504-EDD9-49EB-9F34-4D0E24921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9F5EE-CBDD-475C-9050-529CB874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9494C-162B-4F61-8156-01127E4E9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B32D0-66DE-45C8-884A-6E71175F6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48091-F8FE-4C81-8540-D64D43F4D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CCE711-D9C6-43C0-9A99-5E2EA0E06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  <p:sldLayoutId id="2147484456" r:id="rId12"/>
    <p:sldLayoutId id="2147484457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xit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bamawhitehouse.archives.gov/sites/default/files/omb/assets/egov_docs/fea_v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ChangeArrowheads="1"/>
          </p:cNvSpPr>
          <p:nvPr/>
        </p:nvSpPr>
        <p:spPr bwMode="auto">
          <a:xfrm>
            <a:off x="76200" y="3276600"/>
            <a:ext cx="891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3200" dirty="0">
                <a:solidFill>
                  <a:schemeClr val="folHlink"/>
                </a:solidFill>
              </a:rPr>
              <a:t>Lecture 2-1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en-US" sz="3200" dirty="0">
                <a:solidFill>
                  <a:schemeClr val="folHlink"/>
                </a:solidFill>
              </a:rPr>
              <a:t>Enterprise Architecture and Business Process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2667000" y="5791200"/>
            <a:ext cx="386715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Y.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228600" y="1600200"/>
            <a:ext cx="891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200" dirty="0">
                <a:solidFill>
                  <a:schemeClr val="folHlink"/>
                </a:solidFill>
              </a:rPr>
              <a:t>Unit 2</a:t>
            </a:r>
            <a:br>
              <a:rPr lang="en-US" sz="32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Software Development by Composition and Integration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0815" y="619628"/>
            <a:ext cx="5440041" cy="356685"/>
            <a:chOff x="152400" y="333838"/>
            <a:chExt cx="5440041" cy="356685"/>
          </a:xfrm>
        </p:grpSpPr>
        <p:pic>
          <p:nvPicPr>
            <p:cNvPr id="11" name="Picture 10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49044" y="228600"/>
            <a:ext cx="304414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2100" i="1" dirty="0">
                <a:solidFill>
                  <a:srgbClr val="280099"/>
                </a:solidFill>
              </a:rPr>
              <a:t>CSE 446</a:t>
            </a:r>
            <a:br>
              <a:rPr lang="en-US" altLang="en-US" sz="2100" i="1" dirty="0">
                <a:solidFill>
                  <a:srgbClr val="280099"/>
                </a:solidFill>
              </a:rPr>
            </a:br>
            <a:r>
              <a:rPr lang="en-US" altLang="en-US" sz="2100" i="1" dirty="0">
                <a:solidFill>
                  <a:srgbClr val="280099"/>
                </a:solidFill>
              </a:rPr>
              <a:t>Software Integration and Engineering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  <p:pic>
        <p:nvPicPr>
          <p:cNvPr id="54274" name="Picture 2" descr="http://www.public.asu.edu/~ychen10/images/SocSiCo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724400"/>
            <a:ext cx="1654186" cy="205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623888"/>
          </a:xfrm>
        </p:spPr>
        <p:txBody>
          <a:bodyPr/>
          <a:lstStyle/>
          <a:p>
            <a:r>
              <a:rPr lang="en-US" dirty="0"/>
              <a:t>Enterprise Architecture Framework (EAF)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69288" cy="5334000"/>
          </a:xfrm>
        </p:spPr>
        <p:txBody>
          <a:bodyPr/>
          <a:lstStyle/>
          <a:p>
            <a:r>
              <a:rPr lang="en-US" dirty="0"/>
              <a:t>Enterprise Architecture Framework (EAF) is a standard developed </a:t>
            </a:r>
            <a:r>
              <a:rPr lang="en-US"/>
              <a:t>by the U.S</a:t>
            </a:r>
            <a:r>
              <a:rPr lang="en-US" dirty="0"/>
              <a:t>. NIST, dealing with architecture integration.</a:t>
            </a:r>
          </a:p>
          <a:p>
            <a:r>
              <a:rPr lang="en-US" dirty="0"/>
              <a:t>EAF is an organizing mechanism for managing the development and maintenance of architecture descriptions. </a:t>
            </a:r>
          </a:p>
          <a:p>
            <a:r>
              <a:rPr lang="en-US" dirty="0"/>
              <a:t>EAF provides a structure for organizing resources and describing related activities.</a:t>
            </a:r>
          </a:p>
          <a:p>
            <a:r>
              <a:rPr lang="en-US" dirty="0"/>
              <a:t>EAF follows Enterprise Architecture Model (EAM)</a:t>
            </a:r>
          </a:p>
          <a:p>
            <a:r>
              <a:rPr lang="en-US" dirty="0"/>
              <a:t>The other layers of integration in EAM (data, application, and infrastructure) will be discussed in the following lectures</a:t>
            </a:r>
            <a:endParaRPr lang="en-US" sz="2400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FED24A-6247-47BF-A4B9-0728ACCC959E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934200" y="685800"/>
            <a:ext cx="2124075" cy="457200"/>
            <a:chOff x="6934200" y="685800"/>
            <a:chExt cx="2124075" cy="457200"/>
          </a:xfrm>
        </p:grpSpPr>
        <p:pic>
          <p:nvPicPr>
            <p:cNvPr id="552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685800"/>
              <a:ext cx="21240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038184" y="773668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Shruti" panose="020B0502040204020203" pitchFamily="34" charset="0"/>
                  <a:cs typeface="Shruti" panose="020B0502040204020203" pitchFamily="34" charset="0"/>
                </a:rPr>
                <a:t>EAF jobs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6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42" y="0"/>
            <a:ext cx="8305800" cy="914400"/>
          </a:xfrm>
        </p:spPr>
        <p:txBody>
          <a:bodyPr/>
          <a:lstStyle/>
          <a:p>
            <a:pPr algn="ctr"/>
            <a:r>
              <a:rPr lang="en-US" sz="2400" dirty="0"/>
              <a:t>National Institute of Standards and Technology (NIST) </a:t>
            </a:r>
            <a:br>
              <a:rPr lang="en-US" dirty="0"/>
            </a:br>
            <a:r>
              <a:rPr lang="en-US" dirty="0"/>
              <a:t>Enterprise Architecture Model (EAM)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55507"/>
            <a:ext cx="5410200" cy="600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https://en.wikipedia.org/wiki/NIST_Enterprise_Architecture_Model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91953" y="1905000"/>
            <a:ext cx="2124075" cy="457200"/>
            <a:chOff x="6934200" y="685800"/>
            <a:chExt cx="2124075" cy="4572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685800"/>
              <a:ext cx="21240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038184" y="77366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Shruti" panose="020B0502040204020203" pitchFamily="34" charset="0"/>
                  <a:cs typeface="Shruti" panose="020B0502040204020203" pitchFamily="34" charset="0"/>
                </a:rPr>
                <a:t>EAM jobs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03229" y="6519446"/>
            <a:ext cx="14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7648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305800" cy="623888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990000"/>
                </a:solidFill>
              </a:rPr>
              <a:t>Federal</a:t>
            </a:r>
            <a:r>
              <a:rPr lang="en-US" sz="2800" dirty="0"/>
              <a:t> Enterprise Architecture Framework (FEAF)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105400"/>
          </a:xfrm>
        </p:spPr>
        <p:txBody>
          <a:bodyPr/>
          <a:lstStyle/>
          <a:p>
            <a:r>
              <a:rPr lang="en-US" dirty="0"/>
              <a:t>Developed by The Chief Information Officers Council</a:t>
            </a:r>
          </a:p>
          <a:p>
            <a:r>
              <a:rPr lang="en-US" dirty="0"/>
              <a:t>Follow the NIST Enterprise Architecture Model</a:t>
            </a:r>
          </a:p>
          <a:p>
            <a:r>
              <a:rPr lang="en-US" dirty="0"/>
              <a:t>Purposes of developing this framework:</a:t>
            </a:r>
          </a:p>
          <a:p>
            <a:pPr lvl="1"/>
            <a:r>
              <a:rPr lang="en-US" sz="2400" dirty="0"/>
              <a:t>Organize Federal information and promote Federal interoperability;</a:t>
            </a:r>
          </a:p>
          <a:p>
            <a:pPr lvl="1"/>
            <a:r>
              <a:rPr lang="en-US" sz="2400" dirty="0"/>
              <a:t>Promote information sharing among Federal organizations;</a:t>
            </a:r>
          </a:p>
          <a:p>
            <a:pPr lvl="1"/>
            <a:r>
              <a:rPr lang="en-US" sz="2400" dirty="0"/>
              <a:t>Help Federal organizations developing their architectures;</a:t>
            </a:r>
          </a:p>
          <a:p>
            <a:pPr lvl="1"/>
            <a:r>
              <a:rPr lang="en-US" sz="2400" dirty="0"/>
              <a:t>Help Federal organizations quickly developing their IT investment processes;</a:t>
            </a:r>
          </a:p>
          <a:p>
            <a:pPr lvl="1"/>
            <a:r>
              <a:rPr lang="en-US" sz="2400" dirty="0"/>
              <a:t>Serve customer needs better, faster, and more cost effectively;</a:t>
            </a:r>
          </a:p>
          <a:p>
            <a:pPr lvl="1"/>
            <a:r>
              <a:rPr lang="en-US" sz="2400" dirty="0"/>
              <a:t>Provide potential for Federal and Agency to reduce costs.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906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hlinkClick r:id="rId2"/>
              </a:rPr>
              <a:t>https://obamawhitehouse.archives.gov/sites/default/files/omb/assets/egov_docs/fea_v2.pdf</a:t>
            </a:r>
            <a:r>
              <a:rPr lang="en-US" sz="1600" b="0" dirty="0"/>
              <a:t> 2013</a:t>
            </a:r>
          </a:p>
        </p:txBody>
      </p:sp>
    </p:spTree>
    <p:extLst>
      <p:ext uri="{BB962C8B-B14F-4D97-AF65-F5344CB8AC3E}">
        <p14:creationId xmlns:p14="http://schemas.microsoft.com/office/powerpoint/2010/main" val="229867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021"/>
            <a:ext cx="8305800" cy="525379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990000"/>
                </a:solidFill>
              </a:rPr>
              <a:t>Federal</a:t>
            </a:r>
            <a:r>
              <a:rPr lang="en-US" sz="2800" dirty="0"/>
              <a:t> Enterprise Architecture Framework (FEAF)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399"/>
            <a:ext cx="8763000" cy="59253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6123" y="391179"/>
            <a:ext cx="2218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56921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943861"/>
            <a:ext cx="9054966" cy="5861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021"/>
            <a:ext cx="8305800" cy="525379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990000"/>
                </a:solidFill>
              </a:rPr>
              <a:t>Federal</a:t>
            </a:r>
            <a:r>
              <a:rPr lang="en-US" sz="2800" dirty="0"/>
              <a:t> Enterprise Architecture Framework (FEAF)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400528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39520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Key Components of the FEAF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" y="1066800"/>
            <a:ext cx="8321217" cy="4989513"/>
          </a:xfrm>
        </p:spPr>
        <p:txBody>
          <a:bodyPr/>
          <a:lstStyle/>
          <a:p>
            <a:pPr marL="569913" indent="-569913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Architecture Drivers</a:t>
            </a:r>
            <a:r>
              <a:rPr lang="en-US" sz="2000" dirty="0"/>
              <a:t>: business and design stimuli </a:t>
            </a:r>
          </a:p>
          <a:p>
            <a:pPr marL="569913" indent="-569913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Current Architecture (View)</a:t>
            </a:r>
            <a:r>
              <a:rPr lang="en-US" sz="2000" dirty="0"/>
              <a:t>: the "as is" enterprise architecture </a:t>
            </a:r>
          </a:p>
          <a:p>
            <a:pPr marL="569913" indent="-569913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Future Architecture (View)</a:t>
            </a:r>
            <a:r>
              <a:rPr lang="en-US" sz="2000" dirty="0"/>
              <a:t>: the "to-be-built" enterprise architecture </a:t>
            </a:r>
          </a:p>
          <a:p>
            <a:pPr marL="569913" indent="-569913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Strategic Direction </a:t>
            </a:r>
            <a:r>
              <a:rPr lang="en-US" sz="2000" dirty="0"/>
              <a:t>– Overall guidelines to the development from current architecture to the target architecture</a:t>
            </a:r>
          </a:p>
          <a:p>
            <a:pPr marL="569913" indent="-569913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Transition Plan </a:t>
            </a:r>
            <a:r>
              <a:rPr lang="en-US" sz="2000" dirty="0"/>
              <a:t>– Concrete support to the migration from the current to the target architecture</a:t>
            </a:r>
          </a:p>
          <a:p>
            <a:pPr marL="569913" indent="-569913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Architectural Segments </a:t>
            </a:r>
            <a:r>
              <a:rPr lang="en-US" sz="2000" dirty="0"/>
              <a:t>- Enterprises within the total Federal Enterprise. </a:t>
            </a:r>
          </a:p>
          <a:p>
            <a:pPr marL="569913" indent="-569913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Architectural Models </a:t>
            </a:r>
            <a:r>
              <a:rPr lang="en-US" sz="2000" dirty="0"/>
              <a:t>- business and design models that describe the segments of the enterprise</a:t>
            </a:r>
          </a:p>
          <a:p>
            <a:pPr marL="569913" indent="-569913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Standards</a:t>
            </a:r>
            <a:r>
              <a:rPr lang="en-US" sz="2000" dirty="0"/>
              <a:t> - All standards and </a:t>
            </a:r>
            <a:br>
              <a:rPr lang="en-US" sz="2000" dirty="0"/>
            </a:br>
            <a:r>
              <a:rPr lang="en-US" sz="2000" dirty="0"/>
              <a:t>references (some of which may </a:t>
            </a:r>
            <a:br>
              <a:rPr lang="en-US" sz="2000" dirty="0"/>
            </a:br>
            <a:r>
              <a:rPr lang="en-US" sz="2000" dirty="0"/>
              <a:t>be mandatory), and best </a:t>
            </a:r>
            <a:br>
              <a:rPr lang="en-US" sz="2000" dirty="0"/>
            </a:br>
            <a:r>
              <a:rPr lang="en-US" sz="2000" dirty="0"/>
              <a:t>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42566" y="4343401"/>
            <a:ext cx="4925234" cy="2438400"/>
            <a:chOff x="85060" y="2081369"/>
            <a:chExt cx="9054401" cy="44826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7023" y="2081369"/>
              <a:ext cx="6629400" cy="448268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85060" y="3442119"/>
              <a:ext cx="1333133" cy="1600200"/>
              <a:chOff x="85060" y="2971800"/>
              <a:chExt cx="1333133" cy="1600200"/>
            </a:xfrm>
          </p:grpSpPr>
          <p:sp>
            <p:nvSpPr>
              <p:cNvPr id="7" name="Right Arrow 6"/>
              <p:cNvSpPr/>
              <p:nvPr/>
            </p:nvSpPr>
            <p:spPr bwMode="auto">
              <a:xfrm>
                <a:off x="85060" y="2971800"/>
                <a:ext cx="1333131" cy="1600200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1260" y="3530026"/>
                <a:ext cx="1256933" cy="572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b="0" dirty="0">
                    <a:solidFill>
                      <a:srgbClr val="0000FF"/>
                    </a:solidFill>
                  </a:rPr>
                  <a:t>Architecture Drivers</a:t>
                </a:r>
                <a:endParaRPr lang="en-US" sz="600" b="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920261" y="3509359"/>
              <a:ext cx="1219200" cy="1600200"/>
              <a:chOff x="0" y="3045600"/>
              <a:chExt cx="1219200" cy="1600200"/>
            </a:xfrm>
          </p:grpSpPr>
          <p:sp>
            <p:nvSpPr>
              <p:cNvPr id="10" name="Right Arrow 9"/>
              <p:cNvSpPr/>
              <p:nvPr/>
            </p:nvSpPr>
            <p:spPr bwMode="auto">
              <a:xfrm>
                <a:off x="0" y="3045600"/>
                <a:ext cx="1219200" cy="1600200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3460386"/>
                <a:ext cx="1143001" cy="572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b="0" dirty="0">
                    <a:solidFill>
                      <a:srgbClr val="0000FF"/>
                    </a:solidFill>
                  </a:rPr>
                  <a:t>Strategic Direction</a:t>
                </a:r>
                <a:endParaRPr lang="en-US" sz="600" b="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2427" y="3477885"/>
              <a:ext cx="492940" cy="381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7000" y="3739477"/>
              <a:ext cx="304800" cy="38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2201" y="3739477"/>
              <a:ext cx="461436" cy="3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0918" y="5339743"/>
              <a:ext cx="380825" cy="38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27684" y="5593901"/>
              <a:ext cx="457201" cy="38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77200" y="3574622"/>
              <a:ext cx="461436" cy="381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391646" y="4061482"/>
              <a:ext cx="872550" cy="1325989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263888" y="4061484"/>
              <a:ext cx="1071258" cy="133365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3143980" y="4312832"/>
              <a:ext cx="1433032" cy="572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</a:rPr>
                <a:t>Architectural Segments</a:t>
              </a:r>
              <a:endParaRPr lang="en-US" sz="600" b="0" dirty="0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3968891" y="4237598"/>
              <a:ext cx="1587362" cy="572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</a:rPr>
                <a:t>Architectural Models </a:t>
              </a:r>
              <a:endParaRPr lang="en-US" sz="600" b="0" dirty="0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882611" y="4441342"/>
              <a:ext cx="1169310" cy="1073177"/>
            </a:xfrm>
            <a:custGeom>
              <a:avLst/>
              <a:gdLst>
                <a:gd name="connsiteX0" fmla="*/ 0 w 1126156"/>
                <a:gd name="connsiteY0" fmla="*/ 0 h 1078029"/>
                <a:gd name="connsiteX1" fmla="*/ 0 w 1126156"/>
                <a:gd name="connsiteY1" fmla="*/ 577516 h 1078029"/>
                <a:gd name="connsiteX2" fmla="*/ 1126156 w 1126156"/>
                <a:gd name="connsiteY2" fmla="*/ 1078029 h 107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156" h="1078029">
                  <a:moveTo>
                    <a:pt x="0" y="0"/>
                  </a:moveTo>
                  <a:lnTo>
                    <a:pt x="0" y="577516"/>
                  </a:lnTo>
                  <a:lnTo>
                    <a:pt x="1126156" y="1078029"/>
                  </a:lnTo>
                </a:path>
              </a:pathLst>
            </a:cu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5317069" y="4514069"/>
              <a:ext cx="1139169" cy="1016181"/>
            </a:xfrm>
            <a:custGeom>
              <a:avLst/>
              <a:gdLst>
                <a:gd name="connsiteX0" fmla="*/ 0 w 1029904"/>
                <a:gd name="connsiteY0" fmla="*/ 1087654 h 1087654"/>
                <a:gd name="connsiteX1" fmla="*/ 1029904 w 1029904"/>
                <a:gd name="connsiteY1" fmla="*/ 635267 h 1087654"/>
                <a:gd name="connsiteX2" fmla="*/ 1029904 w 1029904"/>
                <a:gd name="connsiteY2" fmla="*/ 0 h 10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904" h="1087654">
                  <a:moveTo>
                    <a:pt x="0" y="1087654"/>
                  </a:moveTo>
                  <a:lnTo>
                    <a:pt x="1029904" y="635267"/>
                  </a:lnTo>
                  <a:lnTo>
                    <a:pt x="1029904" y="0"/>
                  </a:lnTo>
                </a:path>
              </a:pathLst>
            </a:cu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42211" y="4553583"/>
              <a:ext cx="492941" cy="38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69683" y="4514956"/>
              <a:ext cx="492941" cy="38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rgbClr val="0000FF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35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154753"/>
            <a:ext cx="8305800" cy="525379"/>
          </a:xfrm>
        </p:spPr>
        <p:txBody>
          <a:bodyPr/>
          <a:lstStyle/>
          <a:p>
            <a:pPr algn="ctr"/>
            <a:r>
              <a:rPr lang="en-US" sz="2800" dirty="0"/>
              <a:t>FEAF Level </a:t>
            </a:r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dirty="0"/>
              <a:t> View (from 20,000 feet)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50" y="1994319"/>
            <a:ext cx="6629400" cy="448268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3442119"/>
            <a:ext cx="1219200" cy="1600200"/>
            <a:chOff x="0" y="2971800"/>
            <a:chExt cx="1219200" cy="1600200"/>
          </a:xfrm>
        </p:grpSpPr>
        <p:sp>
          <p:nvSpPr>
            <p:cNvPr id="3" name="Right Arrow 2"/>
            <p:cNvSpPr/>
            <p:nvPr/>
          </p:nvSpPr>
          <p:spPr bwMode="auto">
            <a:xfrm>
              <a:off x="0" y="2971800"/>
              <a:ext cx="1219200" cy="160020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3530025"/>
              <a:ext cx="1143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dirty="0">
                  <a:solidFill>
                    <a:srgbClr val="0000FF"/>
                  </a:solidFill>
                </a:rPr>
                <a:t>Architecture Drivers</a:t>
              </a:r>
              <a:endParaRPr lang="en-US" sz="1400" b="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261" y="3435559"/>
            <a:ext cx="1219200" cy="1600200"/>
            <a:chOff x="0" y="2971800"/>
            <a:chExt cx="1219200" cy="1600200"/>
          </a:xfrm>
        </p:grpSpPr>
        <p:sp>
          <p:nvSpPr>
            <p:cNvPr id="11" name="Right Arrow 10"/>
            <p:cNvSpPr/>
            <p:nvPr/>
          </p:nvSpPr>
          <p:spPr bwMode="auto">
            <a:xfrm>
              <a:off x="0" y="2971800"/>
              <a:ext cx="1219200" cy="160020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460385"/>
              <a:ext cx="1143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rgbClr val="0000FF"/>
                  </a:solidFill>
                </a:rPr>
                <a:t>Strategic Direction</a:t>
              </a:r>
              <a:endParaRPr lang="en-US" sz="1600" b="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6659" y="3442119"/>
            <a:ext cx="4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7000" y="373947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2200" y="37394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86375" y="5270919"/>
            <a:ext cx="3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0551" y="55757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77200" y="3467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916089"/>
            <a:ext cx="7715450" cy="99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 dirty="0">
                <a:latin typeface="+mn-lt"/>
              </a:rPr>
              <a:t>The eight components needed for developing and maintaining the Federal Enterprise Architecture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266975" y="3988760"/>
            <a:ext cx="872551" cy="132599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9216" y="3988760"/>
            <a:ext cx="1071259" cy="13358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3029697" y="4234128"/>
            <a:ext cx="1433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</a:rPr>
              <a:t>Architectural Segments</a:t>
            </a:r>
            <a:endParaRPr lang="en-US" sz="1600" b="0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3854608" y="4158895"/>
            <a:ext cx="1587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</a:rPr>
              <a:t>Architectural Models </a:t>
            </a:r>
            <a:endParaRPr lang="en-US" sz="1600" b="0" dirty="0"/>
          </a:p>
        </p:txBody>
      </p:sp>
      <p:sp>
        <p:nvSpPr>
          <p:cNvPr id="27" name="Freeform 26"/>
          <p:cNvSpPr/>
          <p:nvPr/>
        </p:nvSpPr>
        <p:spPr bwMode="auto">
          <a:xfrm>
            <a:off x="2810577" y="4379495"/>
            <a:ext cx="1126156" cy="1078029"/>
          </a:xfrm>
          <a:custGeom>
            <a:avLst/>
            <a:gdLst>
              <a:gd name="connsiteX0" fmla="*/ 0 w 1126156"/>
              <a:gd name="connsiteY0" fmla="*/ 0 h 1078029"/>
              <a:gd name="connsiteX1" fmla="*/ 0 w 1126156"/>
              <a:gd name="connsiteY1" fmla="*/ 577516 h 1078029"/>
              <a:gd name="connsiteX2" fmla="*/ 1126156 w 1126156"/>
              <a:gd name="connsiteY2" fmla="*/ 1078029 h 107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156" h="1078029">
                <a:moveTo>
                  <a:pt x="0" y="0"/>
                </a:moveTo>
                <a:lnTo>
                  <a:pt x="0" y="577516"/>
                </a:lnTo>
                <a:lnTo>
                  <a:pt x="1126156" y="1078029"/>
                </a:lnTo>
              </a:path>
            </a:pathLst>
          </a:cu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5101389" y="4379495"/>
            <a:ext cx="1223390" cy="1087654"/>
          </a:xfrm>
          <a:custGeom>
            <a:avLst/>
            <a:gdLst>
              <a:gd name="connsiteX0" fmla="*/ 0 w 1029904"/>
              <a:gd name="connsiteY0" fmla="*/ 1087654 h 1087654"/>
              <a:gd name="connsiteX1" fmla="*/ 1029904 w 1029904"/>
              <a:gd name="connsiteY1" fmla="*/ 635267 h 1087654"/>
              <a:gd name="connsiteX2" fmla="*/ 1029904 w 1029904"/>
              <a:gd name="connsiteY2" fmla="*/ 0 h 108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904" h="1087654">
                <a:moveTo>
                  <a:pt x="0" y="1087654"/>
                </a:moveTo>
                <a:lnTo>
                  <a:pt x="1029904" y="635267"/>
                </a:lnTo>
                <a:lnTo>
                  <a:pt x="1029904" y="0"/>
                </a:lnTo>
              </a:path>
            </a:pathLst>
          </a:cu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610" y="4441341"/>
            <a:ext cx="4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19803" y="4379495"/>
            <a:ext cx="4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106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25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75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9" grpId="0"/>
      <p:bldP spid="20" grpId="0"/>
      <p:bldP spid="27" grpId="0" animBg="1"/>
      <p:bldP spid="28" grpId="0" animBg="1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Segments in FEAF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8130" name="Picture 2" descr="Bb466232.eacompar08(en-us,MSDN.10)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6" y="1207532"/>
            <a:ext cx="7554654" cy="557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95400" y="838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Each architectural segment </a:t>
            </a:r>
            <a:r>
              <a:rPr lang="en-US" b="0" dirty="0"/>
              <a:t>is an enterprises within the total Federal Enterprise. 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6200" y="3048000"/>
            <a:ext cx="1371600" cy="1219200"/>
          </a:xfrm>
          <a:prstGeom prst="wedgeRoundRectCallout">
            <a:avLst>
              <a:gd name="adj1" fmla="val 36097"/>
              <a:gd name="adj2" fmla="val 6886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Common services cross enterprises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056720" y="5059840"/>
            <a:ext cx="872551" cy="13336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7827198" y="5373191"/>
            <a:ext cx="1433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</a:rPr>
              <a:t>Architectural Segments</a:t>
            </a:r>
            <a:endParaRPr lang="en-US" sz="1600" b="0" dirty="0"/>
          </a:p>
        </p:txBody>
      </p:sp>
      <p:sp>
        <p:nvSpPr>
          <p:cNvPr id="7" name="Oval 6"/>
          <p:cNvSpPr/>
          <p:nvPr/>
        </p:nvSpPr>
        <p:spPr bwMode="auto">
          <a:xfrm rot="5178891">
            <a:off x="7738952" y="5209873"/>
            <a:ext cx="1559501" cy="111414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7" idx="2"/>
          </p:cNvCxnSpPr>
          <p:nvPr/>
        </p:nvCxnSpPr>
        <p:spPr bwMode="auto">
          <a:xfrm flipH="1" flipV="1">
            <a:off x="7600739" y="4635237"/>
            <a:ext cx="867846" cy="353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014882" y="55822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062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154753"/>
            <a:ext cx="8305800" cy="525379"/>
          </a:xfrm>
        </p:spPr>
        <p:txBody>
          <a:bodyPr/>
          <a:lstStyle/>
          <a:p>
            <a:pPr algn="ctr"/>
            <a:r>
              <a:rPr lang="en-US" sz="2800" dirty="0"/>
              <a:t>FEAF Level </a:t>
            </a:r>
            <a:r>
              <a:rPr lang="en-US" sz="2800" dirty="0">
                <a:solidFill>
                  <a:srgbClr val="C00000"/>
                </a:solidFill>
              </a:rPr>
              <a:t>II</a:t>
            </a:r>
            <a:r>
              <a:rPr lang="en-US" sz="2800" dirty="0"/>
              <a:t> View (from 10,000 feet)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50" y="1994319"/>
            <a:ext cx="6629400" cy="448268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20599" y="3276600"/>
            <a:ext cx="1239799" cy="1828801"/>
            <a:chOff x="-20599" y="2971800"/>
            <a:chExt cx="1239799" cy="1600200"/>
          </a:xfrm>
        </p:grpSpPr>
        <p:sp>
          <p:nvSpPr>
            <p:cNvPr id="3" name="Right Arrow 2"/>
            <p:cNvSpPr/>
            <p:nvPr/>
          </p:nvSpPr>
          <p:spPr bwMode="auto">
            <a:xfrm>
              <a:off x="0" y="2971800"/>
              <a:ext cx="1219200" cy="16002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-13243" y="3326114"/>
              <a:ext cx="1143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dirty="0">
                  <a:solidFill>
                    <a:srgbClr val="0000FF"/>
                  </a:solidFill>
                </a:rPr>
                <a:t>Business Drivers</a:t>
              </a:r>
              <a:endParaRPr lang="en-US" sz="1400" b="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-20599" y="3771900"/>
              <a:ext cx="1143000" cy="457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dirty="0">
                  <a:solidFill>
                    <a:srgbClr val="0000FF"/>
                  </a:solidFill>
                </a:rPr>
                <a:t>Design Drivers</a:t>
              </a:r>
              <a:endParaRPr lang="en-US" sz="1400" b="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261" y="3129308"/>
            <a:ext cx="1219200" cy="2204692"/>
            <a:chOff x="0" y="2971800"/>
            <a:chExt cx="1219200" cy="1600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ight Arrow 10"/>
            <p:cNvSpPr/>
            <p:nvPr/>
          </p:nvSpPr>
          <p:spPr bwMode="auto">
            <a:xfrm>
              <a:off x="0" y="2971800"/>
              <a:ext cx="1219200" cy="1600200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379454"/>
              <a:ext cx="1143000" cy="759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0" dirty="0">
                  <a:solidFill>
                    <a:srgbClr val="0000FF"/>
                  </a:solidFill>
                </a:rPr>
                <a:t>Vision</a:t>
              </a:r>
              <a:endParaRPr lang="en-US" sz="1600" b="0" dirty="0">
                <a:solidFill>
                  <a:srgbClr val="0000FF"/>
                </a:solidFill>
              </a:endParaRPr>
            </a:p>
            <a:p>
              <a:r>
                <a:rPr lang="en-US" sz="1600" b="0" dirty="0">
                  <a:solidFill>
                    <a:srgbClr val="0000FF"/>
                  </a:solidFill>
                </a:rPr>
                <a:t>Strategic Direction</a:t>
              </a:r>
            </a:p>
            <a:p>
              <a:r>
                <a:rPr lang="en-US" sz="1400" b="0" dirty="0">
                  <a:solidFill>
                    <a:srgbClr val="0000FF"/>
                  </a:solidFill>
                </a:rPr>
                <a:t>Principles</a:t>
              </a:r>
              <a:endParaRPr lang="en-US" sz="1600" b="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86375" y="5270919"/>
            <a:ext cx="3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0551" y="55757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887486"/>
            <a:ext cx="7715450" cy="99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 dirty="0">
                <a:latin typeface="+mn-lt"/>
              </a:rPr>
              <a:t>The business and design pieces of the Federal Enterprise Architecture and how they are related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266975" y="3988760"/>
            <a:ext cx="872551" cy="13259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9216" y="3988760"/>
            <a:ext cx="1071259" cy="1325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2965162" y="4146263"/>
            <a:ext cx="1562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</a:rPr>
              <a:t>Architectural Segments</a:t>
            </a:r>
            <a:endParaRPr lang="en-US" sz="1600" b="0" dirty="0"/>
          </a:p>
        </p:txBody>
      </p:sp>
      <p:sp>
        <p:nvSpPr>
          <p:cNvPr id="24" name="Rectangle 23"/>
          <p:cNvSpPr/>
          <p:nvPr/>
        </p:nvSpPr>
        <p:spPr>
          <a:xfrm>
            <a:off x="4180218" y="4045740"/>
            <a:ext cx="110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</a:rPr>
              <a:t>Business Architecture</a:t>
            </a:r>
            <a:endParaRPr lang="en-US" sz="1400" b="0" dirty="0"/>
          </a:p>
        </p:txBody>
      </p:sp>
      <p:sp>
        <p:nvSpPr>
          <p:cNvPr id="26" name="Oval 25"/>
          <p:cNvSpPr/>
          <p:nvPr/>
        </p:nvSpPr>
        <p:spPr bwMode="auto">
          <a:xfrm rot="5400000">
            <a:off x="3898154" y="3996723"/>
            <a:ext cx="1569294" cy="130239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Connector 16"/>
          <p:cNvCxnSpPr>
            <a:stCxn id="21" idx="3"/>
            <a:endCxn id="22" idx="3"/>
          </p:cNvCxnSpPr>
          <p:nvPr/>
        </p:nvCxnSpPr>
        <p:spPr bwMode="auto">
          <a:xfrm>
            <a:off x="4139526" y="4651755"/>
            <a:ext cx="107094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184027" y="4762472"/>
            <a:ext cx="10937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</a:rPr>
              <a:t>Design </a:t>
            </a:r>
            <a:r>
              <a:rPr lang="en-US" sz="1400" b="0" dirty="0">
                <a:solidFill>
                  <a:srgbClr val="0000FF"/>
                </a:solidFill>
              </a:rPr>
              <a:t>Architecture</a:t>
            </a:r>
            <a:endParaRPr lang="en-US" sz="1600" b="0" dirty="0"/>
          </a:p>
        </p:txBody>
      </p:sp>
      <p:cxnSp>
        <p:nvCxnSpPr>
          <p:cNvPr id="29" name="Straight Connector 28"/>
          <p:cNvCxnSpPr>
            <a:stCxn id="3" idx="1"/>
            <a:endCxn id="3" idx="3"/>
          </p:cNvCxnSpPr>
          <p:nvPr/>
        </p:nvCxnSpPr>
        <p:spPr bwMode="auto">
          <a:xfrm>
            <a:off x="0" y="4191001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Freeform 31"/>
          <p:cNvSpPr/>
          <p:nvPr/>
        </p:nvSpPr>
        <p:spPr bwMode="auto">
          <a:xfrm>
            <a:off x="2810577" y="4379495"/>
            <a:ext cx="1126156" cy="1078029"/>
          </a:xfrm>
          <a:custGeom>
            <a:avLst/>
            <a:gdLst>
              <a:gd name="connsiteX0" fmla="*/ 0 w 1126156"/>
              <a:gd name="connsiteY0" fmla="*/ 0 h 1078029"/>
              <a:gd name="connsiteX1" fmla="*/ 0 w 1126156"/>
              <a:gd name="connsiteY1" fmla="*/ 577516 h 1078029"/>
              <a:gd name="connsiteX2" fmla="*/ 1126156 w 1126156"/>
              <a:gd name="connsiteY2" fmla="*/ 1078029 h 107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156" h="1078029">
                <a:moveTo>
                  <a:pt x="0" y="0"/>
                </a:moveTo>
                <a:lnTo>
                  <a:pt x="0" y="577516"/>
                </a:lnTo>
                <a:lnTo>
                  <a:pt x="1126156" y="1078029"/>
                </a:lnTo>
              </a:path>
            </a:pathLst>
          </a:cu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5101389" y="4379495"/>
            <a:ext cx="1223390" cy="1087654"/>
          </a:xfrm>
          <a:custGeom>
            <a:avLst/>
            <a:gdLst>
              <a:gd name="connsiteX0" fmla="*/ 0 w 1029904"/>
              <a:gd name="connsiteY0" fmla="*/ 1087654 h 1087654"/>
              <a:gd name="connsiteX1" fmla="*/ 1029904 w 1029904"/>
              <a:gd name="connsiteY1" fmla="*/ 635267 h 1087654"/>
              <a:gd name="connsiteX2" fmla="*/ 1029904 w 1029904"/>
              <a:gd name="connsiteY2" fmla="*/ 0 h 108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904" h="1087654">
                <a:moveTo>
                  <a:pt x="0" y="1087654"/>
                </a:moveTo>
                <a:lnTo>
                  <a:pt x="1029904" y="635267"/>
                </a:lnTo>
                <a:lnTo>
                  <a:pt x="1029904" y="0"/>
                </a:lnTo>
              </a:path>
            </a:pathLst>
          </a:cu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5210" y="4457967"/>
            <a:ext cx="44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9803" y="4379495"/>
            <a:ext cx="4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3931" y="3382268"/>
            <a:ext cx="4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67000" y="373947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72200" y="37394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92399" y="33560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9629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25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75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7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750"/>
                            </p:stCondLst>
                            <p:childTnLst>
                              <p:par>
                                <p:cTn id="5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750"/>
                            </p:stCondLst>
                            <p:childTnLst>
                              <p:par>
                                <p:cTn id="6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750"/>
                            </p:stCondLst>
                            <p:childTnLst>
                              <p:par>
                                <p:cTn id="6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6" grpId="0" animBg="1"/>
      <p:bldP spid="32" grpId="0" animBg="1"/>
      <p:bldP spid="33" grpId="0" animBg="1"/>
      <p:bldP spid="25" grpId="0"/>
      <p:bldP spid="25" grpId="1"/>
      <p:bldP spid="30" grpId="0"/>
      <p:bldP spid="31" grpId="0"/>
      <p:bldP spid="31" grpId="1"/>
      <p:bldP spid="34" grpId="0"/>
      <p:bldP spid="35" grpId="0"/>
      <p:bldP spid="36" grpId="0"/>
      <p:bldP spid="3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154753"/>
            <a:ext cx="8305800" cy="525379"/>
          </a:xfrm>
        </p:spPr>
        <p:txBody>
          <a:bodyPr/>
          <a:lstStyle/>
          <a:p>
            <a:pPr algn="ctr"/>
            <a:r>
              <a:rPr lang="en-US" sz="2800" dirty="0"/>
              <a:t>FEAF Level </a:t>
            </a:r>
            <a:r>
              <a:rPr lang="en-US" sz="2800" dirty="0">
                <a:solidFill>
                  <a:srgbClr val="C00000"/>
                </a:solidFill>
              </a:rPr>
              <a:t>III</a:t>
            </a:r>
            <a:r>
              <a:rPr lang="en-US" sz="2800" dirty="0"/>
              <a:t> View (from 5,000 feet)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50" y="1994319"/>
            <a:ext cx="6629400" cy="448268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20599" y="3442118"/>
            <a:ext cx="1239799" cy="1828801"/>
            <a:chOff x="-20599" y="2971800"/>
            <a:chExt cx="1239799" cy="1600200"/>
          </a:xfrm>
        </p:grpSpPr>
        <p:sp>
          <p:nvSpPr>
            <p:cNvPr id="3" name="Right Arrow 2"/>
            <p:cNvSpPr/>
            <p:nvPr/>
          </p:nvSpPr>
          <p:spPr bwMode="auto">
            <a:xfrm>
              <a:off x="0" y="2971800"/>
              <a:ext cx="1219200" cy="16002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-13243" y="3326114"/>
              <a:ext cx="1143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dirty="0">
                  <a:solidFill>
                    <a:srgbClr val="0000FF"/>
                  </a:solidFill>
                </a:rPr>
                <a:t>Business Drivers</a:t>
              </a:r>
              <a:endParaRPr lang="en-US" sz="1400" b="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-20599" y="3771900"/>
              <a:ext cx="1143000" cy="457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dirty="0">
                  <a:solidFill>
                    <a:srgbClr val="0000FF"/>
                  </a:solidFill>
                </a:rPr>
                <a:t>Design Drivers</a:t>
              </a:r>
              <a:endParaRPr lang="en-US" sz="1400" b="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261" y="3106368"/>
            <a:ext cx="1219200" cy="2204692"/>
            <a:chOff x="0" y="2971800"/>
            <a:chExt cx="1219200" cy="1600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ight Arrow 10"/>
            <p:cNvSpPr/>
            <p:nvPr/>
          </p:nvSpPr>
          <p:spPr bwMode="auto">
            <a:xfrm>
              <a:off x="0" y="2971800"/>
              <a:ext cx="1219200" cy="1600200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379454"/>
              <a:ext cx="1143000" cy="759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0" dirty="0">
                  <a:solidFill>
                    <a:srgbClr val="0000FF"/>
                  </a:solidFill>
                </a:rPr>
                <a:t>Vision</a:t>
              </a:r>
              <a:endParaRPr lang="en-US" sz="1600" b="0" dirty="0">
                <a:solidFill>
                  <a:srgbClr val="0000FF"/>
                </a:solidFill>
              </a:endParaRPr>
            </a:p>
            <a:p>
              <a:r>
                <a:rPr lang="en-US" sz="1600" b="0" dirty="0">
                  <a:solidFill>
                    <a:srgbClr val="0000FF"/>
                  </a:solidFill>
                </a:rPr>
                <a:t>Strategic Direction</a:t>
              </a:r>
            </a:p>
            <a:p>
              <a:r>
                <a:rPr lang="en-US" sz="1400" b="0" dirty="0">
                  <a:solidFill>
                    <a:srgbClr val="0000FF"/>
                  </a:solidFill>
                </a:rPr>
                <a:t>Principles</a:t>
              </a:r>
              <a:endParaRPr lang="en-US" sz="1600" b="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1" y="887486"/>
            <a:ext cx="8758460" cy="99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Expand design pieces of the framework to show the three design architectures: data, applications, &amp; infrastructure</a:t>
            </a:r>
            <a:endParaRPr lang="en-US" sz="2800" b="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66975" y="3981094"/>
            <a:ext cx="872551" cy="13336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2883922" y="4283737"/>
            <a:ext cx="1562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6</a:t>
            </a:r>
            <a:r>
              <a:rPr lang="en-US" sz="1600" b="0" dirty="0">
                <a:solidFill>
                  <a:srgbClr val="0000FF"/>
                </a:solidFill>
              </a:rPr>
              <a:t> Architectural Segments</a:t>
            </a:r>
            <a:endParaRPr lang="en-US" sz="1600" b="0" dirty="0"/>
          </a:p>
        </p:txBody>
      </p:sp>
      <p:cxnSp>
        <p:nvCxnSpPr>
          <p:cNvPr id="29" name="Straight Connector 28"/>
          <p:cNvCxnSpPr>
            <a:stCxn id="3" idx="1"/>
            <a:endCxn id="3" idx="3"/>
          </p:cNvCxnSpPr>
          <p:nvPr/>
        </p:nvCxnSpPr>
        <p:spPr bwMode="auto">
          <a:xfrm>
            <a:off x="0" y="4356519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4149151" y="3946811"/>
            <a:ext cx="1141042" cy="1400383"/>
            <a:chOff x="7315199" y="5263019"/>
            <a:chExt cx="1141042" cy="1400383"/>
          </a:xfrm>
        </p:grpSpPr>
        <p:sp>
          <p:nvSpPr>
            <p:cNvPr id="22" name="Rectangle 21"/>
            <p:cNvSpPr/>
            <p:nvPr/>
          </p:nvSpPr>
          <p:spPr bwMode="auto">
            <a:xfrm>
              <a:off x="7315200" y="5295744"/>
              <a:ext cx="1071259" cy="13336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54858" y="5263019"/>
              <a:ext cx="1101383" cy="1400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100" b="0" dirty="0">
                  <a:solidFill>
                    <a:srgbClr val="0000FF"/>
                  </a:solidFill>
                </a:rPr>
                <a:t>Business Service</a:t>
              </a:r>
            </a:p>
            <a:p>
              <a:pPr>
                <a:lnSpc>
                  <a:spcPts val="12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100" b="0" dirty="0">
                  <a:solidFill>
                    <a:srgbClr val="0000FF"/>
                  </a:solidFill>
                </a:rPr>
                <a:t>Data and Information</a:t>
              </a:r>
            </a:p>
            <a:p>
              <a:pPr>
                <a:lnSpc>
                  <a:spcPts val="12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100" b="0" dirty="0">
                  <a:solidFill>
                    <a:srgbClr val="0000FF"/>
                  </a:solidFill>
                </a:rPr>
                <a:t>Enabling Applications</a:t>
              </a:r>
            </a:p>
            <a:p>
              <a:pPr>
                <a:lnSpc>
                  <a:spcPts val="12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100" b="0" dirty="0">
                  <a:solidFill>
                    <a:srgbClr val="0000FF"/>
                  </a:solidFill>
                </a:rPr>
                <a:t>Host Infrastructure</a:t>
              </a:r>
              <a:endParaRPr lang="en-US" sz="1100" b="0" dirty="0"/>
            </a:p>
          </p:txBody>
        </p:sp>
        <p:cxnSp>
          <p:nvCxnSpPr>
            <p:cNvPr id="17" name="Straight Connector 16"/>
            <p:cNvCxnSpPr>
              <a:endCxn id="22" idx="3"/>
            </p:cNvCxnSpPr>
            <p:nvPr/>
          </p:nvCxnSpPr>
          <p:spPr bwMode="auto">
            <a:xfrm>
              <a:off x="7315510" y="5954906"/>
              <a:ext cx="1070949" cy="7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7315200" y="5615987"/>
              <a:ext cx="1070949" cy="766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7315199" y="6290994"/>
              <a:ext cx="1070949" cy="7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Oval 25"/>
          <p:cNvSpPr/>
          <p:nvPr/>
        </p:nvSpPr>
        <p:spPr bwMode="auto">
          <a:xfrm rot="5400000">
            <a:off x="3868970" y="3996723"/>
            <a:ext cx="1569294" cy="130239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2810577" y="4379495"/>
            <a:ext cx="1126156" cy="1078029"/>
          </a:xfrm>
          <a:custGeom>
            <a:avLst/>
            <a:gdLst>
              <a:gd name="connsiteX0" fmla="*/ 0 w 1126156"/>
              <a:gd name="connsiteY0" fmla="*/ 0 h 1078029"/>
              <a:gd name="connsiteX1" fmla="*/ 0 w 1126156"/>
              <a:gd name="connsiteY1" fmla="*/ 577516 h 1078029"/>
              <a:gd name="connsiteX2" fmla="*/ 1126156 w 1126156"/>
              <a:gd name="connsiteY2" fmla="*/ 1078029 h 107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156" h="1078029">
                <a:moveTo>
                  <a:pt x="0" y="0"/>
                </a:moveTo>
                <a:lnTo>
                  <a:pt x="0" y="577516"/>
                </a:lnTo>
                <a:lnTo>
                  <a:pt x="1126156" y="1078029"/>
                </a:lnTo>
              </a:path>
            </a:pathLst>
          </a:cu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5101389" y="4379495"/>
            <a:ext cx="1223390" cy="1087654"/>
          </a:xfrm>
          <a:custGeom>
            <a:avLst/>
            <a:gdLst>
              <a:gd name="connsiteX0" fmla="*/ 0 w 1029904"/>
              <a:gd name="connsiteY0" fmla="*/ 1087654 h 1087654"/>
              <a:gd name="connsiteX1" fmla="*/ 1029904 w 1029904"/>
              <a:gd name="connsiteY1" fmla="*/ 635267 h 1087654"/>
              <a:gd name="connsiteX2" fmla="*/ 1029904 w 1029904"/>
              <a:gd name="connsiteY2" fmla="*/ 0 h 108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904" h="1087654">
                <a:moveTo>
                  <a:pt x="0" y="1087654"/>
                </a:moveTo>
                <a:lnTo>
                  <a:pt x="1029904" y="635267"/>
                </a:lnTo>
                <a:lnTo>
                  <a:pt x="1029904" y="0"/>
                </a:lnTo>
              </a:path>
            </a:pathLst>
          </a:cu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0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71962-B7B0-47FB-8213-28318E3DDD5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Unit 2 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90600"/>
            <a:ext cx="65532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b="1" dirty="0">
                <a:solidFill>
                  <a:srgbClr val="0000FF"/>
                </a:solidFill>
              </a:rPr>
              <a:t>Enterprise Architecture and Business Process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Workflow Foundation 1: Concepts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Workflow Foundation 2: Case Study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BPEL (Business Process Execution Language)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WSDL in BPEL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BPEL constructs and BPEL Process Definition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A Case Study of BPEL Application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err="1"/>
              <a:t>Stateful</a:t>
            </a:r>
            <a:r>
              <a:rPr lang="en-US" sz="2000" dirty="0"/>
              <a:t> Services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Development Frameworks Supporting BPEL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Oracle SOA Suite, BPMN, and BizTalk</a:t>
            </a:r>
          </a:p>
        </p:txBody>
      </p:sp>
      <p:grpSp>
        <p:nvGrpSpPr>
          <p:cNvPr id="4101" name="Group 6"/>
          <p:cNvGrpSpPr>
            <a:grpSpLocks/>
          </p:cNvGrpSpPr>
          <p:nvPr/>
        </p:nvGrpSpPr>
        <p:grpSpPr bwMode="auto">
          <a:xfrm>
            <a:off x="1647825" y="1658938"/>
            <a:ext cx="257175" cy="550862"/>
            <a:chOff x="1291472" y="1439158"/>
            <a:chExt cx="258452" cy="1998484"/>
          </a:xfrm>
        </p:grpSpPr>
        <p:sp>
          <p:nvSpPr>
            <p:cNvPr id="4122" name="Freeform 4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5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914400" y="977900"/>
            <a:ext cx="663964" cy="14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2-1</a:t>
            </a:r>
          </a:p>
          <a:p>
            <a:pPr>
              <a:spcBef>
                <a:spcPts val="400"/>
              </a:spcBef>
            </a:pPr>
            <a:r>
              <a:rPr lang="en-US" sz="2800" b="0" dirty="0"/>
              <a:t>2-2</a:t>
            </a:r>
          </a:p>
          <a:p>
            <a:r>
              <a:rPr lang="en-US" sz="2800" b="0" dirty="0"/>
              <a:t>2-3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838200" y="25908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2-4</a:t>
            </a:r>
          </a:p>
        </p:txBody>
      </p:sp>
      <p:sp>
        <p:nvSpPr>
          <p:cNvPr id="4104" name="TextBox 9"/>
          <p:cNvSpPr txBox="1">
            <a:spLocks noChangeArrowheads="1"/>
          </p:cNvSpPr>
          <p:nvPr/>
        </p:nvSpPr>
        <p:spPr bwMode="auto">
          <a:xfrm>
            <a:off x="838200" y="34290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2-5</a:t>
            </a:r>
          </a:p>
        </p:txBody>
      </p:sp>
      <p:sp>
        <p:nvSpPr>
          <p:cNvPr id="4105" name="TextBox 10"/>
          <p:cNvSpPr txBox="1">
            <a:spLocks noChangeArrowheads="1"/>
          </p:cNvSpPr>
          <p:nvPr/>
        </p:nvSpPr>
        <p:spPr bwMode="auto">
          <a:xfrm>
            <a:off x="841375" y="4352925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2-6</a:t>
            </a:r>
          </a:p>
        </p:txBody>
      </p:sp>
      <p:grpSp>
        <p:nvGrpSpPr>
          <p:cNvPr id="4106" name="Group 11"/>
          <p:cNvGrpSpPr>
            <a:grpSpLocks/>
          </p:cNvGrpSpPr>
          <p:nvPr/>
        </p:nvGrpSpPr>
        <p:grpSpPr bwMode="auto">
          <a:xfrm>
            <a:off x="1676400" y="3352800"/>
            <a:ext cx="258763" cy="865385"/>
            <a:chOff x="1291472" y="1439158"/>
            <a:chExt cx="258452" cy="1998484"/>
          </a:xfrm>
        </p:grpSpPr>
        <p:sp>
          <p:nvSpPr>
            <p:cNvPr id="4120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11"/>
          <p:cNvGrpSpPr>
            <a:grpSpLocks/>
          </p:cNvGrpSpPr>
          <p:nvPr/>
        </p:nvGrpSpPr>
        <p:grpSpPr bwMode="auto">
          <a:xfrm>
            <a:off x="1676400" y="4306093"/>
            <a:ext cx="258763" cy="728266"/>
            <a:chOff x="1291472" y="1439158"/>
            <a:chExt cx="258452" cy="1998484"/>
          </a:xfrm>
        </p:grpSpPr>
        <p:sp>
          <p:nvSpPr>
            <p:cNvPr id="4118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8" name="TextBox 10"/>
          <p:cNvSpPr txBox="1">
            <a:spLocks noChangeArrowheads="1"/>
          </p:cNvSpPr>
          <p:nvPr/>
        </p:nvSpPr>
        <p:spPr bwMode="auto">
          <a:xfrm>
            <a:off x="838200" y="5191125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2-7</a:t>
            </a:r>
          </a:p>
        </p:txBody>
      </p:sp>
      <p:grpSp>
        <p:nvGrpSpPr>
          <p:cNvPr id="4109" name="Group 11"/>
          <p:cNvGrpSpPr>
            <a:grpSpLocks/>
          </p:cNvGrpSpPr>
          <p:nvPr/>
        </p:nvGrpSpPr>
        <p:grpSpPr bwMode="auto">
          <a:xfrm>
            <a:off x="1673225" y="5257800"/>
            <a:ext cx="261938" cy="457200"/>
            <a:chOff x="1291472" y="1439158"/>
            <a:chExt cx="258452" cy="1998484"/>
          </a:xfrm>
        </p:grpSpPr>
        <p:sp>
          <p:nvSpPr>
            <p:cNvPr id="4116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11"/>
          <p:cNvGrpSpPr>
            <a:grpSpLocks/>
          </p:cNvGrpSpPr>
          <p:nvPr/>
        </p:nvGrpSpPr>
        <p:grpSpPr bwMode="auto">
          <a:xfrm>
            <a:off x="1659768" y="1141413"/>
            <a:ext cx="258762" cy="230187"/>
            <a:chOff x="1291472" y="1439158"/>
            <a:chExt cx="258452" cy="1998484"/>
          </a:xfrm>
        </p:grpSpPr>
        <p:sp>
          <p:nvSpPr>
            <p:cNvPr id="4114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1" name="Group 11"/>
          <p:cNvGrpSpPr>
            <a:grpSpLocks/>
          </p:cNvGrpSpPr>
          <p:nvPr/>
        </p:nvGrpSpPr>
        <p:grpSpPr bwMode="auto">
          <a:xfrm>
            <a:off x="1663700" y="2354263"/>
            <a:ext cx="258763" cy="922337"/>
            <a:chOff x="1291472" y="1439158"/>
            <a:chExt cx="258452" cy="1998484"/>
          </a:xfrm>
        </p:grpSpPr>
        <p:sp>
          <p:nvSpPr>
            <p:cNvPr id="4112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821155" y="5829231"/>
            <a:ext cx="6639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2-8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133600" y="5115580"/>
            <a:ext cx="6553200" cy="136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b="0" kern="0" dirty="0"/>
              <a:t>Message-Based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b="0" kern="0" dirty="0"/>
              <a:t>Web Caching and Recommendation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sz="2000" b="0" kern="0" dirty="0"/>
              <a:t>	</a:t>
            </a:r>
            <a:r>
              <a:rPr lang="en-US" sz="2000" b="0" kern="0" dirty="0">
                <a:solidFill>
                  <a:srgbClr val="008000"/>
                </a:solidFill>
              </a:rPr>
              <a:t>Mid-Term Exam</a:t>
            </a:r>
          </a:p>
        </p:txBody>
      </p:sp>
      <p:grpSp>
        <p:nvGrpSpPr>
          <p:cNvPr id="33" name="Group 11"/>
          <p:cNvGrpSpPr>
            <a:grpSpLocks/>
          </p:cNvGrpSpPr>
          <p:nvPr/>
        </p:nvGrpSpPr>
        <p:grpSpPr bwMode="auto">
          <a:xfrm>
            <a:off x="1676400" y="5867400"/>
            <a:ext cx="261938" cy="446881"/>
            <a:chOff x="1291472" y="1439158"/>
            <a:chExt cx="258452" cy="1998484"/>
          </a:xfrm>
        </p:grpSpPr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123866" y="54114"/>
            <a:ext cx="3582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</a:rPr>
              <a:t>Software Development by Composition and Integration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0" y="1256507"/>
            <a:ext cx="1490277" cy="3933032"/>
            <a:chOff x="7620000" y="1256506"/>
            <a:chExt cx="1490277" cy="4077493"/>
          </a:xfrm>
        </p:grpSpPr>
        <p:grpSp>
          <p:nvGrpSpPr>
            <p:cNvPr id="36" name="Group 11"/>
            <p:cNvGrpSpPr>
              <a:grpSpLocks/>
            </p:cNvGrpSpPr>
            <p:nvPr/>
          </p:nvGrpSpPr>
          <p:grpSpPr bwMode="auto">
            <a:xfrm flipH="1">
              <a:off x="7620000" y="1256506"/>
              <a:ext cx="228599" cy="4077493"/>
              <a:chOff x="1291472" y="1439158"/>
              <a:chExt cx="258452" cy="1998484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1291472" y="1439158"/>
                <a:ext cx="254524" cy="999242"/>
              </a:xfrm>
              <a:custGeom>
                <a:avLst/>
                <a:gdLst>
                  <a:gd name="T0" fmla="*/ 254524 w 254524"/>
                  <a:gd name="T1" fmla="*/ 0 h 999242"/>
                  <a:gd name="T2" fmla="*/ 160256 w 254524"/>
                  <a:gd name="T3" fmla="*/ 131976 h 999242"/>
                  <a:gd name="T4" fmla="*/ 160256 w 254524"/>
                  <a:gd name="T5" fmla="*/ 876693 h 999242"/>
                  <a:gd name="T6" fmla="*/ 0 w 254524"/>
                  <a:gd name="T7" fmla="*/ 999242 h 9992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4524"/>
                  <a:gd name="T13" fmla="*/ 0 h 999242"/>
                  <a:gd name="T14" fmla="*/ 254524 w 254524"/>
                  <a:gd name="T15" fmla="*/ 999242 h 9992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4524" h="999242">
                    <a:moveTo>
                      <a:pt x="254524" y="0"/>
                    </a:moveTo>
                    <a:lnTo>
                      <a:pt x="160256" y="131976"/>
                    </a:lnTo>
                    <a:lnTo>
                      <a:pt x="160256" y="876693"/>
                    </a:lnTo>
                    <a:lnTo>
                      <a:pt x="0" y="99924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 flipV="1">
                <a:off x="1295400" y="2438400"/>
                <a:ext cx="254524" cy="999242"/>
              </a:xfrm>
              <a:custGeom>
                <a:avLst/>
                <a:gdLst>
                  <a:gd name="T0" fmla="*/ 254524 w 254524"/>
                  <a:gd name="T1" fmla="*/ 0 h 999242"/>
                  <a:gd name="T2" fmla="*/ 160256 w 254524"/>
                  <a:gd name="T3" fmla="*/ 131976 h 999242"/>
                  <a:gd name="T4" fmla="*/ 160256 w 254524"/>
                  <a:gd name="T5" fmla="*/ 876693 h 999242"/>
                  <a:gd name="T6" fmla="*/ 0 w 254524"/>
                  <a:gd name="T7" fmla="*/ 999242 h 9992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4524"/>
                  <a:gd name="T13" fmla="*/ 0 h 999242"/>
                  <a:gd name="T14" fmla="*/ 254524 w 254524"/>
                  <a:gd name="T15" fmla="*/ 999242 h 9992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4524" h="999242">
                    <a:moveTo>
                      <a:pt x="254524" y="0"/>
                    </a:moveTo>
                    <a:lnTo>
                      <a:pt x="160256" y="131976"/>
                    </a:lnTo>
                    <a:lnTo>
                      <a:pt x="160256" y="876693"/>
                    </a:lnTo>
                    <a:lnTo>
                      <a:pt x="0" y="99924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860896" y="3091935"/>
              <a:ext cx="124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Unit 2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18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29" y="0"/>
            <a:ext cx="2628571" cy="22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724" y="152400"/>
            <a:ext cx="5562600" cy="1219200"/>
          </a:xfrm>
        </p:spPr>
        <p:txBody>
          <a:bodyPr/>
          <a:lstStyle/>
          <a:p>
            <a:r>
              <a:rPr lang="en-US" dirty="0"/>
              <a:t>Architecture Standards and Reference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7313824" y="582386"/>
            <a:ext cx="1296776" cy="1779814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rot="467115" flipH="1">
            <a:off x="7762890" y="2291134"/>
            <a:ext cx="546724" cy="110593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36" y="2286000"/>
            <a:ext cx="715997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2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FEAF Level </a:t>
            </a:r>
            <a:r>
              <a:rPr lang="en-US" dirty="0">
                <a:solidFill>
                  <a:srgbClr val="C00000"/>
                </a:solidFill>
              </a:rPr>
              <a:t>IV</a:t>
            </a:r>
            <a:r>
              <a:rPr lang="en-US" dirty="0"/>
              <a:t> View (from 500 feet)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981575"/>
          </a:xfrm>
        </p:spPr>
        <p:txBody>
          <a:bodyPr/>
          <a:lstStyle/>
          <a:p>
            <a:r>
              <a:rPr lang="en-US" dirty="0"/>
              <a:t>How is the </a:t>
            </a:r>
            <a:r>
              <a:rPr lang="en-US" dirty="0">
                <a:solidFill>
                  <a:srgbClr val="C00000"/>
                </a:solidFill>
              </a:rPr>
              <a:t>business architecture </a:t>
            </a:r>
            <a:r>
              <a:rPr lang="en-US" dirty="0"/>
              <a:t>supported by the three design architectures based on architecture </a:t>
            </a:r>
            <a:r>
              <a:rPr lang="en-US" dirty="0">
                <a:solidFill>
                  <a:srgbClr val="0000FF"/>
                </a:solidFill>
              </a:rPr>
              <a:t>reference models</a:t>
            </a:r>
            <a:r>
              <a:rPr lang="en-US" dirty="0"/>
              <a:t>?</a:t>
            </a:r>
          </a:p>
          <a:p>
            <a:r>
              <a:rPr lang="en-US" dirty="0" err="1"/>
              <a:t>Zachman</a:t>
            </a:r>
            <a:r>
              <a:rPr lang="en-US" dirty="0"/>
              <a:t> Model: </a:t>
            </a:r>
            <a:r>
              <a:rPr lang="en-US" i="1" dirty="0"/>
              <a:t>IBM Systems Journal</a:t>
            </a:r>
            <a:r>
              <a:rPr lang="en-US" dirty="0"/>
              <a:t> 1987 article: "A Framework for Information Systems Architecture":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It is a model for bridging the business </a:t>
            </a:r>
            <a:r>
              <a:rPr lang="en-US" sz="2400" dirty="0" err="1">
                <a:solidFill>
                  <a:srgbClr val="FF0000"/>
                </a:solidFill>
              </a:rPr>
              <a:t>archiecture</a:t>
            </a:r>
            <a:r>
              <a:rPr lang="en-US" sz="2400" dirty="0">
                <a:solidFill>
                  <a:srgbClr val="FF0000"/>
                </a:solidFill>
              </a:rPr>
              <a:t> to the design models.</a:t>
            </a:r>
          </a:p>
          <a:p>
            <a:pPr lvl="1"/>
            <a:r>
              <a:rPr lang="en-US" sz="2400" dirty="0"/>
              <a:t>The cost involved and the success of the business depend increasingly on its information systems, and a disciplined approach to the management of those systems is required.</a:t>
            </a:r>
          </a:p>
          <a:p>
            <a:pPr lvl="1"/>
            <a:r>
              <a:rPr lang="en-US" sz="2400" dirty="0"/>
              <a:t>Architecture framework is simply a logical structure for </a:t>
            </a:r>
            <a:r>
              <a:rPr lang="en-US" sz="2400" dirty="0">
                <a:solidFill>
                  <a:srgbClr val="0000FF"/>
                </a:solidFill>
              </a:rPr>
              <a:t>classifying and organizing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descriptive representations </a:t>
            </a:r>
            <a:r>
              <a:rPr lang="en-US" sz="2400" dirty="0"/>
              <a:t>of an enterprise that are significant to the management of the enterprise, as well as to the development of the enterprise's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623888"/>
          </a:xfrm>
        </p:spPr>
        <p:txBody>
          <a:bodyPr/>
          <a:lstStyle/>
          <a:p>
            <a:pPr algn="ctr"/>
            <a:r>
              <a:rPr lang="en-US" sz="2800" dirty="0"/>
              <a:t>FEAF Level IV View Based on </a:t>
            </a:r>
            <a:r>
              <a:rPr lang="en-US" sz="2800" dirty="0" err="1">
                <a:solidFill>
                  <a:srgbClr val="C00000"/>
                </a:solidFill>
              </a:rPr>
              <a:t>Zachman</a:t>
            </a:r>
            <a:r>
              <a:rPr lang="en-US" sz="2800" dirty="0">
                <a:solidFill>
                  <a:srgbClr val="C00000"/>
                </a:solidFill>
              </a:rPr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077200" cy="1295400"/>
          </a:xfrm>
        </p:spPr>
        <p:txBody>
          <a:bodyPr/>
          <a:lstStyle/>
          <a:p>
            <a:r>
              <a:rPr lang="en-US" dirty="0"/>
              <a:t>The Framework enables communication among the various </a:t>
            </a:r>
            <a:r>
              <a:rPr lang="en-US" dirty="0">
                <a:solidFill>
                  <a:srgbClr val="0000FF"/>
                </a:solidFill>
              </a:rPr>
              <a:t>participants</a:t>
            </a:r>
            <a:r>
              <a:rPr lang="en-US" dirty="0"/>
              <a:t> involved in developing or changing the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453"/>
            <a:ext cx="9144000" cy="478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57200" y="2667000"/>
            <a:ext cx="1447800" cy="31242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5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05800" cy="623888"/>
          </a:xfrm>
        </p:spPr>
        <p:txBody>
          <a:bodyPr/>
          <a:lstStyle/>
          <a:p>
            <a:pPr algn="ctr"/>
            <a:r>
              <a:rPr lang="en-US" sz="2800" dirty="0"/>
              <a:t>From </a:t>
            </a:r>
            <a:r>
              <a:rPr lang="en-US" sz="2800" dirty="0" err="1"/>
              <a:t>Zachman</a:t>
            </a:r>
            <a:r>
              <a:rPr lang="en-US" sz="2800" dirty="0"/>
              <a:t> Model to 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4425"/>
            <a:ext cx="8458199" cy="49815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00FF"/>
                </a:solidFill>
              </a:rPr>
              <a:t>Zachman</a:t>
            </a:r>
            <a:r>
              <a:rPr lang="en-US" dirty="0">
                <a:solidFill>
                  <a:srgbClr val="0000FF"/>
                </a:solidFill>
              </a:rPr>
              <a:t> Model </a:t>
            </a:r>
            <a:r>
              <a:rPr lang="en-US" dirty="0"/>
              <a:t>tells what need to be done, how, where, when, why, and by whom.</a:t>
            </a:r>
          </a:p>
          <a:p>
            <a:r>
              <a:rPr lang="en-US" dirty="0"/>
              <a:t>It categorizes and organizes the artifacts: data, function, network, organization, schedule, and strategy.</a:t>
            </a:r>
          </a:p>
          <a:p>
            <a:r>
              <a:rPr lang="en-US" dirty="0">
                <a:solidFill>
                  <a:srgbClr val="0000FF"/>
                </a:solidFill>
              </a:rPr>
              <a:t>Enterprise Architecture Planning (EAP)</a:t>
            </a:r>
            <a:r>
              <a:rPr lang="en-US" dirty="0"/>
              <a:t>, proposed by Dr. Steven </a:t>
            </a:r>
            <a:r>
              <a:rPr lang="en-US" dirty="0" err="1"/>
              <a:t>Spewak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defines the </a:t>
            </a:r>
            <a:r>
              <a:rPr lang="en-US" dirty="0">
                <a:solidFill>
                  <a:srgbClr val="C00000"/>
                </a:solidFill>
              </a:rPr>
              <a:t>process</a:t>
            </a:r>
            <a:r>
              <a:rPr lang="en-US" dirty="0"/>
              <a:t> of completing </a:t>
            </a:r>
            <a:r>
              <a:rPr lang="en-US" dirty="0" err="1"/>
              <a:t>Zachman</a:t>
            </a:r>
            <a:r>
              <a:rPr lang="en-US" dirty="0"/>
              <a:t> model;</a:t>
            </a:r>
          </a:p>
          <a:p>
            <a:pPr lvl="1"/>
            <a:r>
              <a:rPr lang="en-US" dirty="0"/>
              <a:t>focuses on defining what</a:t>
            </a:r>
            <a:r>
              <a:rPr lang="en-US" i="1" dirty="0"/>
              <a:t> </a:t>
            </a:r>
            <a:r>
              <a:rPr lang="en-US" dirty="0"/>
              <a:t>data, applications, and technology architectures are appropriate for supporting the overall enterprise.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623888"/>
          </a:xfrm>
        </p:spPr>
        <p:txBody>
          <a:bodyPr/>
          <a:lstStyle/>
          <a:p>
            <a:pPr algn="ctr"/>
            <a:r>
              <a:rPr lang="en-US" sz="2800" dirty="0"/>
              <a:t>Enterprise Architecture Planning (EAP)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7990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2514600" y="2895600"/>
            <a:ext cx="4191000" cy="2209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895600"/>
            <a:ext cx="78581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5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05800" cy="623888"/>
          </a:xfrm>
        </p:spPr>
        <p:txBody>
          <a:bodyPr/>
          <a:lstStyle/>
          <a:p>
            <a:pPr algn="ctr"/>
            <a:r>
              <a:rPr lang="en-US" sz="2800" dirty="0"/>
              <a:t>Open Group Architecture Framework (TOGAF)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066800"/>
            <a:ext cx="8382000" cy="4981575"/>
          </a:xfrm>
        </p:spPr>
        <p:txBody>
          <a:bodyPr/>
          <a:lstStyle/>
          <a:p>
            <a:r>
              <a:rPr lang="en-US" dirty="0"/>
              <a:t>TOGAF describes another architectural </a:t>
            </a:r>
            <a:r>
              <a:rPr lang="en-US" dirty="0">
                <a:solidFill>
                  <a:srgbClr val="C00000"/>
                </a:solidFill>
              </a:rPr>
              <a:t>process</a:t>
            </a:r>
            <a:r>
              <a:rPr lang="en-US" dirty="0"/>
              <a:t>;</a:t>
            </a:r>
          </a:p>
          <a:p>
            <a:r>
              <a:rPr lang="en-US" dirty="0"/>
              <a:t>It elaborates </a:t>
            </a:r>
            <a:r>
              <a:rPr lang="en-US" dirty="0" err="1"/>
              <a:t>Zachman</a:t>
            </a:r>
            <a:r>
              <a:rPr lang="en-US" dirty="0"/>
              <a:t> model. </a:t>
            </a:r>
            <a:r>
              <a:rPr lang="en-US" dirty="0" err="1"/>
              <a:t>Zachman</a:t>
            </a:r>
            <a:r>
              <a:rPr lang="en-US" dirty="0"/>
              <a:t> tells you how to categorize your artifacts. TOGAF gives you a process for creating them;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5058" name="Picture 2" descr="Bb466232.eacompar07(en-us,MSDN.10)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6477000" cy="38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356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BPM: Business Process Management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21688" cy="5105400"/>
          </a:xfrm>
        </p:spPr>
        <p:txBody>
          <a:bodyPr/>
          <a:lstStyle/>
          <a:p>
            <a:r>
              <a:rPr lang="en-US" dirty="0"/>
              <a:t>is an EAI technology at the </a:t>
            </a:r>
            <a:r>
              <a:rPr lang="en-US" dirty="0">
                <a:solidFill>
                  <a:srgbClr val="C00000"/>
                </a:solidFill>
              </a:rPr>
              <a:t>design/process level</a:t>
            </a:r>
            <a:r>
              <a:rPr lang="en-US" dirty="0"/>
              <a:t>;</a:t>
            </a:r>
          </a:p>
          <a:p>
            <a:r>
              <a:rPr lang="en-US" dirty="0"/>
              <a:t>is a management approach focusing on aligning all aspects of an organization with the wants and needs of clients;</a:t>
            </a:r>
          </a:p>
          <a:p>
            <a:r>
              <a:rPr lang="en-US" dirty="0"/>
              <a:t>allows organizations to </a:t>
            </a:r>
            <a:r>
              <a:rPr lang="en-US" dirty="0">
                <a:solidFill>
                  <a:srgbClr val="C00000"/>
                </a:solidFill>
              </a:rPr>
              <a:t>abstract</a:t>
            </a:r>
            <a:r>
              <a:rPr lang="en-US" dirty="0"/>
              <a:t> business process from technology infrastructure; </a:t>
            </a:r>
          </a:p>
          <a:p>
            <a:r>
              <a:rPr lang="en-US" dirty="0"/>
              <a:t>goes beyond automating business processes or solving business problems using software;</a:t>
            </a:r>
          </a:p>
          <a:p>
            <a:r>
              <a:rPr lang="en-US" dirty="0"/>
              <a:t>enables business to </a:t>
            </a:r>
            <a:r>
              <a:rPr lang="en-US" dirty="0">
                <a:solidFill>
                  <a:srgbClr val="C00000"/>
                </a:solidFill>
              </a:rPr>
              <a:t>respond to changing </a:t>
            </a:r>
            <a:r>
              <a:rPr lang="en-US" dirty="0"/>
              <a:t>consumer, market, and regulatory demands faster than competitors - creating a competitive advantage.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16727D-ADBA-4A72-B6A1-F4438D0098E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990600" y="762000"/>
            <a:ext cx="723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/>
              <a:t>http://en.wikipedia.org/wiki/Business_process_management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algn="ctr"/>
            <a:r>
              <a:rPr lang="en-US" dirty="0"/>
              <a:t>BPM Lifecycle (Before Service Orientation)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486400"/>
          </a:xfrm>
        </p:spPr>
        <p:txBody>
          <a:bodyPr/>
          <a:lstStyle/>
          <a:p>
            <a:r>
              <a:rPr lang="en-US" sz="2400" b="1" dirty="0"/>
              <a:t>Process Design: </a:t>
            </a:r>
            <a:r>
              <a:rPr lang="en-US" sz="2400" dirty="0"/>
              <a:t>encompasses both the identification of existing processes and the design of "to-be" processes.</a:t>
            </a:r>
          </a:p>
          <a:p>
            <a:r>
              <a:rPr lang="en-US" sz="2400" b="1" dirty="0"/>
              <a:t>Modeling: </a:t>
            </a:r>
            <a:r>
              <a:rPr lang="en-US" sz="2400" dirty="0"/>
              <a:t>takes the theoretical design and introduces combinations (relationships) of variables or parameters;</a:t>
            </a:r>
          </a:p>
          <a:p>
            <a:r>
              <a:rPr lang="en-US" sz="2400" b="1" dirty="0"/>
              <a:t>Execution: </a:t>
            </a:r>
            <a:r>
              <a:rPr lang="en-US" sz="2400" dirty="0"/>
              <a:t>develops an application that executes the required steps of the process;</a:t>
            </a:r>
          </a:p>
          <a:p>
            <a:r>
              <a:rPr lang="en-US" sz="2400" b="1" dirty="0"/>
              <a:t>Monitoring: </a:t>
            </a:r>
            <a:r>
              <a:rPr lang="en-US" sz="2400" dirty="0"/>
              <a:t>tracks processes and statistics on the performance of one or more processes;</a:t>
            </a:r>
          </a:p>
          <a:p>
            <a:r>
              <a:rPr lang="en-US" sz="2400" b="1" dirty="0"/>
              <a:t>Optimization: </a:t>
            </a:r>
            <a:r>
              <a:rPr lang="en-US" sz="2400" dirty="0"/>
              <a:t>retrieves information from modeling or monitoring phase; identifying the potential or actual bottlenecks and the potential opportunities for cost savings or other improvements; and then, applying those enhancements in the design of the process.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1B296-101B-46E3-9F1E-2DF77A49251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623888"/>
          </a:xfrm>
        </p:spPr>
        <p:txBody>
          <a:bodyPr/>
          <a:lstStyle/>
          <a:p>
            <a:pPr algn="ctr"/>
            <a:r>
              <a:rPr lang="en-US" dirty="0"/>
              <a:t>BPM Suite (BPMS) Development Framework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74088" cy="460851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Process Engine </a:t>
            </a:r>
            <a:r>
              <a:rPr lang="en-US" dirty="0"/>
              <a:t>– a robust platform for modeling &amp; executing process-based applications and business rules;</a:t>
            </a:r>
          </a:p>
          <a:p>
            <a:r>
              <a:rPr lang="en-US" dirty="0">
                <a:solidFill>
                  <a:srgbClr val="0000FF"/>
                </a:solidFill>
              </a:rPr>
              <a:t>Business Analytics </a:t>
            </a:r>
            <a:r>
              <a:rPr lang="en-US" dirty="0"/>
              <a:t>— enables managers to identify; business issues, trends, and opportunities with reports and dashboards and react accordingly;</a:t>
            </a:r>
          </a:p>
          <a:p>
            <a:r>
              <a:rPr lang="en-US" dirty="0">
                <a:solidFill>
                  <a:srgbClr val="0000FF"/>
                </a:solidFill>
              </a:rPr>
              <a:t>Content Management </a:t>
            </a:r>
            <a:r>
              <a:rPr lang="en-US" dirty="0"/>
              <a:t>— provides a system for storing &amp; securing documents, images, and other files;</a:t>
            </a:r>
          </a:p>
          <a:p>
            <a:r>
              <a:rPr lang="en-US" dirty="0">
                <a:solidFill>
                  <a:srgbClr val="0000FF"/>
                </a:solidFill>
              </a:rPr>
              <a:t>Collaboration Tools </a:t>
            </a:r>
            <a:r>
              <a:rPr lang="en-US" dirty="0"/>
              <a:t>— removes intra- and interdepartmental communication barriers through discussion forums, dynamic workspaces, and message boards.</a:t>
            </a:r>
          </a:p>
          <a:p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267572-CD9B-41E1-BAE2-26506916778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066800"/>
            <a:ext cx="68595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</a:rPr>
              <a:t>BPM Suite contains four critical components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8153400" cy="623887"/>
          </a:xfrm>
        </p:spPr>
        <p:txBody>
          <a:bodyPr/>
          <a:lstStyle/>
          <a:p>
            <a:r>
              <a:rPr lang="en-US" sz="2800"/>
              <a:t>BPM Suite and Its Implementing a Business Process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D3DB8D-D6D8-4791-B0DC-691FC73AD4C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6388" name="Picture 6" descr="File:BPM Workflow Service Patter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00200"/>
            <a:ext cx="88455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905000" y="773113"/>
            <a:ext cx="6781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http://en.wikipedia.org/wiki/Business_process_management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1307068"/>
            <a:ext cx="17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Presentation Tier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3511" y="1295400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Business Process Tier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2511" y="1295400"/>
            <a:ext cx="167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Data </a:t>
            </a:r>
            <a:r>
              <a:rPr lang="en-US" b="0" dirty="0" err="1"/>
              <a:t>Mgmt</a:t>
            </a:r>
            <a:r>
              <a:rPr lang="en-US" b="0" dirty="0"/>
              <a:t> Tier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2"/>
          <p:cNvSpPr>
            <a:spLocks noGrp="1" noChangeArrowheads="1"/>
          </p:cNvSpPr>
          <p:nvPr>
            <p:ph type="title"/>
          </p:nvPr>
        </p:nvSpPr>
        <p:spPr>
          <a:xfrm>
            <a:off x="105060" y="995298"/>
            <a:ext cx="9038940" cy="762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Software Engineers and CS Occupations (There are many more)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in U.S. </a:t>
            </a:r>
            <a:r>
              <a:rPr lang="en-US" sz="2800" dirty="0" err="1">
                <a:solidFill>
                  <a:schemeClr val="tx1"/>
                </a:solidFill>
              </a:rPr>
              <a:t>DoL</a:t>
            </a:r>
            <a:r>
              <a:rPr lang="en-US" sz="2800" dirty="0">
                <a:solidFill>
                  <a:schemeClr val="tx1"/>
                </a:solidFill>
              </a:rPr>
              <a:t> Occupational Outlook Handbook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FAF20A2D-A128-4704-9170-BD6A87651DE8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65864"/>
              </p:ext>
            </p:extLst>
          </p:nvPr>
        </p:nvGraphicFramePr>
        <p:xfrm>
          <a:off x="152400" y="1752600"/>
          <a:ext cx="8839199" cy="4378324"/>
        </p:xfrm>
        <a:graphic>
          <a:graphicData uri="http://schemas.openxmlformats.org/drawingml/2006/table">
            <a:tbl>
              <a:tblPr/>
              <a:tblGrid>
                <a:gridCol w="358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0975" algn="ctr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Occupational title	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Employment in 2008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Employment in 2018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Change in number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Change in percentage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Software engineers /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Software Architect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909,600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1,204,800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295,200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systems analysts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532,200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640,300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108,100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2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network, systems, and database administrators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961,200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1,247,800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286,600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3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Computer programmers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426,700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414,400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-12,300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-3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53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Computer support specialists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565,700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643,700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78,000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14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6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and information systems managers</a:t>
                      </a:r>
                      <a:endParaRPr lang="en-US" sz="1800" kern="1200" dirty="0">
                        <a:solidFill>
                          <a:srgbClr val="333333"/>
                        </a:solidFill>
                        <a:effectLst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293,000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342,500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49,500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2286000"/>
            <a:ext cx="8686800" cy="6858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4343400"/>
            <a:ext cx="8686800" cy="4572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17310" y="1359321"/>
            <a:ext cx="2426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http://www.bls.gov/ooh/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3223" y="110420"/>
            <a:ext cx="7686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Why do you want to be a Software Architect?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4792" y="6135469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IT Jobs: 		4,875,600.00 (78%)</a:t>
            </a:r>
          </a:p>
          <a:p>
            <a:r>
              <a:rPr lang="en-US" b="0" dirty="0"/>
              <a:t>All other </a:t>
            </a:r>
            <a:r>
              <a:rPr lang="en-US" b="0" dirty="0" err="1"/>
              <a:t>eng.</a:t>
            </a:r>
            <a:r>
              <a:rPr lang="en-US" b="0" dirty="0"/>
              <a:t> jobs: 	1,368,200.00 (22%)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270431"/>
              </p:ext>
            </p:extLst>
          </p:nvPr>
        </p:nvGraphicFramePr>
        <p:xfrm>
          <a:off x="7092275" y="5915294"/>
          <a:ext cx="1135752" cy="100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61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10" grpId="1" animBg="1"/>
      <p:bldP spid="12" grpId="1" animBg="1"/>
      <p:bldP spid="3" grpId="0"/>
      <p:bldP spid="13" grpId="0"/>
      <p:bldP spid="9" grpId="0"/>
      <p:bldGraphic spid="11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05800" cy="685800"/>
          </a:xfrm>
        </p:spPr>
        <p:txBody>
          <a:bodyPr/>
          <a:lstStyle/>
          <a:p>
            <a:pPr algn="ctr"/>
            <a:r>
              <a:rPr lang="en-US" sz="2800" dirty="0"/>
              <a:t>Service-Oriented Applications Architecture</a:t>
            </a:r>
            <a:br>
              <a:rPr lang="en-US" sz="2800" dirty="0"/>
            </a:br>
            <a:r>
              <a:rPr lang="en-US" sz="2800" dirty="0"/>
              <a:t>(SOAA) at the Process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31678"/>
            <a:ext cx="3653725" cy="3124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6569848" y="3655750"/>
            <a:ext cx="2363147" cy="840050"/>
          </a:xfrm>
          <a:prstGeom prst="ellipse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574857" y="1818712"/>
            <a:ext cx="2362200" cy="783969"/>
          </a:xfrm>
          <a:prstGeom prst="ellipse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6" idx="0"/>
            <a:endCxn id="7" idx="4"/>
          </p:cNvCxnSpPr>
          <p:nvPr/>
        </p:nvCxnSpPr>
        <p:spPr bwMode="auto">
          <a:xfrm flipV="1">
            <a:off x="7751422" y="2602681"/>
            <a:ext cx="4535" cy="10530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37F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>
            <a:stCxn id="28" idx="0"/>
            <a:endCxn id="7" idx="2"/>
          </p:cNvCxnSpPr>
          <p:nvPr/>
        </p:nvCxnSpPr>
        <p:spPr bwMode="auto">
          <a:xfrm flipV="1">
            <a:off x="5149887" y="2210697"/>
            <a:ext cx="1424970" cy="2199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37F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>
            <a:stCxn id="6" idx="2"/>
            <a:endCxn id="28" idx="4"/>
          </p:cNvCxnSpPr>
          <p:nvPr/>
        </p:nvCxnSpPr>
        <p:spPr bwMode="auto">
          <a:xfrm flipH="1" flipV="1">
            <a:off x="5149887" y="3735028"/>
            <a:ext cx="1419961" cy="3407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37F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6768370" y="1850645"/>
            <a:ext cx="2037737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/>
              <a:t>Service Broker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69848" y="3821021"/>
            <a:ext cx="2363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0" dirty="0"/>
              <a:t>Service Providers</a:t>
            </a: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4054394" y="3885983"/>
            <a:ext cx="1029929" cy="688084"/>
          </a:xfrm>
          <a:prstGeom prst="wedgeRoundRectCallout">
            <a:avLst>
              <a:gd name="adj1" fmla="val -190497"/>
              <a:gd name="adj2" fmla="val -6980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 Centers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3712722" y="5009567"/>
            <a:ext cx="1371601" cy="688084"/>
          </a:xfrm>
          <a:prstGeom prst="wedgeRoundRectCallout">
            <a:avLst>
              <a:gd name="adj1" fmla="val -129671"/>
              <a:gd name="adj2" fmla="val -11876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Cloud Computing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3968313" y="2430612"/>
            <a:ext cx="2363147" cy="1304416"/>
          </a:xfrm>
          <a:prstGeom prst="ellipse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6789" y="2455421"/>
            <a:ext cx="2276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2400" b="0" dirty="0">
                <a:latin typeface="+mn-lt"/>
              </a:rPr>
              <a:t>Business</a:t>
            </a:r>
          </a:p>
          <a:p>
            <a:pPr algn="ctr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2400" b="0" dirty="0">
                <a:latin typeface="+mn-lt"/>
              </a:rPr>
              <a:t>Applications Architecture</a:t>
            </a:r>
          </a:p>
        </p:txBody>
      </p:sp>
      <p:cxnSp>
        <p:nvCxnSpPr>
          <p:cNvPr id="31" name="Straight Arrow Connector 30"/>
          <p:cNvCxnSpPr>
            <a:endCxn id="28" idx="2"/>
          </p:cNvCxnSpPr>
          <p:nvPr/>
        </p:nvCxnSpPr>
        <p:spPr bwMode="auto">
          <a:xfrm flipV="1">
            <a:off x="2590800" y="3082820"/>
            <a:ext cx="1377513" cy="204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37F0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34" name="Rounded Rectangular Callout 33"/>
          <p:cNvSpPr/>
          <p:nvPr/>
        </p:nvSpPr>
        <p:spPr bwMode="auto">
          <a:xfrm>
            <a:off x="4074910" y="4608202"/>
            <a:ext cx="1009413" cy="344798"/>
          </a:xfrm>
          <a:prstGeom prst="wedgeRoundRectCallout">
            <a:avLst>
              <a:gd name="adj1" fmla="val -188590"/>
              <a:gd name="adj2" fmla="val -18298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ESB</a:t>
            </a:r>
          </a:p>
        </p:txBody>
      </p:sp>
    </p:spTree>
    <p:extLst>
      <p:ext uri="{BB962C8B-B14F-4D97-AF65-F5344CB8AC3E}">
        <p14:creationId xmlns:p14="http://schemas.microsoft.com/office/powerpoint/2010/main" val="223779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 rot="16200000">
            <a:off x="-1638300" y="2781300"/>
            <a:ext cx="4876800" cy="1447800"/>
          </a:xfrm>
        </p:spPr>
        <p:txBody>
          <a:bodyPr/>
          <a:lstStyle/>
          <a:p>
            <a:pPr algn="ctr"/>
            <a:r>
              <a:rPr lang="en-US" sz="2800" dirty="0"/>
              <a:t>Extended Service Broker with Applications Templates and Other items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85320A-7F74-4881-A5DA-0549D23EC43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163600"/>
              </p:ext>
            </p:extLst>
          </p:nvPr>
        </p:nvGraphicFramePr>
        <p:xfrm>
          <a:off x="1143000" y="76200"/>
          <a:ext cx="7118350" cy="6565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r:id="rId4" imgW="4556086" imgH="4197290" progId="">
                  <p:embed/>
                </p:oleObj>
              </mc:Choice>
              <mc:Fallback>
                <p:oleObj r:id="rId4" imgW="4556086" imgH="419729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6200"/>
                        <a:ext cx="7118350" cy="6565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0600" y="6458796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Application Builder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553200" y="381000"/>
            <a:ext cx="1752600" cy="6477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53200" y="1295400"/>
            <a:ext cx="1752600" cy="6477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553200" y="2133600"/>
            <a:ext cx="1752600" cy="6477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7405956" y="1397824"/>
            <a:ext cx="24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Application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Broker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483711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Publish application template/workflow;</a:t>
            </a:r>
          </a:p>
          <a:p>
            <a:r>
              <a:rPr lang="en-US" dirty="0">
                <a:solidFill>
                  <a:srgbClr val="0000FF"/>
                </a:solidFill>
              </a:rPr>
              <a:t>Publish architecture templates;</a:t>
            </a:r>
          </a:p>
          <a:p>
            <a:r>
              <a:rPr lang="en-US" dirty="0">
                <a:solidFill>
                  <a:srgbClr val="0000FF"/>
                </a:solidFill>
              </a:rPr>
              <a:t>Publish collaboration templates;</a:t>
            </a:r>
          </a:p>
          <a:p>
            <a:r>
              <a:rPr lang="en-US" dirty="0"/>
              <a:t>Publish SOAP services with collaboration templates;</a:t>
            </a:r>
          </a:p>
          <a:p>
            <a:r>
              <a:rPr lang="en-US" dirty="0"/>
              <a:t>Publish data and information services (RESTful services)</a:t>
            </a:r>
          </a:p>
          <a:p>
            <a:r>
              <a:rPr lang="en-US" dirty="0"/>
              <a:t>Publish test scripts</a:t>
            </a:r>
          </a:p>
          <a:p>
            <a:r>
              <a:rPr lang="en-US" dirty="0"/>
              <a:t>Publish user interfaces</a:t>
            </a:r>
          </a:p>
          <a:p>
            <a:r>
              <a:rPr lang="en-US" dirty="0"/>
              <a:t>Publish Data: a typical example is Data-Centric SOA (DCSOA) and data center in cloud computing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78814-1181-4042-9092-53E9042EA4E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Right Brace 1"/>
          <p:cNvSpPr/>
          <p:nvPr/>
        </p:nvSpPr>
        <p:spPr bwMode="auto">
          <a:xfrm>
            <a:off x="6705600" y="1447800"/>
            <a:ext cx="304800" cy="12954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6600" y="1447800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Help in application architecture design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772400" cy="838200"/>
          </a:xfrm>
        </p:spPr>
        <p:txBody>
          <a:bodyPr/>
          <a:lstStyle/>
          <a:p>
            <a:pPr algn="ctr"/>
            <a:r>
              <a:rPr lang="en-US" dirty="0"/>
              <a:t>Service-Oriented 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69288" cy="43037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dirty="0"/>
              <a:t>Dynamic Reconfigurable Application Architecture Organizing services in application;</a:t>
            </a:r>
          </a:p>
          <a:p>
            <a:pPr>
              <a:defRPr/>
            </a:pPr>
            <a:r>
              <a:rPr lang="en-US" dirty="0"/>
              <a:t>Different architectures: </a:t>
            </a:r>
          </a:p>
          <a:p>
            <a:pPr marL="857250" lvl="1" indent="-457200">
              <a:buSzPct val="100000"/>
              <a:buFont typeface="Wingdings" pitchFamily="2" charset="2"/>
              <a:buChar char="Ø"/>
            </a:pPr>
            <a:r>
              <a:rPr lang="en-US" dirty="0"/>
              <a:t>SAP </a:t>
            </a:r>
            <a:r>
              <a:rPr lang="en-US" dirty="0" err="1"/>
              <a:t>Netweaver</a:t>
            </a:r>
            <a:endParaRPr lang="en-US" dirty="0"/>
          </a:p>
          <a:p>
            <a:pPr marL="857250" lvl="1" indent="-457200">
              <a:buSzPct val="100000"/>
              <a:buFont typeface="Wingdings" pitchFamily="2" charset="2"/>
              <a:buChar char="Ø"/>
            </a:pPr>
            <a:r>
              <a:rPr lang="en-US" dirty="0"/>
              <a:t>Oracle SOA Suite</a:t>
            </a:r>
          </a:p>
          <a:p>
            <a:pPr marL="857250" lvl="1" indent="-457200">
              <a:buSzPct val="100000"/>
              <a:buFont typeface="Wingdings" pitchFamily="2" charset="2"/>
              <a:buChar char="Ø"/>
            </a:pPr>
            <a:r>
              <a:rPr lang="en-US" dirty="0"/>
              <a:t>IBM ESB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1047FD-CC74-442E-B7C5-453BABC3387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0" y="3048000"/>
            <a:ext cx="2057401" cy="2667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b="0" dirty="0"/>
              <a:t>Web 2.0, Web 3.0, SOA, SOC, SOD, </a:t>
            </a:r>
            <a:r>
              <a:rPr lang="en-US" sz="2400" b="0" dirty="0">
                <a:solidFill>
                  <a:srgbClr val="C00000"/>
                </a:solidFill>
              </a:rPr>
              <a:t>ESB</a:t>
            </a:r>
            <a:r>
              <a:rPr lang="en-US" sz="2400" b="0" dirty="0"/>
              <a:t>, </a:t>
            </a:r>
          </a:p>
          <a:p>
            <a:r>
              <a:rPr lang="en-US" sz="2400" b="0" dirty="0">
                <a:solidFill>
                  <a:srgbClr val="C00000"/>
                </a:solidFill>
              </a:rPr>
              <a:t>Dynamic application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772400" cy="623888"/>
          </a:xfrm>
        </p:spPr>
        <p:txBody>
          <a:bodyPr/>
          <a:lstStyle/>
          <a:p>
            <a:pPr algn="ctr"/>
            <a:r>
              <a:rPr lang="en-US" sz="2400"/>
              <a:t>General Service-Oriented Application Architecture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1C34C5-2ED3-4B94-8B51-447EDF090AF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304800" y="4495800"/>
            <a:ext cx="8534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3225" indent="-403225">
              <a:buFont typeface="Wingdings" pitchFamily="2" charset="2"/>
              <a:buChar char="q"/>
            </a:pPr>
            <a:r>
              <a:rPr lang="en-US" sz="2000" b="0"/>
              <a:t>Composition manager specifies and controls the application composition configuration via a workflow specification. </a:t>
            </a:r>
          </a:p>
          <a:p>
            <a:pPr marL="403225" indent="-403225">
              <a:buFont typeface="Wingdings" pitchFamily="2" charset="2"/>
              <a:buChar char="q"/>
            </a:pPr>
            <a:r>
              <a:rPr lang="en-US" sz="2000" b="0"/>
              <a:t>The application composition configuration/workflow specification defines how the services shall be connected together to deliver the desired application and how the messages are transferred among the services</a:t>
            </a:r>
          </a:p>
        </p:txBody>
      </p:sp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609600" y="1371600"/>
          <a:ext cx="76962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" r:id="rId4" imgW="3374918" imgH="1284719" progId="">
                  <p:embed/>
                </p:oleObj>
              </mc:Choice>
              <mc:Fallback>
                <p:oleObj r:id="rId4" imgW="3374918" imgH="1284719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7696200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019800" y="1447800"/>
            <a:ext cx="2133600" cy="2667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0"/>
              <a:t>Control Center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324600" y="1905000"/>
            <a:ext cx="16002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Composition manager</a:t>
            </a:r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324600" y="2590800"/>
            <a:ext cx="16002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Application configuration</a:t>
            </a:r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324600" y="3276600"/>
            <a:ext cx="16002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Workflow specification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086600" cy="623888"/>
          </a:xfrm>
        </p:spPr>
        <p:txBody>
          <a:bodyPr/>
          <a:lstStyle/>
          <a:p>
            <a:r>
              <a:rPr lang="en-US"/>
              <a:t>Static vs. Dynamic Architecture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883A4C-8B8E-4A5C-AAE7-947074D067B7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743200"/>
            <a:ext cx="66278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" y="5410200"/>
            <a:ext cx="56769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3581400"/>
            <a:ext cx="56769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2" name="Object 5"/>
          <p:cNvGraphicFramePr>
            <a:graphicFrameLocks noChangeAspect="1"/>
          </p:cNvGraphicFramePr>
          <p:nvPr/>
        </p:nvGraphicFramePr>
        <p:xfrm>
          <a:off x="2743200" y="914400"/>
          <a:ext cx="45847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r:id="rId7" imgW="2325381" imgH="818654" progId="">
                  <p:embed/>
                </p:oleObj>
              </mc:Choice>
              <mc:Fallback>
                <p:oleObj r:id="rId7" imgW="2325381" imgH="818654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14400"/>
                        <a:ext cx="45847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934200" y="2895600"/>
            <a:ext cx="2133600" cy="2667000"/>
            <a:chOff x="6553200" y="685800"/>
            <a:chExt cx="2133600" cy="2667000"/>
          </a:xfrm>
        </p:grpSpPr>
        <p:sp>
          <p:nvSpPr>
            <p:cNvPr id="26642" name="Rectangle 9"/>
            <p:cNvSpPr>
              <a:spLocks noChangeArrowheads="1"/>
            </p:cNvSpPr>
            <p:nvPr/>
          </p:nvSpPr>
          <p:spPr bwMode="auto">
            <a:xfrm>
              <a:off x="6553200" y="685800"/>
              <a:ext cx="2133600" cy="2667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0"/>
                <a:t>Control Center</a:t>
              </a:r>
            </a:p>
          </p:txBody>
        </p:sp>
        <p:sp>
          <p:nvSpPr>
            <p:cNvPr id="26643" name="Rectangle 10"/>
            <p:cNvSpPr>
              <a:spLocks noChangeArrowheads="1"/>
            </p:cNvSpPr>
            <p:nvPr/>
          </p:nvSpPr>
          <p:spPr bwMode="auto">
            <a:xfrm>
              <a:off x="6858000" y="1143000"/>
              <a:ext cx="1600200" cy="685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Composition manager</a:t>
              </a:r>
              <a:endParaRPr lang="en-US"/>
            </a:p>
          </p:txBody>
        </p:sp>
        <p:sp>
          <p:nvSpPr>
            <p:cNvPr id="26644" name="Rectangle 11"/>
            <p:cNvSpPr>
              <a:spLocks noChangeArrowheads="1"/>
            </p:cNvSpPr>
            <p:nvPr/>
          </p:nvSpPr>
          <p:spPr bwMode="auto">
            <a:xfrm>
              <a:off x="6858000" y="1828800"/>
              <a:ext cx="1600200" cy="685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Application configuration</a:t>
              </a:r>
              <a:endParaRPr lang="en-US"/>
            </a:p>
          </p:txBody>
        </p:sp>
        <p:sp>
          <p:nvSpPr>
            <p:cNvPr id="26645" name="Rectangle 12"/>
            <p:cNvSpPr>
              <a:spLocks noChangeArrowheads="1"/>
            </p:cNvSpPr>
            <p:nvPr/>
          </p:nvSpPr>
          <p:spPr bwMode="auto">
            <a:xfrm>
              <a:off x="6858000" y="2514600"/>
              <a:ext cx="1600200" cy="685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Workflow specification</a:t>
              </a:r>
              <a:endParaRPr lang="en-US"/>
            </a:p>
          </p:txBody>
        </p:sp>
      </p:grpSp>
      <p:sp>
        <p:nvSpPr>
          <p:cNvPr id="26634" name="TextBox 14"/>
          <p:cNvSpPr txBox="1">
            <a:spLocks noChangeArrowheads="1"/>
          </p:cNvSpPr>
          <p:nvPr/>
        </p:nvSpPr>
        <p:spPr bwMode="auto">
          <a:xfrm>
            <a:off x="685800" y="9906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Static architecture with integrated components</a:t>
            </a:r>
          </a:p>
        </p:txBody>
      </p:sp>
      <p:sp>
        <p:nvSpPr>
          <p:cNvPr id="17" name="Up Arrow Callout 16"/>
          <p:cNvSpPr/>
          <p:nvPr/>
        </p:nvSpPr>
        <p:spPr bwMode="auto">
          <a:xfrm>
            <a:off x="6934200" y="5334000"/>
            <a:ext cx="2057400" cy="990600"/>
          </a:xfrm>
          <a:prstGeom prst="upArrowCallou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b="0" dirty="0"/>
              <a:t>Workflow Editor</a:t>
            </a:r>
          </a:p>
        </p:txBody>
      </p:sp>
      <p:cxnSp>
        <p:nvCxnSpPr>
          <p:cNvPr id="19" name="Straight Arrow Connector 18"/>
          <p:cNvCxnSpPr>
            <a:cxnSpLocks noChangeShapeType="1"/>
            <a:stCxn id="26642" idx="1"/>
          </p:cNvCxnSpPr>
          <p:nvPr/>
        </p:nvCxnSpPr>
        <p:spPr bwMode="auto">
          <a:xfrm rot="10800000">
            <a:off x="5943600" y="3429000"/>
            <a:ext cx="990600" cy="800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" name="Straight Arrow Connector 19"/>
          <p:cNvCxnSpPr>
            <a:cxnSpLocks noChangeShapeType="1"/>
            <a:stCxn id="26642" idx="1"/>
          </p:cNvCxnSpPr>
          <p:nvPr/>
        </p:nvCxnSpPr>
        <p:spPr bwMode="auto">
          <a:xfrm rot="10800000" flipV="1">
            <a:off x="6324600" y="4229100"/>
            <a:ext cx="609600" cy="1409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>
            <a:cxnSpLocks noChangeShapeType="1"/>
            <a:stCxn id="26642" idx="1"/>
          </p:cNvCxnSpPr>
          <p:nvPr/>
        </p:nvCxnSpPr>
        <p:spPr bwMode="auto">
          <a:xfrm rot="10800000" flipV="1">
            <a:off x="6400800" y="4229100"/>
            <a:ext cx="533400" cy="266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11" name="Rectangle 25"/>
          <p:cNvSpPr>
            <a:spLocks noChangeArrowheads="1"/>
          </p:cNvSpPr>
          <p:nvPr/>
        </p:nvSpPr>
        <p:spPr bwMode="auto">
          <a:xfrm>
            <a:off x="100013" y="2362200"/>
            <a:ext cx="1652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Configuration 1</a:t>
            </a:r>
          </a:p>
        </p:txBody>
      </p:sp>
      <p:sp>
        <p:nvSpPr>
          <p:cNvPr id="4112" name="Rectangle 26"/>
          <p:cNvSpPr>
            <a:spLocks noChangeArrowheads="1"/>
          </p:cNvSpPr>
          <p:nvPr/>
        </p:nvSpPr>
        <p:spPr bwMode="auto">
          <a:xfrm>
            <a:off x="76200" y="3657600"/>
            <a:ext cx="1652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Configuration 2</a:t>
            </a:r>
          </a:p>
        </p:txBody>
      </p:sp>
      <p:sp>
        <p:nvSpPr>
          <p:cNvPr id="4113" name="Rectangle 27"/>
          <p:cNvSpPr>
            <a:spLocks noChangeArrowheads="1"/>
          </p:cNvSpPr>
          <p:nvPr/>
        </p:nvSpPr>
        <p:spPr bwMode="auto">
          <a:xfrm>
            <a:off x="76200" y="5345113"/>
            <a:ext cx="1652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Configuration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4111" grpId="0"/>
      <p:bldP spid="4112" grpId="0"/>
      <p:bldP spid="41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Reference Model of SOAA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9FC829-0C93-4559-99D1-42AF24F0B0A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7652" name="Rectangle 111"/>
          <p:cNvSpPr>
            <a:spLocks noChangeArrowheads="1"/>
          </p:cNvSpPr>
          <p:nvPr/>
        </p:nvSpPr>
        <p:spPr bwMode="auto">
          <a:xfrm>
            <a:off x="609600" y="2819400"/>
            <a:ext cx="17526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>
                <a:solidFill>
                  <a:srgbClr val="000000"/>
                </a:solidFill>
              </a:rPr>
              <a:t>Modeling Specification</a:t>
            </a:r>
            <a:endParaRPr lang="en-US"/>
          </a:p>
        </p:txBody>
      </p:sp>
      <p:sp>
        <p:nvSpPr>
          <p:cNvPr id="27653" name="Rectangle 112"/>
          <p:cNvSpPr>
            <a:spLocks noChangeArrowheads="1"/>
          </p:cNvSpPr>
          <p:nvPr/>
        </p:nvSpPr>
        <p:spPr bwMode="auto">
          <a:xfrm>
            <a:off x="2667000" y="2819400"/>
            <a:ext cx="16002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b="0">
                <a:solidFill>
                  <a:srgbClr val="000000"/>
                </a:solidFill>
              </a:rPr>
              <a:t>Verification</a:t>
            </a:r>
            <a:endParaRPr lang="en-US"/>
          </a:p>
        </p:txBody>
      </p:sp>
      <p:sp>
        <p:nvSpPr>
          <p:cNvPr id="27654" name="Rectangle 113"/>
          <p:cNvSpPr>
            <a:spLocks noChangeArrowheads="1"/>
          </p:cNvSpPr>
          <p:nvPr/>
        </p:nvSpPr>
        <p:spPr bwMode="auto">
          <a:xfrm>
            <a:off x="4572000" y="2819400"/>
            <a:ext cx="18288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>
                <a:solidFill>
                  <a:srgbClr val="000000"/>
                </a:solidFill>
              </a:rPr>
              <a:t>Simulation </a:t>
            </a:r>
          </a:p>
          <a:p>
            <a:pPr algn="ctr"/>
            <a:r>
              <a:rPr lang="en-US" b="0">
                <a:solidFill>
                  <a:srgbClr val="000000"/>
                </a:solidFill>
              </a:rPr>
              <a:t>Code generation</a:t>
            </a:r>
            <a:endParaRPr lang="en-US"/>
          </a:p>
        </p:txBody>
      </p:sp>
      <p:sp>
        <p:nvSpPr>
          <p:cNvPr id="27655" name="Rectangle 114"/>
          <p:cNvSpPr>
            <a:spLocks noChangeArrowheads="1"/>
          </p:cNvSpPr>
          <p:nvPr/>
        </p:nvSpPr>
        <p:spPr bwMode="auto">
          <a:xfrm>
            <a:off x="6705600" y="2819400"/>
            <a:ext cx="17526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>
                <a:solidFill>
                  <a:srgbClr val="000000"/>
                </a:solidFill>
              </a:rPr>
              <a:t>Assembling</a:t>
            </a:r>
            <a:endParaRPr lang="en-US"/>
          </a:p>
          <a:p>
            <a:pPr algn="ctr"/>
            <a:r>
              <a:rPr lang="en-US" b="0">
                <a:solidFill>
                  <a:srgbClr val="000000"/>
                </a:solidFill>
              </a:rPr>
              <a:t>Deployment</a:t>
            </a:r>
            <a:endParaRPr lang="en-US"/>
          </a:p>
        </p:txBody>
      </p:sp>
      <p:sp>
        <p:nvSpPr>
          <p:cNvPr id="27656" name="Rectangle 115"/>
          <p:cNvSpPr>
            <a:spLocks noChangeArrowheads="1"/>
          </p:cNvSpPr>
          <p:nvPr/>
        </p:nvSpPr>
        <p:spPr bwMode="auto">
          <a:xfrm>
            <a:off x="6705600" y="3810000"/>
            <a:ext cx="17526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>
                <a:solidFill>
                  <a:srgbClr val="000000"/>
                </a:solidFill>
              </a:rPr>
              <a:t>Operation</a:t>
            </a:r>
            <a:endParaRPr lang="en-US"/>
          </a:p>
          <a:p>
            <a:pPr algn="ctr"/>
            <a:r>
              <a:rPr lang="en-US" b="0">
                <a:solidFill>
                  <a:srgbClr val="000000"/>
                </a:solidFill>
              </a:rPr>
              <a:t>Monitoring</a:t>
            </a:r>
            <a:endParaRPr lang="en-US"/>
          </a:p>
        </p:txBody>
      </p:sp>
      <p:sp>
        <p:nvSpPr>
          <p:cNvPr id="27657" name="Rectangle 116"/>
          <p:cNvSpPr>
            <a:spLocks noChangeArrowheads="1"/>
          </p:cNvSpPr>
          <p:nvPr/>
        </p:nvSpPr>
        <p:spPr bwMode="auto">
          <a:xfrm>
            <a:off x="4572000" y="3810000"/>
            <a:ext cx="18288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b="0">
                <a:solidFill>
                  <a:srgbClr val="000000"/>
                </a:solidFill>
              </a:rPr>
              <a:t>Validation</a:t>
            </a:r>
            <a:endParaRPr lang="en-US"/>
          </a:p>
        </p:txBody>
      </p:sp>
      <p:sp>
        <p:nvSpPr>
          <p:cNvPr id="27658" name="Rectangle 117"/>
          <p:cNvSpPr>
            <a:spLocks noChangeArrowheads="1"/>
          </p:cNvSpPr>
          <p:nvPr/>
        </p:nvSpPr>
        <p:spPr bwMode="auto">
          <a:xfrm>
            <a:off x="2667000" y="3810000"/>
            <a:ext cx="16002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b="0">
                <a:solidFill>
                  <a:srgbClr val="000000"/>
                </a:solidFill>
              </a:rPr>
              <a:t>Evaluation</a:t>
            </a:r>
            <a:endParaRPr lang="en-US"/>
          </a:p>
        </p:txBody>
      </p:sp>
      <p:sp>
        <p:nvSpPr>
          <p:cNvPr id="27659" name="Rectangle 118"/>
          <p:cNvSpPr>
            <a:spLocks noChangeArrowheads="1"/>
          </p:cNvSpPr>
          <p:nvPr/>
        </p:nvSpPr>
        <p:spPr bwMode="auto">
          <a:xfrm>
            <a:off x="609600" y="3810000"/>
            <a:ext cx="17526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b="0">
                <a:solidFill>
                  <a:srgbClr val="000000"/>
                </a:solidFill>
              </a:rPr>
              <a:t>Reconfiguration</a:t>
            </a:r>
            <a:endParaRPr lang="en-US"/>
          </a:p>
        </p:txBody>
      </p:sp>
      <p:cxnSp>
        <p:nvCxnSpPr>
          <p:cNvPr id="27660" name="Straight Arrow Connector 120"/>
          <p:cNvCxnSpPr>
            <a:cxnSpLocks noChangeShapeType="1"/>
            <a:stCxn id="27652" idx="3"/>
            <a:endCxn id="27653" idx="1"/>
          </p:cNvCxnSpPr>
          <p:nvPr/>
        </p:nvCxnSpPr>
        <p:spPr bwMode="auto">
          <a:xfrm>
            <a:off x="2362200" y="3200400"/>
            <a:ext cx="304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1" name="Straight Arrow Connector 121"/>
          <p:cNvCxnSpPr>
            <a:cxnSpLocks noChangeShapeType="1"/>
            <a:stCxn id="27653" idx="3"/>
            <a:endCxn id="27654" idx="1"/>
          </p:cNvCxnSpPr>
          <p:nvPr/>
        </p:nvCxnSpPr>
        <p:spPr bwMode="auto">
          <a:xfrm>
            <a:off x="4267200" y="3200400"/>
            <a:ext cx="304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2" name="Straight Arrow Connector 122"/>
          <p:cNvCxnSpPr>
            <a:cxnSpLocks noChangeShapeType="1"/>
            <a:stCxn id="27654" idx="3"/>
            <a:endCxn id="27655" idx="1"/>
          </p:cNvCxnSpPr>
          <p:nvPr/>
        </p:nvCxnSpPr>
        <p:spPr bwMode="auto">
          <a:xfrm>
            <a:off x="6400800" y="3200400"/>
            <a:ext cx="304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3" name="Straight Arrow Connector 123"/>
          <p:cNvCxnSpPr>
            <a:cxnSpLocks noChangeShapeType="1"/>
            <a:stCxn id="27656" idx="1"/>
            <a:endCxn id="27657" idx="3"/>
          </p:cNvCxnSpPr>
          <p:nvPr/>
        </p:nvCxnSpPr>
        <p:spPr bwMode="auto">
          <a:xfrm rot="10800000">
            <a:off x="6400800" y="4191000"/>
            <a:ext cx="304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4" name="Straight Arrow Connector 125"/>
          <p:cNvCxnSpPr>
            <a:cxnSpLocks noChangeShapeType="1"/>
            <a:stCxn id="27657" idx="1"/>
            <a:endCxn id="27658" idx="3"/>
          </p:cNvCxnSpPr>
          <p:nvPr/>
        </p:nvCxnSpPr>
        <p:spPr bwMode="auto">
          <a:xfrm rot="10800000">
            <a:off x="4267200" y="4191000"/>
            <a:ext cx="304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5" name="Straight Arrow Connector 126"/>
          <p:cNvCxnSpPr>
            <a:cxnSpLocks noChangeShapeType="1"/>
            <a:stCxn id="27658" idx="1"/>
            <a:endCxn id="27659" idx="3"/>
          </p:cNvCxnSpPr>
          <p:nvPr/>
        </p:nvCxnSpPr>
        <p:spPr bwMode="auto">
          <a:xfrm rot="10800000">
            <a:off x="2362200" y="4191000"/>
            <a:ext cx="304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6" name="Curved Connector 138"/>
          <p:cNvCxnSpPr>
            <a:cxnSpLocks noChangeShapeType="1"/>
            <a:stCxn id="27659" idx="1"/>
            <a:endCxn id="27652" idx="1"/>
          </p:cNvCxnSpPr>
          <p:nvPr/>
        </p:nvCxnSpPr>
        <p:spPr bwMode="auto">
          <a:xfrm rot="10800000">
            <a:off x="609600" y="3200400"/>
            <a:ext cx="1588" cy="990600"/>
          </a:xfrm>
          <a:prstGeom prst="curvedConnector3">
            <a:avLst>
              <a:gd name="adj1" fmla="val 14395468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7" name="Curved Connector 140"/>
          <p:cNvCxnSpPr>
            <a:cxnSpLocks noChangeShapeType="1"/>
            <a:stCxn id="27656" idx="3"/>
            <a:endCxn id="27655" idx="3"/>
          </p:cNvCxnSpPr>
          <p:nvPr/>
        </p:nvCxnSpPr>
        <p:spPr bwMode="auto">
          <a:xfrm flipV="1">
            <a:off x="8458200" y="3200400"/>
            <a:ext cx="1588" cy="990600"/>
          </a:xfrm>
          <a:prstGeom prst="curvedConnector3">
            <a:avLst>
              <a:gd name="adj1" fmla="val 14395468"/>
            </a:avLst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sp>
        <p:nvSpPr>
          <p:cNvPr id="27668" name="Flowchart: Punched Tape 143"/>
          <p:cNvSpPr>
            <a:spLocks noChangeArrowheads="1"/>
          </p:cNvSpPr>
          <p:nvPr/>
        </p:nvSpPr>
        <p:spPr bwMode="auto">
          <a:xfrm>
            <a:off x="609600" y="1905000"/>
            <a:ext cx="1752600" cy="685800"/>
          </a:xfrm>
          <a:prstGeom prst="flowChartPunchedTap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Requirement</a:t>
            </a:r>
          </a:p>
        </p:txBody>
      </p:sp>
      <p:cxnSp>
        <p:nvCxnSpPr>
          <p:cNvPr id="27669" name="Straight Arrow Connector 155"/>
          <p:cNvCxnSpPr>
            <a:cxnSpLocks noChangeShapeType="1"/>
            <a:stCxn id="27668" idx="2"/>
            <a:endCxn id="27652" idx="0"/>
          </p:cNvCxnSpPr>
          <p:nvPr/>
        </p:nvCxnSpPr>
        <p:spPr bwMode="auto">
          <a:xfrm rot="5400000">
            <a:off x="1336676" y="2670175"/>
            <a:ext cx="298450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70" name="TextBox 21"/>
          <p:cNvSpPr txBox="1">
            <a:spLocks noChangeArrowheads="1"/>
          </p:cNvSpPr>
          <p:nvPr/>
        </p:nvSpPr>
        <p:spPr bwMode="auto">
          <a:xfrm>
            <a:off x="1219200" y="838200"/>
            <a:ext cx="7259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/>
              <a:t>Based on BPM and with additional implementation detail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620000" cy="14478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Lifecycle Reference Model </a:t>
            </a:r>
            <a:br>
              <a:rPr lang="en-US"/>
            </a:br>
            <a:r>
              <a:rPr lang="en-US"/>
              <a:t>with Dynamic Application Architecture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BDB235-4D22-48D0-AAE3-45A1F3AA581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01" name="Object 1"/>
          <p:cNvGraphicFramePr>
            <a:graphicFrameLocks noChangeAspect="1"/>
          </p:cNvGraphicFramePr>
          <p:nvPr/>
        </p:nvGraphicFramePr>
        <p:xfrm>
          <a:off x="85725" y="2133600"/>
          <a:ext cx="90582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" r:id="rId4" imgW="4262884" imgH="1153140" progId="">
                  <p:embed/>
                </p:oleObj>
              </mc:Choice>
              <mc:Fallback>
                <p:oleObj r:id="rId4" imgW="4262884" imgH="1153140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" y="2133600"/>
                        <a:ext cx="905827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Architecture Case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52800"/>
            <a:ext cx="5638800" cy="1752600"/>
          </a:xfrm>
        </p:spPr>
        <p:txBody>
          <a:bodyPr/>
          <a:lstStyle/>
          <a:p>
            <a:pPr marL="457200" indent="-457200" algn="l">
              <a:buSzPct val="100000"/>
              <a:buFont typeface="Wingdings" pitchFamily="2" charset="2"/>
              <a:buChar char="Ø"/>
            </a:pPr>
            <a:r>
              <a:rPr lang="en-US" dirty="0"/>
              <a:t>SAP </a:t>
            </a:r>
            <a:r>
              <a:rPr lang="en-US" dirty="0" err="1"/>
              <a:t>Netweaver</a:t>
            </a:r>
            <a:endParaRPr lang="en-US" dirty="0"/>
          </a:p>
          <a:p>
            <a:pPr marL="457200" indent="-457200" algn="l">
              <a:buSzPct val="100000"/>
              <a:buFont typeface="Wingdings" pitchFamily="2" charset="2"/>
              <a:buChar char="Ø"/>
            </a:pPr>
            <a:r>
              <a:rPr lang="en-US" dirty="0"/>
              <a:t>Oracle SOA Suite</a:t>
            </a:r>
          </a:p>
          <a:p>
            <a:pPr marL="457200" indent="-457200" algn="l">
              <a:buSzPct val="100000"/>
              <a:buFont typeface="Wingdings" pitchFamily="2" charset="2"/>
              <a:buChar char="Ø"/>
            </a:pPr>
            <a:r>
              <a:rPr lang="en-US" dirty="0"/>
              <a:t>IBM ESB</a:t>
            </a:r>
          </a:p>
        </p:txBody>
      </p:sp>
    </p:spTree>
    <p:extLst>
      <p:ext uri="{BB962C8B-B14F-4D97-AF65-F5344CB8AC3E}">
        <p14:creationId xmlns:p14="http://schemas.microsoft.com/office/powerpoint/2010/main" val="3570577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77200" cy="623888"/>
          </a:xfrm>
        </p:spPr>
        <p:txBody>
          <a:bodyPr/>
          <a:lstStyle/>
          <a:p>
            <a:r>
              <a:rPr lang="en-US" dirty="0"/>
              <a:t>Application Architecture Development Tools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47889-8A13-4EFB-9A49-B7AD378C5645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03242"/>
              </p:ext>
            </p:extLst>
          </p:nvPr>
        </p:nvGraphicFramePr>
        <p:xfrm>
          <a:off x="685800" y="1295400"/>
          <a:ext cx="7924800" cy="5061878"/>
        </p:xfrm>
        <a:graphic>
          <a:graphicData uri="http://schemas.openxmlformats.org/drawingml/2006/table">
            <a:tbl>
              <a:tblPr/>
              <a:tblGrid>
                <a:gridCol w="177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Project 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0012" marR="1000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Architecture Style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0012" marR="1000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Characteristics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0012" marR="1000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SAP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NetWeaver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Layered architecture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Providing integration with the traditional applications, with the SOA applications on Microsoft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.Net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 and IBM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WebSphere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 platforms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Oracle Dynamic Business Process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0012" marR="1000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Visual architecture in workflow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0012" marR="1000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Separate architecture from business process; allowing dynamically revising architecture and process on the fly.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0012" marR="1000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IBM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WebSphere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Reference Architecture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0012" marR="1000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Layered Architecture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0012" marR="1000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Merging the SOA application development and the SOA application operation into one single infrastructure based on ESB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0012" marR="1000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Microsoft Workflow Foundation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0012" marR="1000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Visual architecture in workflow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0012" marR="1000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Aiming at providing an integrated platform for specifying architecture, modeling, code generation, and execution of SOA applications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0012" marR="1000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99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5EB11-A940-4F25-995A-2DB6D03AD5E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62000" y="123150"/>
            <a:ext cx="6121268" cy="731282"/>
            <a:chOff x="721872" y="116304"/>
            <a:chExt cx="6121268" cy="731282"/>
          </a:xfrm>
        </p:grpSpPr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72" y="116304"/>
              <a:ext cx="27527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088" y="268704"/>
              <a:ext cx="30003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429000" y="478254"/>
              <a:ext cx="3414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/>
                <a:t>http://money.cnn.com/pf/best-jobs/</a:t>
              </a: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09701"/>
            <a:ext cx="6124668" cy="288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 flipV="1">
            <a:off x="509435" y="2250266"/>
            <a:ext cx="111476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1695127" y="2362200"/>
            <a:ext cx="111476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962153" y="3581400"/>
            <a:ext cx="111476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4230002" y="3690831"/>
            <a:ext cx="111476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810000"/>
            <a:ext cx="6146154" cy="2865354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 bwMode="auto">
          <a:xfrm flipV="1">
            <a:off x="481584" y="5181600"/>
            <a:ext cx="111476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5467106" y="5181600"/>
            <a:ext cx="111476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4230002" y="6538770"/>
            <a:ext cx="1046525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1404021" y="815035"/>
            <a:ext cx="5822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Arial" pitchFamily="34" charset="0"/>
              </a:rPr>
              <a:t>2015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1404021" y="3754090"/>
            <a:ext cx="5822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C00000"/>
                </a:solidFill>
                <a:latin typeface="Arial" pitchFamily="34" charset="0"/>
              </a:rPr>
              <a:t>2017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6112" y="3754090"/>
            <a:ext cx="22960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In top 50:</a:t>
            </a:r>
          </a:p>
          <a:p>
            <a:r>
              <a:rPr lang="en-US" sz="1400" b="0" dirty="0"/>
              <a:t>13 Information Tech Director</a:t>
            </a:r>
          </a:p>
          <a:p>
            <a:r>
              <a:rPr lang="en-US" sz="1400" b="0" dirty="0"/>
              <a:t>14 Webmaster</a:t>
            </a:r>
          </a:p>
          <a:p>
            <a:r>
              <a:rPr lang="en-US" sz="1400" b="0" dirty="0"/>
              <a:t>22 IT Operations Manager</a:t>
            </a:r>
          </a:p>
          <a:p>
            <a:r>
              <a:rPr lang="en-US" sz="1400" b="0" dirty="0"/>
              <a:t>33 Video game designer</a:t>
            </a:r>
          </a:p>
          <a:p>
            <a:r>
              <a:rPr lang="en-US" sz="1400" b="0" dirty="0"/>
              <a:t>35 IT Training Specialist</a:t>
            </a:r>
          </a:p>
          <a:p>
            <a:r>
              <a:rPr lang="en-US" sz="1400" b="0" dirty="0"/>
              <a:t>38 IT Business Analyst</a:t>
            </a:r>
          </a:p>
          <a:p>
            <a:r>
              <a:rPr lang="en-US" sz="1400" b="0" dirty="0"/>
              <a:t>50 IT Security Director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75656" y="1931610"/>
            <a:ext cx="22369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400" b="0" dirty="0"/>
              <a:t>In top 50:</a:t>
            </a:r>
          </a:p>
          <a:p>
            <a:pPr marL="228600" indent="-228600"/>
            <a:r>
              <a:rPr lang="en-US" sz="1400" b="0" dirty="0"/>
              <a:t>17 IT Program Manager</a:t>
            </a:r>
          </a:p>
          <a:p>
            <a:pPr marL="228600" indent="-228600"/>
            <a:r>
              <a:rPr lang="en-US" sz="1400" b="0" dirty="0"/>
              <a:t>32 Software Quality Assurance Manager</a:t>
            </a:r>
          </a:p>
          <a:p>
            <a:pPr marL="228600" indent="-228600"/>
            <a:r>
              <a:rPr lang="en-US" sz="1400" b="0" dirty="0"/>
              <a:t>38 IT Security Consultant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2580" y="307203"/>
            <a:ext cx="1939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</a:rPr>
              <a:t>Why do you want to be a Software Architect?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72489" y="5705645"/>
            <a:ext cx="2166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</a:rPr>
              <a:t>How do you become a Software Architect?</a:t>
            </a:r>
          </a:p>
        </p:txBody>
      </p:sp>
    </p:spTree>
    <p:extLst>
      <p:ext uri="{BB962C8B-B14F-4D97-AF65-F5344CB8AC3E}">
        <p14:creationId xmlns:p14="http://schemas.microsoft.com/office/powerpoint/2010/main" val="4597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7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SAP NetWeaver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97888" cy="5181600"/>
          </a:xfrm>
        </p:spPr>
        <p:txBody>
          <a:bodyPr/>
          <a:lstStyle/>
          <a:p>
            <a:r>
              <a:rPr lang="en-US" dirty="0"/>
              <a:t>Proposes a concept "</a:t>
            </a:r>
            <a:r>
              <a:rPr lang="en-US" dirty="0">
                <a:solidFill>
                  <a:srgbClr val="0000FF"/>
                </a:solidFill>
              </a:rPr>
              <a:t>Enterprise Services Architecture</a:t>
            </a:r>
            <a:r>
              <a:rPr lang="en-US" dirty="0"/>
              <a:t>" (ESA), which provides an architecture framework for process modeling and service applications;</a:t>
            </a:r>
          </a:p>
          <a:p>
            <a:r>
              <a:rPr lang="en-US" dirty="0"/>
              <a:t>Provides integration with the traditional applications, such as SAP R/3 and </a:t>
            </a:r>
            <a:r>
              <a:rPr lang="en-US" dirty="0" err="1"/>
              <a:t>mySAP</a:t>
            </a:r>
            <a:r>
              <a:rPr lang="en-US" dirty="0"/>
              <a:t>, with the SOA applications on J2EE, Microsoft </a:t>
            </a:r>
            <a:r>
              <a:rPr lang="en-US" dirty="0" err="1"/>
              <a:t>.Net</a:t>
            </a:r>
            <a:r>
              <a:rPr lang="en-US" dirty="0"/>
              <a:t>, and IBM </a:t>
            </a:r>
            <a:r>
              <a:rPr lang="en-US" dirty="0" err="1"/>
              <a:t>WebSphere</a:t>
            </a:r>
            <a:r>
              <a:rPr lang="en-US" dirty="0"/>
              <a:t> platforms;</a:t>
            </a:r>
          </a:p>
          <a:p>
            <a:r>
              <a:rPr lang="en-US" dirty="0"/>
              <a:t>Provides interoperability and integration with other applications by following standards established by W3C.</a:t>
            </a:r>
          </a:p>
          <a:p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42631-6F69-4CFF-94C3-A07D45EA9CB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1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46" y="885825"/>
            <a:ext cx="8749078" cy="5906836"/>
          </a:xfrm>
          <a:prstGeom prst="rect">
            <a:avLst/>
          </a:prstGeom>
        </p:spPr>
      </p:pic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SAP NetWeaver Architecture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E43FE4-8547-4B1F-845B-F1F815410FC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65318" y="4913067"/>
            <a:ext cx="2667812" cy="304800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162800" cy="623888"/>
          </a:xfrm>
        </p:spPr>
        <p:txBody>
          <a:bodyPr/>
          <a:lstStyle/>
          <a:p>
            <a:r>
              <a:rPr lang="en-US"/>
              <a:t>SAP NetWeaver BPM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21688" cy="4456113"/>
          </a:xfrm>
        </p:spPr>
        <p:txBody>
          <a:bodyPr/>
          <a:lstStyle/>
          <a:p>
            <a:pPr>
              <a:defRPr/>
            </a:pPr>
            <a:r>
              <a:rPr lang="en-US" dirty="0"/>
              <a:t>One of the key modules in SAP </a:t>
            </a:r>
            <a:r>
              <a:rPr lang="en-US" dirty="0" err="1"/>
              <a:t>Netweaver</a:t>
            </a:r>
            <a:r>
              <a:rPr lang="en-US" dirty="0"/>
              <a:t> is the BPM, consisting of the following components: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Integration Builder: </a:t>
            </a:r>
            <a:r>
              <a:rPr lang="en-US" dirty="0"/>
              <a:t>supports BPEL process</a:t>
            </a: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Integration Repository,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Integration Directory,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Business Process Engine</a:t>
            </a: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AF7AD-49D0-463F-84D5-C643C2DCFB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9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05800" cy="623888"/>
          </a:xfrm>
        </p:spPr>
        <p:txBody>
          <a:bodyPr/>
          <a:lstStyle/>
          <a:p>
            <a:pPr algn="ctr"/>
            <a:r>
              <a:rPr lang="en-US" sz="2400" dirty="0"/>
              <a:t>SAP BPM Supporting Dynamic Application Architecture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2976C-F40D-441F-9C2E-EE484B3E5E7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5845" name="Group 8"/>
          <p:cNvGrpSpPr>
            <a:grpSpLocks/>
          </p:cNvGrpSpPr>
          <p:nvPr/>
        </p:nvGrpSpPr>
        <p:grpSpPr bwMode="auto">
          <a:xfrm>
            <a:off x="533400" y="879475"/>
            <a:ext cx="8382000" cy="5978525"/>
            <a:chOff x="533400" y="879550"/>
            <a:chExt cx="8382000" cy="5978450"/>
          </a:xfrm>
        </p:grpSpPr>
        <p:graphicFrame>
          <p:nvGraphicFramePr>
            <p:cNvPr id="35846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6618956"/>
                </p:ext>
              </p:extLst>
            </p:nvPr>
          </p:nvGraphicFramePr>
          <p:xfrm>
            <a:off x="533400" y="879550"/>
            <a:ext cx="8382000" cy="597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4" r:id="rId4" imgW="4375633" imgH="3113047" progId="">
                    <p:embed/>
                  </p:oleObj>
                </mc:Choice>
                <mc:Fallback>
                  <p:oleObj r:id="rId4" imgW="4375633" imgH="3113047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879550"/>
                          <a:ext cx="8382000" cy="597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Curved Up Arrow 6"/>
            <p:cNvSpPr>
              <a:spLocks noChangeArrowheads="1"/>
            </p:cNvSpPr>
            <p:nvPr/>
          </p:nvSpPr>
          <p:spPr bwMode="auto">
            <a:xfrm rot="-2760000">
              <a:off x="2599177" y="4855541"/>
              <a:ext cx="1600200" cy="914400"/>
            </a:xfrm>
            <a:prstGeom prst="curvedUpArrow">
              <a:avLst>
                <a:gd name="adj1" fmla="val 24994"/>
                <a:gd name="adj2" fmla="val 49997"/>
                <a:gd name="adj3" fmla="val 25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ounded Rectangular Callout 1"/>
          <p:cNvSpPr/>
          <p:nvPr/>
        </p:nvSpPr>
        <p:spPr bwMode="auto">
          <a:xfrm>
            <a:off x="76200" y="3124200"/>
            <a:ext cx="1828800" cy="914400"/>
          </a:xfrm>
          <a:prstGeom prst="wedgeRoundRectCallout">
            <a:avLst>
              <a:gd name="adj1" fmla="val -54"/>
              <a:gd name="adj2" fmla="val 7938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1. User modifies business process on the fly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399277" y="5920839"/>
            <a:ext cx="2590800" cy="914400"/>
          </a:xfrm>
          <a:prstGeom prst="wedgeRoundRectCallout">
            <a:avLst>
              <a:gd name="adj1" fmla="val -35043"/>
              <a:gd name="adj2" fmla="val -11802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2. Modification of business process updates the integration directory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239000" y="2667000"/>
            <a:ext cx="1600200" cy="457200"/>
          </a:xfrm>
          <a:prstGeom prst="wedgeRoundRectCallout">
            <a:avLst>
              <a:gd name="adj1" fmla="val -79614"/>
              <a:gd name="adj2" fmla="val 10146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3. Integration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257800" y="5084122"/>
            <a:ext cx="1600200" cy="457200"/>
          </a:xfrm>
          <a:prstGeom prst="wedgeRoundRectCallout">
            <a:avLst>
              <a:gd name="adj1" fmla="val -42508"/>
              <a:gd name="adj2" fmla="val -24659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4. 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4157246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RESTful</a:t>
            </a:r>
          </a:p>
        </p:txBody>
      </p:sp>
    </p:spTree>
    <p:extLst>
      <p:ext uri="{BB962C8B-B14F-4D97-AF65-F5344CB8AC3E}">
        <p14:creationId xmlns:p14="http://schemas.microsoft.com/office/powerpoint/2010/main" val="26582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SOA Suite for BPEL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7620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http://www.oracle.com/technetwork/articles/chandran-093340.html</a:t>
            </a:r>
          </a:p>
        </p:txBody>
      </p:sp>
      <p:pic>
        <p:nvPicPr>
          <p:cNvPr id="56326" name="Picture 6" descr="fig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02920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3619500" y="3657600"/>
            <a:ext cx="1752600" cy="19050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dirty="0"/>
              <a:t>Oracle SOA Suite for Dynamic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54274" name="Picture 2" descr="fig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772400" cy="535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7620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http://www.oracle.com/technetwork/articles/thomas-087971.html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819400" y="3733800"/>
            <a:ext cx="1752600" cy="8382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43400" y="4305300"/>
            <a:ext cx="1752600" cy="8382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991100" y="5146469"/>
            <a:ext cx="1752600" cy="8382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153400" cy="623888"/>
          </a:xfrm>
        </p:spPr>
        <p:txBody>
          <a:bodyPr/>
          <a:lstStyle/>
          <a:p>
            <a:pPr algn="ctr"/>
            <a:r>
              <a:rPr lang="en-US" dirty="0"/>
              <a:t>Oracle SOA Suite for Dynamic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97888" cy="5029200"/>
          </a:xfrm>
        </p:spPr>
        <p:txBody>
          <a:bodyPr/>
          <a:lstStyle/>
          <a:p>
            <a:r>
              <a:rPr lang="en-US" dirty="0"/>
              <a:t>An analyst uses a custom designer to </a:t>
            </a:r>
            <a:r>
              <a:rPr lang="en-US" dirty="0">
                <a:solidFill>
                  <a:srgbClr val="0000FF"/>
                </a:solidFill>
              </a:rPr>
              <a:t>graphically</a:t>
            </a:r>
            <a:r>
              <a:rPr lang="en-US" dirty="0"/>
              <a:t> model the </a:t>
            </a:r>
            <a:r>
              <a:rPr lang="en-US" dirty="0">
                <a:solidFill>
                  <a:srgbClr val="0000FF"/>
                </a:solidFill>
              </a:rPr>
              <a:t>business process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business process </a:t>
            </a:r>
            <a:r>
              <a:rPr lang="en-US" dirty="0"/>
              <a:t>definition is stored in a database.</a:t>
            </a:r>
          </a:p>
          <a:p>
            <a:r>
              <a:rPr lang="en-US" dirty="0"/>
              <a:t>The BPEL Generator reads and validates the process definition, and then generates the BPEL XML file from the database representation as well as associated files used for deployment.</a:t>
            </a:r>
          </a:p>
          <a:p>
            <a:r>
              <a:rPr lang="en-US" dirty="0"/>
              <a:t>The BPEL process is </a:t>
            </a:r>
            <a:r>
              <a:rPr lang="en-US" dirty="0">
                <a:solidFill>
                  <a:srgbClr val="0000FF"/>
                </a:solidFill>
              </a:rPr>
              <a:t>dynamically</a:t>
            </a:r>
            <a:r>
              <a:rPr lang="en-US" dirty="0"/>
              <a:t> deployed on the Oracle BPEL Process Manager Server.</a:t>
            </a:r>
          </a:p>
          <a:p>
            <a:r>
              <a:rPr lang="en-US" dirty="0"/>
              <a:t>Just-In-Time compilation can be used to convert BPEL process to executable.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0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620000" cy="990600"/>
          </a:xfrm>
        </p:spPr>
        <p:txBody>
          <a:bodyPr/>
          <a:lstStyle/>
          <a:p>
            <a:pPr algn="ctr"/>
            <a:r>
              <a:rPr lang="en-US" dirty="0"/>
              <a:t>IBM SOA Foundation Lifecycle Model</a:t>
            </a:r>
            <a:br>
              <a:rPr lang="en-US" dirty="0"/>
            </a:br>
            <a:r>
              <a:rPr lang="en-US" dirty="0"/>
              <a:t>(Based on Service Oriented Computing)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90B93-B5E3-4812-9A8B-89D8F495410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4478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12192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IBM SOA Foundation Lifecycle Model with its Application Architecture and ESB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A4D533-4F40-4910-AA66-B29D19014A1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3600"/>
            <a:ext cx="85772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620000" cy="5334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IBM Enterprise Service Bus (ESB)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44F3A3-98F5-4041-8756-013F81B3D98A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2244" y="1022911"/>
            <a:ext cx="7473156" cy="354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0" y="2525712"/>
            <a:ext cx="6207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solidFill>
                  <a:schemeClr val="tx2">
                    <a:lumMod val="75000"/>
                  </a:schemeClr>
                </a:solidFill>
              </a:rPr>
              <a:t>ESB</a:t>
            </a:r>
          </a:p>
        </p:txBody>
      </p:sp>
      <p:cxnSp>
        <p:nvCxnSpPr>
          <p:cNvPr id="9222" name="Straight Connector 8"/>
          <p:cNvCxnSpPr>
            <a:cxnSpLocks noChangeShapeType="1"/>
          </p:cNvCxnSpPr>
          <p:nvPr/>
        </p:nvCxnSpPr>
        <p:spPr bwMode="auto">
          <a:xfrm rot="5400000">
            <a:off x="2654300" y="3543300"/>
            <a:ext cx="685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3" name="Straight Connector 9"/>
          <p:cNvCxnSpPr>
            <a:cxnSpLocks noChangeShapeType="1"/>
          </p:cNvCxnSpPr>
          <p:nvPr/>
        </p:nvCxnSpPr>
        <p:spPr bwMode="auto">
          <a:xfrm rot="5400000">
            <a:off x="2425700" y="3259138"/>
            <a:ext cx="685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24" name="Freeform 5"/>
          <p:cNvSpPr>
            <a:spLocks/>
          </p:cNvSpPr>
          <p:nvPr/>
        </p:nvSpPr>
        <p:spPr bwMode="auto">
          <a:xfrm>
            <a:off x="2540000" y="2613025"/>
            <a:ext cx="730250" cy="587375"/>
          </a:xfrm>
          <a:custGeom>
            <a:avLst/>
            <a:gdLst>
              <a:gd name="T0" fmla="*/ 6830 w 730155"/>
              <a:gd name="T1" fmla="*/ 0 h 586854"/>
              <a:gd name="T2" fmla="*/ 129772 w 730155"/>
              <a:gd name="T3" fmla="*/ 6866 h 586854"/>
              <a:gd name="T4" fmla="*/ 307354 w 730155"/>
              <a:gd name="T5" fmla="*/ 151062 h 586854"/>
              <a:gd name="T6" fmla="*/ 437127 w 730155"/>
              <a:gd name="T7" fmla="*/ 151062 h 586854"/>
              <a:gd name="T8" fmla="*/ 594216 w 730155"/>
              <a:gd name="T9" fmla="*/ 0 h 586854"/>
              <a:gd name="T10" fmla="*/ 730820 w 730155"/>
              <a:gd name="T11" fmla="*/ 6866 h 586854"/>
              <a:gd name="T12" fmla="*/ 723989 w 730155"/>
              <a:gd name="T13" fmla="*/ 432584 h 586854"/>
              <a:gd name="T14" fmla="*/ 580561 w 730155"/>
              <a:gd name="T15" fmla="*/ 590510 h 586854"/>
              <a:gd name="T16" fmla="*/ 170751 w 730155"/>
              <a:gd name="T17" fmla="*/ 590510 h 586854"/>
              <a:gd name="T18" fmla="*/ 0 w 730155"/>
              <a:gd name="T19" fmla="*/ 432584 h 586854"/>
              <a:gd name="T20" fmla="*/ 6830 w 730155"/>
              <a:gd name="T21" fmla="*/ 0 h 5868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30155"/>
              <a:gd name="T34" fmla="*/ 0 h 586854"/>
              <a:gd name="T35" fmla="*/ 730155 w 730155"/>
              <a:gd name="T36" fmla="*/ 586854 h 58685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30155" h="586854">
                <a:moveTo>
                  <a:pt x="6823" y="0"/>
                </a:moveTo>
                <a:lnTo>
                  <a:pt x="129653" y="6824"/>
                </a:lnTo>
                <a:lnTo>
                  <a:pt x="307074" y="150126"/>
                </a:lnTo>
                <a:lnTo>
                  <a:pt x="436728" y="150126"/>
                </a:lnTo>
                <a:lnTo>
                  <a:pt x="593677" y="0"/>
                </a:lnTo>
                <a:lnTo>
                  <a:pt x="730155" y="6824"/>
                </a:lnTo>
                <a:lnTo>
                  <a:pt x="723331" y="429905"/>
                </a:lnTo>
                <a:lnTo>
                  <a:pt x="580029" y="586854"/>
                </a:lnTo>
                <a:lnTo>
                  <a:pt x="170597" y="586854"/>
                </a:lnTo>
                <a:lnTo>
                  <a:pt x="0" y="429905"/>
                </a:lnTo>
                <a:lnTo>
                  <a:pt x="6823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2540000" y="1828800"/>
            <a:ext cx="736600" cy="866775"/>
          </a:xfrm>
          <a:custGeom>
            <a:avLst/>
            <a:gdLst>
              <a:gd name="connsiteX0" fmla="*/ 0 w 736979"/>
              <a:gd name="connsiteY0" fmla="*/ 0 h 866633"/>
              <a:gd name="connsiteX1" fmla="*/ 723331 w 736979"/>
              <a:gd name="connsiteY1" fmla="*/ 0 h 866633"/>
              <a:gd name="connsiteX2" fmla="*/ 736979 w 736979"/>
              <a:gd name="connsiteY2" fmla="*/ 716508 h 866633"/>
              <a:gd name="connsiteX3" fmla="*/ 586853 w 736979"/>
              <a:gd name="connsiteY3" fmla="*/ 716508 h 866633"/>
              <a:gd name="connsiteX4" fmla="*/ 429904 w 736979"/>
              <a:gd name="connsiteY4" fmla="*/ 866633 h 866633"/>
              <a:gd name="connsiteX5" fmla="*/ 307074 w 736979"/>
              <a:gd name="connsiteY5" fmla="*/ 859809 h 866633"/>
              <a:gd name="connsiteX6" fmla="*/ 156949 w 736979"/>
              <a:gd name="connsiteY6" fmla="*/ 716508 h 866633"/>
              <a:gd name="connsiteX7" fmla="*/ 6823 w 736979"/>
              <a:gd name="connsiteY7" fmla="*/ 716508 h 866633"/>
              <a:gd name="connsiteX8" fmla="*/ 0 w 736979"/>
              <a:gd name="connsiteY8" fmla="*/ 0 h 8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979" h="866633">
                <a:moveTo>
                  <a:pt x="0" y="0"/>
                </a:moveTo>
                <a:lnTo>
                  <a:pt x="723331" y="0"/>
                </a:lnTo>
                <a:lnTo>
                  <a:pt x="736979" y="716508"/>
                </a:lnTo>
                <a:lnTo>
                  <a:pt x="586853" y="716508"/>
                </a:lnTo>
                <a:lnTo>
                  <a:pt x="429904" y="866633"/>
                </a:lnTo>
                <a:lnTo>
                  <a:pt x="307074" y="859809"/>
                </a:lnTo>
                <a:lnTo>
                  <a:pt x="156949" y="716508"/>
                </a:lnTo>
                <a:lnTo>
                  <a:pt x="6823" y="716508"/>
                </a:lnTo>
                <a:cubicBezTo>
                  <a:pt x="4549" y="477672"/>
                  <a:pt x="2274" y="238836"/>
                  <a:pt x="0" y="0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26" name="TextBox 10"/>
          <p:cNvSpPr txBox="1">
            <a:spLocks noChangeArrowheads="1"/>
          </p:cNvSpPr>
          <p:nvPr/>
        </p:nvSpPr>
        <p:spPr bwMode="auto">
          <a:xfrm>
            <a:off x="2362200" y="1914525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>
                <a:latin typeface="Arial" charset="0"/>
                <a:cs typeface="Arial" charset="0"/>
              </a:rPr>
              <a:t>SAP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6200" y="6446325"/>
            <a:ext cx="553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/>
              <a:t>https://www-01.ibm.com/software/solutions/soa/esb.html</a:t>
            </a:r>
            <a:endParaRPr lang="en-US" b="0" dirty="0"/>
          </a:p>
        </p:txBody>
      </p:sp>
      <p:sp>
        <p:nvSpPr>
          <p:cNvPr id="3" name="Rectangle 2"/>
          <p:cNvSpPr/>
          <p:nvPr/>
        </p:nvSpPr>
        <p:spPr>
          <a:xfrm>
            <a:off x="76200" y="4293275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b="0" dirty="0"/>
              <a:t>Translate message formats;</a:t>
            </a:r>
            <a:endParaRPr lang="en-US" b="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b="0" dirty="0"/>
              <a:t>Adapt different interaction patterns;</a:t>
            </a:r>
            <a:endParaRPr lang="en-US" b="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b="0" dirty="0"/>
              <a:t>Convert transport protocols;</a:t>
            </a:r>
            <a:endParaRPr lang="en-US" b="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b="0" dirty="0" err="1"/>
              <a:t>Analyze</a:t>
            </a:r>
            <a:r>
              <a:rPr lang="en-GB" b="0" dirty="0"/>
              <a:t> and share the service interface; </a:t>
            </a:r>
            <a:endParaRPr lang="en-US" b="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b="0" dirty="0"/>
              <a:t>Propagate the security content;</a:t>
            </a:r>
            <a:endParaRPr lang="en-US" b="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b="0" dirty="0"/>
              <a:t>Provide WS-* support, including WS-RM, WS-Security, and WS-Transaction;</a:t>
            </a:r>
            <a:endParaRPr lang="en-US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b="0" dirty="0"/>
              <a:t>Track and monitor service activities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6102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5014FE-D5B2-4654-8E41-5C1A88A0FBE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sz="3600" dirty="0"/>
              <a:t>Lecture 2-1 Outline</a:t>
            </a:r>
          </a:p>
        </p:txBody>
      </p:sp>
      <p:sp>
        <p:nvSpPr>
          <p:cNvPr id="4100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800"/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6106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sz="3200" dirty="0"/>
              <a:t>Enterprise Architecture and Business Process</a:t>
            </a:r>
            <a:endParaRPr lang="en-US" dirty="0"/>
          </a:p>
          <a:p>
            <a:pPr marL="687388" eaLnBrk="1" hangingPunct="1">
              <a:lnSpc>
                <a:spcPct val="120000"/>
              </a:lnSpc>
            </a:pPr>
            <a:r>
              <a:rPr lang="en-US" dirty="0"/>
              <a:t>Business and Technology Interaction</a:t>
            </a:r>
          </a:p>
          <a:p>
            <a:pPr marL="687388" eaLnBrk="1" hangingPunct="1">
              <a:lnSpc>
                <a:spcPct val="120000"/>
              </a:lnSpc>
            </a:pPr>
            <a:r>
              <a:rPr lang="en-US" dirty="0"/>
              <a:t>Enterprise Architecture Integration (EAI)</a:t>
            </a:r>
          </a:p>
          <a:p>
            <a:pPr marL="687388" eaLnBrk="1" hangingPunct="1">
              <a:lnSpc>
                <a:spcPct val="120000"/>
              </a:lnSpc>
            </a:pPr>
            <a:r>
              <a:rPr lang="en-US" dirty="0"/>
              <a:t>Enterprise Architecture Framework (EAF)</a:t>
            </a:r>
          </a:p>
          <a:p>
            <a:pPr marL="687388" eaLnBrk="1" hangingPunct="1">
              <a:lnSpc>
                <a:spcPct val="120000"/>
              </a:lnSpc>
            </a:pPr>
            <a:r>
              <a:rPr lang="en-US" dirty="0"/>
              <a:t>Business Process Management (BPM)</a:t>
            </a:r>
          </a:p>
          <a:p>
            <a:pPr marL="687388" eaLnBrk="1" hangingPunct="1">
              <a:lnSpc>
                <a:spcPct val="120000"/>
              </a:lnSpc>
            </a:pPr>
            <a:r>
              <a:rPr lang="en-US" dirty="0"/>
              <a:t>Development Life Cycle</a:t>
            </a:r>
          </a:p>
          <a:p>
            <a:pPr marL="687388" eaLnBrk="1" hangingPunct="1">
              <a:lnSpc>
                <a:spcPct val="120000"/>
              </a:lnSpc>
            </a:pPr>
            <a:r>
              <a:rPr lang="en-US" dirty="0"/>
              <a:t>Dynamic Application Architecture for Dynamic 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270510"/>
            <a:ext cx="3582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</a:rPr>
              <a:t>Architecture-Level Integration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50281" y="1000780"/>
            <a:ext cx="6674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How do you become a Software Architect?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uiExpand="1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391400" cy="838200"/>
          </a:xfrm>
        </p:spPr>
        <p:txBody>
          <a:bodyPr/>
          <a:lstStyle/>
          <a:p>
            <a:r>
              <a:rPr lang="en-US" sz="2800" dirty="0"/>
              <a:t>What Next? </a:t>
            </a:r>
            <a:br>
              <a:rPr lang="en-US" sz="2800" dirty="0"/>
            </a:br>
            <a:r>
              <a:rPr lang="en-US" sz="2800" dirty="0"/>
              <a:t>From Dynamic to On Demand Business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010400" cy="5181600"/>
          </a:xfrm>
        </p:spPr>
        <p:txBody>
          <a:bodyPr/>
          <a:lstStyle/>
          <a:p>
            <a:pPr>
              <a:defRPr/>
            </a:pPr>
            <a:r>
              <a:rPr lang="en-US" dirty="0"/>
              <a:t>Dynamic Business Composition</a:t>
            </a:r>
          </a:p>
          <a:p>
            <a:pPr lvl="1">
              <a:defRPr/>
            </a:pPr>
            <a:r>
              <a:rPr lang="en-US" sz="2400" dirty="0"/>
              <a:t>Changing environment and changing partners</a:t>
            </a:r>
          </a:p>
          <a:p>
            <a:pPr lvl="1">
              <a:defRPr/>
            </a:pPr>
            <a:r>
              <a:rPr lang="en-US" sz="2400" dirty="0"/>
              <a:t>Reconfiguring business without stopping operations</a:t>
            </a:r>
          </a:p>
          <a:p>
            <a:pPr lvl="1">
              <a:defRPr/>
            </a:pPr>
            <a:r>
              <a:rPr lang="en-US" sz="2400" dirty="0"/>
              <a:t>Manual reconfiguration</a:t>
            </a:r>
          </a:p>
          <a:p>
            <a:pPr>
              <a:defRPr/>
            </a:pPr>
            <a:r>
              <a:rPr lang="en-US" dirty="0"/>
              <a:t>On Demand Business with Artificial Intelligence 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Proactive discovery 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Responsive reconfiguration in real-time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Resilient around the world and around the clock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Automated reconfiguration</a:t>
            </a: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A2317F-B900-403A-AFF2-9F662AD9553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Notched Right Arrow 4"/>
          <p:cNvSpPr/>
          <p:nvPr/>
        </p:nvSpPr>
        <p:spPr bwMode="auto">
          <a:xfrm rot="2760000">
            <a:off x="7511567" y="3741738"/>
            <a:ext cx="609600" cy="381000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84604" y="762000"/>
            <a:ext cx="1371600" cy="2819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i="1" dirty="0"/>
              <a:t>On Demand </a:t>
            </a:r>
            <a:r>
              <a:rPr lang="en-US" b="0" i="1" dirty="0" err="1"/>
              <a:t>eBusiness</a:t>
            </a:r>
            <a:endParaRPr lang="en-US" b="0" i="1" dirty="0"/>
          </a:p>
          <a:p>
            <a:r>
              <a:rPr lang="en-US" b="0" i="1" dirty="0"/>
              <a:t>with AI-based real-time </a:t>
            </a:r>
            <a:r>
              <a:rPr lang="en-US" b="0" i="1" dirty="0" err="1"/>
              <a:t>reconfig-uration</a:t>
            </a:r>
            <a:r>
              <a:rPr lang="en-US" b="0" i="1" dirty="0"/>
              <a:t>, resilient &amp; automated evolution</a:t>
            </a:r>
          </a:p>
          <a:p>
            <a:endParaRPr lang="en-US" b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760804" y="4191000"/>
            <a:ext cx="1295400" cy="198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700" b="0" i="1" dirty="0"/>
              <a:t>Web 5.0 with proactive artificial intelligent services and applications</a:t>
            </a:r>
          </a:p>
        </p:txBody>
      </p:sp>
      <p:sp>
        <p:nvSpPr>
          <p:cNvPr id="8" name="Notched Right Arrow 7"/>
          <p:cNvSpPr>
            <a:spLocks noChangeArrowheads="1"/>
          </p:cNvSpPr>
          <p:nvPr/>
        </p:nvSpPr>
        <p:spPr bwMode="auto">
          <a:xfrm rot="-5400000">
            <a:off x="8065604" y="3657600"/>
            <a:ext cx="609600" cy="457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16367" y="6096000"/>
            <a:ext cx="1239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/>
              <a:t>2015-2020</a:t>
            </a:r>
          </a:p>
        </p:txBody>
      </p:sp>
    </p:spTree>
    <p:extLst>
      <p:ext uri="{BB962C8B-B14F-4D97-AF65-F5344CB8AC3E}">
        <p14:creationId xmlns:p14="http://schemas.microsoft.com/office/powerpoint/2010/main" val="50815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dirty="0" err="1"/>
              <a:t>Business</a:t>
            </a:r>
            <a:r>
              <a:rPr lang="en-US" dirty="0"/>
              <a:t> and Technology Interaction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2ECE9E-8193-4A2E-A502-5A33A7762CC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725" y="1600200"/>
            <a:ext cx="1514475" cy="2057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Computerized establishment of e-business with basic information exchange with clients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5725" y="4267200"/>
            <a:ext cx="1514475" cy="1219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Early stage of Internet:</a:t>
            </a:r>
          </a:p>
          <a:p>
            <a:r>
              <a:rPr lang="en-US" b="0"/>
              <a:t>Email</a:t>
            </a:r>
          </a:p>
          <a:p>
            <a:r>
              <a:rPr lang="en-US" b="0"/>
              <a:t>FTP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00200" y="1447800"/>
            <a:ext cx="1524000" cy="2209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Maintain a multi page Web site; Use Web-form and Web-email for data exchange with clients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00200" y="4267200"/>
            <a:ext cx="1524000" cy="1447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Static Web 1.0 with HTML forms and email support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24200" y="1295400"/>
            <a:ext cx="1524000" cy="2362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Core business on Web with database and Web-enabled execution of business process and transaction.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4200" y="4267200"/>
            <a:ext cx="1524000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Web-based computing model and Web database integration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48200" y="1143000"/>
            <a:ext cx="1524000" cy="2514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Enterprise level collaboration &amp; integration, Dynamic business composition,  </a:t>
            </a:r>
            <a:r>
              <a:rPr lang="en-US" b="0" dirty="0">
                <a:solidFill>
                  <a:srgbClr val="C00000"/>
                </a:solidFill>
              </a:rPr>
              <a:t>EAI, BPM</a:t>
            </a:r>
            <a:endParaRPr lang="en-US" b="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48200" y="4267200"/>
            <a:ext cx="1524000" cy="1981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Web 2.0, Web 3.0, SOA, SOC, SOD, </a:t>
            </a:r>
            <a:r>
              <a:rPr lang="en-US" b="0" dirty="0">
                <a:solidFill>
                  <a:srgbClr val="C00000"/>
                </a:solidFill>
              </a:rPr>
              <a:t>ESB</a:t>
            </a:r>
            <a:r>
              <a:rPr lang="en-US" b="0" dirty="0"/>
              <a:t>, </a:t>
            </a:r>
            <a:r>
              <a:rPr lang="en-US" b="0" dirty="0">
                <a:solidFill>
                  <a:srgbClr val="C00000"/>
                </a:solidFill>
              </a:rPr>
              <a:t>Dynamic application architecture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83313" y="990600"/>
            <a:ext cx="1589087" cy="2667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User-provided contents, Dynamic discovery, </a:t>
            </a:r>
          </a:p>
          <a:p>
            <a:r>
              <a:rPr lang="en-US" b="0" dirty="0"/>
              <a:t>Social networking, Social integration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83313" y="4267200"/>
            <a:ext cx="1665287" cy="2286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Web 4.0, HTML5, REST services, Cloud computing, Big Data, Social computing and networking platforms</a:t>
            </a:r>
          </a:p>
        </p:txBody>
      </p:sp>
      <p:sp>
        <p:nvSpPr>
          <p:cNvPr id="17" name="Notched Right Arrow 16"/>
          <p:cNvSpPr/>
          <p:nvPr/>
        </p:nvSpPr>
        <p:spPr bwMode="auto">
          <a:xfrm rot="2760000">
            <a:off x="1416050" y="3802063"/>
            <a:ext cx="609600" cy="381000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Notched Right Arrow 20"/>
          <p:cNvSpPr/>
          <p:nvPr/>
        </p:nvSpPr>
        <p:spPr bwMode="auto">
          <a:xfrm rot="2760000">
            <a:off x="2863850" y="3802063"/>
            <a:ext cx="609600" cy="381000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Notched Right Arrow 22"/>
          <p:cNvSpPr/>
          <p:nvPr/>
        </p:nvSpPr>
        <p:spPr bwMode="auto">
          <a:xfrm rot="2760000">
            <a:off x="4387850" y="3802063"/>
            <a:ext cx="609600" cy="381000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Notched Right Arrow 24"/>
          <p:cNvSpPr/>
          <p:nvPr/>
        </p:nvSpPr>
        <p:spPr bwMode="auto">
          <a:xfrm rot="2760000">
            <a:off x="5911850" y="3802063"/>
            <a:ext cx="609600" cy="381000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Notched Right Arrow 25"/>
          <p:cNvSpPr>
            <a:spLocks noChangeArrowheads="1"/>
          </p:cNvSpPr>
          <p:nvPr/>
        </p:nvSpPr>
        <p:spPr bwMode="auto">
          <a:xfrm rot="-5400000">
            <a:off x="619125" y="3733800"/>
            <a:ext cx="609600" cy="457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Notched Right Arrow 26"/>
          <p:cNvSpPr>
            <a:spLocks noChangeArrowheads="1"/>
          </p:cNvSpPr>
          <p:nvPr/>
        </p:nvSpPr>
        <p:spPr bwMode="auto">
          <a:xfrm rot="-5400000">
            <a:off x="2144713" y="3733800"/>
            <a:ext cx="609600" cy="457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Notched Right Arrow 27"/>
          <p:cNvSpPr>
            <a:spLocks noChangeArrowheads="1"/>
          </p:cNvSpPr>
          <p:nvPr/>
        </p:nvSpPr>
        <p:spPr bwMode="auto">
          <a:xfrm rot="-5400000">
            <a:off x="3668713" y="3733800"/>
            <a:ext cx="609600" cy="457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Notched Right Arrow 28"/>
          <p:cNvSpPr>
            <a:spLocks noChangeArrowheads="1"/>
          </p:cNvSpPr>
          <p:nvPr/>
        </p:nvSpPr>
        <p:spPr bwMode="auto">
          <a:xfrm rot="-5400000">
            <a:off x="5192713" y="3733800"/>
            <a:ext cx="609600" cy="457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Notched Right Arrow 29"/>
          <p:cNvSpPr>
            <a:spLocks noChangeArrowheads="1"/>
          </p:cNvSpPr>
          <p:nvPr/>
        </p:nvSpPr>
        <p:spPr bwMode="auto">
          <a:xfrm rot="-5400000">
            <a:off x="6716713" y="3733800"/>
            <a:ext cx="609600" cy="457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85725" y="1219199"/>
            <a:ext cx="1395413" cy="369332"/>
            <a:chOff x="228600" y="1219200"/>
            <a:chExt cx="1394725" cy="368777"/>
          </a:xfrm>
        </p:grpSpPr>
        <p:sp>
          <p:nvSpPr>
            <p:cNvPr id="31" name="Rectangle 30"/>
            <p:cNvSpPr/>
            <p:nvPr/>
          </p:nvSpPr>
          <p:spPr>
            <a:xfrm>
              <a:off x="228600" y="1219200"/>
              <a:ext cx="1242035" cy="368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e-</a:t>
              </a:r>
              <a:r>
                <a:rPr lang="en-US" dirty="0">
                  <a:solidFill>
                    <a:srgbClr val="0000FF"/>
                  </a:solidFill>
                </a:rPr>
                <a:t>business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32" name="Striped Right Arrow 31"/>
            <p:cNvSpPr/>
            <p:nvPr/>
          </p:nvSpPr>
          <p:spPr bwMode="auto">
            <a:xfrm rot="-840000">
              <a:off x="1318675" y="1252488"/>
              <a:ext cx="304650" cy="228256"/>
            </a:xfrm>
            <a:prstGeom prst="strip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6200" y="5726113"/>
            <a:ext cx="1550988" cy="395287"/>
            <a:chOff x="219156" y="5726668"/>
            <a:chExt cx="1550977" cy="394060"/>
          </a:xfrm>
        </p:grpSpPr>
        <p:sp>
          <p:nvSpPr>
            <p:cNvPr id="5155" name="Rectangle 32"/>
            <p:cNvSpPr>
              <a:spLocks noChangeArrowheads="1"/>
            </p:cNvSpPr>
            <p:nvPr/>
          </p:nvSpPr>
          <p:spPr bwMode="auto">
            <a:xfrm>
              <a:off x="219156" y="5726668"/>
              <a:ext cx="13048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00"/>
                  </a:solidFill>
                </a:rPr>
                <a:t>Technology</a:t>
              </a:r>
            </a:p>
          </p:txBody>
        </p:sp>
        <p:sp>
          <p:nvSpPr>
            <p:cNvPr id="34" name="Striped Right Arrow 33"/>
            <p:cNvSpPr/>
            <p:nvPr/>
          </p:nvSpPr>
          <p:spPr bwMode="auto">
            <a:xfrm rot="600000">
              <a:off x="1465335" y="5892838"/>
              <a:ext cx="304798" cy="227890"/>
            </a:xfrm>
            <a:prstGeom prst="stripedRightArrow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Notched Right Arrow 36"/>
          <p:cNvSpPr/>
          <p:nvPr/>
        </p:nvSpPr>
        <p:spPr bwMode="auto">
          <a:xfrm rot="2760000">
            <a:off x="7599363" y="3817938"/>
            <a:ext cx="609600" cy="381000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772400" y="838200"/>
            <a:ext cx="1371600" cy="2819400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i="1" dirty="0"/>
              <a:t>On Demand e-business</a:t>
            </a:r>
          </a:p>
          <a:p>
            <a:r>
              <a:rPr lang="en-US" b="0" i="1" dirty="0"/>
              <a:t>with AI-based real-time reconfigure-</a:t>
            </a:r>
            <a:r>
              <a:rPr lang="en-US" b="0" i="1" dirty="0" err="1"/>
              <a:t>ation</a:t>
            </a:r>
            <a:r>
              <a:rPr lang="en-US" b="0" i="1" dirty="0"/>
              <a:t>, resilient, &amp; automated evolution</a:t>
            </a:r>
          </a:p>
          <a:p>
            <a:endParaRPr lang="en-US" b="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7848600" y="4267200"/>
            <a:ext cx="1295400" cy="2438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700" b="0" i="1" dirty="0"/>
              <a:t>Web 5.0 with proactive artificial intelligent services and applications</a:t>
            </a:r>
          </a:p>
        </p:txBody>
      </p:sp>
      <p:sp>
        <p:nvSpPr>
          <p:cNvPr id="40" name="Notched Right Arrow 39"/>
          <p:cNvSpPr>
            <a:spLocks noChangeArrowheads="1"/>
          </p:cNvSpPr>
          <p:nvPr/>
        </p:nvSpPr>
        <p:spPr bwMode="auto">
          <a:xfrm rot="-5400000">
            <a:off x="8153400" y="3733800"/>
            <a:ext cx="609600" cy="457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9" name="TextBox 32"/>
          <p:cNvSpPr txBox="1">
            <a:spLocks noChangeArrowheads="1"/>
          </p:cNvSpPr>
          <p:nvPr/>
        </p:nvSpPr>
        <p:spPr bwMode="auto">
          <a:xfrm>
            <a:off x="533400" y="6096000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80s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133600" y="6096000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/>
              <a:t>90s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429000" y="6167438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 dirty="0"/>
              <a:t>00-04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53000" y="6319838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 dirty="0"/>
              <a:t>05-09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553200" y="6472238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 dirty="0"/>
              <a:t>10-14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077200" y="6472535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0" dirty="0"/>
              <a:t>15-20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1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 animBg="1"/>
      <p:bldP spid="38" grpId="0" animBg="1"/>
      <p:bldP spid="39" grpId="0" animBg="1"/>
      <p:bldP spid="40" grpId="0" animBg="1"/>
      <p:bldP spid="35" grpId="0"/>
      <p:bldP spid="36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algn="ctr"/>
            <a:r>
              <a:rPr lang="en-US" dirty="0"/>
              <a:t>Enterprise Architecture Integration (EAI)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97888" cy="491331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Architecture</a:t>
            </a:r>
            <a:r>
              <a:rPr lang="en-US" dirty="0"/>
              <a:t>: The fundamental organization </a:t>
            </a:r>
            <a:br>
              <a:rPr lang="en-US" dirty="0"/>
            </a:br>
            <a:r>
              <a:rPr lang="en-US" dirty="0"/>
              <a:t>of a system, its components, and the </a:t>
            </a:r>
            <a:br>
              <a:rPr lang="en-US" dirty="0"/>
            </a:br>
            <a:r>
              <a:rPr lang="en-US" dirty="0"/>
              <a:t>relationships among the components;</a:t>
            </a:r>
          </a:p>
          <a:p>
            <a:r>
              <a:rPr lang="en-US" dirty="0">
                <a:solidFill>
                  <a:srgbClr val="0000FF"/>
                </a:solidFill>
              </a:rPr>
              <a:t>Enterprise Architecture</a:t>
            </a:r>
            <a:r>
              <a:rPr lang="en-US" dirty="0"/>
              <a:t>: An architecture of a </a:t>
            </a:r>
            <a:br>
              <a:rPr lang="en-US" dirty="0"/>
            </a:br>
            <a:r>
              <a:rPr lang="en-US" dirty="0"/>
              <a:t>system involves the one or more enterprises, </a:t>
            </a:r>
            <a:br>
              <a:rPr lang="en-US" dirty="0"/>
            </a:br>
            <a:r>
              <a:rPr lang="en-US" dirty="0"/>
              <a:t>including their business processes, data and information, as well as the technologies;</a:t>
            </a:r>
          </a:p>
          <a:p>
            <a:r>
              <a:rPr lang="en-US" dirty="0">
                <a:solidFill>
                  <a:srgbClr val="0000FF"/>
                </a:solidFill>
              </a:rPr>
              <a:t>Enterprise Architecture Integration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EAI</a:t>
            </a:r>
            <a:r>
              <a:rPr lang="en-US" dirty="0"/>
              <a:t>): Seamless integration of architectures, business processes, data and information, as well as the infrastructure / technologies within an enterprise and across enterprises.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A254-3E96-4F23-BECA-6E2C04AB93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7600" y="914400"/>
            <a:ext cx="1524000" cy="2514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Enterprise level collaboration &amp; integration, Dynamic business composition,  </a:t>
            </a:r>
            <a:r>
              <a:rPr lang="en-US" b="0" dirty="0">
                <a:solidFill>
                  <a:srgbClr val="C00000"/>
                </a:solidFill>
              </a:rPr>
              <a:t>EAI, BPM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835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Purposes of EAI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69288" cy="5486400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Architecture Integration</a:t>
            </a:r>
            <a:r>
              <a:rPr lang="en-US" sz="2400" dirty="0"/>
              <a:t>: Defining architecture framework for managing the development and maintenance of architecture descriptions.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Data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FF"/>
                </a:solidFill>
              </a:rPr>
              <a:t>information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0000FF"/>
                </a:solidFill>
              </a:rPr>
              <a:t>Integrity</a:t>
            </a:r>
            <a:r>
              <a:rPr lang="en-US" sz="2400" dirty="0"/>
              <a:t>: Ensuring that information in multiple systems is kept </a:t>
            </a:r>
            <a:r>
              <a:rPr lang="en-US" sz="2400" dirty="0">
                <a:solidFill>
                  <a:srgbClr val="0000FF"/>
                </a:solidFill>
              </a:rPr>
              <a:t>consistent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Application Integration</a:t>
            </a:r>
            <a:r>
              <a:rPr lang="en-US" sz="2400" dirty="0"/>
              <a:t>: Different applications can communicate with each other, and are </a:t>
            </a:r>
            <a:r>
              <a:rPr lang="en-US" sz="2400" dirty="0">
                <a:solidFill>
                  <a:srgbClr val="0000FF"/>
                </a:solidFill>
              </a:rPr>
              <a:t>ready</a:t>
            </a:r>
            <a:r>
              <a:rPr lang="en-US" sz="2400" dirty="0"/>
              <a:t> for integration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Vendor Independence</a:t>
            </a:r>
            <a:r>
              <a:rPr lang="en-US" sz="2400" dirty="0"/>
              <a:t>: If a business application is replaced with a different vendor's application, the business rules do not have to be re-implemented.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Common Facade</a:t>
            </a:r>
            <a:r>
              <a:rPr lang="en-US" sz="2400" dirty="0"/>
              <a:t>: An EAI system could be a cluster of different applications. It can provide a single consistent access interface to these applications and shielding users from having to learn to interact with different software packages.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940543-2D58-46DF-9B08-6DE1F4171E1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61937"/>
            <a:ext cx="1924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/>
              <a:t>Enterprise Architecture Integration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69288" cy="5334000"/>
          </a:xfrm>
        </p:spPr>
        <p:txBody>
          <a:bodyPr/>
          <a:lstStyle/>
          <a:p>
            <a:r>
              <a:rPr lang="en-US" dirty="0"/>
              <a:t>Enterprise Application Integration (EAI) composed of a collection of technologies and services.</a:t>
            </a:r>
          </a:p>
          <a:p>
            <a:r>
              <a:rPr lang="en-US" dirty="0"/>
              <a:t>A </a:t>
            </a:r>
            <a:r>
              <a:rPr lang="en-US" dirty="0">
                <a:solidFill>
                  <a:srgbClr val="0000FF"/>
                </a:solidFill>
              </a:rPr>
              <a:t>middleware</a:t>
            </a:r>
            <a:r>
              <a:rPr lang="en-US" dirty="0"/>
              <a:t> to enable integration of systems and applications within and across the enterprises. 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400" dirty="0"/>
              <a:t>Supply chain management applications (for managing inventory, shipping, and interaction with other enterprises);</a:t>
            </a:r>
          </a:p>
          <a:p>
            <a:pPr lvl="1"/>
            <a:r>
              <a:rPr lang="en-US" sz="2400" dirty="0"/>
              <a:t>Customer relationship management applications (for managing current and potential customers);</a:t>
            </a:r>
          </a:p>
          <a:p>
            <a:pPr lvl="1"/>
            <a:r>
              <a:rPr lang="en-US" sz="2400" dirty="0"/>
              <a:t>Business </a:t>
            </a:r>
            <a:r>
              <a:rPr lang="en-US" sz="2400" dirty="0">
                <a:solidFill>
                  <a:srgbClr val="C00000"/>
                </a:solidFill>
              </a:rPr>
              <a:t>intelligence</a:t>
            </a:r>
            <a:r>
              <a:rPr lang="en-US" sz="2400" dirty="0"/>
              <a:t> applications (for finding patterns from existing data generated from operations). Big data is a major tool for today’s business intelligence applications. 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FED24A-6247-47BF-A4B9-0728ACCC95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Roadmap of Chapter 1 – Lecture 03&amp;quot;&quot;/&gt;&lt;property id=&quot;20307&quot; value=&quot;530&quot;/&gt;&lt;/object&gt;&lt;object type=&quot;3&quot; unique_id=&quot;10005&quot;&gt;&lt;property id=&quot;20148&quot; value=&quot;5&quot;/&gt;&lt;property id=&quot;20300&quot; value=&quot;Slide 2 - &amp;quot;eBusiness and Technology Interaction&amp;quot;&quot;/&gt;&lt;property id=&quot;20307&quot; value=&quot;534&quot;/&gt;&lt;/object&gt;&lt;object type=&quot;3&quot; unique_id=&quot;10006&quot;&gt;&lt;property id=&quot;20148&quot; value=&quot;5&quot;/&gt;&lt;property id=&quot;20300&quot; value=&quot;Slide 3 - &amp;quot;From Dynamic to On Demand Business &amp;quot;&quot;/&gt;&lt;property id=&quot;20307&quot; value=&quot;535&quot;/&gt;&lt;/object&gt;&lt;object type=&quot;3&quot; unique_id=&quot;10007&quot;&gt;&lt;property id=&quot;20148&quot; value=&quot;5&quot;/&gt;&lt;property id=&quot;20300&quot; value=&quot;Slide 4 - &amp;quot;EAI: Enterprise Application Integration&amp;quot;&quot;/&gt;&lt;property id=&quot;20307&quot; value=&quot;566&quot;/&gt;&lt;/object&gt;&lt;object type=&quot;3&quot; unique_id=&quot;10008&quot;&gt;&lt;property id=&quot;20148&quot; value=&quot;5&quot;/&gt;&lt;property id=&quot;20300&quot; value=&quot;Slide 5 - &amp;quot;Purposes of EAI&amp;quot;&quot;/&gt;&lt;property id=&quot;20307&quot; value=&quot;567&quot;/&gt;&lt;/object&gt;&lt;object type=&quot;3&quot; unique_id=&quot;10009&quot;&gt;&lt;property id=&quot;20148&quot; value=&quot;5&quot;/&gt;&lt;property id=&quot;20300&quot; value=&quot;Slide 6 - &amp;quot;IBM Enterprise Service Bus (ESB)&amp;#x0D;&amp;#x0A;Connecting different services and applications &amp;quot;&quot;/&gt;&lt;property id=&quot;20307&quot; value=&quot;568&quot;/&gt;&lt;/object&gt;&lt;object type=&quot;3&quot; unique_id=&quot;10010&quot;&gt;&lt;property id=&quot;20148&quot; value=&quot;5&quot;/&gt;&lt;property id=&quot;20300&quot; value=&quot;Slide 7 - &amp;quot;ESB Application&amp;quot;&quot;/&gt;&lt;property id=&quot;20307&quot; value=&quot;569&quot;/&gt;&lt;/object&gt;&lt;object type=&quot;3&quot; unique_id=&quot;10011&quot;&gt;&lt;property id=&quot;20148&quot; value=&quot;5&quot;/&gt;&lt;property id=&quot;20300&quot; value=&quot;Slide 8 - &amp;quot;InfoTech EAI&amp;quot;&quot;/&gt;&lt;property id=&quot;20307&quot; value=&quot;570&quot;/&gt;&lt;/object&gt;&lt;object type=&quot;3&quot; unique_id=&quot;10012&quot;&gt;&lt;property id=&quot;20148&quot; value=&quot;5&quot;/&gt;&lt;property id=&quot;20300&quot; value=&quot;Slide 9 - &amp;quot;Thomson Integration Toolkit&amp;quot;&quot;/&gt;&lt;property id=&quot;20307&quot; value=&quot;571&quot;/&gt;&lt;/object&gt;&lt;object type=&quot;3&quot; unique_id=&quot;10013&quot;&gt;&lt;property id=&quot;20148&quot; value=&quot;5&quot;/&gt;&lt;property id=&quot;20300&quot; value=&quot;Slide 10 - &amp;quot;BPM: Business Process Management&amp;quot;&quot;/&gt;&lt;property id=&quot;20307&quot; value=&quot;572&quot;/&gt;&lt;/object&gt;&lt;object type=&quot;3&quot; unique_id=&quot;10014&quot;&gt;&lt;property id=&quot;20148&quot; value=&quot;5&quot;/&gt;&lt;property id=&quot;20300&quot; value=&quot;Slide 11 - &amp;quot;BPM Lifecycle&amp;quot;&quot;/&gt;&lt;property id=&quot;20307&quot; value=&quot;573&quot;/&gt;&lt;/object&gt;&lt;object type=&quot;3&quot; unique_id=&quot;10015&quot;&gt;&lt;property id=&quot;20148&quot; value=&quot;5&quot;/&gt;&lt;property id=&quot;20300&quot; value=&quot;Slide 12 - &amp;quot;BPM Suite (BPMS)&amp;quot;&quot;/&gt;&lt;property id=&quot;20307&quot; value=&quot;574&quot;/&gt;&lt;/object&gt;&lt;object type=&quot;3&quot; unique_id=&quot;10016&quot;&gt;&lt;property id=&quot;20148&quot; value=&quot;5&quot;/&gt;&lt;property id=&quot;20300&quot; value=&quot;Slide 13 - &amp;quot;BPM Suite and Its Implementing a Business Process&amp;quot;&quot;/&gt;&lt;property id=&quot;20307&quot; value=&quot;575&quot;/&gt;&lt;/object&gt;&lt;object type=&quot;3&quot; unique_id=&quot;10017&quot;&gt;&lt;property id=&quot;20148&quot; value=&quot;5&quot;/&gt;&lt;property id=&quot;20300&quot; value=&quot;Slide 14 - &amp;quot;Application Building Through Composition&amp;quot;&quot;/&gt;&lt;property id=&quot;20307&quot; value=&quot;528&quot;/&gt;&lt;/object&gt;&lt;object type=&quot;3&quot; unique_id=&quot;10018&quot;&gt;&lt;property id=&quot;20148&quot; value=&quot;5&quot;/&gt;&lt;property id=&quot;20300&quot; value=&quot;Slide 15 - &amp;quot;Application Building by Composition&amp;quot;&quot;/&gt;&lt;property id=&quot;20307&quot; value=&quot;490&quot;/&gt;&lt;/object&gt;&lt;object type=&quot;3&quot; unique_id=&quot;10019&quot;&gt;&lt;property id=&quot;20148&quot; value=&quot;5&quot;/&gt;&lt;property id=&quot;20300&quot; value=&quot;Slide 16 - &amp;quot;SO Application Architecture (SOAA)&amp;quot;&quot;/&gt;&lt;property id=&quot;20307&quot; value=&quot;529&quot;/&gt;&lt;/object&gt;&lt;object type=&quot;3&quot; unique_id=&quot;10020&quot;&gt;&lt;property id=&quot;20148&quot; value=&quot;5&quot;/&gt;&lt;property id=&quot;20300&quot; value=&quot;Slide 17 - &amp;quot;Extended Service Broker also Register Applications and Other items&amp;quot;&quot;/&gt;&lt;property id=&quot;20307&quot; value=&quot;537&quot;/&gt;&lt;/object&gt;&lt;object type=&quot;3&quot; unique_id=&quot;10021&quot;&gt;&lt;property id=&quot;20148&quot; value=&quot;5&quot;/&gt;&lt;property id=&quot;20300&quot; value=&quot;Slide 18 - &amp;quot;Extended Broker&amp;quot;&quot;/&gt;&lt;property id=&quot;20307&quot; value=&quot;538&quot;/&gt;&lt;/object&gt;&lt;object type=&quot;3&quot; unique_id=&quot;10022&quot;&gt;&lt;property id=&quot;20148&quot; value=&quot;5&quot;/&gt;&lt;property id=&quot;20300&quot; value=&quot;Slide 19 - &amp;quot;Data-Centric SOA (DCSOA)&amp;quot;&quot;/&gt;&lt;property id=&quot;20307&quot; value=&quot;539&quot;/&gt;&lt;/object&gt;&lt;object type=&quot;3&quot; unique_id=&quot;10023&quot;&gt;&lt;property id=&quot;20148&quot; value=&quot;5&quot;/&gt;&lt;property id=&quot;20300&quot; value=&quot;Slide 20 - &amp;quot;Different Application Architectures&amp;quot;&quot;/&gt;&lt;property id=&quot;20307&quot; value=&quot;540&quot;/&gt;&lt;/object&gt;&lt;object type=&quot;3&quot; unique_id=&quot;10024&quot;&gt;&lt;property id=&quot;20148&quot; value=&quot;5&quot;/&gt;&lt;property id=&quot;20300&quot; value=&quot;Slide 21 - &amp;quot;IBM WebSphere Layer Architecture&amp;quot;&quot;/&gt;&lt;property id=&quot;20307&quot; value=&quot;541&quot;/&gt;&lt;/object&gt;&lt;object type=&quot;3&quot; unique_id=&quot;10025&quot;&gt;&lt;property id=&quot;20148&quot; value=&quot;5&quot;/&gt;&lt;property id=&quot;20300&quot; value=&quot;Slide 22 - &amp;quot;General Service-Oriented Application Architecture&amp;quot;&quot;/&gt;&lt;property id=&quot;20307&quot; value=&quot;542&quot;/&gt;&lt;/object&gt;&lt;object type=&quot;3&quot; unique_id=&quot;10026&quot;&gt;&lt;property id=&quot;20148&quot; value=&quot;5&quot;/&gt;&lt;property id=&quot;20300&quot; value=&quot;Slide 23 - &amp;quot;Static vs. Dynamic Architecture&amp;quot;&quot;/&gt;&lt;property id=&quot;20307&quot; value=&quot;543&quot;/&gt;&lt;/object&gt;&lt;object type=&quot;3&quot; unique_id=&quot;10027&quot;&gt;&lt;property id=&quot;20148&quot; value=&quot;5&quot;/&gt;&lt;property id=&quot;20300&quot; value=&quot;Slide 24 - &amp;quot;Lifecycle Reference Model of SOAA&amp;quot;&quot;/&gt;&lt;property id=&quot;20307&quot; value=&quot;544&quot;/&gt;&lt;/object&gt;&lt;object type=&quot;3&quot; unique_id=&quot;10028&quot;&gt;&lt;property id=&quot;20148&quot; value=&quot;5&quot;/&gt;&lt;property id=&quot;20300&quot; value=&quot;Slide 25 - &amp;quot;Process and Ontology-based SOC Development Lifecycle&amp;quot;&quot;/&gt;&lt;property id=&quot;20307&quot; value=&quot;561&quot;/&gt;&lt;/object&gt;&lt;object type=&quot;3&quot; unique_id=&quot;10029&quot;&gt;&lt;property id=&quot;20148&quot; value=&quot;5&quot;/&gt;&lt;property id=&quot;20300&quot; value=&quot;Slide 26 - &amp;quot;Lifecycle Reference Model &amp;#x0D;&amp;#x0A;with Dynamic Application Architecture&amp;quot;&quot;/&gt;&lt;property id=&quot;20307&quot; value=&quot;551&quot;/&gt;&lt;/object&gt;&lt;object type=&quot;3&quot; unique_id=&quot;10030&quot;&gt;&lt;property id=&quot;20148&quot; value=&quot;5&quot;/&gt;&lt;property id=&quot;20300&quot; value=&quot;Slide 27 - &amp;quot;IBM SOA Foundation Lifecycle Model&amp;quot;&quot;/&gt;&lt;property id=&quot;20307&quot; value=&quot;554&quot;/&gt;&lt;/object&gt;&lt;object type=&quot;3&quot; unique_id=&quot;10031&quot;&gt;&lt;property id=&quot;20148&quot; value=&quot;5&quot;/&gt;&lt;property id=&quot;20300&quot; value=&quot;Slide 28 - &amp;quot;IBM SOA Foundation Lifecycle Model with its Application Architecture&amp;quot;&quot;/&gt;&lt;property id=&quot;20307&quot; value=&quot;552&quot;/&gt;&lt;/object&gt;&lt;object type=&quot;3&quot; unique_id=&quot;10032&quot;&gt;&lt;property id=&quot;20148&quot; value=&quot;5&quot;/&gt;&lt;property id=&quot;20300&quot; value=&quot;Slide 29 - &amp;quot;SAP NetWeaver&amp;quot;&quot;/&gt;&lt;property id=&quot;20307&quot; value=&quot;556&quot;/&gt;&lt;/object&gt;&lt;object type=&quot;3&quot; unique_id=&quot;10033&quot;&gt;&lt;property id=&quot;20148&quot; value=&quot;5&quot;/&gt;&lt;property id=&quot;20300&quot; value=&quot;Slide 30 - &amp;quot;SAP NetWeaver Architecture&amp;quot;&quot;/&gt;&lt;property id=&quot;20307&quot; value=&quot;557&quot;/&gt;&lt;/object&gt;&lt;object type=&quot;3&quot; unique_id=&quot;10034&quot;&gt;&lt;property id=&quot;20148&quot; value=&quot;5&quot;/&gt;&lt;property id=&quot;20300&quot; value=&quot;Slide 31 - &amp;quot;SAP NetWeaver BPM&amp;quot;&quot;/&gt;&lt;property id=&quot;20307&quot; value=&quot;558&quot;/&gt;&lt;/object&gt;&lt;object type=&quot;3&quot; unique_id=&quot;10035&quot;&gt;&lt;property id=&quot;20148&quot; value=&quot;5&quot;/&gt;&lt;property id=&quot;20300&quot; value=&quot;Slide 32 - &amp;quot;BPM Support to Dynamic Architecture&amp;quot;&quot;/&gt;&lt;property id=&quot;20307&quot; value=&quot;559&quot;/&gt;&lt;/object&gt;&lt;object type=&quot;3&quot; unique_id=&quot;10036&quot;&gt;&lt;property id=&quot;20148&quot; value=&quot;5&quot;/&gt;&lt;property id=&quot;20300&quot; value=&quot;Slide 33 - &amp;quot;XML&amp;quot;&quot;/&gt;&lt;property id=&quot;20307&quot; value=&quot;508&quot;/&gt;&lt;/object&gt;&lt;object type=&quot;3&quot; unique_id=&quot;10037&quot;&gt;&lt;property id=&quot;20148&quot; value=&quot;5&quot;/&gt;&lt;property id=&quot;20300&quot; value=&quot;Slide 34 - &amp;quot;HTML versus XML&amp;quot;&quot;/&gt;&lt;property id=&quot;20307&quot; value=&quot;509&quot;/&gt;&lt;/object&gt;&lt;object type=&quot;3&quot; unique_id=&quot;10038&quot;&gt;&lt;property id=&quot;20148&quot; value=&quot;5&quot;/&gt;&lt;property id=&quot;20300&quot; value=&quot;Slide 35 - &amp;quot;Differences between HTML and XML languages &amp;quot;&quot;/&gt;&lt;property id=&quot;20307&quot; value=&quot;510&quot;/&gt;&lt;/object&gt;&lt;object type=&quot;3&quot; unique_id=&quot;10039&quot;&gt;&lt;property id=&quot;20148&quot; value=&quot;5&quot;/&gt;&lt;property id=&quot;20300&quot; value=&quot;Slide 36 - &amp;quot;SOAP: Simple Object Access Protocol &amp;quot;&quot;/&gt;&lt;property id=&quot;20307&quot; value=&quot;511&quot;/&gt;&lt;/object&gt;&lt;object type=&quot;3&quot; unique_id=&quot;10040&quot;&gt;&lt;property id=&quot;20148&quot; value=&quot;5&quot;/&gt;&lt;property id=&quot;20300&quot; value=&quot;Slide 37 - &amp;quot;WSDL: Web Service Description Language&amp;quot;&quot;/&gt;&lt;property id=&quot;20307&quot; value=&quot;512&quot;/&gt;&lt;/object&gt;&lt;object type=&quot;3&quot; unique_id=&quot;10041&quot;&gt;&lt;property id=&quot;20148&quot; value=&quot;5&quot;/&gt;&lt;property id=&quot;20300&quot; value=&quot;Slide 38 - &amp;quot;XML-Based WSDL Document’s Elements&amp;quot;&quot;/&gt;&lt;property id=&quot;20307&quot; value=&quot;513&quot;/&gt;&lt;/object&gt;&lt;/object&gt;&lt;/object&gt;&lt;/database&gt;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12699</TotalTime>
  <Words>2427</Words>
  <Application>Microsoft Macintosh PowerPoint</Application>
  <PresentationFormat>On-screen Show (4:3)</PresentationFormat>
  <Paragraphs>491</Paragraphs>
  <Slides>50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Comic Sans MS</vt:lpstr>
      <vt:lpstr>Shruti</vt:lpstr>
      <vt:lpstr>Tahoma</vt:lpstr>
      <vt:lpstr>Times New Roman</vt:lpstr>
      <vt:lpstr>Wingdings</vt:lpstr>
      <vt:lpstr>Blends</vt:lpstr>
      <vt:lpstr>PowerPoint Presentation</vt:lpstr>
      <vt:lpstr>Unit 2 Outline</vt:lpstr>
      <vt:lpstr>Software Engineers and CS Occupations (There are many more) in U.S. DoL Occupational Outlook Handbook</vt:lpstr>
      <vt:lpstr>PowerPoint Presentation</vt:lpstr>
      <vt:lpstr>Lecture 2-1 Outline</vt:lpstr>
      <vt:lpstr>eBusiness and Technology Interaction</vt:lpstr>
      <vt:lpstr>Enterprise Architecture Integration (EAI)</vt:lpstr>
      <vt:lpstr>Purposes of EAI</vt:lpstr>
      <vt:lpstr>Enterprise Architecture Integration</vt:lpstr>
      <vt:lpstr>Enterprise Architecture Framework (EAF)</vt:lpstr>
      <vt:lpstr>National Institute of Standards and Technology (NIST)  Enterprise Architecture Model (EAM)</vt:lpstr>
      <vt:lpstr>Federal Enterprise Architecture Framework (FEAF)</vt:lpstr>
      <vt:lpstr>Federal Enterprise Architecture Framework (FEAF)</vt:lpstr>
      <vt:lpstr>Federal Enterprise Architecture Framework (FEAF)</vt:lpstr>
      <vt:lpstr>Eight Key Components of the FEAF</vt:lpstr>
      <vt:lpstr>FEAF Level I View (from 20,000 feet) </vt:lpstr>
      <vt:lpstr>Architectural Segments in FEAF </vt:lpstr>
      <vt:lpstr>FEAF Level II View (from 10,000 feet) </vt:lpstr>
      <vt:lpstr>FEAF Level III View (from 5,000 feet) </vt:lpstr>
      <vt:lpstr>Architecture Standards and Reference Models</vt:lpstr>
      <vt:lpstr>FEAF Level IV View (from 500 feet) </vt:lpstr>
      <vt:lpstr>FEAF Level IV View Based on Zachman Model</vt:lpstr>
      <vt:lpstr>From Zachman Model to EAP</vt:lpstr>
      <vt:lpstr>Enterprise Architecture Planning (EAP)</vt:lpstr>
      <vt:lpstr>Open Group Architecture Framework (TOGAF)</vt:lpstr>
      <vt:lpstr>BPM: Business Process Management</vt:lpstr>
      <vt:lpstr>BPM Lifecycle (Before Service Orientation)</vt:lpstr>
      <vt:lpstr>BPM Suite (BPMS) Development Framework</vt:lpstr>
      <vt:lpstr>BPM Suite and Its Implementing a Business Process</vt:lpstr>
      <vt:lpstr>Service-Oriented Applications Architecture (SOAA) at the Process Level</vt:lpstr>
      <vt:lpstr>Extended Service Broker with Applications Templates and Other items</vt:lpstr>
      <vt:lpstr>Extended Broker</vt:lpstr>
      <vt:lpstr>Service-Oriented Application Architecture</vt:lpstr>
      <vt:lpstr>General Service-Oriented Application Architecture</vt:lpstr>
      <vt:lpstr>Static vs. Dynamic Architecture</vt:lpstr>
      <vt:lpstr>Lifecycle Reference Model of SOAA</vt:lpstr>
      <vt:lpstr>Lifecycle Reference Model  with Dynamic Application Architecture</vt:lpstr>
      <vt:lpstr>Dynamic Architecture Case Studies</vt:lpstr>
      <vt:lpstr>Application Architecture Development Tools</vt:lpstr>
      <vt:lpstr>SAP NetWeaver</vt:lpstr>
      <vt:lpstr>SAP NetWeaver Architecture</vt:lpstr>
      <vt:lpstr>SAP NetWeaver BPM</vt:lpstr>
      <vt:lpstr>SAP BPM Supporting Dynamic Application Architecture</vt:lpstr>
      <vt:lpstr>Oracle SOA Suite for BPEL</vt:lpstr>
      <vt:lpstr>Oracle SOA Suite for Dynamic Architecture</vt:lpstr>
      <vt:lpstr>Oracle SOA Suite for Dynamic Architecture</vt:lpstr>
      <vt:lpstr>IBM SOA Foundation Lifecycle Model (Based on Service Oriented Computing)</vt:lpstr>
      <vt:lpstr>IBM SOA Foundation Lifecycle Model with its Application Architecture and ESB</vt:lpstr>
      <vt:lpstr>IBM Enterprise Service Bus (ESB)</vt:lpstr>
      <vt:lpstr>What Next?  From Dynamic to On Demand Business 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Enterprise Software Needs for E-Commerce</dc:title>
  <dc:creator>IBM_USER</dc:creator>
  <cp:lastModifiedBy>Yangkang Ou (Student)</cp:lastModifiedBy>
  <cp:revision>880</cp:revision>
  <dcterms:created xsi:type="dcterms:W3CDTF">2005-09-17T18:09:54Z</dcterms:created>
  <dcterms:modified xsi:type="dcterms:W3CDTF">2019-06-01T09:03:50Z</dcterms:modified>
</cp:coreProperties>
</file>