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79780-C7F1-44DF-99E8-578EC6F42409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5E3C0-66C6-4F07-BE1C-3015AE46DC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17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5E3C0-66C6-4F07-BE1C-3015AE46DCF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4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2A2EA-5110-4E04-9F1C-CE5D45FC8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D3AB50-85ED-41AA-964B-644BF1D89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FC651-02FA-46DF-A75F-2437B85B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7ED7D1-025E-406B-821D-8C32199C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6B6359-0EC9-4F3D-9817-A1BC6375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03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AD849-A449-4BDD-9EB2-CC163E3A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6E72EB-841C-4C31-87FD-52C1831DC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417BFB-2613-484F-97E7-66430DE4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4D9792-F29A-4404-9751-79FA31B6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33ADAA-35E1-45F3-BD52-79209E3B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36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FC16D9-5327-4C50-B92E-773A3E3A5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F914E3-932D-4D9C-8F3C-3F8D79CF5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5F77DE-D1CF-438D-AFBF-34F3CACE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446E47-583B-4C3C-BED8-C5D39265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D656AC-F9A9-4718-86E7-26BD8299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52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EB007A-E5B3-46C2-A696-C68DE2D0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944B18-21E7-4E87-BCE7-B2A58079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B8464A-9149-4FE1-9886-C27CF89C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A3D9F0-87A1-44BF-BD8F-DAEE2B11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FE3CC9-03CE-4590-A650-A36E6EF0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54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74049-7DD4-461A-A58D-A5C2C1F2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470D12-05BB-41D9-A934-91F31B4F8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69E394-F786-431E-8CBB-5ADE0430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02F7E1-26D0-460B-A9B7-E17A421B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24782B-FFBA-43B8-9A63-CCD8D2A4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7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59833-4699-4E38-93A4-797C0360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2388B9-84A1-49AD-AF1D-EEB4164F0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C118D7-13D2-456A-8A8F-809617AE8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A84B00-FD00-4335-8265-F504282E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500EA4-369F-48C0-92A8-0A686D51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880E2D-5C2D-44B3-B99A-22A7E21C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67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18F6A-2825-4E80-8393-61EA3BB8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344D23-4F6E-4C94-899C-E679D7A1A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43EDD5-E2EE-4B54-BEF3-53B22697E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A2B9D6-1BD7-4DF6-AF1B-BE702374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0E3BF5-BCD1-4407-AE26-5ED8ED266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38DBCA-B70D-4B65-A57E-95F124B1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379D98-15C5-412A-913F-80327083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4DF349C-539D-409E-AF07-A27FE4EB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70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10FB92-126E-4CC9-901E-2A496F86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070E75-5DA8-4BEB-AAE4-2C8B69FB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7627-F544-4479-B9B4-5D33659C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DAA1A3-2DA6-4E30-9AA1-B9C97619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82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ED864C0-1A67-4707-9FC3-9A41F817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541E9F-7D62-444C-A71D-398E95EE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B0D954-91C7-46D4-A043-E37E96DA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7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2839E-C891-4E1C-8BEA-65C5F4C1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F21C82-31C0-441C-8B8F-31955C42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42C777-71E0-40BE-8204-76B2D66F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14DEF9-3D72-4634-A03F-EBA8209C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65A19F-0B16-4B47-8345-E48A8766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207E4D-BE1B-4F4B-8950-8BB1AF79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37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ACBBC9-E4CB-4A09-B038-DDD875E1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71AACAD-BCD9-40EC-A292-779A8A92A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184695-1CE0-4A0A-8541-B6940AEB1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BCFEF1-DEE0-4D4F-A638-311039FE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CA4FF4-1AC6-4E9C-9A49-1D075FBF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842C34-655D-4706-8B91-E1398DA7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14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6950829-FCC5-4CAE-A11A-B755C603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4D3812-836B-4694-9A44-ED271FDC6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442F6-80ED-4D22-8BDD-C9C36376B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89814-3F23-4AB3-AACB-235761780400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D0A977-D43D-4FAD-A63A-69466150B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6C745-845C-4595-9F28-9F684ED1C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51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グラフィックス 43" descr="男性 枠線">
            <a:extLst>
              <a:ext uri="{FF2B5EF4-FFF2-40B4-BE49-F238E27FC236}">
                <a16:creationId xmlns:a16="http://schemas.microsoft.com/office/drawing/2014/main" id="{D07FEF6C-B708-4EE6-8A9A-CC9713B03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9524" y="5082136"/>
            <a:ext cx="683127" cy="653550"/>
          </a:xfrm>
          <a:prstGeom prst="rect">
            <a:avLst/>
          </a:prstGeom>
        </p:spPr>
      </p:pic>
      <p:pic>
        <p:nvPicPr>
          <p:cNvPr id="6" name="グラフィックス 5" descr="男性 単色塗りつぶし">
            <a:extLst>
              <a:ext uri="{FF2B5EF4-FFF2-40B4-BE49-F238E27FC236}">
                <a16:creationId xmlns:a16="http://schemas.microsoft.com/office/drawing/2014/main" id="{3CC7C5BF-E595-4FF9-8459-743CC9205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4453" y="1253173"/>
            <a:ext cx="683127" cy="653550"/>
          </a:xfrm>
          <a:prstGeom prst="rect">
            <a:avLst/>
          </a:prstGeom>
        </p:spPr>
      </p:pic>
      <p:pic>
        <p:nvPicPr>
          <p:cNvPr id="7" name="グラフィックス 6" descr="男性 単色塗りつぶし">
            <a:extLst>
              <a:ext uri="{FF2B5EF4-FFF2-40B4-BE49-F238E27FC236}">
                <a16:creationId xmlns:a16="http://schemas.microsoft.com/office/drawing/2014/main" id="{B830D3F1-B8A1-42C1-9FB2-D0B50AE67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568" y="1563037"/>
            <a:ext cx="683127" cy="653550"/>
          </a:xfrm>
          <a:prstGeom prst="rect">
            <a:avLst/>
          </a:prstGeom>
        </p:spPr>
      </p:pic>
      <p:pic>
        <p:nvPicPr>
          <p:cNvPr id="8" name="グラフィックス 7" descr="男性 単色塗りつぶし">
            <a:extLst>
              <a:ext uri="{FF2B5EF4-FFF2-40B4-BE49-F238E27FC236}">
                <a16:creationId xmlns:a16="http://schemas.microsoft.com/office/drawing/2014/main" id="{A22C247B-B415-4E2A-87C3-AFC458270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178" y="1818841"/>
            <a:ext cx="683127" cy="653550"/>
          </a:xfrm>
          <a:prstGeom prst="rect">
            <a:avLst/>
          </a:prstGeom>
        </p:spPr>
      </p:pic>
      <p:pic>
        <p:nvPicPr>
          <p:cNvPr id="10" name="グラフィックス 9" descr="男性 枠線">
            <a:extLst>
              <a:ext uri="{FF2B5EF4-FFF2-40B4-BE49-F238E27FC236}">
                <a16:creationId xmlns:a16="http://schemas.microsoft.com/office/drawing/2014/main" id="{A9012BC4-E6C3-4D7B-A02B-7FB135C63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4011" y="1245117"/>
            <a:ext cx="683127" cy="653550"/>
          </a:xfrm>
          <a:prstGeom prst="rect">
            <a:avLst/>
          </a:prstGeom>
        </p:spPr>
      </p:pic>
      <p:pic>
        <p:nvPicPr>
          <p:cNvPr id="11" name="グラフィックス 10" descr="男性 枠線">
            <a:extLst>
              <a:ext uri="{FF2B5EF4-FFF2-40B4-BE49-F238E27FC236}">
                <a16:creationId xmlns:a16="http://schemas.microsoft.com/office/drawing/2014/main" id="{C9541C11-0F70-4D08-B856-2513DE0A5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6801" y="1782602"/>
            <a:ext cx="683127" cy="653550"/>
          </a:xfrm>
          <a:prstGeom prst="rect">
            <a:avLst/>
          </a:prstGeom>
        </p:spPr>
      </p:pic>
      <p:pic>
        <p:nvPicPr>
          <p:cNvPr id="12" name="グラフィックス 11" descr="男性 枠線">
            <a:extLst>
              <a:ext uri="{FF2B5EF4-FFF2-40B4-BE49-F238E27FC236}">
                <a16:creationId xmlns:a16="http://schemas.microsoft.com/office/drawing/2014/main" id="{9A826D85-BFE1-4DDB-AA5A-520AF15BA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2506" y="1782602"/>
            <a:ext cx="683127" cy="653550"/>
          </a:xfrm>
          <a:prstGeom prst="rect">
            <a:avLst/>
          </a:prstGeom>
        </p:spPr>
      </p:pic>
      <p:sp>
        <p:nvSpPr>
          <p:cNvPr id="13" name="楕円 12">
            <a:extLst>
              <a:ext uri="{FF2B5EF4-FFF2-40B4-BE49-F238E27FC236}">
                <a16:creationId xmlns:a16="http://schemas.microsoft.com/office/drawing/2014/main" id="{B814A891-0018-4ADE-9687-C1884E3128B9}"/>
              </a:ext>
            </a:extLst>
          </p:cNvPr>
          <p:cNvSpPr/>
          <p:nvPr/>
        </p:nvSpPr>
        <p:spPr>
          <a:xfrm>
            <a:off x="1188807" y="1151635"/>
            <a:ext cx="1442300" cy="14407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E641759-3AF7-475D-8740-431B2186B1A9}"/>
              </a:ext>
            </a:extLst>
          </p:cNvPr>
          <p:cNvSpPr/>
          <p:nvPr/>
        </p:nvSpPr>
        <p:spPr>
          <a:xfrm>
            <a:off x="3084222" y="1151635"/>
            <a:ext cx="1442300" cy="14407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4897DA7-1248-4C55-9007-DA31471EB563}"/>
              </a:ext>
            </a:extLst>
          </p:cNvPr>
          <p:cNvSpPr txBox="1"/>
          <p:nvPr/>
        </p:nvSpPr>
        <p:spPr>
          <a:xfrm>
            <a:off x="1450498" y="2564562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1CD71C-1406-4E60-9899-6D64980ADC46}"/>
              </a:ext>
            </a:extLst>
          </p:cNvPr>
          <p:cNvSpPr txBox="1"/>
          <p:nvPr/>
        </p:nvSpPr>
        <p:spPr>
          <a:xfrm>
            <a:off x="3355024" y="2604305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評価者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4DA9E35-6CAD-4620-800E-743F2D8271A7}"/>
              </a:ext>
            </a:extLst>
          </p:cNvPr>
          <p:cNvSpPr txBox="1"/>
          <p:nvPr/>
        </p:nvSpPr>
        <p:spPr>
          <a:xfrm>
            <a:off x="1767510" y="643347"/>
            <a:ext cx="21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①役割の割り当て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0622DF-6263-4405-8502-C992AEAFA4F1}"/>
              </a:ext>
            </a:extLst>
          </p:cNvPr>
          <p:cNvSpPr txBox="1"/>
          <p:nvPr/>
        </p:nvSpPr>
        <p:spPr>
          <a:xfrm>
            <a:off x="7124801" y="637916"/>
            <a:ext cx="356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②出品者と評価者のマッチング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30EA95F0-A81A-4375-8853-98DBB23E1E06}"/>
              </a:ext>
            </a:extLst>
          </p:cNvPr>
          <p:cNvSpPr/>
          <p:nvPr/>
        </p:nvSpPr>
        <p:spPr>
          <a:xfrm>
            <a:off x="806958" y="967774"/>
            <a:ext cx="4050231" cy="2048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04DC11-5173-4A88-8126-CBFA42347177}"/>
              </a:ext>
            </a:extLst>
          </p:cNvPr>
          <p:cNvSpPr txBox="1"/>
          <p:nvPr/>
        </p:nvSpPr>
        <p:spPr>
          <a:xfrm>
            <a:off x="1634800" y="3035901"/>
            <a:ext cx="259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ゲーミング参加者全体</a:t>
            </a:r>
          </a:p>
        </p:txBody>
      </p:sp>
      <p:pic>
        <p:nvPicPr>
          <p:cNvPr id="22" name="グラフィックス 21" descr="男性 単色塗りつぶし">
            <a:extLst>
              <a:ext uri="{FF2B5EF4-FFF2-40B4-BE49-F238E27FC236}">
                <a16:creationId xmlns:a16="http://schemas.microsoft.com/office/drawing/2014/main" id="{15917662-B497-4BF1-A0AB-16825FF35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6068" y="1092520"/>
            <a:ext cx="683127" cy="653550"/>
          </a:xfrm>
          <a:prstGeom prst="rect">
            <a:avLst/>
          </a:prstGeom>
        </p:spPr>
      </p:pic>
      <p:pic>
        <p:nvPicPr>
          <p:cNvPr id="23" name="グラフィックス 22" descr="男性 単色塗りつぶし">
            <a:extLst>
              <a:ext uri="{FF2B5EF4-FFF2-40B4-BE49-F238E27FC236}">
                <a16:creationId xmlns:a16="http://schemas.microsoft.com/office/drawing/2014/main" id="{1BFE9902-55E3-43C6-BB7E-1B0E1733F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6069" y="1931262"/>
            <a:ext cx="683127" cy="653550"/>
          </a:xfrm>
          <a:prstGeom prst="rect">
            <a:avLst/>
          </a:prstGeom>
        </p:spPr>
      </p:pic>
      <p:pic>
        <p:nvPicPr>
          <p:cNvPr id="24" name="グラフィックス 23" descr="男性 単色塗りつぶし">
            <a:extLst>
              <a:ext uri="{FF2B5EF4-FFF2-40B4-BE49-F238E27FC236}">
                <a16:creationId xmlns:a16="http://schemas.microsoft.com/office/drawing/2014/main" id="{C7998E0D-4A29-4D22-AC13-F71636F08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6067" y="2763348"/>
            <a:ext cx="683127" cy="653550"/>
          </a:xfrm>
          <a:prstGeom prst="rect">
            <a:avLst/>
          </a:prstGeom>
        </p:spPr>
      </p:pic>
      <p:pic>
        <p:nvPicPr>
          <p:cNvPr id="25" name="グラフィックス 24" descr="男性 枠線">
            <a:extLst>
              <a:ext uri="{FF2B5EF4-FFF2-40B4-BE49-F238E27FC236}">
                <a16:creationId xmlns:a16="http://schemas.microsoft.com/office/drawing/2014/main" id="{04DA8F31-6DB1-4081-A8CB-EFB9B8067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3323" y="1096843"/>
            <a:ext cx="683127" cy="653550"/>
          </a:xfrm>
          <a:prstGeom prst="rect">
            <a:avLst/>
          </a:prstGeom>
        </p:spPr>
      </p:pic>
      <p:pic>
        <p:nvPicPr>
          <p:cNvPr id="26" name="グラフィックス 25" descr="男性 枠線">
            <a:extLst>
              <a:ext uri="{FF2B5EF4-FFF2-40B4-BE49-F238E27FC236}">
                <a16:creationId xmlns:a16="http://schemas.microsoft.com/office/drawing/2014/main" id="{A7DF8525-2E70-4BCB-8CAC-B6C24D3CE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3322" y="1935975"/>
            <a:ext cx="683127" cy="653550"/>
          </a:xfrm>
          <a:prstGeom prst="rect">
            <a:avLst/>
          </a:prstGeom>
        </p:spPr>
      </p:pic>
      <p:pic>
        <p:nvPicPr>
          <p:cNvPr id="27" name="グラフィックス 26" descr="男性 枠線">
            <a:extLst>
              <a:ext uri="{FF2B5EF4-FFF2-40B4-BE49-F238E27FC236}">
                <a16:creationId xmlns:a16="http://schemas.microsoft.com/office/drawing/2014/main" id="{149EE7DC-03C6-4481-822F-E551E3969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3323" y="2735642"/>
            <a:ext cx="683127" cy="653550"/>
          </a:xfrm>
          <a:prstGeom prst="rect">
            <a:avLst/>
          </a:prstGeom>
        </p:spPr>
      </p:pic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1CF4F78-E54C-4572-BF6A-8A32C5EFBB7A}"/>
              </a:ext>
            </a:extLst>
          </p:cNvPr>
          <p:cNvSpPr/>
          <p:nvPr/>
        </p:nvSpPr>
        <p:spPr>
          <a:xfrm>
            <a:off x="7418895" y="1046367"/>
            <a:ext cx="2785537" cy="75349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3A68E000-E8A2-475D-843A-1D4E01BBE8F1}"/>
              </a:ext>
            </a:extLst>
          </p:cNvPr>
          <p:cNvSpPr/>
          <p:nvPr/>
        </p:nvSpPr>
        <p:spPr>
          <a:xfrm>
            <a:off x="7429891" y="1886923"/>
            <a:ext cx="2785537" cy="75349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98721AC-FC45-485D-95E1-7F57548B5835}"/>
              </a:ext>
            </a:extLst>
          </p:cNvPr>
          <p:cNvSpPr/>
          <p:nvPr/>
        </p:nvSpPr>
        <p:spPr>
          <a:xfrm>
            <a:off x="7431461" y="2718052"/>
            <a:ext cx="2785537" cy="75349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A9B0AAF-0A23-407A-B88A-66B668A8A5BC}"/>
              </a:ext>
            </a:extLst>
          </p:cNvPr>
          <p:cNvSpPr txBox="1"/>
          <p:nvPr/>
        </p:nvSpPr>
        <p:spPr>
          <a:xfrm>
            <a:off x="10204432" y="1277305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ペア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9527604-E17D-49B0-8C09-C27146FB7EBA}"/>
              </a:ext>
            </a:extLst>
          </p:cNvPr>
          <p:cNvSpPr txBox="1"/>
          <p:nvPr/>
        </p:nvSpPr>
        <p:spPr>
          <a:xfrm>
            <a:off x="10204431" y="2105564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ペア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4C4ED3F-3B45-4C42-B849-89A330A80666}"/>
              </a:ext>
            </a:extLst>
          </p:cNvPr>
          <p:cNvSpPr txBox="1"/>
          <p:nvPr/>
        </p:nvSpPr>
        <p:spPr>
          <a:xfrm>
            <a:off x="10233758" y="2877751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ペア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6205347F-0D59-41A8-A5A5-5F13790908D7}"/>
              </a:ext>
            </a:extLst>
          </p:cNvPr>
          <p:cNvSpPr/>
          <p:nvPr/>
        </p:nvSpPr>
        <p:spPr>
          <a:xfrm rot="5400000">
            <a:off x="1304980" y="4900734"/>
            <a:ext cx="1944571" cy="1024296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4CF7241-A6D4-49AB-B63B-4EDDCB6A1DCB}"/>
              </a:ext>
            </a:extLst>
          </p:cNvPr>
          <p:cNvSpPr txBox="1"/>
          <p:nvPr/>
        </p:nvSpPr>
        <p:spPr>
          <a:xfrm>
            <a:off x="362307" y="4052477"/>
            <a:ext cx="439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</a:t>
            </a:r>
            <a:r>
              <a:rPr kumimoji="1" lang="en-US" altLang="ja-JP" dirty="0"/>
              <a:t>BAZAAR</a:t>
            </a:r>
            <a:r>
              <a:rPr kumimoji="1" lang="ja-JP" altLang="en-US" dirty="0"/>
              <a:t>を通して物語のやりとり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0B5674A-37F0-4953-9B4A-24D25C95843F}"/>
              </a:ext>
            </a:extLst>
          </p:cNvPr>
          <p:cNvSpPr txBox="1"/>
          <p:nvPr/>
        </p:nvSpPr>
        <p:spPr>
          <a:xfrm>
            <a:off x="1763521" y="6423164"/>
            <a:ext cx="130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BAZAAR</a:t>
            </a:r>
            <a:endParaRPr kumimoji="1" lang="ja-JP" altLang="en-US" dirty="0"/>
          </a:p>
        </p:txBody>
      </p:sp>
      <p:pic>
        <p:nvPicPr>
          <p:cNvPr id="43" name="グラフィックス 42" descr="男性 単色塗りつぶし">
            <a:extLst>
              <a:ext uri="{FF2B5EF4-FFF2-40B4-BE49-F238E27FC236}">
                <a16:creationId xmlns:a16="http://schemas.microsoft.com/office/drawing/2014/main" id="{3D9B2184-405B-4FC9-A507-B4550265D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901" y="5086107"/>
            <a:ext cx="683127" cy="653550"/>
          </a:xfrm>
          <a:prstGeom prst="rect">
            <a:avLst/>
          </a:prstGeom>
        </p:spPr>
      </p:pic>
      <p:sp>
        <p:nvSpPr>
          <p:cNvPr id="51" name="矢印: 下カーブ 50">
            <a:extLst>
              <a:ext uri="{FF2B5EF4-FFF2-40B4-BE49-F238E27FC236}">
                <a16:creationId xmlns:a16="http://schemas.microsoft.com/office/drawing/2014/main" id="{D5CA4EC0-4D7A-464F-AAA5-26041E97B83D}"/>
              </a:ext>
            </a:extLst>
          </p:cNvPr>
          <p:cNvSpPr/>
          <p:nvPr/>
        </p:nvSpPr>
        <p:spPr>
          <a:xfrm>
            <a:off x="1172773" y="4610585"/>
            <a:ext cx="2202020" cy="395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矢印: 下カーブ 51">
            <a:extLst>
              <a:ext uri="{FF2B5EF4-FFF2-40B4-BE49-F238E27FC236}">
                <a16:creationId xmlns:a16="http://schemas.microsoft.com/office/drawing/2014/main" id="{06AFCB5F-5C6B-4EF2-BBFC-AE0332004064}"/>
              </a:ext>
            </a:extLst>
          </p:cNvPr>
          <p:cNvSpPr/>
          <p:nvPr/>
        </p:nvSpPr>
        <p:spPr>
          <a:xfrm rot="10800000">
            <a:off x="1086716" y="5759131"/>
            <a:ext cx="2202020" cy="3950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4" name="グラフィックス 53" descr="チャットの吹き出し 枠線">
            <a:extLst>
              <a:ext uri="{FF2B5EF4-FFF2-40B4-BE49-F238E27FC236}">
                <a16:creationId xmlns:a16="http://schemas.microsoft.com/office/drawing/2014/main" id="{F4B145CB-DD40-4385-BF9C-CC2FAF0637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316" y="4397917"/>
            <a:ext cx="914400" cy="914400"/>
          </a:xfrm>
          <a:prstGeom prst="rect">
            <a:avLst/>
          </a:prstGeom>
        </p:spPr>
      </p:pic>
      <p:pic>
        <p:nvPicPr>
          <p:cNvPr id="55" name="グラフィックス 54" descr="チャットの吹き出し 枠線">
            <a:extLst>
              <a:ext uri="{FF2B5EF4-FFF2-40B4-BE49-F238E27FC236}">
                <a16:creationId xmlns:a16="http://schemas.microsoft.com/office/drawing/2014/main" id="{3E8BFE7B-42A7-4E7C-B4C9-51C5A07BD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431591" y="4385745"/>
            <a:ext cx="962637" cy="962637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3ECF6E9-EB87-4784-96C9-985B0B62EFA5}"/>
              </a:ext>
            </a:extLst>
          </p:cNvPr>
          <p:cNvSpPr txBox="1"/>
          <p:nvPr/>
        </p:nvSpPr>
        <p:spPr>
          <a:xfrm>
            <a:off x="82639" y="5066633"/>
            <a:ext cx="6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物語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7C059AC-5557-471B-B8D4-8F6765E00B5F}"/>
              </a:ext>
            </a:extLst>
          </p:cNvPr>
          <p:cNvSpPr txBox="1"/>
          <p:nvPr/>
        </p:nvSpPr>
        <p:spPr>
          <a:xfrm>
            <a:off x="3767899" y="5082136"/>
            <a:ext cx="6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評価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5891823C-58C3-4739-B403-53D38B1500DF}"/>
              </a:ext>
            </a:extLst>
          </p:cNvPr>
          <p:cNvSpPr/>
          <p:nvPr/>
        </p:nvSpPr>
        <p:spPr>
          <a:xfrm rot="5400000">
            <a:off x="5394269" y="4877289"/>
            <a:ext cx="1944571" cy="1024296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C0746C4-0B67-4B8A-A214-7CBCD4E70F7A}"/>
              </a:ext>
            </a:extLst>
          </p:cNvPr>
          <p:cNvSpPr txBox="1"/>
          <p:nvPr/>
        </p:nvSpPr>
        <p:spPr>
          <a:xfrm>
            <a:off x="5188077" y="4066863"/>
            <a:ext cx="269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④取引の成立</a:t>
            </a:r>
            <a:r>
              <a:rPr kumimoji="1" lang="en-US" altLang="ja-JP" dirty="0"/>
              <a:t>or</a:t>
            </a:r>
            <a:r>
              <a:rPr kumimoji="1" lang="ja-JP" altLang="en-US" dirty="0"/>
              <a:t>不成立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07D1774-2C61-4796-B2CC-693560858E60}"/>
              </a:ext>
            </a:extLst>
          </p:cNvPr>
          <p:cNvSpPr txBox="1"/>
          <p:nvPr/>
        </p:nvSpPr>
        <p:spPr>
          <a:xfrm>
            <a:off x="5814020" y="6423164"/>
            <a:ext cx="130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BAZAAR</a:t>
            </a:r>
            <a:endParaRPr kumimoji="1" lang="ja-JP" altLang="en-US" dirty="0"/>
          </a:p>
        </p:txBody>
      </p:sp>
      <p:pic>
        <p:nvPicPr>
          <p:cNvPr id="61" name="グラフィックス 60" descr="クルタ 単色塗りつぶし">
            <a:extLst>
              <a:ext uri="{FF2B5EF4-FFF2-40B4-BE49-F238E27FC236}">
                <a16:creationId xmlns:a16="http://schemas.microsoft.com/office/drawing/2014/main" id="{4A923FEC-04A6-491E-9803-96A4AED3F2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09354" y="4886352"/>
            <a:ext cx="914400" cy="914400"/>
          </a:xfrm>
          <a:prstGeom prst="rect">
            <a:avLst/>
          </a:prstGeom>
        </p:spPr>
      </p:pic>
      <p:pic>
        <p:nvPicPr>
          <p:cNvPr id="62" name="グラフィックス 61" descr="男性 単色塗りつぶし">
            <a:extLst>
              <a:ext uri="{FF2B5EF4-FFF2-40B4-BE49-F238E27FC236}">
                <a16:creationId xmlns:a16="http://schemas.microsoft.com/office/drawing/2014/main" id="{31534278-6FA8-4F33-8511-258759C31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7190" y="5062662"/>
            <a:ext cx="683127" cy="653550"/>
          </a:xfrm>
          <a:prstGeom prst="rect">
            <a:avLst/>
          </a:prstGeom>
        </p:spPr>
      </p:pic>
      <p:pic>
        <p:nvPicPr>
          <p:cNvPr id="63" name="グラフィックス 62" descr="男性 枠線">
            <a:extLst>
              <a:ext uri="{FF2B5EF4-FFF2-40B4-BE49-F238E27FC236}">
                <a16:creationId xmlns:a16="http://schemas.microsoft.com/office/drawing/2014/main" id="{F5051E14-3AC9-4109-BA3F-028F09317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8813" y="5058691"/>
            <a:ext cx="683127" cy="653550"/>
          </a:xfrm>
          <a:prstGeom prst="rect">
            <a:avLst/>
          </a:prstGeom>
        </p:spPr>
      </p:pic>
      <p:sp>
        <p:nvSpPr>
          <p:cNvPr id="70" name="矢印: 右 69">
            <a:extLst>
              <a:ext uri="{FF2B5EF4-FFF2-40B4-BE49-F238E27FC236}">
                <a16:creationId xmlns:a16="http://schemas.microsoft.com/office/drawing/2014/main" id="{50150FF9-D49A-434D-B490-26B142C27C98}"/>
              </a:ext>
            </a:extLst>
          </p:cNvPr>
          <p:cNvSpPr/>
          <p:nvPr/>
        </p:nvSpPr>
        <p:spPr>
          <a:xfrm>
            <a:off x="6739103" y="5156462"/>
            <a:ext cx="53838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966BFD4-9308-4370-906C-8CD404859E86}"/>
              </a:ext>
            </a:extLst>
          </p:cNvPr>
          <p:cNvSpPr/>
          <p:nvPr/>
        </p:nvSpPr>
        <p:spPr>
          <a:xfrm>
            <a:off x="6562781" y="4445754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？</a:t>
            </a:r>
          </a:p>
        </p:txBody>
      </p:sp>
      <p:pic>
        <p:nvPicPr>
          <p:cNvPr id="98" name="グラフィックス 97" descr="男性 単色塗りつぶし">
            <a:extLst>
              <a:ext uri="{FF2B5EF4-FFF2-40B4-BE49-F238E27FC236}">
                <a16:creationId xmlns:a16="http://schemas.microsoft.com/office/drawing/2014/main" id="{75F313F8-3B58-464E-B73A-2BE482212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9111" y="4683316"/>
            <a:ext cx="683127" cy="653550"/>
          </a:xfrm>
          <a:prstGeom prst="rect">
            <a:avLst/>
          </a:prstGeom>
        </p:spPr>
      </p:pic>
      <p:pic>
        <p:nvPicPr>
          <p:cNvPr id="99" name="グラフィックス 98" descr="男性 単色塗りつぶし">
            <a:extLst>
              <a:ext uri="{FF2B5EF4-FFF2-40B4-BE49-F238E27FC236}">
                <a16:creationId xmlns:a16="http://schemas.microsoft.com/office/drawing/2014/main" id="{D9F0096D-6A56-4E13-B816-4FB4371DF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2226" y="4993180"/>
            <a:ext cx="683127" cy="653550"/>
          </a:xfrm>
          <a:prstGeom prst="rect">
            <a:avLst/>
          </a:prstGeom>
        </p:spPr>
      </p:pic>
      <p:pic>
        <p:nvPicPr>
          <p:cNvPr id="100" name="グラフィックス 99" descr="男性 単色塗りつぶし">
            <a:extLst>
              <a:ext uri="{FF2B5EF4-FFF2-40B4-BE49-F238E27FC236}">
                <a16:creationId xmlns:a16="http://schemas.microsoft.com/office/drawing/2014/main" id="{C11C3827-8FE4-4EE1-AE64-E41D63520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8836" y="5248984"/>
            <a:ext cx="683127" cy="653550"/>
          </a:xfrm>
          <a:prstGeom prst="rect">
            <a:avLst/>
          </a:prstGeom>
        </p:spPr>
      </p:pic>
      <p:pic>
        <p:nvPicPr>
          <p:cNvPr id="101" name="グラフィックス 100" descr="男性 枠線">
            <a:extLst>
              <a:ext uri="{FF2B5EF4-FFF2-40B4-BE49-F238E27FC236}">
                <a16:creationId xmlns:a16="http://schemas.microsoft.com/office/drawing/2014/main" id="{FE4E5B9A-BF13-4BC5-AD51-17E5004DC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8669" y="4675260"/>
            <a:ext cx="683127" cy="653550"/>
          </a:xfrm>
          <a:prstGeom prst="rect">
            <a:avLst/>
          </a:prstGeom>
        </p:spPr>
      </p:pic>
      <p:pic>
        <p:nvPicPr>
          <p:cNvPr id="102" name="グラフィックス 101" descr="男性 枠線">
            <a:extLst>
              <a:ext uri="{FF2B5EF4-FFF2-40B4-BE49-F238E27FC236}">
                <a16:creationId xmlns:a16="http://schemas.microsoft.com/office/drawing/2014/main" id="{E9A35DDC-A441-4AFC-8320-1E8FF8ECE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1459" y="5212745"/>
            <a:ext cx="683127" cy="653550"/>
          </a:xfrm>
          <a:prstGeom prst="rect">
            <a:avLst/>
          </a:prstGeom>
        </p:spPr>
      </p:pic>
      <p:pic>
        <p:nvPicPr>
          <p:cNvPr id="103" name="グラフィックス 102" descr="男性 枠線">
            <a:extLst>
              <a:ext uri="{FF2B5EF4-FFF2-40B4-BE49-F238E27FC236}">
                <a16:creationId xmlns:a16="http://schemas.microsoft.com/office/drawing/2014/main" id="{AF79F35E-3ECE-43BD-8CC4-EE0997A90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7164" y="5212745"/>
            <a:ext cx="683127" cy="653550"/>
          </a:xfrm>
          <a:prstGeom prst="rect">
            <a:avLst/>
          </a:prstGeom>
        </p:spPr>
      </p:pic>
      <p:sp>
        <p:nvSpPr>
          <p:cNvPr id="104" name="楕円 103">
            <a:extLst>
              <a:ext uri="{FF2B5EF4-FFF2-40B4-BE49-F238E27FC236}">
                <a16:creationId xmlns:a16="http://schemas.microsoft.com/office/drawing/2014/main" id="{C641C78D-B6B3-40E0-9611-00F84421932C}"/>
              </a:ext>
            </a:extLst>
          </p:cNvPr>
          <p:cNvSpPr/>
          <p:nvPr/>
        </p:nvSpPr>
        <p:spPr>
          <a:xfrm>
            <a:off x="8443465" y="4581778"/>
            <a:ext cx="1442300" cy="144072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9D9EEE8A-8C2A-4480-94C8-BD0B68AF8608}"/>
              </a:ext>
            </a:extLst>
          </p:cNvPr>
          <p:cNvSpPr/>
          <p:nvPr/>
        </p:nvSpPr>
        <p:spPr>
          <a:xfrm>
            <a:off x="10338880" y="4581778"/>
            <a:ext cx="1442300" cy="144072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D378A661-9E11-41E1-AC2A-622CAA840CE1}"/>
              </a:ext>
            </a:extLst>
          </p:cNvPr>
          <p:cNvSpPr txBox="1"/>
          <p:nvPr/>
        </p:nvSpPr>
        <p:spPr>
          <a:xfrm>
            <a:off x="8705156" y="5994705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役割解除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6A79FA6-64B4-4E4E-9CFB-9D400D912DF4}"/>
              </a:ext>
            </a:extLst>
          </p:cNvPr>
          <p:cNvSpPr txBox="1"/>
          <p:nvPr/>
        </p:nvSpPr>
        <p:spPr>
          <a:xfrm>
            <a:off x="10609682" y="6034448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役割解除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5E92C7F-6074-4A92-889F-53B082E12798}"/>
              </a:ext>
            </a:extLst>
          </p:cNvPr>
          <p:cNvSpPr txBox="1"/>
          <p:nvPr/>
        </p:nvSpPr>
        <p:spPr>
          <a:xfrm>
            <a:off x="8520851" y="4044380"/>
            <a:ext cx="301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⑤ディブリーフィング</a:t>
            </a:r>
          </a:p>
        </p:txBody>
      </p:sp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24E82F88-C7C7-455D-BDC6-923F622D5B7C}"/>
              </a:ext>
            </a:extLst>
          </p:cNvPr>
          <p:cNvSpPr/>
          <p:nvPr/>
        </p:nvSpPr>
        <p:spPr>
          <a:xfrm>
            <a:off x="8061616" y="4397917"/>
            <a:ext cx="4050231" cy="2048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EB18DD4E-806C-4477-8E50-2940B46BA6DB}"/>
              </a:ext>
            </a:extLst>
          </p:cNvPr>
          <p:cNvSpPr txBox="1"/>
          <p:nvPr/>
        </p:nvSpPr>
        <p:spPr>
          <a:xfrm>
            <a:off x="8889458" y="6466044"/>
            <a:ext cx="259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ゲーミング参加者全体</a:t>
            </a:r>
          </a:p>
        </p:txBody>
      </p:sp>
      <p:pic>
        <p:nvPicPr>
          <p:cNvPr id="112" name="グラフィックス 111" descr="クルタ 単色塗りつぶし">
            <a:extLst>
              <a:ext uri="{FF2B5EF4-FFF2-40B4-BE49-F238E27FC236}">
                <a16:creationId xmlns:a16="http://schemas.microsoft.com/office/drawing/2014/main" id="{46ABA4E6-1252-4445-910B-F20DB213E8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18250" y="48980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3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AA838C98-32DF-42EB-841E-3E010D67A606}"/>
              </a:ext>
            </a:extLst>
          </p:cNvPr>
          <p:cNvSpPr/>
          <p:nvPr/>
        </p:nvSpPr>
        <p:spPr>
          <a:xfrm>
            <a:off x="657644" y="3180894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303E23E-6F59-440E-8F2A-F0BA3EF962F2}"/>
              </a:ext>
            </a:extLst>
          </p:cNvPr>
          <p:cNvSpPr/>
          <p:nvPr/>
        </p:nvSpPr>
        <p:spPr>
          <a:xfrm>
            <a:off x="3685257" y="1278148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D17348-7E25-42E3-8048-1A9C14A6F197}"/>
              </a:ext>
            </a:extLst>
          </p:cNvPr>
          <p:cNvSpPr txBox="1"/>
          <p:nvPr/>
        </p:nvSpPr>
        <p:spPr>
          <a:xfrm>
            <a:off x="320554" y="699022"/>
            <a:ext cx="365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【</a:t>
            </a:r>
            <a:r>
              <a:rPr kumimoji="1" lang="ja-JP" altLang="en-US" sz="2400" dirty="0"/>
              <a:t>出品者の視点から</a:t>
            </a:r>
            <a:r>
              <a:rPr kumimoji="1" lang="en-US" altLang="ja-JP" sz="2400" dirty="0"/>
              <a:t>】</a:t>
            </a:r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5ADEF5F-78AF-4C33-807C-CB43F7A3D32D}"/>
              </a:ext>
            </a:extLst>
          </p:cNvPr>
          <p:cNvSpPr/>
          <p:nvPr/>
        </p:nvSpPr>
        <p:spPr>
          <a:xfrm>
            <a:off x="2767241" y="3902533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015A44B-382F-46A6-9DC7-798AF19B3DEC}"/>
              </a:ext>
            </a:extLst>
          </p:cNvPr>
          <p:cNvCxnSpPr/>
          <p:nvPr/>
        </p:nvCxnSpPr>
        <p:spPr>
          <a:xfrm flipV="1">
            <a:off x="1690260" y="2835244"/>
            <a:ext cx="1278903" cy="633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2244D91-B3C7-4CD2-9CA4-B37C250A36C3}"/>
              </a:ext>
            </a:extLst>
          </p:cNvPr>
          <p:cNvCxnSpPr>
            <a:cxnSpLocks/>
          </p:cNvCxnSpPr>
          <p:nvPr/>
        </p:nvCxnSpPr>
        <p:spPr>
          <a:xfrm flipH="1" flipV="1">
            <a:off x="2628176" y="3205915"/>
            <a:ext cx="383028" cy="781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017016F-2396-4D6A-AC81-F77AFD1D2507}"/>
              </a:ext>
            </a:extLst>
          </p:cNvPr>
          <p:cNvCxnSpPr>
            <a:cxnSpLocks/>
          </p:cNvCxnSpPr>
          <p:nvPr/>
        </p:nvCxnSpPr>
        <p:spPr>
          <a:xfrm flipV="1">
            <a:off x="2472775" y="2045855"/>
            <a:ext cx="1278903" cy="6332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5DE165-CA67-4C8E-BC14-27693D679E2E}"/>
              </a:ext>
            </a:extLst>
          </p:cNvPr>
          <p:cNvSpPr txBox="1"/>
          <p:nvPr/>
        </p:nvSpPr>
        <p:spPr>
          <a:xfrm>
            <a:off x="691519" y="3316194"/>
            <a:ext cx="123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出品者にとっての</a:t>
            </a:r>
            <a:endParaRPr kumimoji="1" lang="en-US" altLang="ja-JP" sz="1400" dirty="0"/>
          </a:p>
          <a:p>
            <a:r>
              <a:rPr kumimoji="1" lang="ja-JP" altLang="en-US" sz="1400" dirty="0"/>
              <a:t>衣服の意味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1A51048-8173-4181-AC48-BAC788D3BA59}"/>
              </a:ext>
            </a:extLst>
          </p:cNvPr>
          <p:cNvSpPr txBox="1"/>
          <p:nvPr/>
        </p:nvSpPr>
        <p:spPr>
          <a:xfrm>
            <a:off x="3694493" y="1430778"/>
            <a:ext cx="123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評価者が</a:t>
            </a:r>
            <a:endParaRPr kumimoji="1" lang="en-US" altLang="ja-JP" sz="1400" dirty="0"/>
          </a:p>
          <a:p>
            <a:r>
              <a:rPr kumimoji="1" lang="ja-JP" altLang="en-US" sz="1400" dirty="0"/>
              <a:t>推測した</a:t>
            </a:r>
            <a:endParaRPr kumimoji="1" lang="en-US" altLang="ja-JP" sz="1400" dirty="0"/>
          </a:p>
          <a:p>
            <a:r>
              <a:rPr kumimoji="1" lang="ja-JP" altLang="en-US" sz="1400" dirty="0"/>
              <a:t>衣服の価値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AFB7C2-D166-4E76-91A6-9D8E5C24488C}"/>
              </a:ext>
            </a:extLst>
          </p:cNvPr>
          <p:cNvSpPr txBox="1"/>
          <p:nvPr/>
        </p:nvSpPr>
        <p:spPr>
          <a:xfrm>
            <a:off x="2969163" y="4160293"/>
            <a:ext cx="779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衣服の</a:t>
            </a:r>
            <a:endParaRPr kumimoji="1" lang="en-US" altLang="ja-JP" sz="1400" dirty="0"/>
          </a:p>
          <a:p>
            <a:r>
              <a:rPr kumimoji="1" lang="ja-JP" altLang="en-US" sz="1400" dirty="0"/>
              <a:t>物語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E79A322-896C-4064-89EF-0CCF1184C13B}"/>
              </a:ext>
            </a:extLst>
          </p:cNvPr>
          <p:cNvSpPr txBox="1"/>
          <p:nvPr/>
        </p:nvSpPr>
        <p:spPr>
          <a:xfrm>
            <a:off x="2798106" y="3418475"/>
            <a:ext cx="77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規定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21C5E6-1A6A-4608-AFA3-1F271CF3BDB3}"/>
              </a:ext>
            </a:extLst>
          </p:cNvPr>
          <p:cNvSpPr txBox="1"/>
          <p:nvPr/>
        </p:nvSpPr>
        <p:spPr>
          <a:xfrm>
            <a:off x="1732300" y="1830792"/>
            <a:ext cx="1065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意味と</a:t>
            </a:r>
            <a:endParaRPr kumimoji="1" lang="en-US" altLang="ja-JP" sz="1400" dirty="0"/>
          </a:p>
          <a:p>
            <a:r>
              <a:rPr kumimoji="1" lang="ja-JP" altLang="en-US" sz="1400" dirty="0"/>
              <a:t>価値の</a:t>
            </a:r>
            <a:endParaRPr kumimoji="1" lang="en-US" altLang="ja-JP" sz="1400" dirty="0"/>
          </a:p>
          <a:p>
            <a:r>
              <a:rPr kumimoji="1" lang="ja-JP" altLang="en-US" sz="1400" dirty="0"/>
              <a:t>ギャップ</a:t>
            </a: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7AAFDBA5-63FF-4E05-80F3-3C0EF67A01C4}"/>
              </a:ext>
            </a:extLst>
          </p:cNvPr>
          <p:cNvSpPr/>
          <p:nvPr/>
        </p:nvSpPr>
        <p:spPr>
          <a:xfrm>
            <a:off x="4612903" y="2816542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42AA7A-01B4-4621-82CA-63D350D0BCCE}"/>
              </a:ext>
            </a:extLst>
          </p:cNvPr>
          <p:cNvSpPr txBox="1"/>
          <p:nvPr/>
        </p:nvSpPr>
        <p:spPr>
          <a:xfrm>
            <a:off x="4676837" y="3075432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推測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ACA5F88-1483-4FF9-BB9D-D1C648B3701B}"/>
              </a:ext>
            </a:extLst>
          </p:cNvPr>
          <p:cNvSpPr txBox="1"/>
          <p:nvPr/>
        </p:nvSpPr>
        <p:spPr>
          <a:xfrm>
            <a:off x="4612903" y="4587565"/>
            <a:ext cx="3188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ギャップを埋めるための方法：</a:t>
            </a:r>
            <a:endParaRPr kumimoji="1" lang="en-US" altLang="ja-JP" sz="1400" dirty="0"/>
          </a:p>
          <a:p>
            <a:r>
              <a:rPr kumimoji="1" lang="ja-JP" altLang="en-US" sz="1400" dirty="0"/>
              <a:t>評価者が求める価値の多様な推測</a:t>
            </a: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0562E436-F0E2-412A-8BD2-52BAB6977414}"/>
              </a:ext>
            </a:extLst>
          </p:cNvPr>
          <p:cNvSpPr/>
          <p:nvPr/>
        </p:nvSpPr>
        <p:spPr>
          <a:xfrm>
            <a:off x="5520665" y="2981882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D3E9587-F8F4-45C6-A566-C45AC03B143F}"/>
              </a:ext>
            </a:extLst>
          </p:cNvPr>
          <p:cNvSpPr txBox="1"/>
          <p:nvPr/>
        </p:nvSpPr>
        <p:spPr>
          <a:xfrm>
            <a:off x="5584599" y="3240772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推測</a:t>
            </a:r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442130C0-E4C5-4881-8710-0BC2BB221E12}"/>
              </a:ext>
            </a:extLst>
          </p:cNvPr>
          <p:cNvSpPr/>
          <p:nvPr/>
        </p:nvSpPr>
        <p:spPr>
          <a:xfrm>
            <a:off x="4811042" y="3592927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12FDFB2-2A0A-407E-AC56-390938AB1477}"/>
              </a:ext>
            </a:extLst>
          </p:cNvPr>
          <p:cNvSpPr txBox="1"/>
          <p:nvPr/>
        </p:nvSpPr>
        <p:spPr>
          <a:xfrm>
            <a:off x="4874976" y="3851817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推測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859A6576-F68F-4EBC-8DE2-7948AD0E3CFB}"/>
              </a:ext>
            </a:extLst>
          </p:cNvPr>
          <p:cNvSpPr/>
          <p:nvPr/>
        </p:nvSpPr>
        <p:spPr>
          <a:xfrm rot="14615546">
            <a:off x="4418361" y="2292064"/>
            <a:ext cx="468051" cy="615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69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AA838C98-32DF-42EB-841E-3E010D67A606}"/>
              </a:ext>
            </a:extLst>
          </p:cNvPr>
          <p:cNvSpPr/>
          <p:nvPr/>
        </p:nvSpPr>
        <p:spPr>
          <a:xfrm>
            <a:off x="657644" y="3180894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303E23E-6F59-440E-8F2A-F0BA3EF962F2}"/>
              </a:ext>
            </a:extLst>
          </p:cNvPr>
          <p:cNvSpPr/>
          <p:nvPr/>
        </p:nvSpPr>
        <p:spPr>
          <a:xfrm>
            <a:off x="3685257" y="1278148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D17348-7E25-42E3-8048-1A9C14A6F197}"/>
              </a:ext>
            </a:extLst>
          </p:cNvPr>
          <p:cNvSpPr txBox="1"/>
          <p:nvPr/>
        </p:nvSpPr>
        <p:spPr>
          <a:xfrm>
            <a:off x="320554" y="699022"/>
            <a:ext cx="365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【</a:t>
            </a:r>
            <a:r>
              <a:rPr kumimoji="1" lang="ja-JP" altLang="en-US" sz="2400" dirty="0"/>
              <a:t>評価者の視点から</a:t>
            </a:r>
            <a:r>
              <a:rPr kumimoji="1" lang="en-US" altLang="ja-JP" sz="2400" dirty="0"/>
              <a:t>】</a:t>
            </a:r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5ADEF5F-78AF-4C33-807C-CB43F7A3D32D}"/>
              </a:ext>
            </a:extLst>
          </p:cNvPr>
          <p:cNvSpPr/>
          <p:nvPr/>
        </p:nvSpPr>
        <p:spPr>
          <a:xfrm>
            <a:off x="2767241" y="3902533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015A44B-382F-46A6-9DC7-798AF19B3DEC}"/>
              </a:ext>
            </a:extLst>
          </p:cNvPr>
          <p:cNvCxnSpPr/>
          <p:nvPr/>
        </p:nvCxnSpPr>
        <p:spPr>
          <a:xfrm flipV="1">
            <a:off x="1690260" y="2835244"/>
            <a:ext cx="1278903" cy="633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2244D91-B3C7-4CD2-9CA4-B37C250A36C3}"/>
              </a:ext>
            </a:extLst>
          </p:cNvPr>
          <p:cNvCxnSpPr>
            <a:cxnSpLocks/>
          </p:cNvCxnSpPr>
          <p:nvPr/>
        </p:nvCxnSpPr>
        <p:spPr>
          <a:xfrm flipH="1" flipV="1">
            <a:off x="2628176" y="3205915"/>
            <a:ext cx="383028" cy="781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017016F-2396-4D6A-AC81-F77AFD1D2507}"/>
              </a:ext>
            </a:extLst>
          </p:cNvPr>
          <p:cNvCxnSpPr>
            <a:cxnSpLocks/>
          </p:cNvCxnSpPr>
          <p:nvPr/>
        </p:nvCxnSpPr>
        <p:spPr>
          <a:xfrm flipV="1">
            <a:off x="2472775" y="2045855"/>
            <a:ext cx="1278903" cy="6332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5DE165-CA67-4C8E-BC14-27693D679E2E}"/>
              </a:ext>
            </a:extLst>
          </p:cNvPr>
          <p:cNvSpPr txBox="1"/>
          <p:nvPr/>
        </p:nvSpPr>
        <p:spPr>
          <a:xfrm>
            <a:off x="691519" y="3316194"/>
            <a:ext cx="123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出品者にとっての</a:t>
            </a:r>
            <a:endParaRPr kumimoji="1" lang="en-US" altLang="ja-JP" sz="1400" dirty="0"/>
          </a:p>
          <a:p>
            <a:r>
              <a:rPr kumimoji="1" lang="ja-JP" altLang="en-US" sz="1400" dirty="0"/>
              <a:t>衣服の意味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1A51048-8173-4181-AC48-BAC788D3BA59}"/>
              </a:ext>
            </a:extLst>
          </p:cNvPr>
          <p:cNvSpPr txBox="1"/>
          <p:nvPr/>
        </p:nvSpPr>
        <p:spPr>
          <a:xfrm>
            <a:off x="3694493" y="1430778"/>
            <a:ext cx="123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評価者が</a:t>
            </a:r>
            <a:endParaRPr kumimoji="1" lang="en-US" altLang="ja-JP" sz="1400" dirty="0"/>
          </a:p>
          <a:p>
            <a:r>
              <a:rPr kumimoji="1" lang="ja-JP" altLang="en-US" sz="1400" dirty="0"/>
              <a:t>推測した</a:t>
            </a:r>
            <a:endParaRPr kumimoji="1" lang="en-US" altLang="ja-JP" sz="1400" dirty="0"/>
          </a:p>
          <a:p>
            <a:r>
              <a:rPr kumimoji="1" lang="ja-JP" altLang="en-US" sz="1400" dirty="0"/>
              <a:t>衣服の価値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AFB7C2-D166-4E76-91A6-9D8E5C24488C}"/>
              </a:ext>
            </a:extLst>
          </p:cNvPr>
          <p:cNvSpPr txBox="1"/>
          <p:nvPr/>
        </p:nvSpPr>
        <p:spPr>
          <a:xfrm>
            <a:off x="2969163" y="4160293"/>
            <a:ext cx="779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衣服の</a:t>
            </a:r>
            <a:endParaRPr kumimoji="1" lang="en-US" altLang="ja-JP" sz="1400" dirty="0"/>
          </a:p>
          <a:p>
            <a:r>
              <a:rPr kumimoji="1" lang="ja-JP" altLang="en-US" sz="1400" dirty="0"/>
              <a:t>物語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E79A322-896C-4064-89EF-0CCF1184C13B}"/>
              </a:ext>
            </a:extLst>
          </p:cNvPr>
          <p:cNvSpPr txBox="1"/>
          <p:nvPr/>
        </p:nvSpPr>
        <p:spPr>
          <a:xfrm>
            <a:off x="2798106" y="3418475"/>
            <a:ext cx="77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規定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21C5E6-1A6A-4608-AFA3-1F271CF3BDB3}"/>
              </a:ext>
            </a:extLst>
          </p:cNvPr>
          <p:cNvSpPr txBox="1"/>
          <p:nvPr/>
        </p:nvSpPr>
        <p:spPr>
          <a:xfrm>
            <a:off x="1732300" y="1830792"/>
            <a:ext cx="1065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意味と</a:t>
            </a:r>
            <a:endParaRPr kumimoji="1" lang="en-US" altLang="ja-JP" sz="1400" dirty="0"/>
          </a:p>
          <a:p>
            <a:r>
              <a:rPr kumimoji="1" lang="ja-JP" altLang="en-US" sz="1400" dirty="0"/>
              <a:t>価値の</a:t>
            </a:r>
            <a:endParaRPr kumimoji="1" lang="en-US" altLang="ja-JP" sz="1400" dirty="0"/>
          </a:p>
          <a:p>
            <a:r>
              <a:rPr kumimoji="1" lang="ja-JP" altLang="en-US" sz="1400" dirty="0"/>
              <a:t>ギャップ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FCDC5F5-BE1E-41B5-9C63-6900DD361673}"/>
              </a:ext>
            </a:extLst>
          </p:cNvPr>
          <p:cNvSpPr/>
          <p:nvPr/>
        </p:nvSpPr>
        <p:spPr>
          <a:xfrm>
            <a:off x="4612903" y="2816542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05793E5-4B6A-4560-97AB-1FD8DF0BF93C}"/>
              </a:ext>
            </a:extLst>
          </p:cNvPr>
          <p:cNvSpPr txBox="1"/>
          <p:nvPr/>
        </p:nvSpPr>
        <p:spPr>
          <a:xfrm>
            <a:off x="4676837" y="3075432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解釈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BBE02AD-8E92-4799-B177-501D41521426}"/>
              </a:ext>
            </a:extLst>
          </p:cNvPr>
          <p:cNvSpPr txBox="1"/>
          <p:nvPr/>
        </p:nvSpPr>
        <p:spPr>
          <a:xfrm>
            <a:off x="4400180" y="4595355"/>
            <a:ext cx="4355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ギャップを埋めるための方法：</a:t>
            </a:r>
            <a:endParaRPr kumimoji="1" lang="en-US" altLang="ja-JP" sz="1400" dirty="0"/>
          </a:p>
          <a:p>
            <a:r>
              <a:rPr kumimoji="1" lang="ja-JP" altLang="en-US" sz="1400" dirty="0"/>
              <a:t>出品者が提示した物語の多様な解釈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72A53A7-0096-42E4-8198-4196B701FA67}"/>
              </a:ext>
            </a:extLst>
          </p:cNvPr>
          <p:cNvSpPr/>
          <p:nvPr/>
        </p:nvSpPr>
        <p:spPr>
          <a:xfrm>
            <a:off x="5520665" y="2981882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B478286-2010-4B02-BB58-8E8A89B56AFA}"/>
              </a:ext>
            </a:extLst>
          </p:cNvPr>
          <p:cNvSpPr txBox="1"/>
          <p:nvPr/>
        </p:nvSpPr>
        <p:spPr>
          <a:xfrm>
            <a:off x="5584599" y="3240772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解釈</a:t>
            </a:r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2353B03-822F-4F76-A582-F0C0A66D0323}"/>
              </a:ext>
            </a:extLst>
          </p:cNvPr>
          <p:cNvSpPr/>
          <p:nvPr/>
        </p:nvSpPr>
        <p:spPr>
          <a:xfrm>
            <a:off x="4811042" y="3592927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C5834BB-B9BF-47CD-AD41-D452E3BA143A}"/>
              </a:ext>
            </a:extLst>
          </p:cNvPr>
          <p:cNvSpPr txBox="1"/>
          <p:nvPr/>
        </p:nvSpPr>
        <p:spPr>
          <a:xfrm>
            <a:off x="4874976" y="3851817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解釈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FAF92AFB-D367-4032-8735-25F8F4B8A19D}"/>
              </a:ext>
            </a:extLst>
          </p:cNvPr>
          <p:cNvSpPr/>
          <p:nvPr/>
        </p:nvSpPr>
        <p:spPr>
          <a:xfrm rot="8972003">
            <a:off x="4060300" y="3637401"/>
            <a:ext cx="468051" cy="615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50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72EF08A-4400-4BFA-B175-B0F7A891B51A}"/>
              </a:ext>
            </a:extLst>
          </p:cNvPr>
          <p:cNvGrpSpPr/>
          <p:nvPr/>
        </p:nvGrpSpPr>
        <p:grpSpPr>
          <a:xfrm>
            <a:off x="1187776" y="368144"/>
            <a:ext cx="8121978" cy="5673692"/>
            <a:chOff x="1187776" y="368144"/>
            <a:chExt cx="8121978" cy="5673692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F8F87D6F-26A9-45B8-9E01-17FD72E9202F}"/>
                </a:ext>
              </a:extLst>
            </p:cNvPr>
            <p:cNvSpPr txBox="1"/>
            <p:nvPr/>
          </p:nvSpPr>
          <p:spPr>
            <a:xfrm>
              <a:off x="1187776" y="5118506"/>
              <a:ext cx="33559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衣服のイメージ添付スペース</a:t>
              </a:r>
              <a:endParaRPr kumimoji="1" lang="en-US" altLang="ja-JP" dirty="0"/>
            </a:p>
            <a:p>
              <a:r>
                <a:rPr kumimoji="1" lang="ja-JP" altLang="en-US" dirty="0"/>
                <a:t>（写真・イラスト貼り付け</a:t>
              </a:r>
              <a:r>
                <a:rPr kumimoji="1" lang="en-US" altLang="ja-JP" dirty="0"/>
                <a:t>or </a:t>
              </a:r>
              <a:r>
                <a:rPr kumimoji="1" lang="ja-JP" altLang="en-US" dirty="0"/>
                <a:t>自分で描く）</a:t>
              </a:r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3416E0C4-C607-4F88-B76A-FA33E3B2709F}"/>
                </a:ext>
              </a:extLst>
            </p:cNvPr>
            <p:cNvSpPr/>
            <p:nvPr/>
          </p:nvSpPr>
          <p:spPr>
            <a:xfrm>
              <a:off x="1187776" y="1216059"/>
              <a:ext cx="3205115" cy="382728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2954773-5999-47C6-9AAE-6DCAE05858C6}"/>
                </a:ext>
              </a:extLst>
            </p:cNvPr>
            <p:cNvSpPr txBox="1"/>
            <p:nvPr/>
          </p:nvSpPr>
          <p:spPr>
            <a:xfrm>
              <a:off x="5374848" y="1216059"/>
              <a:ext cx="3355943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衣服の種類名：</a:t>
              </a:r>
              <a:r>
                <a:rPr kumimoji="1" lang="ja-JP" altLang="en-US" u="sng" dirty="0"/>
                <a:t>　　　　　　</a:t>
              </a:r>
              <a:endParaRPr kumimoji="1" lang="en-US" altLang="ja-JP" u="sng" dirty="0"/>
            </a:p>
            <a:p>
              <a:endParaRPr lang="en-US" altLang="ja-JP" dirty="0"/>
            </a:p>
            <a:p>
              <a:r>
                <a:rPr kumimoji="1" lang="ja-JP" altLang="en-US" dirty="0"/>
                <a:t>サイズ：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入手方法：</a:t>
              </a:r>
              <a:endParaRPr kumimoji="1" lang="en-US" altLang="ja-JP" dirty="0"/>
            </a:p>
            <a:p>
              <a:r>
                <a:rPr kumimoji="1" lang="ja-JP" altLang="en-US" dirty="0"/>
                <a:t>　・自分で買った</a:t>
              </a:r>
              <a:endParaRPr kumimoji="1" lang="en-US" altLang="ja-JP" dirty="0"/>
            </a:p>
            <a:p>
              <a:r>
                <a:rPr kumimoji="1" lang="ja-JP" altLang="en-US" dirty="0"/>
                <a:t>　・人に買ってもらった</a:t>
              </a:r>
              <a:endParaRPr kumimoji="1" lang="en-US" altLang="ja-JP" dirty="0"/>
            </a:p>
            <a:p>
              <a:r>
                <a:rPr kumimoji="1" lang="ja-JP" altLang="en-US" dirty="0"/>
                <a:t>　・自分でつくった</a:t>
              </a:r>
              <a:endParaRPr kumimoji="1" lang="en-US" altLang="ja-JP" dirty="0"/>
            </a:p>
            <a:p>
              <a:r>
                <a:rPr kumimoji="1" lang="ja-JP" altLang="en-US" dirty="0"/>
                <a:t>　・人につくってもらった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入手時期：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その他：</a:t>
              </a:r>
              <a:endParaRPr kumimoji="1" lang="en-US" altLang="ja-JP" dirty="0"/>
            </a:p>
            <a:p>
              <a:endParaRPr lang="en-US" altLang="ja-JP" dirty="0"/>
            </a:p>
            <a:p>
              <a:endParaRPr kumimoji="1" lang="en-US" altLang="ja-JP" dirty="0"/>
            </a:p>
            <a:p>
              <a:endParaRPr kumimoji="1" lang="en-US" altLang="ja-JP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64E15D3-71F3-4947-80AD-E5EA2BF53C0F}"/>
                </a:ext>
              </a:extLst>
            </p:cNvPr>
            <p:cNvSpPr txBox="1"/>
            <p:nvPr/>
          </p:nvSpPr>
          <p:spPr>
            <a:xfrm>
              <a:off x="1439942" y="368144"/>
              <a:ext cx="78698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/>
                <a:t>【</a:t>
              </a:r>
              <a:r>
                <a:rPr kumimoji="1" lang="ja-JP" altLang="en-US" sz="3200" dirty="0"/>
                <a:t>物語に登場する衣服のプロファイル</a:t>
              </a:r>
              <a:r>
                <a:rPr kumimoji="1" lang="en-US" altLang="ja-JP" sz="3200" dirty="0"/>
                <a:t>】</a:t>
              </a:r>
              <a:endParaRPr kumimoji="1" lang="ja-JP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560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61F149B-57E7-4695-A2FD-0031D1FF77AA}"/>
              </a:ext>
            </a:extLst>
          </p:cNvPr>
          <p:cNvGrpSpPr/>
          <p:nvPr/>
        </p:nvGrpSpPr>
        <p:grpSpPr>
          <a:xfrm>
            <a:off x="186842" y="983698"/>
            <a:ext cx="11842383" cy="5201356"/>
            <a:chOff x="186842" y="983698"/>
            <a:chExt cx="11842383" cy="5201356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84200E5E-ADA8-4901-81E4-A97FF7FF771A}"/>
                </a:ext>
              </a:extLst>
            </p:cNvPr>
            <p:cNvSpPr txBox="1"/>
            <p:nvPr/>
          </p:nvSpPr>
          <p:spPr>
            <a:xfrm>
              <a:off x="894408" y="5661834"/>
              <a:ext cx="31415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/>
                <a:t>BAZAAR</a:t>
              </a:r>
              <a:r>
                <a:rPr kumimoji="1" lang="ja-JP" altLang="en-US" sz="2800" dirty="0"/>
                <a:t>のプレイ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84BA4DE8-899E-4D76-94C7-1FA831E769C4}"/>
                </a:ext>
              </a:extLst>
            </p:cNvPr>
            <p:cNvSpPr txBox="1"/>
            <p:nvPr/>
          </p:nvSpPr>
          <p:spPr>
            <a:xfrm>
              <a:off x="6312252" y="5596139"/>
              <a:ext cx="364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ディブリーフィング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DD354A9-28D6-4FD9-B93C-33CD3D123240}"/>
                </a:ext>
              </a:extLst>
            </p:cNvPr>
            <p:cNvSpPr txBox="1"/>
            <p:nvPr/>
          </p:nvSpPr>
          <p:spPr>
            <a:xfrm>
              <a:off x="2094491" y="2452322"/>
              <a:ext cx="275183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・衣服の</a:t>
              </a:r>
              <a:r>
                <a:rPr kumimoji="1" lang="ja-JP" altLang="en-US" b="1" dirty="0"/>
                <a:t>意味</a:t>
              </a:r>
              <a:r>
                <a:rPr kumimoji="1" lang="ja-JP" altLang="en-US" dirty="0"/>
                <a:t>への気づき</a:t>
              </a:r>
              <a:endParaRPr kumimoji="1" lang="en-US" altLang="ja-JP" dirty="0"/>
            </a:p>
            <a:p>
              <a:r>
                <a:rPr kumimoji="1" lang="ja-JP" altLang="en-US" dirty="0"/>
                <a:t>・衣服の</a:t>
              </a:r>
              <a:r>
                <a:rPr kumimoji="1" lang="ja-JP" altLang="en-US" b="1" dirty="0"/>
                <a:t>価値</a:t>
              </a:r>
              <a:r>
                <a:rPr kumimoji="1" lang="ja-JP" altLang="en-US" dirty="0"/>
                <a:t>への気づき</a:t>
              </a:r>
              <a:endParaRPr kumimoji="1" lang="en-US" altLang="ja-JP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F31BAC8-5B39-40FE-A5AD-D0C8FAF3E1FD}"/>
                </a:ext>
              </a:extLst>
            </p:cNvPr>
            <p:cNvSpPr txBox="1"/>
            <p:nvPr/>
          </p:nvSpPr>
          <p:spPr>
            <a:xfrm>
              <a:off x="1078834" y="1624973"/>
              <a:ext cx="152557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感情の動き</a:t>
              </a:r>
              <a:endParaRPr kumimoji="1" lang="en-US" altLang="ja-JP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F050DD5-DF19-4D96-8A31-F1E153B7A1CB}"/>
                </a:ext>
              </a:extLst>
            </p:cNvPr>
            <p:cNvSpPr txBox="1"/>
            <p:nvPr/>
          </p:nvSpPr>
          <p:spPr>
            <a:xfrm>
              <a:off x="4652729" y="3649867"/>
              <a:ext cx="275183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衣服の意味や価値の</a:t>
              </a:r>
              <a:endParaRPr kumimoji="1" lang="en-US" altLang="ja-JP" dirty="0"/>
            </a:p>
            <a:p>
              <a:r>
                <a:rPr kumimoji="1" lang="ja-JP" altLang="en-US" dirty="0"/>
                <a:t>ゲーム世界での位置づけ</a:t>
              </a:r>
              <a:endParaRPr kumimoji="1" lang="en-US" altLang="ja-JP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588E487-51E8-4337-8ACE-88DF2BBF8E80}"/>
                </a:ext>
              </a:extLst>
            </p:cNvPr>
            <p:cNvSpPr txBox="1"/>
            <p:nvPr/>
          </p:nvSpPr>
          <p:spPr>
            <a:xfrm>
              <a:off x="898937" y="4065556"/>
              <a:ext cx="2751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衣服をめぐる不定性の</a:t>
              </a:r>
              <a:endParaRPr kumimoji="1" lang="en-US" altLang="ja-JP" dirty="0"/>
            </a:p>
            <a:p>
              <a:r>
                <a:rPr kumimoji="1" lang="ja-JP" altLang="en-US" dirty="0"/>
                <a:t>強いコミュニケーション</a:t>
              </a:r>
            </a:p>
          </p:txBody>
        </p:sp>
        <p:sp>
          <p:nvSpPr>
            <p:cNvPr id="8" name="矢印: 右 7">
              <a:extLst>
                <a:ext uri="{FF2B5EF4-FFF2-40B4-BE49-F238E27FC236}">
                  <a16:creationId xmlns:a16="http://schemas.microsoft.com/office/drawing/2014/main" id="{5C4BAEF9-EE8F-48E5-AB19-3D21DFA3875B}"/>
                </a:ext>
              </a:extLst>
            </p:cNvPr>
            <p:cNvSpPr/>
            <p:nvPr/>
          </p:nvSpPr>
          <p:spPr>
            <a:xfrm rot="16688990">
              <a:off x="638439" y="2861842"/>
              <a:ext cx="1935538" cy="439275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D647F7EF-E707-4666-8D81-3BE9A2A19607}"/>
                </a:ext>
              </a:extLst>
            </p:cNvPr>
            <p:cNvSpPr/>
            <p:nvPr/>
          </p:nvSpPr>
          <p:spPr>
            <a:xfrm rot="18526783">
              <a:off x="2170921" y="3464681"/>
              <a:ext cx="1073095" cy="370373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88DE35A-FBA3-46D9-A554-DB741B6BFBC4}"/>
                </a:ext>
              </a:extLst>
            </p:cNvPr>
            <p:cNvSpPr txBox="1"/>
            <p:nvPr/>
          </p:nvSpPr>
          <p:spPr>
            <a:xfrm>
              <a:off x="5759672" y="4711887"/>
              <a:ext cx="137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ステップ</a:t>
              </a:r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3B40B3B-EAAC-4C1F-AA9C-67166891CB92}"/>
                </a:ext>
              </a:extLst>
            </p:cNvPr>
            <p:cNvSpPr txBox="1"/>
            <p:nvPr/>
          </p:nvSpPr>
          <p:spPr>
            <a:xfrm>
              <a:off x="7137420" y="4691189"/>
              <a:ext cx="137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ステップ</a:t>
              </a:r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6CA1D9D-D68E-4BE6-A0EB-A5E3604D86A6}"/>
                </a:ext>
              </a:extLst>
            </p:cNvPr>
            <p:cNvSpPr txBox="1"/>
            <p:nvPr/>
          </p:nvSpPr>
          <p:spPr>
            <a:xfrm>
              <a:off x="8514275" y="4711887"/>
              <a:ext cx="137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ステップ</a:t>
              </a:r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13" name="左中かっこ 12">
              <a:extLst>
                <a:ext uri="{FF2B5EF4-FFF2-40B4-BE49-F238E27FC236}">
                  <a16:creationId xmlns:a16="http://schemas.microsoft.com/office/drawing/2014/main" id="{C244C62A-BC94-41DA-A3DE-83D67B47B381}"/>
                </a:ext>
              </a:extLst>
            </p:cNvPr>
            <p:cNvSpPr/>
            <p:nvPr/>
          </p:nvSpPr>
          <p:spPr>
            <a:xfrm rot="16200000">
              <a:off x="7320946" y="3254824"/>
              <a:ext cx="818885" cy="3962347"/>
            </a:xfrm>
            <a:prstGeom prst="leftBrace">
              <a:avLst>
                <a:gd name="adj1" fmla="val 5390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347BAE9-CBD7-4900-A8E8-82BAFACB7C8E}"/>
                </a:ext>
              </a:extLst>
            </p:cNvPr>
            <p:cNvCxnSpPr/>
            <p:nvPr/>
          </p:nvCxnSpPr>
          <p:spPr>
            <a:xfrm>
              <a:off x="2274857" y="4826554"/>
              <a:ext cx="0" cy="76958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C8D5FBF-1FE9-4EC2-9F77-DFB5974649DB}"/>
                </a:ext>
              </a:extLst>
            </p:cNvPr>
            <p:cNvSpPr txBox="1"/>
            <p:nvPr/>
          </p:nvSpPr>
          <p:spPr>
            <a:xfrm>
              <a:off x="6565581" y="2785010"/>
              <a:ext cx="314598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衣服の意味や価値の</a:t>
              </a:r>
              <a:endParaRPr kumimoji="1" lang="en-US" altLang="ja-JP" dirty="0"/>
            </a:p>
            <a:p>
              <a:r>
                <a:rPr kumimoji="1" lang="ja-JP" altLang="en-US" dirty="0"/>
                <a:t>現実世界における位置づけ</a:t>
              </a:r>
              <a:endParaRPr kumimoji="1" lang="en-US" altLang="ja-JP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6856394C-224A-4E21-B0DD-80CE5E881277}"/>
                </a:ext>
              </a:extLst>
            </p:cNvPr>
            <p:cNvSpPr txBox="1"/>
            <p:nvPr/>
          </p:nvSpPr>
          <p:spPr>
            <a:xfrm>
              <a:off x="8326064" y="1822947"/>
              <a:ext cx="34455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衣服の意味や価値の</a:t>
              </a:r>
              <a:endParaRPr kumimoji="1" lang="en-US" altLang="ja-JP" dirty="0"/>
            </a:p>
            <a:p>
              <a:r>
                <a:rPr kumimoji="1" lang="ja-JP" altLang="en-US" dirty="0"/>
                <a:t>位置づけに関する最終的合意</a:t>
              </a:r>
              <a:endParaRPr kumimoji="1" lang="en-US" altLang="ja-JP" dirty="0"/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5E79ADAC-C667-4D99-9C26-A4EB8FA2F6D9}"/>
                </a:ext>
              </a:extLst>
            </p:cNvPr>
            <p:cNvSpPr/>
            <p:nvPr/>
          </p:nvSpPr>
          <p:spPr>
            <a:xfrm rot="15038423">
              <a:off x="5980011" y="4369198"/>
              <a:ext cx="397694" cy="34286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矢印: 右 18">
              <a:extLst>
                <a:ext uri="{FF2B5EF4-FFF2-40B4-BE49-F238E27FC236}">
                  <a16:creationId xmlns:a16="http://schemas.microsoft.com/office/drawing/2014/main" id="{78EEC000-E7E9-41DB-8D11-2F2D5007E5C1}"/>
                </a:ext>
              </a:extLst>
            </p:cNvPr>
            <p:cNvSpPr/>
            <p:nvPr/>
          </p:nvSpPr>
          <p:spPr>
            <a:xfrm rot="16023361">
              <a:off x="7245469" y="3957799"/>
              <a:ext cx="1159259" cy="3522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矢印: 右 19">
              <a:extLst>
                <a:ext uri="{FF2B5EF4-FFF2-40B4-BE49-F238E27FC236}">
                  <a16:creationId xmlns:a16="http://schemas.microsoft.com/office/drawing/2014/main" id="{51A06DA8-30DE-478A-8C72-3043E0971C56}"/>
                </a:ext>
              </a:extLst>
            </p:cNvPr>
            <p:cNvSpPr/>
            <p:nvPr/>
          </p:nvSpPr>
          <p:spPr>
            <a:xfrm rot="17419106">
              <a:off x="8832324" y="3459657"/>
              <a:ext cx="2188224" cy="37963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D22BCD1-5EF4-4B78-93D6-5F4D03334DC8}"/>
                </a:ext>
              </a:extLst>
            </p:cNvPr>
            <p:cNvSpPr txBox="1"/>
            <p:nvPr/>
          </p:nvSpPr>
          <p:spPr>
            <a:xfrm>
              <a:off x="186842" y="983698"/>
              <a:ext cx="5178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個人の意識・感情レベルで観察されるデータ</a:t>
              </a:r>
              <a:endParaRPr kumimoji="1" lang="en-US" altLang="ja-JP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7C75237-26AD-4732-990F-ACD1C04D1304}"/>
                </a:ext>
              </a:extLst>
            </p:cNvPr>
            <p:cNvSpPr txBox="1"/>
            <p:nvPr/>
          </p:nvSpPr>
          <p:spPr>
            <a:xfrm>
              <a:off x="6480258" y="1113762"/>
              <a:ext cx="4633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グループ内のコミュニケーションレベルで</a:t>
              </a:r>
              <a:endParaRPr kumimoji="1" lang="en-US" altLang="ja-JP" dirty="0"/>
            </a:p>
            <a:p>
              <a:r>
                <a:rPr kumimoji="1" lang="ja-JP" altLang="en-US" dirty="0"/>
                <a:t>観察されるデータ</a:t>
              </a:r>
              <a:endParaRPr kumimoji="1" lang="en-US" altLang="ja-JP" dirty="0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299007B0-0B97-4AB1-8654-BDC9AA98F29D}"/>
                </a:ext>
              </a:extLst>
            </p:cNvPr>
            <p:cNvSpPr/>
            <p:nvPr/>
          </p:nvSpPr>
          <p:spPr>
            <a:xfrm rot="1044030">
              <a:off x="667179" y="1556823"/>
              <a:ext cx="4473907" cy="158475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BE5F68F3-9943-4233-9DE8-73848C22AE41}"/>
                </a:ext>
              </a:extLst>
            </p:cNvPr>
            <p:cNvSpPr/>
            <p:nvPr/>
          </p:nvSpPr>
          <p:spPr>
            <a:xfrm rot="20713779">
              <a:off x="4419821" y="1782698"/>
              <a:ext cx="7609404" cy="254884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1DD7D9D-EED6-4454-8F5E-06D99F74F1E6}"/>
              </a:ext>
            </a:extLst>
          </p:cNvPr>
          <p:cNvSpPr txBox="1"/>
          <p:nvPr/>
        </p:nvSpPr>
        <p:spPr>
          <a:xfrm>
            <a:off x="648684" y="1548029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①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DB58702-43DC-4E1B-B6E0-00DB8FC1AAB9}"/>
              </a:ext>
            </a:extLst>
          </p:cNvPr>
          <p:cNvSpPr txBox="1"/>
          <p:nvPr/>
        </p:nvSpPr>
        <p:spPr>
          <a:xfrm>
            <a:off x="1946626" y="2029181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②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5D04BAA-C753-4499-B73A-FAFEAE265A42}"/>
              </a:ext>
            </a:extLst>
          </p:cNvPr>
          <p:cNvSpPr txBox="1"/>
          <p:nvPr/>
        </p:nvSpPr>
        <p:spPr>
          <a:xfrm>
            <a:off x="6408729" y="2349200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④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6E9BCE7-0C7A-4ACB-83BA-9FC674B1718F}"/>
              </a:ext>
            </a:extLst>
          </p:cNvPr>
          <p:cNvSpPr txBox="1"/>
          <p:nvPr/>
        </p:nvSpPr>
        <p:spPr>
          <a:xfrm>
            <a:off x="5033272" y="3192392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③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DCC85FE-C576-4E2A-A121-2E31D788683C}"/>
              </a:ext>
            </a:extLst>
          </p:cNvPr>
          <p:cNvSpPr txBox="1"/>
          <p:nvPr/>
        </p:nvSpPr>
        <p:spPr>
          <a:xfrm>
            <a:off x="10494223" y="1438512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96231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DA49854-4CDD-4856-96C6-7CF66C5612A8}"/>
              </a:ext>
            </a:extLst>
          </p:cNvPr>
          <p:cNvSpPr/>
          <p:nvPr/>
        </p:nvSpPr>
        <p:spPr>
          <a:xfrm>
            <a:off x="475357" y="801027"/>
            <a:ext cx="2258211" cy="6638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12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20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事前説明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32625BC-17B4-4F8C-8B2E-BE4ECCDB2665}"/>
              </a:ext>
            </a:extLst>
          </p:cNvPr>
          <p:cNvSpPr/>
          <p:nvPr/>
        </p:nvSpPr>
        <p:spPr>
          <a:xfrm>
            <a:off x="1000871" y="5030724"/>
            <a:ext cx="1264600" cy="4619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終了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F5F50C6-05B2-4787-BAAB-ABCAFCAE2AFA}"/>
              </a:ext>
            </a:extLst>
          </p:cNvPr>
          <p:cNvSpPr/>
          <p:nvPr/>
        </p:nvSpPr>
        <p:spPr>
          <a:xfrm>
            <a:off x="475357" y="1939987"/>
            <a:ext cx="2259724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チーム分け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A9CB9F-76DB-401A-912D-E493272600CC}"/>
              </a:ext>
            </a:extLst>
          </p:cNvPr>
          <p:cNvSpPr/>
          <p:nvPr/>
        </p:nvSpPr>
        <p:spPr>
          <a:xfrm>
            <a:off x="475357" y="3034512"/>
            <a:ext cx="2259724" cy="67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17</a:t>
            </a:r>
            <a:r>
              <a:rPr kumimoji="1" lang="ja-JP" altLang="en-US" dirty="0"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solidFill>
                  <a:schemeClr val="tx1"/>
                </a:solidFill>
              </a:rPr>
              <a:t>24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BAZAAR</a:t>
            </a:r>
            <a:r>
              <a:rPr kumimoji="1" lang="ja-JP" altLang="en-US" dirty="0">
                <a:solidFill>
                  <a:schemeClr val="tx1"/>
                </a:solidFill>
              </a:rPr>
              <a:t>プレイ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2037946-1D92-448A-991D-958F7EA1F9FC}"/>
              </a:ext>
            </a:extLst>
          </p:cNvPr>
          <p:cNvSpPr/>
          <p:nvPr/>
        </p:nvSpPr>
        <p:spPr>
          <a:xfrm>
            <a:off x="475357" y="4069430"/>
            <a:ext cx="2259724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31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ディブリーフィング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F1678C21-953C-4054-AEC9-0F28A1628F3F}"/>
              </a:ext>
            </a:extLst>
          </p:cNvPr>
          <p:cNvSpPr/>
          <p:nvPr/>
        </p:nvSpPr>
        <p:spPr>
          <a:xfrm>
            <a:off x="1316184" y="1617248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4ADA1A9D-AF7F-41CD-99FD-1DEF1408EF2B}"/>
              </a:ext>
            </a:extLst>
          </p:cNvPr>
          <p:cNvSpPr/>
          <p:nvPr/>
        </p:nvSpPr>
        <p:spPr>
          <a:xfrm>
            <a:off x="1316183" y="2700985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CEB47EBC-85BF-40B0-A8BA-0CC0695E7182}"/>
              </a:ext>
            </a:extLst>
          </p:cNvPr>
          <p:cNvSpPr/>
          <p:nvPr/>
        </p:nvSpPr>
        <p:spPr>
          <a:xfrm>
            <a:off x="1344137" y="3774402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955093DE-7692-4308-ACA3-4160EC99725A}"/>
              </a:ext>
            </a:extLst>
          </p:cNvPr>
          <p:cNvSpPr/>
          <p:nvPr/>
        </p:nvSpPr>
        <p:spPr>
          <a:xfrm>
            <a:off x="1316182" y="4783958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52F997-D4E7-4BB7-B1F7-5A5FDB067415}"/>
              </a:ext>
            </a:extLst>
          </p:cNvPr>
          <p:cNvCxnSpPr>
            <a:cxnSpLocks/>
          </p:cNvCxnSpPr>
          <p:nvPr/>
        </p:nvCxnSpPr>
        <p:spPr>
          <a:xfrm>
            <a:off x="1922206" y="1598245"/>
            <a:ext cx="13489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A6FB35C-46D1-488E-964A-C1DF4C507322}"/>
              </a:ext>
            </a:extLst>
          </p:cNvPr>
          <p:cNvSpPr txBox="1"/>
          <p:nvPr/>
        </p:nvSpPr>
        <p:spPr>
          <a:xfrm>
            <a:off x="3324571" y="1132959"/>
            <a:ext cx="4111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アンケート</a:t>
            </a:r>
            <a:r>
              <a:rPr kumimoji="1" lang="en-US" altLang="ja-JP" dirty="0"/>
              <a:t>1</a:t>
            </a:r>
          </a:p>
          <a:p>
            <a:r>
              <a:rPr kumimoji="1" lang="ja-JP" altLang="en-US" dirty="0"/>
              <a:t>（属性、</a:t>
            </a:r>
            <a:r>
              <a:rPr kumimoji="1" lang="ja-JP" altLang="en-US" dirty="0">
                <a:solidFill>
                  <a:srgbClr val="FF0000"/>
                </a:solidFill>
              </a:rPr>
              <a:t>衣服への考え</a:t>
            </a:r>
            <a:r>
              <a:rPr kumimoji="1" lang="ja-JP" altLang="en-US" dirty="0"/>
              <a:t>、</a:t>
            </a:r>
            <a:endParaRPr kumimoji="1" lang="en-US" altLang="ja-JP" dirty="0"/>
          </a:p>
          <a:p>
            <a:r>
              <a:rPr kumimoji="1" lang="ja-JP" altLang="en-US" dirty="0"/>
              <a:t>ディブリーフィングでの役割意向）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A2D4956-5C7B-4A0F-A818-A51E6B78FD5B}"/>
              </a:ext>
            </a:extLst>
          </p:cNvPr>
          <p:cNvCxnSpPr>
            <a:cxnSpLocks/>
          </p:cNvCxnSpPr>
          <p:nvPr/>
        </p:nvCxnSpPr>
        <p:spPr>
          <a:xfrm>
            <a:off x="1946803" y="3785007"/>
            <a:ext cx="13489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D2966D4-D10F-4F6F-92B0-004810EB7597}"/>
              </a:ext>
            </a:extLst>
          </p:cNvPr>
          <p:cNvSpPr txBox="1"/>
          <p:nvPr/>
        </p:nvSpPr>
        <p:spPr>
          <a:xfrm>
            <a:off x="3403538" y="3402433"/>
            <a:ext cx="3709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アンケート</a:t>
            </a:r>
            <a:r>
              <a:rPr kumimoji="1" lang="en-US" altLang="ja-JP" dirty="0"/>
              <a:t>2</a:t>
            </a:r>
          </a:p>
          <a:p>
            <a:r>
              <a:rPr kumimoji="1" lang="ja-JP" altLang="en-US" dirty="0"/>
              <a:t>（プレイ時の感情、わだかまりの有無）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8F0F01B-8289-430D-ABAA-26BDD60DF429}"/>
              </a:ext>
            </a:extLst>
          </p:cNvPr>
          <p:cNvCxnSpPr>
            <a:cxnSpLocks/>
          </p:cNvCxnSpPr>
          <p:nvPr/>
        </p:nvCxnSpPr>
        <p:spPr>
          <a:xfrm>
            <a:off x="1966074" y="4827796"/>
            <a:ext cx="13489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F6D0916-2C22-4AC4-9A0C-1C5CE9D00D01}"/>
              </a:ext>
            </a:extLst>
          </p:cNvPr>
          <p:cNvSpPr txBox="1"/>
          <p:nvPr/>
        </p:nvSpPr>
        <p:spPr>
          <a:xfrm>
            <a:off x="3332108" y="4720397"/>
            <a:ext cx="4111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アンケート</a:t>
            </a:r>
            <a:r>
              <a:rPr kumimoji="1" lang="en-US" altLang="ja-JP" dirty="0"/>
              <a:t>3</a:t>
            </a:r>
          </a:p>
          <a:p>
            <a:r>
              <a:rPr kumimoji="1" lang="ja-JP" altLang="en-US" dirty="0"/>
              <a:t>（ゲーミングの感想、</a:t>
            </a:r>
            <a:r>
              <a:rPr kumimoji="1" lang="ja-JP" altLang="en-US" dirty="0">
                <a:solidFill>
                  <a:srgbClr val="FF0000"/>
                </a:solidFill>
              </a:rPr>
              <a:t>衣服への考え</a:t>
            </a:r>
            <a:r>
              <a:rPr kumimoji="1" lang="ja-JP" altLang="en-US" dirty="0"/>
              <a:t>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A8D4A87-0946-48DA-8E74-06339209345D}"/>
              </a:ext>
            </a:extLst>
          </p:cNvPr>
          <p:cNvSpPr txBox="1"/>
          <p:nvPr/>
        </p:nvSpPr>
        <p:spPr>
          <a:xfrm>
            <a:off x="7512892" y="3512433"/>
            <a:ext cx="2259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BAZAAR</a:t>
            </a:r>
            <a:r>
              <a:rPr kumimoji="1" lang="ja-JP" altLang="en-US" dirty="0"/>
              <a:t>が設計意図通りに機能していることをチェック</a:t>
            </a:r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2659E830-5062-4936-A2F2-96DF961CEA2A}"/>
              </a:ext>
            </a:extLst>
          </p:cNvPr>
          <p:cNvSpPr/>
          <p:nvPr/>
        </p:nvSpPr>
        <p:spPr>
          <a:xfrm>
            <a:off x="7026435" y="3588417"/>
            <a:ext cx="425463" cy="55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折線 27">
            <a:extLst>
              <a:ext uri="{FF2B5EF4-FFF2-40B4-BE49-F238E27FC236}">
                <a16:creationId xmlns:a16="http://schemas.microsoft.com/office/drawing/2014/main" id="{F25EA8A4-4B56-4C77-A5E1-AB67DEF9D4F3}"/>
              </a:ext>
            </a:extLst>
          </p:cNvPr>
          <p:cNvSpPr/>
          <p:nvPr/>
        </p:nvSpPr>
        <p:spPr>
          <a:xfrm rot="5400000">
            <a:off x="8502765" y="220393"/>
            <a:ext cx="1130138" cy="3771430"/>
          </a:xfrm>
          <a:prstGeom prst="bentArrow">
            <a:avLst>
              <a:gd name="adj1" fmla="val 9602"/>
              <a:gd name="adj2" fmla="val 15857"/>
              <a:gd name="adj3" fmla="val 17521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29A7566-3262-44F8-92AC-256E92166791}"/>
              </a:ext>
            </a:extLst>
          </p:cNvPr>
          <p:cNvSpPr txBox="1"/>
          <p:nvPr/>
        </p:nvSpPr>
        <p:spPr>
          <a:xfrm>
            <a:off x="10245197" y="2789448"/>
            <a:ext cx="1764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回答の変化から衣服の価値に対する自覚を評価</a:t>
            </a:r>
          </a:p>
        </p:txBody>
      </p:sp>
      <p:sp>
        <p:nvSpPr>
          <p:cNvPr id="32" name="矢印: 折線 31">
            <a:extLst>
              <a:ext uri="{FF2B5EF4-FFF2-40B4-BE49-F238E27FC236}">
                <a16:creationId xmlns:a16="http://schemas.microsoft.com/office/drawing/2014/main" id="{09A5AE62-4A62-48FB-9DC7-48D10FD4F77F}"/>
              </a:ext>
            </a:extLst>
          </p:cNvPr>
          <p:cNvSpPr/>
          <p:nvPr/>
        </p:nvSpPr>
        <p:spPr>
          <a:xfrm rot="16200000" flipV="1">
            <a:off x="8504785" y="2826235"/>
            <a:ext cx="1130138" cy="3771430"/>
          </a:xfrm>
          <a:prstGeom prst="bentArrow">
            <a:avLst>
              <a:gd name="adj1" fmla="val 9602"/>
              <a:gd name="adj2" fmla="val 15857"/>
              <a:gd name="adj3" fmla="val 17521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C0E98-45B6-4E27-84D4-7422E1A386CC}"/>
              </a:ext>
            </a:extLst>
          </p:cNvPr>
          <p:cNvSpPr txBox="1"/>
          <p:nvPr/>
        </p:nvSpPr>
        <p:spPr>
          <a:xfrm>
            <a:off x="3128559" y="1928964"/>
            <a:ext cx="7769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衣服の大切さを自分の言葉で語れない人の推論ネットワーク例</a:t>
            </a:r>
            <a:endParaRPr kumimoji="1" lang="en-US" altLang="ja-JP" dirty="0"/>
          </a:p>
          <a:p>
            <a:r>
              <a:rPr kumimoji="1" lang="ja-JP" altLang="en-US" dirty="0"/>
              <a:t>（単線的、自分の体験に基づいてない、推論の連鎖が浅い等）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4CD11C-96D0-44F3-BC2C-28F28953C4D4}"/>
              </a:ext>
            </a:extLst>
          </p:cNvPr>
          <p:cNvSpPr txBox="1"/>
          <p:nvPr/>
        </p:nvSpPr>
        <p:spPr>
          <a:xfrm>
            <a:off x="3551722" y="5752914"/>
            <a:ext cx="762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衣服の大切さを自分の言葉で語れる人の推論ネットワーク例</a:t>
            </a:r>
            <a:endParaRPr kumimoji="1" lang="en-US" altLang="ja-JP" dirty="0"/>
          </a:p>
          <a:p>
            <a:r>
              <a:rPr kumimoji="1" lang="ja-JP" altLang="en-US" dirty="0"/>
              <a:t>（複線的、自分の体験に基づいている、推論の連鎖が深い等）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646349-3AA9-410A-8CFD-B97C7D7CE197}"/>
              </a:ext>
            </a:extLst>
          </p:cNvPr>
          <p:cNvSpPr txBox="1"/>
          <p:nvPr/>
        </p:nvSpPr>
        <p:spPr>
          <a:xfrm>
            <a:off x="3128559" y="3867117"/>
            <a:ext cx="219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衣服は大切である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28FCC6-67A6-4907-9DD6-8E09483CEE8B}"/>
              </a:ext>
            </a:extLst>
          </p:cNvPr>
          <p:cNvSpPr txBox="1"/>
          <p:nvPr/>
        </p:nvSpPr>
        <p:spPr>
          <a:xfrm>
            <a:off x="5647873" y="3429000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大切にしないと環境に悪いから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E3632B-E09D-4752-BADF-166197388D71}"/>
              </a:ext>
            </a:extLst>
          </p:cNvPr>
          <p:cNvSpPr txBox="1"/>
          <p:nvPr/>
        </p:nvSpPr>
        <p:spPr>
          <a:xfrm>
            <a:off x="3092362" y="1007502"/>
            <a:ext cx="219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衣服は大切である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D1A5FEF-0F93-4939-AC13-6F06D8ABBD9F}"/>
              </a:ext>
            </a:extLst>
          </p:cNvPr>
          <p:cNvSpPr txBox="1"/>
          <p:nvPr/>
        </p:nvSpPr>
        <p:spPr>
          <a:xfrm>
            <a:off x="5647869" y="892853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大切にしないと環境に悪いから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976CD44-95A5-4CEC-A9A4-25E9DEBB72DE}"/>
              </a:ext>
            </a:extLst>
          </p:cNvPr>
          <p:cNvCxnSpPr/>
          <p:nvPr/>
        </p:nvCxnSpPr>
        <p:spPr>
          <a:xfrm flipH="1">
            <a:off x="5051102" y="1192168"/>
            <a:ext cx="413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BF31B58-C674-4D65-9896-92941CE48D53}"/>
              </a:ext>
            </a:extLst>
          </p:cNvPr>
          <p:cNvCxnSpPr>
            <a:cxnSpLocks/>
          </p:cNvCxnSpPr>
          <p:nvPr/>
        </p:nvCxnSpPr>
        <p:spPr>
          <a:xfrm flipH="1">
            <a:off x="5009544" y="3591405"/>
            <a:ext cx="697381" cy="31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6473388-D9AF-4908-845A-E1B7AA0B0F58}"/>
              </a:ext>
            </a:extLst>
          </p:cNvPr>
          <p:cNvCxnSpPr>
            <a:cxnSpLocks/>
          </p:cNvCxnSpPr>
          <p:nvPr/>
        </p:nvCxnSpPr>
        <p:spPr>
          <a:xfrm flipH="1" flipV="1">
            <a:off x="5139213" y="4305430"/>
            <a:ext cx="684067" cy="20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6EC287-7E13-4030-9935-F335DCBCD750}"/>
              </a:ext>
            </a:extLst>
          </p:cNvPr>
          <p:cNvSpPr txBox="1"/>
          <p:nvPr/>
        </p:nvSpPr>
        <p:spPr>
          <a:xfrm>
            <a:off x="6110034" y="4227458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衣服には愛着や思い出が関わるから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836DB3B-7DD4-4170-838A-890A442CC083}"/>
              </a:ext>
            </a:extLst>
          </p:cNvPr>
          <p:cNvSpPr txBox="1"/>
          <p:nvPr/>
        </p:nvSpPr>
        <p:spPr>
          <a:xfrm>
            <a:off x="8971545" y="4584669"/>
            <a:ext cx="2395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自分自身、家族の思い出があって捨てられない服があるから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D14F927-73D1-4682-9CC6-8C23F1A82F18}"/>
              </a:ext>
            </a:extLst>
          </p:cNvPr>
          <p:cNvCxnSpPr>
            <a:cxnSpLocks/>
          </p:cNvCxnSpPr>
          <p:nvPr/>
        </p:nvCxnSpPr>
        <p:spPr>
          <a:xfrm flipH="1" flipV="1">
            <a:off x="8208874" y="4795539"/>
            <a:ext cx="684067" cy="20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30B7976-F567-452A-B4CC-0B25A30FC90D}"/>
              </a:ext>
            </a:extLst>
          </p:cNvPr>
          <p:cNvSpPr txBox="1"/>
          <p:nvPr/>
        </p:nvSpPr>
        <p:spPr>
          <a:xfrm>
            <a:off x="8971546" y="3354222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自分勝手な生き方はしたくないから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E56FD03-4278-422D-8021-75EBE9D507F9}"/>
              </a:ext>
            </a:extLst>
          </p:cNvPr>
          <p:cNvCxnSpPr>
            <a:cxnSpLocks/>
          </p:cNvCxnSpPr>
          <p:nvPr/>
        </p:nvCxnSpPr>
        <p:spPr>
          <a:xfrm flipH="1" flipV="1">
            <a:off x="7796085" y="3586267"/>
            <a:ext cx="924404" cy="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74AB8D6-D7B5-4F6E-8FCF-9973450A147F}"/>
              </a:ext>
            </a:extLst>
          </p:cNvPr>
          <p:cNvCxnSpPr>
            <a:cxnSpLocks/>
          </p:cNvCxnSpPr>
          <p:nvPr/>
        </p:nvCxnSpPr>
        <p:spPr>
          <a:xfrm flipH="1">
            <a:off x="9694250" y="3961607"/>
            <a:ext cx="1" cy="52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4409952-1132-47A5-AE29-94E94105654D}"/>
              </a:ext>
            </a:extLst>
          </p:cNvPr>
          <p:cNvCxnSpPr/>
          <p:nvPr/>
        </p:nvCxnSpPr>
        <p:spPr>
          <a:xfrm flipH="1">
            <a:off x="7756203" y="1192168"/>
            <a:ext cx="413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FE2C131-8DEC-4ED2-97FB-EC0DE350420F}"/>
              </a:ext>
            </a:extLst>
          </p:cNvPr>
          <p:cNvSpPr txBox="1"/>
          <p:nvPr/>
        </p:nvSpPr>
        <p:spPr>
          <a:xfrm>
            <a:off x="8309406" y="852931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そういう風に授業で習ったから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8F349D9-77E5-4980-B8EA-CF6937C4CAEB}"/>
              </a:ext>
            </a:extLst>
          </p:cNvPr>
          <p:cNvSpPr/>
          <p:nvPr/>
        </p:nvSpPr>
        <p:spPr>
          <a:xfrm>
            <a:off x="2820202" y="606392"/>
            <a:ext cx="7688576" cy="11816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DD067523-DDA8-4412-8E93-AED882CE1DCF}"/>
              </a:ext>
            </a:extLst>
          </p:cNvPr>
          <p:cNvSpPr/>
          <p:nvPr/>
        </p:nvSpPr>
        <p:spPr>
          <a:xfrm>
            <a:off x="2820201" y="3164790"/>
            <a:ext cx="8643485" cy="25010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D65B8C0-D216-4166-8B26-7B40DD6F338D}"/>
              </a:ext>
            </a:extLst>
          </p:cNvPr>
          <p:cNvSpPr txBox="1"/>
          <p:nvPr/>
        </p:nvSpPr>
        <p:spPr>
          <a:xfrm>
            <a:off x="306683" y="991430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衣服の大切さを</a:t>
            </a:r>
            <a:endParaRPr kumimoji="1" lang="en-US" altLang="ja-JP" dirty="0"/>
          </a:p>
          <a:p>
            <a:r>
              <a:rPr kumimoji="1" lang="ja-JP" altLang="en-US" dirty="0"/>
              <a:t>自覚していない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948250A-F149-4DFE-98FA-E3AE1B97416E}"/>
              </a:ext>
            </a:extLst>
          </p:cNvPr>
          <p:cNvSpPr txBox="1"/>
          <p:nvPr/>
        </p:nvSpPr>
        <p:spPr>
          <a:xfrm>
            <a:off x="383957" y="3815460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衣服の大切さを</a:t>
            </a:r>
            <a:endParaRPr kumimoji="1" lang="en-US" altLang="ja-JP" dirty="0"/>
          </a:p>
          <a:p>
            <a:r>
              <a:rPr kumimoji="1" lang="ja-JP" altLang="en-US" dirty="0"/>
              <a:t>自覚している</a:t>
            </a:r>
          </a:p>
        </p:txBody>
      </p:sp>
    </p:spTree>
    <p:extLst>
      <p:ext uri="{BB962C8B-B14F-4D97-AF65-F5344CB8AC3E}">
        <p14:creationId xmlns:p14="http://schemas.microsoft.com/office/powerpoint/2010/main" val="362595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522</Words>
  <Application>Microsoft Office PowerPoint</Application>
  <PresentationFormat>ワイド画面</PresentationFormat>
  <Paragraphs>128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晋 小山田</dc:creator>
  <cp:lastModifiedBy>晋 小山田</cp:lastModifiedBy>
  <cp:revision>171</cp:revision>
  <dcterms:created xsi:type="dcterms:W3CDTF">2021-07-14T06:37:01Z</dcterms:created>
  <dcterms:modified xsi:type="dcterms:W3CDTF">2021-11-22T07:36:21Z</dcterms:modified>
</cp:coreProperties>
</file>