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2" autoAdjust="0"/>
    <p:restoredTop sz="94660"/>
  </p:normalViewPr>
  <p:slideViewPr>
    <p:cSldViewPr snapToGrid="0">
      <p:cViewPr varScale="1">
        <p:scale>
          <a:sx n="89" d="100"/>
          <a:sy n="89" d="100"/>
        </p:scale>
        <p:origin x="5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A5BC-BAD8-4A82-893F-3690ECE4B295}" type="datetimeFigureOut">
              <a:rPr kumimoji="1" lang="ja-JP" altLang="en-US" smtClean="0"/>
              <a:t>2017/5/31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B4B2-FB49-46A5-925C-FF09CF6078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3144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A5BC-BAD8-4A82-893F-3690ECE4B295}" type="datetimeFigureOut">
              <a:rPr kumimoji="1" lang="ja-JP" altLang="en-US" smtClean="0"/>
              <a:t>2017/5/31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B4B2-FB49-46A5-925C-FF09CF6078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0063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A5BC-BAD8-4A82-893F-3690ECE4B295}" type="datetimeFigureOut">
              <a:rPr kumimoji="1" lang="ja-JP" altLang="en-US" smtClean="0"/>
              <a:t>2017/5/31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B4B2-FB49-46A5-925C-FF09CF6078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3522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A5BC-BAD8-4A82-893F-3690ECE4B295}" type="datetimeFigureOut">
              <a:rPr kumimoji="1" lang="ja-JP" altLang="en-US" smtClean="0"/>
              <a:t>2017/5/31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B4B2-FB49-46A5-925C-FF09CF6078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0161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A5BC-BAD8-4A82-893F-3690ECE4B295}" type="datetimeFigureOut">
              <a:rPr kumimoji="1" lang="ja-JP" altLang="en-US" smtClean="0"/>
              <a:t>2017/5/31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B4B2-FB49-46A5-925C-FF09CF6078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7599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A5BC-BAD8-4A82-893F-3690ECE4B295}" type="datetimeFigureOut">
              <a:rPr kumimoji="1" lang="ja-JP" altLang="en-US" smtClean="0"/>
              <a:t>2017/5/31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B4B2-FB49-46A5-925C-FF09CF6078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7816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A5BC-BAD8-4A82-893F-3690ECE4B295}" type="datetimeFigureOut">
              <a:rPr kumimoji="1" lang="ja-JP" altLang="en-US" smtClean="0"/>
              <a:t>2017/5/31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B4B2-FB49-46A5-925C-FF09CF6078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2787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A5BC-BAD8-4A82-893F-3690ECE4B295}" type="datetimeFigureOut">
              <a:rPr kumimoji="1" lang="ja-JP" altLang="en-US" smtClean="0"/>
              <a:t>2017/5/31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B4B2-FB49-46A5-925C-FF09CF6078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2237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A5BC-BAD8-4A82-893F-3690ECE4B295}" type="datetimeFigureOut">
              <a:rPr kumimoji="1" lang="ja-JP" altLang="en-US" smtClean="0"/>
              <a:t>2017/5/31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B4B2-FB49-46A5-925C-FF09CF6078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5998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A5BC-BAD8-4A82-893F-3690ECE4B295}" type="datetimeFigureOut">
              <a:rPr kumimoji="1" lang="ja-JP" altLang="en-US" smtClean="0"/>
              <a:t>2017/5/31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B4B2-FB49-46A5-925C-FF09CF6078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744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A5BC-BAD8-4A82-893F-3690ECE4B295}" type="datetimeFigureOut">
              <a:rPr kumimoji="1" lang="ja-JP" altLang="en-US" smtClean="0"/>
              <a:t>2017/5/31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B4B2-FB49-46A5-925C-FF09CF6078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4894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4A5BC-BAD8-4A82-893F-3690ECE4B295}" type="datetimeFigureOut">
              <a:rPr kumimoji="1" lang="ja-JP" altLang="en-US" smtClean="0"/>
              <a:t>2017/5/31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BB4B2-FB49-46A5-925C-FF09CF6078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6422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02428" y="645459"/>
            <a:ext cx="989704" cy="570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900" dirty="0">
                <a:solidFill>
                  <a:schemeClr val="tx1"/>
                </a:solidFill>
              </a:rPr>
              <a:t>ユーザログイン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lang="en-US" altLang="ja-JP" sz="900" dirty="0" err="1">
                <a:solidFill>
                  <a:schemeClr val="tx1"/>
                </a:solidFill>
              </a:rPr>
              <a:t>user_login.php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lang="en-US" altLang="ja-JP" sz="900" dirty="0">
                <a:solidFill>
                  <a:schemeClr val="tx1"/>
                </a:solidFill>
              </a:rPr>
              <a:t>A-01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110290" y="649489"/>
            <a:ext cx="1146585" cy="570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新規ユーザ</a:t>
            </a:r>
            <a:r>
              <a:rPr kumimoji="1" lang="ja-JP" altLang="en-US" sz="900" dirty="0">
                <a:solidFill>
                  <a:schemeClr val="tx1"/>
                </a:solidFill>
              </a:rPr>
              <a:t>登録</a:t>
            </a:r>
            <a:r>
              <a:rPr lang="en-US" altLang="ja-JP" sz="900" dirty="0" err="1">
                <a:solidFill>
                  <a:schemeClr val="tx1"/>
                </a:solidFill>
              </a:rPr>
              <a:t>user_reg.php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lang="en-US" altLang="ja-JP" sz="900" dirty="0">
                <a:solidFill>
                  <a:schemeClr val="tx1"/>
                </a:solidFill>
              </a:rPr>
              <a:t>C-01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3869014" y="649489"/>
            <a:ext cx="1254165" cy="570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新規ユーザ登録確認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lang="en-US" altLang="ja-JP" sz="900" dirty="0" err="1">
                <a:solidFill>
                  <a:schemeClr val="tx1"/>
                </a:solidFill>
              </a:rPr>
              <a:t>user_reg_chk.php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lang="en-US" altLang="ja-JP" sz="900" dirty="0">
                <a:solidFill>
                  <a:schemeClr val="tx1"/>
                </a:solidFill>
              </a:rPr>
              <a:t>C-02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5735318" y="649489"/>
            <a:ext cx="1450940" cy="570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新規ユーザ仮登録</a:t>
            </a:r>
            <a:r>
              <a:rPr lang="en-US" altLang="ja-JP" sz="900" dirty="0">
                <a:solidFill>
                  <a:schemeClr val="tx1"/>
                </a:solidFill>
              </a:rPr>
              <a:t>user_reg_exe1.php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lang="en-US" altLang="ja-JP" sz="900" dirty="0">
                <a:solidFill>
                  <a:schemeClr val="tx1"/>
                </a:solidFill>
              </a:rPr>
              <a:t>C-03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7798397" y="649489"/>
            <a:ext cx="1254165" cy="570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新規ユーザ登録完了</a:t>
            </a:r>
            <a:r>
              <a:rPr lang="en-US" altLang="ja-JP" sz="900" dirty="0">
                <a:solidFill>
                  <a:schemeClr val="tx1"/>
                </a:solidFill>
              </a:rPr>
              <a:t>user_reg_exe2.php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lang="en-US" altLang="ja-JP" sz="900" dirty="0">
                <a:solidFill>
                  <a:schemeClr val="tx1"/>
                </a:solidFill>
              </a:rPr>
              <a:t>C-04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2110290" y="2609319"/>
            <a:ext cx="914400" cy="510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企業</a:t>
            </a:r>
            <a:r>
              <a:rPr kumimoji="1" lang="ja-JP" altLang="en-US" sz="900" dirty="0">
                <a:solidFill>
                  <a:schemeClr val="tx1"/>
                </a:solidFill>
              </a:rPr>
              <a:t>登録入力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lang="en-US" altLang="ja-JP" sz="900" dirty="0" err="1">
                <a:solidFill>
                  <a:schemeClr val="tx1"/>
                </a:solidFill>
              </a:rPr>
              <a:t>com_reg.php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lang="en-US" altLang="ja-JP" sz="900" dirty="0">
                <a:solidFill>
                  <a:schemeClr val="tx1"/>
                </a:solidFill>
              </a:rPr>
              <a:t>D-01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3875364" y="2609319"/>
            <a:ext cx="1254165" cy="510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企業</a:t>
            </a:r>
            <a:r>
              <a:rPr kumimoji="1" lang="ja-JP" altLang="en-US" sz="900" dirty="0">
                <a:solidFill>
                  <a:schemeClr val="tx1"/>
                </a:solidFill>
              </a:rPr>
              <a:t>登録入力</a:t>
            </a:r>
            <a:r>
              <a:rPr lang="ja-JP" altLang="en-US" sz="900" dirty="0">
                <a:solidFill>
                  <a:schemeClr val="tx1"/>
                </a:solidFill>
              </a:rPr>
              <a:t>確認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lang="en-US" altLang="ja-JP" sz="900" dirty="0" err="1">
                <a:solidFill>
                  <a:schemeClr val="tx1"/>
                </a:solidFill>
              </a:rPr>
              <a:t>com_reg_chk.php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lang="en-US" altLang="ja-JP" sz="900" dirty="0">
                <a:solidFill>
                  <a:schemeClr val="tx1"/>
                </a:solidFill>
              </a:rPr>
              <a:t>D-02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5735318" y="2609319"/>
            <a:ext cx="1254165" cy="510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企業登録</a:t>
            </a:r>
            <a:r>
              <a:rPr lang="en-US" altLang="ja-JP" sz="900" dirty="0" err="1">
                <a:solidFill>
                  <a:schemeClr val="tx1"/>
                </a:solidFill>
              </a:rPr>
              <a:t>com_reg_exe.php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lang="en-US" altLang="ja-JP" sz="900" dirty="0">
                <a:solidFill>
                  <a:schemeClr val="tx1"/>
                </a:solidFill>
              </a:rPr>
              <a:t>D-03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3869013" y="3452154"/>
            <a:ext cx="1254165" cy="510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企業登録留意事項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lang="en-US" altLang="ja-JP" sz="900" dirty="0" err="1">
                <a:solidFill>
                  <a:schemeClr val="tx1"/>
                </a:solidFill>
              </a:rPr>
              <a:t>notice.php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lang="en-US" altLang="ja-JP" sz="900" dirty="0">
                <a:solidFill>
                  <a:schemeClr val="tx1"/>
                </a:solidFill>
              </a:rPr>
              <a:t>D-04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cxnSp>
        <p:nvCxnSpPr>
          <p:cNvPr id="3" name="直線矢印コネクタ 2"/>
          <p:cNvCxnSpPr>
            <a:stCxn id="13" idx="3"/>
            <a:endCxn id="14" idx="1"/>
          </p:cNvCxnSpPr>
          <p:nvPr/>
        </p:nvCxnSpPr>
        <p:spPr>
          <a:xfrm>
            <a:off x="3256875" y="934567"/>
            <a:ext cx="612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14" idx="3"/>
            <a:endCxn id="15" idx="1"/>
          </p:cNvCxnSpPr>
          <p:nvPr/>
        </p:nvCxnSpPr>
        <p:spPr>
          <a:xfrm>
            <a:off x="5123179" y="934567"/>
            <a:ext cx="612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カギ線コネクタ 21"/>
          <p:cNvCxnSpPr>
            <a:stCxn id="14" idx="0"/>
            <a:endCxn id="13" idx="0"/>
          </p:cNvCxnSpPr>
          <p:nvPr/>
        </p:nvCxnSpPr>
        <p:spPr>
          <a:xfrm rot="16200000" flipV="1">
            <a:off x="3589840" y="-256768"/>
            <a:ext cx="12700" cy="181251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4" idx="3"/>
            <a:endCxn id="13" idx="1"/>
          </p:cNvCxnSpPr>
          <p:nvPr/>
        </p:nvCxnSpPr>
        <p:spPr>
          <a:xfrm>
            <a:off x="1592132" y="930537"/>
            <a:ext cx="518158" cy="4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カギ線コネクタ 25"/>
          <p:cNvCxnSpPr>
            <a:stCxn id="4" idx="3"/>
            <a:endCxn id="17" idx="1"/>
          </p:cNvCxnSpPr>
          <p:nvPr/>
        </p:nvCxnSpPr>
        <p:spPr>
          <a:xfrm>
            <a:off x="1592132" y="930537"/>
            <a:ext cx="518158" cy="19342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18" idx="2"/>
            <a:endCxn id="30" idx="0"/>
          </p:cNvCxnSpPr>
          <p:nvPr/>
        </p:nvCxnSpPr>
        <p:spPr>
          <a:xfrm flipH="1">
            <a:off x="4496096" y="3120308"/>
            <a:ext cx="6351" cy="33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stCxn id="17" idx="3"/>
            <a:endCxn id="18" idx="1"/>
          </p:cNvCxnSpPr>
          <p:nvPr/>
        </p:nvCxnSpPr>
        <p:spPr>
          <a:xfrm>
            <a:off x="3024690" y="2864814"/>
            <a:ext cx="850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カギ線コネクタ 37"/>
          <p:cNvCxnSpPr>
            <a:stCxn id="18" idx="0"/>
            <a:endCxn id="17" idx="0"/>
          </p:cNvCxnSpPr>
          <p:nvPr/>
        </p:nvCxnSpPr>
        <p:spPr>
          <a:xfrm rot="16200000" flipV="1">
            <a:off x="3534969" y="1641840"/>
            <a:ext cx="12700" cy="1934957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>
            <a:stCxn id="18" idx="3"/>
            <a:endCxn id="29" idx="1"/>
          </p:cNvCxnSpPr>
          <p:nvPr/>
        </p:nvCxnSpPr>
        <p:spPr>
          <a:xfrm>
            <a:off x="5129529" y="2864814"/>
            <a:ext cx="605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3229033" y="98941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solidFill>
                  <a:schemeClr val="accent1"/>
                </a:solidFill>
              </a:rPr>
              <a:t>入力値</a:t>
            </a:r>
            <a:endParaRPr kumimoji="1" lang="ja-JP" altLang="en-US" sz="1200" dirty="0">
              <a:solidFill>
                <a:schemeClr val="accent1"/>
              </a:solidFill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3218153" y="18421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solidFill>
                  <a:schemeClr val="accent1"/>
                </a:solidFill>
              </a:rPr>
              <a:t>入力値</a:t>
            </a:r>
            <a:endParaRPr kumimoji="1" lang="ja-JP" altLang="en-US" sz="1200" dirty="0">
              <a:solidFill>
                <a:schemeClr val="accent1"/>
              </a:solidFill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5104274" y="98941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solidFill>
                  <a:schemeClr val="accent1"/>
                </a:solidFill>
              </a:rPr>
              <a:t>入力値</a:t>
            </a:r>
            <a:endParaRPr kumimoji="1" lang="ja-JP" altLang="en-US" sz="1200" dirty="0">
              <a:solidFill>
                <a:schemeClr val="accent1"/>
              </a:solidFill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6817390" y="1608643"/>
            <a:ext cx="1179767" cy="736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mail</a:t>
            </a:r>
          </a:p>
          <a:p>
            <a:pPr algn="ctr"/>
            <a:r>
              <a:rPr lang="ja-JP" altLang="en-US" sz="1200" dirty="0"/>
              <a:t>（</a:t>
            </a:r>
            <a:r>
              <a:rPr lang="en-US" altLang="ja-JP" sz="1200" dirty="0"/>
              <a:t>URL</a:t>
            </a:r>
            <a:r>
              <a:rPr lang="ja-JP" altLang="en-US" sz="1200" dirty="0"/>
              <a:t>記載）</a:t>
            </a:r>
            <a:endParaRPr kumimoji="1" lang="ja-JP" altLang="en-US" sz="1200" dirty="0"/>
          </a:p>
        </p:txBody>
      </p:sp>
      <p:cxnSp>
        <p:nvCxnSpPr>
          <p:cNvPr id="55" name="直線矢印コネクタ 54"/>
          <p:cNvCxnSpPr>
            <a:stCxn id="15" idx="2"/>
            <a:endCxn id="53" idx="1"/>
          </p:cNvCxnSpPr>
          <p:nvPr/>
        </p:nvCxnSpPr>
        <p:spPr>
          <a:xfrm>
            <a:off x="6460788" y="1219644"/>
            <a:ext cx="356602" cy="75726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>
            <a:endCxn id="16" idx="2"/>
          </p:cNvCxnSpPr>
          <p:nvPr/>
        </p:nvCxnSpPr>
        <p:spPr>
          <a:xfrm flipV="1">
            <a:off x="7708603" y="1219644"/>
            <a:ext cx="716877" cy="67803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/>
          <p:cNvSpPr txBox="1"/>
          <p:nvPr/>
        </p:nvSpPr>
        <p:spPr>
          <a:xfrm>
            <a:off x="5983407" y="1390393"/>
            <a:ext cx="652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solidFill>
                  <a:schemeClr val="accent1"/>
                </a:solidFill>
              </a:rPr>
              <a:t>発行</a:t>
            </a:r>
            <a:r>
              <a:rPr lang="en-US" altLang="ja-JP" sz="1200" dirty="0">
                <a:solidFill>
                  <a:schemeClr val="accent1"/>
                </a:solidFill>
              </a:rPr>
              <a:t>ID</a:t>
            </a:r>
          </a:p>
          <a:p>
            <a:r>
              <a:rPr lang="en-US" altLang="ja-JP" sz="1200" dirty="0">
                <a:solidFill>
                  <a:schemeClr val="accent1"/>
                </a:solidFill>
              </a:rPr>
              <a:t>PW</a:t>
            </a:r>
            <a:endParaRPr kumimoji="1" lang="ja-JP" altLang="en-US" sz="1200" dirty="0">
              <a:solidFill>
                <a:schemeClr val="accent1"/>
              </a:solidFill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8067041" y="151062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solidFill>
                  <a:schemeClr val="accent1"/>
                </a:solidFill>
              </a:rPr>
              <a:t>URL</a:t>
            </a:r>
            <a:r>
              <a:rPr lang="ja-JP" altLang="en-US" sz="1200" dirty="0">
                <a:solidFill>
                  <a:schemeClr val="accent1"/>
                </a:solidFill>
              </a:rPr>
              <a:t>クリック</a:t>
            </a:r>
            <a:endParaRPr lang="en-US" altLang="ja-JP" sz="1200" dirty="0">
              <a:solidFill>
                <a:schemeClr val="accent1"/>
              </a:solidFill>
            </a:endParaRPr>
          </a:p>
          <a:p>
            <a:r>
              <a:rPr lang="en-US" altLang="ja-JP" sz="1200" dirty="0">
                <a:solidFill>
                  <a:schemeClr val="accent1"/>
                </a:solidFill>
              </a:rPr>
              <a:t>ID</a:t>
            </a:r>
            <a:r>
              <a:rPr lang="ja-JP" altLang="en-US" sz="1200" dirty="0">
                <a:solidFill>
                  <a:schemeClr val="accent1"/>
                </a:solidFill>
              </a:rPr>
              <a:t>・</a:t>
            </a:r>
            <a:r>
              <a:rPr lang="en-US" altLang="ja-JP" sz="1200" dirty="0">
                <a:solidFill>
                  <a:schemeClr val="accent1"/>
                </a:solidFill>
              </a:rPr>
              <a:t>PW</a:t>
            </a:r>
            <a:endParaRPr kumimoji="1" lang="ja-JP" altLang="en-US" sz="1200" dirty="0">
              <a:solidFill>
                <a:schemeClr val="accent1"/>
              </a:solidFill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3143862" y="288955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solidFill>
                  <a:schemeClr val="accent1"/>
                </a:solidFill>
              </a:rPr>
              <a:t>入力値</a:t>
            </a:r>
            <a:endParaRPr kumimoji="1" lang="ja-JP" altLang="en-US" sz="1200" dirty="0">
              <a:solidFill>
                <a:schemeClr val="accent1"/>
              </a:solidFill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3132982" y="208434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solidFill>
                  <a:schemeClr val="accent1"/>
                </a:solidFill>
              </a:rPr>
              <a:t>入力値</a:t>
            </a:r>
            <a:endParaRPr kumimoji="1" lang="ja-JP" altLang="en-US" sz="1200" dirty="0">
              <a:solidFill>
                <a:schemeClr val="accent1"/>
              </a:solidFill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5116729" y="288148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solidFill>
                  <a:schemeClr val="accent1"/>
                </a:solidFill>
              </a:rPr>
              <a:t>入力値</a:t>
            </a:r>
            <a:endParaRPr kumimoji="1" lang="ja-JP" altLang="en-US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877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正方形/長方形 55"/>
          <p:cNvSpPr/>
          <p:nvPr/>
        </p:nvSpPr>
        <p:spPr>
          <a:xfrm>
            <a:off x="2108499" y="559397"/>
            <a:ext cx="9703397" cy="50776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547588" y="1215614"/>
            <a:ext cx="989704" cy="570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900" dirty="0">
                <a:solidFill>
                  <a:schemeClr val="tx1"/>
                </a:solidFill>
              </a:rPr>
              <a:t>ユーザログイン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lang="en-US" altLang="ja-JP" sz="900" dirty="0" err="1">
                <a:solidFill>
                  <a:schemeClr val="tx1"/>
                </a:solidFill>
              </a:rPr>
              <a:t>user_login.php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lang="en-US" altLang="ja-JP" sz="900" dirty="0">
                <a:solidFill>
                  <a:schemeClr val="tx1"/>
                </a:solidFill>
              </a:rPr>
              <a:t>A-01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2408885" y="1215614"/>
            <a:ext cx="914400" cy="5701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ユーザ</a:t>
            </a:r>
            <a:r>
              <a:rPr kumimoji="1" lang="ja-JP" altLang="en-US" sz="900" dirty="0">
                <a:solidFill>
                  <a:schemeClr val="tx1"/>
                </a:solidFill>
              </a:rPr>
              <a:t>トップ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lang="en-US" altLang="ja-JP" sz="900" dirty="0" err="1">
                <a:solidFill>
                  <a:schemeClr val="tx1"/>
                </a:solidFill>
              </a:rPr>
              <a:t>Index.php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lang="en-US" altLang="ja-JP" sz="900" dirty="0">
                <a:solidFill>
                  <a:schemeClr val="tx1"/>
                </a:solidFill>
              </a:rPr>
              <a:t>B-01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4351467" y="1215614"/>
            <a:ext cx="1271195" cy="5701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求人企業検索</a:t>
            </a:r>
            <a:endParaRPr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lang="en-US" altLang="ja-JP" sz="900" dirty="0">
                <a:solidFill>
                  <a:schemeClr val="tx1"/>
                </a:solidFill>
              </a:rPr>
              <a:t>search/</a:t>
            </a:r>
            <a:r>
              <a:rPr lang="en-US" altLang="ja-JP" sz="900" dirty="0" err="1">
                <a:solidFill>
                  <a:schemeClr val="tx1"/>
                </a:solidFill>
              </a:rPr>
              <a:t>search.php</a:t>
            </a:r>
            <a:endParaRPr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lang="en-US" altLang="ja-JP" sz="900" dirty="0">
                <a:solidFill>
                  <a:schemeClr val="tx1"/>
                </a:solidFill>
              </a:rPr>
              <a:t>B-02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6489323" y="1215614"/>
            <a:ext cx="1414632" cy="5701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求人企業検索結果一覧</a:t>
            </a:r>
            <a:endParaRPr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lang="en-US" altLang="ja-JP" sz="900" dirty="0">
                <a:solidFill>
                  <a:schemeClr val="tx1"/>
                </a:solidFill>
              </a:rPr>
              <a:t>search/</a:t>
            </a:r>
            <a:r>
              <a:rPr lang="en-US" altLang="ja-JP" sz="900" dirty="0" err="1">
                <a:solidFill>
                  <a:schemeClr val="tx1"/>
                </a:solidFill>
              </a:rPr>
              <a:t>search_rst.php</a:t>
            </a:r>
            <a:endParaRPr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lang="en-US" altLang="ja-JP" sz="900" dirty="0">
                <a:solidFill>
                  <a:schemeClr val="tx1"/>
                </a:solidFill>
              </a:rPr>
              <a:t>B-03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8702112" y="1215614"/>
            <a:ext cx="1326778" cy="5701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求人情報詳細</a:t>
            </a:r>
            <a:r>
              <a:rPr lang="en-US" altLang="ja-JP" sz="900" dirty="0">
                <a:solidFill>
                  <a:schemeClr val="tx1"/>
                </a:solidFill>
              </a:rPr>
              <a:t>search/</a:t>
            </a:r>
            <a:r>
              <a:rPr lang="en-US" altLang="ja-JP" sz="900" dirty="0" err="1">
                <a:solidFill>
                  <a:schemeClr val="tx1"/>
                </a:solidFill>
              </a:rPr>
              <a:t>com_dtl.php</a:t>
            </a:r>
            <a:endParaRPr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lang="en-US" altLang="ja-JP" sz="900" dirty="0">
                <a:solidFill>
                  <a:schemeClr val="tx1"/>
                </a:solidFill>
              </a:rPr>
              <a:t>B-04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4633406" y="2990626"/>
            <a:ext cx="1649505" cy="5701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パスワード更新</a:t>
            </a:r>
            <a:r>
              <a:rPr lang="en-US" altLang="ja-JP" sz="900" dirty="0">
                <a:solidFill>
                  <a:schemeClr val="tx1"/>
                </a:solidFill>
              </a:rPr>
              <a:t>search/</a:t>
            </a:r>
            <a:r>
              <a:rPr lang="en-US" altLang="ja-JP" sz="900" dirty="0" err="1">
                <a:solidFill>
                  <a:schemeClr val="tx1"/>
                </a:solidFill>
              </a:rPr>
              <a:t>user_passwd.php</a:t>
            </a:r>
            <a:endParaRPr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lang="en-US" altLang="ja-JP" sz="900" dirty="0">
                <a:solidFill>
                  <a:schemeClr val="tx1"/>
                </a:solidFill>
              </a:rPr>
              <a:t>B-11</a:t>
            </a:r>
          </a:p>
        </p:txBody>
      </p:sp>
      <p:sp>
        <p:nvSpPr>
          <p:cNvPr id="19" name="正方形/長方形 18"/>
          <p:cNvSpPr/>
          <p:nvPr/>
        </p:nvSpPr>
        <p:spPr>
          <a:xfrm>
            <a:off x="4633406" y="3988397"/>
            <a:ext cx="1556274" cy="5701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ユーザ情報更新入力</a:t>
            </a:r>
            <a:endParaRPr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lang="en-US" altLang="ja-JP" sz="900" dirty="0">
                <a:solidFill>
                  <a:schemeClr val="tx1"/>
                </a:solidFill>
              </a:rPr>
              <a:t>search/</a:t>
            </a:r>
            <a:r>
              <a:rPr lang="en-US" altLang="ja-JP" sz="900" dirty="0" err="1">
                <a:solidFill>
                  <a:schemeClr val="tx1"/>
                </a:solidFill>
              </a:rPr>
              <a:t>user_update.php</a:t>
            </a:r>
            <a:endParaRPr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lang="en-US" altLang="ja-JP" sz="900" dirty="0">
                <a:solidFill>
                  <a:schemeClr val="tx1"/>
                </a:solidFill>
              </a:rPr>
              <a:t>B-21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6960268" y="3988397"/>
            <a:ext cx="1741844" cy="5701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ユーザ情報入力確認</a:t>
            </a:r>
            <a:endParaRPr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lang="en-US" altLang="ja-JP" sz="900" dirty="0">
                <a:solidFill>
                  <a:schemeClr val="tx1"/>
                </a:solidFill>
              </a:rPr>
              <a:t>search/</a:t>
            </a:r>
            <a:r>
              <a:rPr lang="en-US" altLang="ja-JP" sz="900" dirty="0" err="1">
                <a:solidFill>
                  <a:schemeClr val="tx1"/>
                </a:solidFill>
              </a:rPr>
              <a:t>user_update_chk.php</a:t>
            </a:r>
            <a:endParaRPr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lang="en-US" altLang="ja-JP" sz="900" dirty="0">
                <a:solidFill>
                  <a:schemeClr val="tx1"/>
                </a:solidFill>
              </a:rPr>
              <a:t>B-22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9472700" y="3985707"/>
            <a:ext cx="1770533" cy="5701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ユーザ情報更新実行</a:t>
            </a:r>
            <a:r>
              <a:rPr lang="en-US" altLang="ja-JP" sz="900" dirty="0">
                <a:solidFill>
                  <a:schemeClr val="tx1"/>
                </a:solidFill>
              </a:rPr>
              <a:t>search/</a:t>
            </a:r>
            <a:r>
              <a:rPr lang="en-US" altLang="ja-JP" sz="900" dirty="0" err="1">
                <a:solidFill>
                  <a:schemeClr val="tx1"/>
                </a:solidFill>
              </a:rPr>
              <a:t>user_update_exe.php</a:t>
            </a:r>
            <a:endParaRPr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lang="en-US" altLang="ja-JP" sz="900" dirty="0">
                <a:solidFill>
                  <a:schemeClr val="tx1"/>
                </a:solidFill>
              </a:rPr>
              <a:t>B-23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cxnSp>
        <p:nvCxnSpPr>
          <p:cNvPr id="23" name="直線矢印コネクタ 22"/>
          <p:cNvCxnSpPr>
            <a:stCxn id="13" idx="3"/>
            <a:endCxn id="14" idx="1"/>
          </p:cNvCxnSpPr>
          <p:nvPr/>
        </p:nvCxnSpPr>
        <p:spPr>
          <a:xfrm>
            <a:off x="1537292" y="1500692"/>
            <a:ext cx="8715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14" idx="3"/>
            <a:endCxn id="15" idx="1"/>
          </p:cNvCxnSpPr>
          <p:nvPr/>
        </p:nvCxnSpPr>
        <p:spPr>
          <a:xfrm>
            <a:off x="3323285" y="1500692"/>
            <a:ext cx="1028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15" idx="3"/>
            <a:endCxn id="16" idx="1"/>
          </p:cNvCxnSpPr>
          <p:nvPr/>
        </p:nvCxnSpPr>
        <p:spPr>
          <a:xfrm>
            <a:off x="5622662" y="1500692"/>
            <a:ext cx="8666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6" idx="3"/>
            <a:endCxn id="17" idx="1"/>
          </p:cNvCxnSpPr>
          <p:nvPr/>
        </p:nvCxnSpPr>
        <p:spPr>
          <a:xfrm>
            <a:off x="7903955" y="1500692"/>
            <a:ext cx="798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カギ線コネクタ 30"/>
          <p:cNvCxnSpPr>
            <a:stCxn id="16" idx="0"/>
            <a:endCxn id="15" idx="0"/>
          </p:cNvCxnSpPr>
          <p:nvPr/>
        </p:nvCxnSpPr>
        <p:spPr>
          <a:xfrm rot="16200000" flipV="1">
            <a:off x="6091852" y="110827"/>
            <a:ext cx="12700" cy="220957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>
            <a:stCxn id="19" idx="3"/>
            <a:endCxn id="20" idx="1"/>
          </p:cNvCxnSpPr>
          <p:nvPr/>
        </p:nvCxnSpPr>
        <p:spPr>
          <a:xfrm>
            <a:off x="6189680" y="4273475"/>
            <a:ext cx="7705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カギ線コネクタ 38"/>
          <p:cNvCxnSpPr>
            <a:stCxn id="20" idx="0"/>
            <a:endCxn id="19" idx="0"/>
          </p:cNvCxnSpPr>
          <p:nvPr/>
        </p:nvCxnSpPr>
        <p:spPr>
          <a:xfrm rot="16200000" flipV="1">
            <a:off x="6621367" y="2778573"/>
            <a:ext cx="12700" cy="2419647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20" idx="3"/>
            <a:endCxn id="21" idx="1"/>
          </p:cNvCxnSpPr>
          <p:nvPr/>
        </p:nvCxnSpPr>
        <p:spPr>
          <a:xfrm flipV="1">
            <a:off x="8702112" y="4270785"/>
            <a:ext cx="770588" cy="2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カギ線コネクタ 42"/>
          <p:cNvCxnSpPr>
            <a:stCxn id="18" idx="3"/>
            <a:endCxn id="18" idx="0"/>
          </p:cNvCxnSpPr>
          <p:nvPr/>
        </p:nvCxnSpPr>
        <p:spPr>
          <a:xfrm flipH="1" flipV="1">
            <a:off x="5458159" y="2990626"/>
            <a:ext cx="824752" cy="285078"/>
          </a:xfrm>
          <a:prstGeom prst="bentConnector4">
            <a:avLst>
              <a:gd name="adj1" fmla="val -27717"/>
              <a:gd name="adj2" fmla="val 1801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カギ線コネクタ 46"/>
          <p:cNvCxnSpPr>
            <a:stCxn id="14" idx="3"/>
            <a:endCxn id="19" idx="1"/>
          </p:cNvCxnSpPr>
          <p:nvPr/>
        </p:nvCxnSpPr>
        <p:spPr>
          <a:xfrm>
            <a:off x="3323285" y="1500692"/>
            <a:ext cx="1310121" cy="27727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カギ線コネクタ 48"/>
          <p:cNvCxnSpPr>
            <a:stCxn id="14" idx="3"/>
            <a:endCxn id="18" idx="1"/>
          </p:cNvCxnSpPr>
          <p:nvPr/>
        </p:nvCxnSpPr>
        <p:spPr>
          <a:xfrm>
            <a:off x="3323285" y="1500692"/>
            <a:ext cx="1310121" cy="17750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9472700" y="622760"/>
            <a:ext cx="2538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必須：ユーザログイン情報</a:t>
            </a:r>
            <a:endParaRPr kumimoji="1" lang="ja-JP" altLang="en-US" sz="1400" dirty="0"/>
          </a:p>
        </p:txBody>
      </p:sp>
      <p:sp>
        <p:nvSpPr>
          <p:cNvPr id="58" name="正方形/長方形 57"/>
          <p:cNvSpPr/>
          <p:nvPr/>
        </p:nvSpPr>
        <p:spPr>
          <a:xfrm>
            <a:off x="4633406" y="4921621"/>
            <a:ext cx="1337088" cy="5701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ユーザログアウト</a:t>
            </a:r>
            <a:endParaRPr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lang="en-US" altLang="ja-JP" sz="900" dirty="0" err="1">
                <a:solidFill>
                  <a:schemeClr val="tx1"/>
                </a:solidFill>
              </a:rPr>
              <a:t>logout.php</a:t>
            </a:r>
            <a:endParaRPr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lang="en-US" altLang="ja-JP" sz="900" dirty="0">
                <a:solidFill>
                  <a:schemeClr val="tx1"/>
                </a:solidFill>
              </a:rPr>
              <a:t>A-02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cxnSp>
        <p:nvCxnSpPr>
          <p:cNvPr id="60" name="カギ線コネクタ 59"/>
          <p:cNvCxnSpPr>
            <a:stCxn id="14" idx="3"/>
            <a:endCxn id="58" idx="1"/>
          </p:cNvCxnSpPr>
          <p:nvPr/>
        </p:nvCxnSpPr>
        <p:spPr>
          <a:xfrm>
            <a:off x="3323285" y="1500692"/>
            <a:ext cx="1310121" cy="37060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カギ線コネクタ 61"/>
          <p:cNvCxnSpPr>
            <a:stCxn id="58" idx="2"/>
            <a:endCxn id="13" idx="2"/>
          </p:cNvCxnSpPr>
          <p:nvPr/>
        </p:nvCxnSpPr>
        <p:spPr>
          <a:xfrm rot="5400000" flipH="1">
            <a:off x="1319191" y="1509018"/>
            <a:ext cx="3706007" cy="4259510"/>
          </a:xfrm>
          <a:prstGeom prst="bentConnector3">
            <a:avLst>
              <a:gd name="adj1" fmla="val -61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/>
          <p:cNvSpPr/>
          <p:nvPr/>
        </p:nvSpPr>
        <p:spPr>
          <a:xfrm>
            <a:off x="4326850" y="1992855"/>
            <a:ext cx="1320428" cy="5701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入力マニュアル</a:t>
            </a:r>
            <a:r>
              <a:rPr lang="en-US" altLang="ja-JP" sz="900" dirty="0">
                <a:solidFill>
                  <a:schemeClr val="tx1"/>
                </a:solidFill>
              </a:rPr>
              <a:t>search/</a:t>
            </a:r>
            <a:r>
              <a:rPr lang="en-US" altLang="ja-JP" sz="900" dirty="0" err="1">
                <a:solidFill>
                  <a:schemeClr val="tx1"/>
                </a:solidFill>
              </a:rPr>
              <a:t>howto.php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lang="en-US" altLang="ja-JP" sz="900" dirty="0">
                <a:solidFill>
                  <a:schemeClr val="tx1"/>
                </a:solidFill>
              </a:rPr>
              <a:t>B-05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cxnSp>
        <p:nvCxnSpPr>
          <p:cNvPr id="75" name="直線矢印コネクタ 74"/>
          <p:cNvCxnSpPr>
            <a:stCxn id="15" idx="2"/>
            <a:endCxn id="71" idx="0"/>
          </p:cNvCxnSpPr>
          <p:nvPr/>
        </p:nvCxnSpPr>
        <p:spPr>
          <a:xfrm flipH="1">
            <a:off x="4987064" y="1785769"/>
            <a:ext cx="1" cy="20708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正方形/長方形 76"/>
          <p:cNvSpPr/>
          <p:nvPr/>
        </p:nvSpPr>
        <p:spPr>
          <a:xfrm>
            <a:off x="6536425" y="1992854"/>
            <a:ext cx="1320428" cy="5701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結果表示マニュアル</a:t>
            </a:r>
            <a:r>
              <a:rPr lang="en-US" altLang="ja-JP" sz="900" dirty="0">
                <a:solidFill>
                  <a:schemeClr val="tx1"/>
                </a:solidFill>
              </a:rPr>
              <a:t>search/</a:t>
            </a:r>
            <a:r>
              <a:rPr lang="en-US" altLang="ja-JP" sz="900" dirty="0" err="1">
                <a:solidFill>
                  <a:schemeClr val="tx1"/>
                </a:solidFill>
              </a:rPr>
              <a:t>howtorst.php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lang="en-US" altLang="ja-JP" sz="900" dirty="0">
                <a:solidFill>
                  <a:schemeClr val="tx1"/>
                </a:solidFill>
              </a:rPr>
              <a:t>B-06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cxnSp>
        <p:nvCxnSpPr>
          <p:cNvPr id="79" name="直線矢印コネクタ 78"/>
          <p:cNvCxnSpPr>
            <a:stCxn id="16" idx="2"/>
            <a:endCxn id="77" idx="0"/>
          </p:cNvCxnSpPr>
          <p:nvPr/>
        </p:nvCxnSpPr>
        <p:spPr>
          <a:xfrm>
            <a:off x="7196639" y="1785769"/>
            <a:ext cx="0" cy="20708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ボックス 81"/>
          <p:cNvSpPr txBox="1"/>
          <p:nvPr/>
        </p:nvSpPr>
        <p:spPr>
          <a:xfrm>
            <a:off x="1194198" y="760919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solidFill>
                  <a:schemeClr val="accent1"/>
                </a:solidFill>
              </a:rPr>
              <a:t>ID,PW</a:t>
            </a:r>
            <a:endParaRPr kumimoji="1" lang="ja-JP" altLang="en-US" sz="1200" dirty="0">
              <a:solidFill>
                <a:schemeClr val="accent1"/>
              </a:solidFill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5666204" y="151108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solidFill>
                  <a:schemeClr val="accent1"/>
                </a:solidFill>
              </a:rPr>
              <a:t>検索条件</a:t>
            </a:r>
            <a:endParaRPr kumimoji="1" lang="ja-JP" altLang="en-US" sz="1200" dirty="0">
              <a:solidFill>
                <a:schemeClr val="accent1"/>
              </a:solidFill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5656652" y="76091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solidFill>
                  <a:schemeClr val="accent1"/>
                </a:solidFill>
              </a:rPr>
              <a:t>検索条件</a:t>
            </a:r>
            <a:endParaRPr kumimoji="1" lang="ja-JP" altLang="en-US" sz="1200" dirty="0">
              <a:solidFill>
                <a:schemeClr val="accent1"/>
              </a:solidFill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7969654" y="1234081"/>
            <a:ext cx="652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solidFill>
                  <a:schemeClr val="accent1"/>
                </a:solidFill>
              </a:rPr>
              <a:t>企業</a:t>
            </a:r>
            <a:r>
              <a:rPr lang="en-US" altLang="ja-JP" sz="1200" dirty="0">
                <a:solidFill>
                  <a:schemeClr val="accent1"/>
                </a:solidFill>
              </a:rPr>
              <a:t>ID</a:t>
            </a:r>
            <a:endParaRPr kumimoji="1" lang="ja-JP" altLang="en-US" sz="1200" dirty="0">
              <a:solidFill>
                <a:schemeClr val="accent1"/>
              </a:solidFill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6505978" y="278310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solidFill>
                  <a:schemeClr val="accent1"/>
                </a:solidFill>
              </a:rPr>
              <a:t>新旧</a:t>
            </a:r>
            <a:endParaRPr kumimoji="1" lang="en-US" altLang="ja-JP" sz="1200" dirty="0">
              <a:solidFill>
                <a:schemeClr val="accent1"/>
              </a:solidFill>
            </a:endParaRPr>
          </a:p>
          <a:p>
            <a:r>
              <a:rPr kumimoji="1" lang="en-US" altLang="ja-JP" sz="1200" dirty="0">
                <a:solidFill>
                  <a:schemeClr val="accent1"/>
                </a:solidFill>
              </a:rPr>
              <a:t>PW</a:t>
            </a:r>
            <a:endParaRPr kumimoji="1" lang="ja-JP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3" name="カギ線コネクタ 2"/>
          <p:cNvCxnSpPr>
            <a:stCxn id="13" idx="3"/>
            <a:endCxn id="13" idx="0"/>
          </p:cNvCxnSpPr>
          <p:nvPr/>
        </p:nvCxnSpPr>
        <p:spPr>
          <a:xfrm flipH="1" flipV="1">
            <a:off x="1042440" y="1215614"/>
            <a:ext cx="494852" cy="285078"/>
          </a:xfrm>
          <a:prstGeom prst="bentConnector4">
            <a:avLst>
              <a:gd name="adj1" fmla="val -46196"/>
              <a:gd name="adj2" fmla="val 1801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566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/>
        </p:nvSpPr>
        <p:spPr>
          <a:xfrm>
            <a:off x="2422322" y="233288"/>
            <a:ext cx="9499002" cy="59026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0036885" y="289955"/>
            <a:ext cx="1887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必須：企業担当者</a:t>
            </a:r>
            <a:endParaRPr lang="en-US" altLang="ja-JP" sz="1400" dirty="0"/>
          </a:p>
          <a:p>
            <a:r>
              <a:rPr lang="ja-JP" altLang="en-US" sz="1400" dirty="0"/>
              <a:t>　　　ログイン情報</a:t>
            </a:r>
            <a:endParaRPr kumimoji="1" lang="ja-JP" altLang="en-US" sz="1400" dirty="0"/>
          </a:p>
        </p:txBody>
      </p:sp>
      <p:sp>
        <p:nvSpPr>
          <p:cNvPr id="4" name="正方形/長方形 3"/>
          <p:cNvSpPr/>
          <p:nvPr/>
        </p:nvSpPr>
        <p:spPr>
          <a:xfrm>
            <a:off x="2466676" y="806825"/>
            <a:ext cx="1223682" cy="5701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企業ユーザ</a:t>
            </a:r>
            <a:r>
              <a:rPr kumimoji="1" lang="ja-JP" altLang="en-US" sz="900" dirty="0">
                <a:solidFill>
                  <a:schemeClr val="tx1"/>
                </a:solidFill>
              </a:rPr>
              <a:t>トップ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lang="en-US" altLang="ja-JP" sz="900" dirty="0">
                <a:solidFill>
                  <a:schemeClr val="tx1"/>
                </a:solidFill>
              </a:rPr>
              <a:t>com/</a:t>
            </a:r>
            <a:r>
              <a:rPr lang="en-US" altLang="ja-JP" sz="900" dirty="0" err="1">
                <a:solidFill>
                  <a:schemeClr val="tx1"/>
                </a:solidFill>
              </a:rPr>
              <a:t>index.php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lang="en-US" altLang="ja-JP" sz="900" dirty="0">
                <a:solidFill>
                  <a:schemeClr val="tx1"/>
                </a:solidFill>
              </a:rPr>
              <a:t>E-02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481440" y="806825"/>
            <a:ext cx="1316915" cy="570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企業ユーザ</a:t>
            </a:r>
            <a:endParaRPr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900" dirty="0">
                <a:solidFill>
                  <a:schemeClr val="tx1"/>
                </a:solidFill>
              </a:rPr>
              <a:t>ログイン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lang="en-US" altLang="ja-JP" sz="900" dirty="0">
                <a:solidFill>
                  <a:schemeClr val="tx1"/>
                </a:solidFill>
              </a:rPr>
              <a:t>com/</a:t>
            </a:r>
            <a:r>
              <a:rPr lang="en-US" altLang="ja-JP" sz="900" dirty="0" err="1">
                <a:solidFill>
                  <a:schemeClr val="tx1"/>
                </a:solidFill>
              </a:rPr>
              <a:t>input_login.php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lang="en-US" altLang="ja-JP" sz="900" dirty="0">
                <a:solidFill>
                  <a:schemeClr val="tx1"/>
                </a:solidFill>
              </a:rPr>
              <a:t>E-01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4611294" y="806825"/>
            <a:ext cx="1223682" cy="5701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企業情報登録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lang="en-US" altLang="ja-JP" sz="900" dirty="0">
                <a:solidFill>
                  <a:schemeClr val="tx1"/>
                </a:solidFill>
              </a:rPr>
              <a:t>com/</a:t>
            </a:r>
            <a:r>
              <a:rPr lang="en-US" altLang="ja-JP" sz="900" dirty="0" err="1">
                <a:solidFill>
                  <a:schemeClr val="tx1"/>
                </a:solidFill>
              </a:rPr>
              <a:t>reg_com.php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lang="en-US" altLang="ja-JP" sz="900" dirty="0">
                <a:solidFill>
                  <a:schemeClr val="tx1"/>
                </a:solidFill>
              </a:rPr>
              <a:t>E-11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6606686" y="806825"/>
            <a:ext cx="1440033" cy="5701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企業情報登録確認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lang="en-US" altLang="ja-JP" sz="900" dirty="0">
                <a:solidFill>
                  <a:schemeClr val="tx1"/>
                </a:solidFill>
              </a:rPr>
              <a:t>com/</a:t>
            </a:r>
            <a:r>
              <a:rPr lang="en-US" altLang="ja-JP" sz="900" dirty="0" err="1">
                <a:solidFill>
                  <a:schemeClr val="tx1"/>
                </a:solidFill>
              </a:rPr>
              <a:t>reg_com_chk.php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lang="en-US" altLang="ja-JP" sz="900" dirty="0">
                <a:solidFill>
                  <a:schemeClr val="tx1"/>
                </a:solidFill>
              </a:rPr>
              <a:t>B-12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8602081" y="806825"/>
            <a:ext cx="1434804" cy="5701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企業情報登録実行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lang="en-US" altLang="ja-JP" sz="900" dirty="0">
                <a:solidFill>
                  <a:schemeClr val="tx1"/>
                </a:solidFill>
              </a:rPr>
              <a:t>com/</a:t>
            </a:r>
            <a:r>
              <a:rPr lang="en-US" altLang="ja-JP" sz="900" dirty="0" err="1">
                <a:solidFill>
                  <a:schemeClr val="tx1"/>
                </a:solidFill>
              </a:rPr>
              <a:t>reg_com_exe.php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lang="en-US" altLang="ja-JP" sz="900" dirty="0">
                <a:solidFill>
                  <a:schemeClr val="tx1"/>
                </a:solidFill>
              </a:rPr>
              <a:t>E-13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617644" y="2757239"/>
            <a:ext cx="1223682" cy="5701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求人情報登録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lang="en-US" altLang="ja-JP" sz="900" dirty="0">
                <a:solidFill>
                  <a:schemeClr val="tx1"/>
                </a:solidFill>
              </a:rPr>
              <a:t>com/</a:t>
            </a:r>
            <a:r>
              <a:rPr lang="en-US" altLang="ja-JP" sz="900" dirty="0" err="1">
                <a:solidFill>
                  <a:schemeClr val="tx1"/>
                </a:solidFill>
              </a:rPr>
              <a:t>reg_offer.php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lang="en-US" altLang="ja-JP" sz="900" dirty="0">
                <a:solidFill>
                  <a:schemeClr val="tx1"/>
                </a:solidFill>
              </a:rPr>
              <a:t>E-21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6503521" y="2756748"/>
            <a:ext cx="1436365" cy="5701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求人情報登録確認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lang="en-US" altLang="ja-JP" sz="900" dirty="0">
                <a:solidFill>
                  <a:schemeClr val="tx1"/>
                </a:solidFill>
              </a:rPr>
              <a:t>com/</a:t>
            </a:r>
            <a:r>
              <a:rPr lang="en-US" altLang="ja-JP" sz="900" dirty="0" err="1">
                <a:solidFill>
                  <a:schemeClr val="tx1"/>
                </a:solidFill>
              </a:rPr>
              <a:t>reg_offer_chk.php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lang="en-US" altLang="ja-JP" sz="900" dirty="0">
                <a:solidFill>
                  <a:schemeClr val="tx1"/>
                </a:solidFill>
              </a:rPr>
              <a:t>E-22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8602081" y="2756747"/>
            <a:ext cx="1553138" cy="5701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求人情報登録実行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lang="en-US" altLang="ja-JP" sz="900" dirty="0">
                <a:solidFill>
                  <a:schemeClr val="tx1"/>
                </a:solidFill>
              </a:rPr>
              <a:t>com/</a:t>
            </a:r>
            <a:r>
              <a:rPr lang="en-US" altLang="ja-JP" sz="900" dirty="0" err="1">
                <a:solidFill>
                  <a:schemeClr val="tx1"/>
                </a:solidFill>
              </a:rPr>
              <a:t>reg_offer_exe.php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lang="en-US" altLang="ja-JP" sz="900" dirty="0">
                <a:solidFill>
                  <a:schemeClr val="tx1"/>
                </a:solidFill>
              </a:rPr>
              <a:t>E-23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4611294" y="3811899"/>
            <a:ext cx="1326778" cy="5701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求人情報詳細</a:t>
            </a:r>
            <a:r>
              <a:rPr lang="en-US" altLang="ja-JP" sz="900" dirty="0">
                <a:solidFill>
                  <a:schemeClr val="tx1"/>
                </a:solidFill>
              </a:rPr>
              <a:t>com/</a:t>
            </a:r>
            <a:r>
              <a:rPr lang="en-US" altLang="ja-JP" sz="900" dirty="0" err="1">
                <a:solidFill>
                  <a:schemeClr val="tx1"/>
                </a:solidFill>
              </a:rPr>
              <a:t>com_dtl.php</a:t>
            </a:r>
            <a:endParaRPr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lang="en-US" altLang="ja-JP" sz="900" dirty="0">
                <a:solidFill>
                  <a:schemeClr val="tx1"/>
                </a:solidFill>
              </a:rPr>
              <a:t>E-31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4611294" y="4773149"/>
            <a:ext cx="1337088" cy="5701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パスワード更新</a:t>
            </a:r>
            <a:r>
              <a:rPr lang="en-US" altLang="ja-JP" sz="900" dirty="0">
                <a:solidFill>
                  <a:schemeClr val="tx1"/>
                </a:solidFill>
              </a:rPr>
              <a:t>com/</a:t>
            </a:r>
            <a:r>
              <a:rPr lang="en-US" altLang="ja-JP" sz="900" dirty="0" err="1">
                <a:solidFill>
                  <a:schemeClr val="tx1"/>
                </a:solidFill>
              </a:rPr>
              <a:t>passwd.php</a:t>
            </a:r>
            <a:endParaRPr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lang="en-US" altLang="ja-JP" sz="900" dirty="0">
                <a:solidFill>
                  <a:schemeClr val="tx1"/>
                </a:solidFill>
              </a:rPr>
              <a:t>E-41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4611294" y="5483165"/>
            <a:ext cx="1337088" cy="5701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ログアウト</a:t>
            </a:r>
            <a:endParaRPr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lang="en-US" altLang="ja-JP" sz="900" dirty="0">
                <a:solidFill>
                  <a:schemeClr val="tx1"/>
                </a:solidFill>
              </a:rPr>
              <a:t>com/</a:t>
            </a:r>
            <a:r>
              <a:rPr lang="en-US" altLang="ja-JP" sz="900" dirty="0" err="1">
                <a:solidFill>
                  <a:schemeClr val="tx1"/>
                </a:solidFill>
              </a:rPr>
              <a:t>logout.php</a:t>
            </a:r>
            <a:endParaRPr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lang="en-US" altLang="ja-JP" sz="900" dirty="0">
                <a:solidFill>
                  <a:schemeClr val="tx1"/>
                </a:solidFill>
              </a:rPr>
              <a:t>E-51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4562921" y="1558645"/>
            <a:ext cx="1320428" cy="5701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入力マニュアル</a:t>
            </a:r>
            <a:r>
              <a:rPr lang="en-US" altLang="ja-JP" sz="900" dirty="0">
                <a:solidFill>
                  <a:schemeClr val="tx1"/>
                </a:solidFill>
              </a:rPr>
              <a:t>com/</a:t>
            </a:r>
            <a:r>
              <a:rPr lang="en-US" altLang="ja-JP" sz="900" dirty="0" err="1">
                <a:solidFill>
                  <a:schemeClr val="tx1"/>
                </a:solidFill>
              </a:rPr>
              <a:t>howtoinput.php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lang="en-US" altLang="ja-JP" sz="900" dirty="0">
                <a:solidFill>
                  <a:schemeClr val="tx1"/>
                </a:solidFill>
              </a:rPr>
              <a:t>E-03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cxnSp>
        <p:nvCxnSpPr>
          <p:cNvPr id="3" name="直線矢印コネクタ 2"/>
          <p:cNvCxnSpPr>
            <a:stCxn id="5" idx="3"/>
            <a:endCxn id="4" idx="1"/>
          </p:cNvCxnSpPr>
          <p:nvPr/>
        </p:nvCxnSpPr>
        <p:spPr>
          <a:xfrm>
            <a:off x="1798355" y="1091903"/>
            <a:ext cx="6683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4" idx="3"/>
            <a:endCxn id="6" idx="1"/>
          </p:cNvCxnSpPr>
          <p:nvPr/>
        </p:nvCxnSpPr>
        <p:spPr>
          <a:xfrm>
            <a:off x="3690358" y="1091903"/>
            <a:ext cx="9209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6" idx="3"/>
            <a:endCxn id="7" idx="1"/>
          </p:cNvCxnSpPr>
          <p:nvPr/>
        </p:nvCxnSpPr>
        <p:spPr>
          <a:xfrm>
            <a:off x="5834976" y="1091903"/>
            <a:ext cx="771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7" idx="3"/>
            <a:endCxn id="8" idx="1"/>
          </p:cNvCxnSpPr>
          <p:nvPr/>
        </p:nvCxnSpPr>
        <p:spPr>
          <a:xfrm>
            <a:off x="8046719" y="1091903"/>
            <a:ext cx="5553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カギ線コネクタ 26"/>
          <p:cNvCxnSpPr>
            <a:stCxn id="7" idx="0"/>
            <a:endCxn id="6" idx="0"/>
          </p:cNvCxnSpPr>
          <p:nvPr/>
        </p:nvCxnSpPr>
        <p:spPr>
          <a:xfrm rot="16200000" flipV="1">
            <a:off x="6274919" y="-244959"/>
            <a:ext cx="12700" cy="210356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6" idx="2"/>
            <a:endCxn id="15" idx="0"/>
          </p:cNvCxnSpPr>
          <p:nvPr/>
        </p:nvCxnSpPr>
        <p:spPr>
          <a:xfrm>
            <a:off x="5223135" y="1376980"/>
            <a:ext cx="0" cy="18166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カギ線コネクタ 31"/>
          <p:cNvCxnSpPr>
            <a:stCxn id="4" idx="3"/>
            <a:endCxn id="9" idx="1"/>
          </p:cNvCxnSpPr>
          <p:nvPr/>
        </p:nvCxnSpPr>
        <p:spPr>
          <a:xfrm>
            <a:off x="3690358" y="1091903"/>
            <a:ext cx="927286" cy="19504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カギ線コネクタ 37"/>
          <p:cNvCxnSpPr>
            <a:stCxn id="10" idx="0"/>
            <a:endCxn id="9" idx="0"/>
          </p:cNvCxnSpPr>
          <p:nvPr/>
        </p:nvCxnSpPr>
        <p:spPr>
          <a:xfrm rot="16200000" flipH="1" flipV="1">
            <a:off x="6225349" y="1760883"/>
            <a:ext cx="491" cy="1992219"/>
          </a:xfrm>
          <a:prstGeom prst="bentConnector3">
            <a:avLst>
              <a:gd name="adj1" fmla="val -465580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 flipV="1">
            <a:off x="5088367" y="2128800"/>
            <a:ext cx="0" cy="6279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stCxn id="9" idx="3"/>
            <a:endCxn id="10" idx="1"/>
          </p:cNvCxnSpPr>
          <p:nvPr/>
        </p:nvCxnSpPr>
        <p:spPr>
          <a:xfrm flipV="1">
            <a:off x="5841326" y="3041826"/>
            <a:ext cx="662195" cy="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stCxn id="10" idx="3"/>
            <a:endCxn id="11" idx="1"/>
          </p:cNvCxnSpPr>
          <p:nvPr/>
        </p:nvCxnSpPr>
        <p:spPr>
          <a:xfrm flipV="1">
            <a:off x="7939886" y="3041825"/>
            <a:ext cx="6621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カギ線コネクタ 46"/>
          <p:cNvCxnSpPr>
            <a:stCxn id="9" idx="2"/>
            <a:endCxn id="11" idx="1"/>
          </p:cNvCxnSpPr>
          <p:nvPr/>
        </p:nvCxnSpPr>
        <p:spPr>
          <a:xfrm rot="5400000" flipH="1" flipV="1">
            <a:off x="6772998" y="1498312"/>
            <a:ext cx="285569" cy="3372596"/>
          </a:xfrm>
          <a:prstGeom prst="bentConnector4">
            <a:avLst>
              <a:gd name="adj1" fmla="val -80051"/>
              <a:gd name="adj2" fmla="val 903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5380486" y="3355236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solidFill>
                  <a:schemeClr val="accent1"/>
                </a:solidFill>
              </a:rPr>
              <a:t>削除フラグ</a:t>
            </a:r>
            <a:endParaRPr kumimoji="1" lang="ja-JP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53" name="カギ線コネクタ 52"/>
          <p:cNvCxnSpPr>
            <a:stCxn id="4" idx="3"/>
            <a:endCxn id="12" idx="1"/>
          </p:cNvCxnSpPr>
          <p:nvPr/>
        </p:nvCxnSpPr>
        <p:spPr>
          <a:xfrm>
            <a:off x="3690358" y="1091903"/>
            <a:ext cx="920936" cy="30050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カギ線コネクタ 54"/>
          <p:cNvCxnSpPr>
            <a:stCxn id="4" idx="3"/>
            <a:endCxn id="13" idx="1"/>
          </p:cNvCxnSpPr>
          <p:nvPr/>
        </p:nvCxnSpPr>
        <p:spPr>
          <a:xfrm>
            <a:off x="3690358" y="1091903"/>
            <a:ext cx="920936" cy="39663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カギ線コネクタ 56"/>
          <p:cNvCxnSpPr>
            <a:stCxn id="4" idx="3"/>
            <a:endCxn id="14" idx="1"/>
          </p:cNvCxnSpPr>
          <p:nvPr/>
        </p:nvCxnSpPr>
        <p:spPr>
          <a:xfrm>
            <a:off x="3690358" y="1091903"/>
            <a:ext cx="920936" cy="46763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カギ線コネクタ 58"/>
          <p:cNvCxnSpPr>
            <a:stCxn id="14" idx="2"/>
            <a:endCxn id="5" idx="2"/>
          </p:cNvCxnSpPr>
          <p:nvPr/>
        </p:nvCxnSpPr>
        <p:spPr>
          <a:xfrm rot="5400000" flipH="1">
            <a:off x="871698" y="1645180"/>
            <a:ext cx="4676340" cy="4139940"/>
          </a:xfrm>
          <a:prstGeom prst="bentConnector3">
            <a:avLst>
              <a:gd name="adj1" fmla="val -4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カギ線コネクタ 72"/>
          <p:cNvCxnSpPr>
            <a:stCxn id="13" idx="3"/>
            <a:endCxn id="13" idx="0"/>
          </p:cNvCxnSpPr>
          <p:nvPr/>
        </p:nvCxnSpPr>
        <p:spPr>
          <a:xfrm flipH="1" flipV="1">
            <a:off x="5279838" y="4773149"/>
            <a:ext cx="668544" cy="285078"/>
          </a:xfrm>
          <a:prstGeom prst="bentConnector4">
            <a:avLst>
              <a:gd name="adj1" fmla="val -34194"/>
              <a:gd name="adj2" fmla="val 1801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5867721" y="304990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solidFill>
                  <a:schemeClr val="accent1"/>
                </a:solidFill>
              </a:rPr>
              <a:t>入力値</a:t>
            </a:r>
            <a:endParaRPr kumimoji="1" lang="ja-JP" altLang="en-US" sz="1200" dirty="0">
              <a:solidFill>
                <a:schemeClr val="accent1"/>
              </a:solidFill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5856841" y="224470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solidFill>
                  <a:schemeClr val="accent1"/>
                </a:solidFill>
              </a:rPr>
              <a:t>入力値</a:t>
            </a:r>
            <a:endParaRPr kumimoji="1" lang="ja-JP" altLang="en-US" sz="1200" dirty="0">
              <a:solidFill>
                <a:schemeClr val="accent1"/>
              </a:solidFill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7915605" y="277290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solidFill>
                  <a:schemeClr val="accent1"/>
                </a:solidFill>
              </a:rPr>
              <a:t>入力値</a:t>
            </a:r>
            <a:endParaRPr kumimoji="1" lang="ja-JP" altLang="en-US" sz="1200" dirty="0">
              <a:solidFill>
                <a:schemeClr val="accent1"/>
              </a:solidFill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4171382" y="368256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solidFill>
                  <a:schemeClr val="accent1"/>
                </a:solidFill>
              </a:rPr>
              <a:t>企業</a:t>
            </a:r>
            <a:endParaRPr lang="en-US" altLang="ja-JP" sz="1200" dirty="0">
              <a:solidFill>
                <a:schemeClr val="accent1"/>
              </a:solidFill>
            </a:endParaRPr>
          </a:p>
          <a:p>
            <a:r>
              <a:rPr lang="en-US" altLang="ja-JP" sz="1200" dirty="0">
                <a:solidFill>
                  <a:schemeClr val="accent1"/>
                </a:solidFill>
              </a:rPr>
              <a:t>ID</a:t>
            </a:r>
            <a:endParaRPr kumimoji="1" lang="ja-JP" altLang="en-US" sz="1200" dirty="0">
              <a:solidFill>
                <a:schemeClr val="accent1"/>
              </a:solidFill>
            </a:endParaRPr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6168522" y="454231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solidFill>
                  <a:schemeClr val="accent1"/>
                </a:solidFill>
              </a:rPr>
              <a:t>新旧</a:t>
            </a:r>
            <a:endParaRPr kumimoji="1" lang="en-US" altLang="ja-JP" sz="1200" dirty="0">
              <a:solidFill>
                <a:schemeClr val="accent1"/>
              </a:solidFill>
            </a:endParaRPr>
          </a:p>
          <a:p>
            <a:r>
              <a:rPr kumimoji="1" lang="en-US" altLang="ja-JP" sz="1200" dirty="0">
                <a:solidFill>
                  <a:schemeClr val="accent1"/>
                </a:solidFill>
              </a:rPr>
              <a:t>PW</a:t>
            </a:r>
            <a:endParaRPr kumimoji="1" lang="ja-JP" altLang="en-US" sz="1200" dirty="0">
              <a:solidFill>
                <a:schemeClr val="accent1"/>
              </a:solidFill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1503817" y="298409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solidFill>
                  <a:schemeClr val="accent1"/>
                </a:solidFill>
              </a:rPr>
              <a:t>ID,PW</a:t>
            </a:r>
            <a:endParaRPr kumimoji="1" lang="ja-JP" altLang="en-US" sz="1200" dirty="0">
              <a:solidFill>
                <a:schemeClr val="accent1"/>
              </a:solidFill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5922266" y="112720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solidFill>
                  <a:schemeClr val="accent1"/>
                </a:solidFill>
              </a:rPr>
              <a:t>入力値</a:t>
            </a:r>
            <a:endParaRPr kumimoji="1" lang="ja-JP" altLang="en-US" sz="1200" dirty="0">
              <a:solidFill>
                <a:schemeClr val="accent1"/>
              </a:solidFill>
            </a:endParaRPr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5911386" y="32200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solidFill>
                  <a:schemeClr val="accent1"/>
                </a:solidFill>
              </a:rPr>
              <a:t>入力値</a:t>
            </a:r>
            <a:endParaRPr kumimoji="1" lang="ja-JP" altLang="en-US" sz="1200" dirty="0">
              <a:solidFill>
                <a:schemeClr val="accent1"/>
              </a:solidFill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7970150" y="85020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solidFill>
                  <a:schemeClr val="accent1"/>
                </a:solidFill>
              </a:rPr>
              <a:t>入力値</a:t>
            </a:r>
            <a:endParaRPr kumimoji="1" lang="ja-JP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21" name="カギ線コネクタ 20"/>
          <p:cNvCxnSpPr>
            <a:stCxn id="5" idx="3"/>
            <a:endCxn id="5" idx="0"/>
          </p:cNvCxnSpPr>
          <p:nvPr/>
        </p:nvCxnSpPr>
        <p:spPr>
          <a:xfrm flipH="1" flipV="1">
            <a:off x="1139898" y="806825"/>
            <a:ext cx="658457" cy="285078"/>
          </a:xfrm>
          <a:prstGeom prst="bentConnector4">
            <a:avLst>
              <a:gd name="adj1" fmla="val -34718"/>
              <a:gd name="adj2" fmla="val 1801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829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正方形/長方形 28"/>
          <p:cNvSpPr/>
          <p:nvPr/>
        </p:nvSpPr>
        <p:spPr>
          <a:xfrm>
            <a:off x="2655397" y="1487861"/>
            <a:ext cx="9081196" cy="34391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961582" y="1527084"/>
            <a:ext cx="1887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必須：協力会担当者</a:t>
            </a:r>
            <a:endParaRPr lang="en-US" altLang="ja-JP" sz="1400" dirty="0"/>
          </a:p>
          <a:p>
            <a:r>
              <a:rPr lang="ja-JP" altLang="en-US" sz="1400" dirty="0"/>
              <a:t>　　　ログイン情報</a:t>
            </a:r>
            <a:endParaRPr kumimoji="1" lang="ja-JP" altLang="en-US" sz="1400" dirty="0"/>
          </a:p>
        </p:txBody>
      </p:sp>
      <p:sp>
        <p:nvSpPr>
          <p:cNvPr id="2" name="正方形/長方形 1"/>
          <p:cNvSpPr/>
          <p:nvPr/>
        </p:nvSpPr>
        <p:spPr>
          <a:xfrm>
            <a:off x="591671" y="1688952"/>
            <a:ext cx="1464831" cy="570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協力会担当者</a:t>
            </a:r>
            <a:r>
              <a:rPr kumimoji="1" lang="ja-JP" altLang="en-US" sz="900" dirty="0">
                <a:solidFill>
                  <a:schemeClr val="tx1"/>
                </a:solidFill>
              </a:rPr>
              <a:t>ログイン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lang="en-US" altLang="ja-JP" sz="900" dirty="0">
                <a:solidFill>
                  <a:schemeClr val="tx1"/>
                </a:solidFill>
              </a:rPr>
              <a:t>admin/</a:t>
            </a:r>
            <a:r>
              <a:rPr lang="en-US" altLang="ja-JP" sz="900" dirty="0" err="1">
                <a:solidFill>
                  <a:schemeClr val="tx1"/>
                </a:solidFill>
              </a:rPr>
              <a:t>input_login.php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lang="en-US" altLang="ja-JP" sz="900" dirty="0">
                <a:solidFill>
                  <a:schemeClr val="tx1"/>
                </a:solidFill>
              </a:rPr>
              <a:t>F-01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2884842" y="1688953"/>
            <a:ext cx="1223682" cy="5701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協力会担当者</a:t>
            </a:r>
            <a:r>
              <a:rPr kumimoji="1" lang="ja-JP" altLang="en-US" sz="900" dirty="0">
                <a:solidFill>
                  <a:schemeClr val="tx1"/>
                </a:solidFill>
              </a:rPr>
              <a:t>トップ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lang="en-US" altLang="ja-JP" sz="900" dirty="0">
                <a:solidFill>
                  <a:schemeClr val="tx1"/>
                </a:solidFill>
              </a:rPr>
              <a:t>admin/</a:t>
            </a:r>
            <a:r>
              <a:rPr lang="en-US" altLang="ja-JP" sz="900" dirty="0" err="1">
                <a:solidFill>
                  <a:schemeClr val="tx1"/>
                </a:solidFill>
              </a:rPr>
              <a:t>index.php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lang="en-US" altLang="ja-JP" sz="900" dirty="0">
                <a:solidFill>
                  <a:schemeClr val="tx1"/>
                </a:solidFill>
              </a:rPr>
              <a:t>F-02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4886886" y="1688951"/>
            <a:ext cx="1569275" cy="5701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登録企業管理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lang="en-US" altLang="ja-JP" sz="900" dirty="0">
                <a:solidFill>
                  <a:schemeClr val="tx1"/>
                </a:solidFill>
              </a:rPr>
              <a:t>admin/</a:t>
            </a:r>
            <a:r>
              <a:rPr lang="en-US" altLang="ja-JP" sz="900" dirty="0" err="1">
                <a:solidFill>
                  <a:schemeClr val="tx1"/>
                </a:solidFill>
              </a:rPr>
              <a:t>com_manage.php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lang="en-US" altLang="ja-JP" sz="900" dirty="0">
                <a:solidFill>
                  <a:schemeClr val="tx1"/>
                </a:solidFill>
              </a:rPr>
              <a:t>F-11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7314304" y="1688951"/>
            <a:ext cx="1223682" cy="5701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</a:rPr>
              <a:t>ID</a:t>
            </a:r>
            <a:r>
              <a:rPr lang="ja-JP" altLang="en-US" sz="900" dirty="0">
                <a:solidFill>
                  <a:schemeClr val="tx1"/>
                </a:solidFill>
              </a:rPr>
              <a:t>通知実行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lang="en-US" altLang="ja-JP" sz="900" dirty="0">
                <a:solidFill>
                  <a:schemeClr val="tx1"/>
                </a:solidFill>
              </a:rPr>
              <a:t>admin/</a:t>
            </a:r>
            <a:r>
              <a:rPr lang="en-US" altLang="ja-JP" sz="900" dirty="0" err="1">
                <a:solidFill>
                  <a:schemeClr val="tx1"/>
                </a:solidFill>
              </a:rPr>
              <a:t>send_id.php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lang="en-US" altLang="ja-JP" sz="900" dirty="0">
                <a:solidFill>
                  <a:schemeClr val="tx1"/>
                </a:solidFill>
              </a:rPr>
              <a:t>F-12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4886886" y="2929667"/>
            <a:ext cx="1337088" cy="5701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パスワード更新</a:t>
            </a:r>
            <a:endParaRPr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lang="en-US" altLang="ja-JP" sz="900" dirty="0">
                <a:solidFill>
                  <a:schemeClr val="tx1"/>
                </a:solidFill>
              </a:rPr>
              <a:t>admin/</a:t>
            </a:r>
            <a:r>
              <a:rPr lang="en-US" altLang="ja-JP" sz="900" dirty="0" err="1">
                <a:solidFill>
                  <a:schemeClr val="tx1"/>
                </a:solidFill>
              </a:rPr>
              <a:t>passwd.php</a:t>
            </a:r>
            <a:endParaRPr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lang="en-US" altLang="ja-JP" sz="900" dirty="0">
                <a:solidFill>
                  <a:schemeClr val="tx1"/>
                </a:solidFill>
              </a:rPr>
              <a:t>F-21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886886" y="4170383"/>
            <a:ext cx="1337088" cy="5701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ログアウト</a:t>
            </a:r>
            <a:endParaRPr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lang="en-US" altLang="ja-JP" sz="900" dirty="0">
                <a:solidFill>
                  <a:schemeClr val="tx1"/>
                </a:solidFill>
              </a:rPr>
              <a:t>admin/</a:t>
            </a:r>
            <a:r>
              <a:rPr lang="en-US" altLang="ja-JP" sz="900" dirty="0" err="1">
                <a:solidFill>
                  <a:schemeClr val="tx1"/>
                </a:solidFill>
              </a:rPr>
              <a:t>logout.php</a:t>
            </a:r>
            <a:endParaRPr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lang="en-US" altLang="ja-JP" sz="900" dirty="0">
                <a:solidFill>
                  <a:schemeClr val="tx1"/>
                </a:solidFill>
              </a:rPr>
              <a:t>F-31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cxnSp>
        <p:nvCxnSpPr>
          <p:cNvPr id="17" name="直線矢印コネクタ 16"/>
          <p:cNvCxnSpPr>
            <a:stCxn id="2" idx="3"/>
            <a:endCxn id="3" idx="1"/>
          </p:cNvCxnSpPr>
          <p:nvPr/>
        </p:nvCxnSpPr>
        <p:spPr>
          <a:xfrm>
            <a:off x="2056502" y="1974030"/>
            <a:ext cx="8283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3" idx="3"/>
            <a:endCxn id="4" idx="1"/>
          </p:cNvCxnSpPr>
          <p:nvPr/>
        </p:nvCxnSpPr>
        <p:spPr>
          <a:xfrm flipV="1">
            <a:off x="4108524" y="1974029"/>
            <a:ext cx="77836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4" idx="3"/>
            <a:endCxn id="5" idx="1"/>
          </p:cNvCxnSpPr>
          <p:nvPr/>
        </p:nvCxnSpPr>
        <p:spPr>
          <a:xfrm>
            <a:off x="6456161" y="1974029"/>
            <a:ext cx="8581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カギ線コネクタ 22"/>
          <p:cNvCxnSpPr>
            <a:stCxn id="3" idx="3"/>
            <a:endCxn id="6" idx="1"/>
          </p:cNvCxnSpPr>
          <p:nvPr/>
        </p:nvCxnSpPr>
        <p:spPr>
          <a:xfrm>
            <a:off x="4108524" y="1974031"/>
            <a:ext cx="778362" cy="12407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カギ線コネクタ 25"/>
          <p:cNvCxnSpPr>
            <a:stCxn id="3" idx="3"/>
            <a:endCxn id="7" idx="1"/>
          </p:cNvCxnSpPr>
          <p:nvPr/>
        </p:nvCxnSpPr>
        <p:spPr>
          <a:xfrm>
            <a:off x="4108524" y="1974031"/>
            <a:ext cx="778362" cy="24814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カギ線コネクタ 31"/>
          <p:cNvCxnSpPr>
            <a:stCxn id="7" idx="2"/>
            <a:endCxn id="2" idx="2"/>
          </p:cNvCxnSpPr>
          <p:nvPr/>
        </p:nvCxnSpPr>
        <p:spPr>
          <a:xfrm rot="5400000" flipH="1">
            <a:off x="2199043" y="1384152"/>
            <a:ext cx="2481431" cy="4231343"/>
          </a:xfrm>
          <a:prstGeom prst="bentConnector3">
            <a:avLst>
              <a:gd name="adj1" fmla="val -200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6555609" y="1697029"/>
            <a:ext cx="77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solidFill>
                  <a:schemeClr val="accent1"/>
                </a:solidFill>
              </a:rPr>
              <a:t>企業</a:t>
            </a:r>
            <a:r>
              <a:rPr lang="en-US" altLang="ja-JP" sz="1200" dirty="0">
                <a:solidFill>
                  <a:schemeClr val="accent1"/>
                </a:solidFill>
              </a:rPr>
              <a:t>ID[]</a:t>
            </a:r>
            <a:endParaRPr kumimoji="1" lang="ja-JP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40" name="カギ線コネクタ 39"/>
          <p:cNvCxnSpPr>
            <a:stCxn id="6" idx="3"/>
            <a:endCxn id="6" idx="0"/>
          </p:cNvCxnSpPr>
          <p:nvPr/>
        </p:nvCxnSpPr>
        <p:spPr>
          <a:xfrm flipH="1" flipV="1">
            <a:off x="5555430" y="2929667"/>
            <a:ext cx="668544" cy="285078"/>
          </a:xfrm>
          <a:prstGeom prst="bentConnector4">
            <a:avLst>
              <a:gd name="adj1" fmla="val -34194"/>
              <a:gd name="adj2" fmla="val 1801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6460189" y="267664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solidFill>
                  <a:schemeClr val="accent1"/>
                </a:solidFill>
              </a:rPr>
              <a:t>新旧</a:t>
            </a:r>
            <a:endParaRPr kumimoji="1" lang="en-US" altLang="ja-JP" sz="1200" dirty="0">
              <a:solidFill>
                <a:schemeClr val="accent1"/>
              </a:solidFill>
            </a:endParaRPr>
          </a:p>
          <a:p>
            <a:r>
              <a:rPr kumimoji="1" lang="en-US" altLang="ja-JP" sz="1200" dirty="0">
                <a:solidFill>
                  <a:schemeClr val="accent1"/>
                </a:solidFill>
              </a:rPr>
              <a:t>PW</a:t>
            </a:r>
            <a:endParaRPr kumimoji="1" lang="ja-JP" altLang="en-US" sz="1200" dirty="0">
              <a:solidFill>
                <a:schemeClr val="accent1"/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555208" y="1126875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solidFill>
                  <a:schemeClr val="accent1"/>
                </a:solidFill>
              </a:rPr>
              <a:t>ID,PW</a:t>
            </a:r>
            <a:endParaRPr kumimoji="1" lang="ja-JP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9" name="カギ線コネクタ 8"/>
          <p:cNvCxnSpPr>
            <a:stCxn id="2" idx="3"/>
            <a:endCxn id="2" idx="0"/>
          </p:cNvCxnSpPr>
          <p:nvPr/>
        </p:nvCxnSpPr>
        <p:spPr>
          <a:xfrm flipH="1" flipV="1">
            <a:off x="1324087" y="1688952"/>
            <a:ext cx="732415" cy="285078"/>
          </a:xfrm>
          <a:prstGeom prst="bentConnector4">
            <a:avLst>
              <a:gd name="adj1" fmla="val -31212"/>
              <a:gd name="adj2" fmla="val 1801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830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方形/長方形 40"/>
          <p:cNvSpPr/>
          <p:nvPr/>
        </p:nvSpPr>
        <p:spPr>
          <a:xfrm>
            <a:off x="2581834" y="250731"/>
            <a:ext cx="9230061" cy="48483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0036885" y="289955"/>
            <a:ext cx="1887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必須：学校担当者</a:t>
            </a:r>
            <a:endParaRPr lang="en-US" altLang="ja-JP" sz="1400" dirty="0"/>
          </a:p>
          <a:p>
            <a:r>
              <a:rPr lang="ja-JP" altLang="en-US" sz="1400" dirty="0"/>
              <a:t>　　　ログイン情報</a:t>
            </a:r>
            <a:endParaRPr kumimoji="1" lang="ja-JP" altLang="en-US" sz="1400" dirty="0"/>
          </a:p>
        </p:txBody>
      </p:sp>
      <p:sp>
        <p:nvSpPr>
          <p:cNvPr id="2" name="正方形/長方形 1"/>
          <p:cNvSpPr/>
          <p:nvPr/>
        </p:nvSpPr>
        <p:spPr>
          <a:xfrm>
            <a:off x="266251" y="783514"/>
            <a:ext cx="1681335" cy="5701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学校担当者</a:t>
            </a:r>
            <a:r>
              <a:rPr kumimoji="1" lang="ja-JP" altLang="en-US" sz="900" dirty="0">
                <a:solidFill>
                  <a:schemeClr val="tx1"/>
                </a:solidFill>
              </a:rPr>
              <a:t>ログイン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lang="en-US" altLang="ja-JP" sz="900" dirty="0" err="1">
                <a:solidFill>
                  <a:schemeClr val="tx1"/>
                </a:solidFill>
              </a:rPr>
              <a:t>usr_mng</a:t>
            </a:r>
            <a:r>
              <a:rPr lang="en-US" altLang="ja-JP" sz="900" dirty="0">
                <a:solidFill>
                  <a:schemeClr val="tx1"/>
                </a:solidFill>
              </a:rPr>
              <a:t>/</a:t>
            </a:r>
            <a:r>
              <a:rPr lang="en-US" altLang="ja-JP" sz="900" dirty="0" err="1">
                <a:solidFill>
                  <a:schemeClr val="tx1"/>
                </a:solidFill>
              </a:rPr>
              <a:t>input_login.php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lang="en-US" altLang="ja-JP" sz="900" dirty="0">
                <a:solidFill>
                  <a:schemeClr val="tx1"/>
                </a:solidFill>
              </a:rPr>
              <a:t>G-01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2830160" y="789426"/>
            <a:ext cx="1558959" cy="5701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学校担当者トップ</a:t>
            </a:r>
            <a:r>
              <a:rPr lang="en-US" altLang="ja-JP" sz="900" dirty="0" err="1">
                <a:solidFill>
                  <a:schemeClr val="tx1"/>
                </a:solidFill>
              </a:rPr>
              <a:t>user_mng</a:t>
            </a:r>
            <a:r>
              <a:rPr lang="en-US" altLang="ja-JP" sz="900" dirty="0">
                <a:solidFill>
                  <a:schemeClr val="tx1"/>
                </a:solidFill>
              </a:rPr>
              <a:t>/</a:t>
            </a:r>
            <a:r>
              <a:rPr lang="en-US" altLang="ja-JP" sz="900" dirty="0" err="1">
                <a:solidFill>
                  <a:schemeClr val="tx1"/>
                </a:solidFill>
              </a:rPr>
              <a:t>index.php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lang="en-US" altLang="ja-JP" sz="900" dirty="0">
                <a:solidFill>
                  <a:schemeClr val="tx1"/>
                </a:solidFill>
              </a:rPr>
              <a:t>G-02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5337131" y="805096"/>
            <a:ext cx="1765150" cy="5701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ユーザ登録管理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lang="en-US" altLang="ja-JP" sz="900" dirty="0" err="1">
                <a:solidFill>
                  <a:schemeClr val="tx1"/>
                </a:solidFill>
              </a:rPr>
              <a:t>usr_mng</a:t>
            </a:r>
            <a:r>
              <a:rPr lang="en-US" altLang="ja-JP" sz="900" dirty="0">
                <a:solidFill>
                  <a:schemeClr val="tx1"/>
                </a:solidFill>
              </a:rPr>
              <a:t>/</a:t>
            </a:r>
            <a:r>
              <a:rPr lang="en-US" altLang="ja-JP" sz="900" dirty="0" err="1">
                <a:solidFill>
                  <a:schemeClr val="tx1"/>
                </a:solidFill>
              </a:rPr>
              <a:t>usr_manage.php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lang="en-US" altLang="ja-JP" sz="900" dirty="0">
                <a:solidFill>
                  <a:schemeClr val="tx1"/>
                </a:solidFill>
              </a:rPr>
              <a:t>G-11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5337132" y="3687283"/>
            <a:ext cx="1337088" cy="5701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パスワード更新</a:t>
            </a:r>
            <a:endParaRPr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lang="en-US" altLang="ja-JP" sz="900" dirty="0">
                <a:solidFill>
                  <a:schemeClr val="tx1"/>
                </a:solidFill>
              </a:rPr>
              <a:t>admin/</a:t>
            </a:r>
            <a:r>
              <a:rPr lang="en-US" altLang="ja-JP" sz="900" dirty="0" err="1">
                <a:solidFill>
                  <a:schemeClr val="tx1"/>
                </a:solidFill>
              </a:rPr>
              <a:t>passwd.php</a:t>
            </a:r>
            <a:endParaRPr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lang="en-US" altLang="ja-JP" sz="900" dirty="0">
                <a:solidFill>
                  <a:schemeClr val="tx1"/>
                </a:solidFill>
              </a:rPr>
              <a:t>G-21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5337132" y="4399977"/>
            <a:ext cx="1337088" cy="5701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ログアウト</a:t>
            </a:r>
            <a:endParaRPr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lang="en-US" altLang="ja-JP" sz="900" dirty="0">
                <a:solidFill>
                  <a:schemeClr val="tx1"/>
                </a:solidFill>
              </a:rPr>
              <a:t>admin/</a:t>
            </a:r>
            <a:r>
              <a:rPr lang="en-US" altLang="ja-JP" sz="900" dirty="0" err="1">
                <a:solidFill>
                  <a:schemeClr val="tx1"/>
                </a:solidFill>
              </a:rPr>
              <a:t>logout.php</a:t>
            </a:r>
            <a:endParaRPr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lang="en-US" altLang="ja-JP" sz="900" dirty="0">
                <a:solidFill>
                  <a:schemeClr val="tx1"/>
                </a:solidFill>
              </a:rPr>
              <a:t>G-31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441570" y="2174920"/>
            <a:ext cx="1556274" cy="5701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ユーザ情報更新</a:t>
            </a:r>
            <a:endParaRPr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lang="en-US" altLang="ja-JP" sz="900" dirty="0" err="1">
                <a:solidFill>
                  <a:schemeClr val="tx1"/>
                </a:solidFill>
              </a:rPr>
              <a:t>usr_mng</a:t>
            </a:r>
            <a:r>
              <a:rPr lang="en-US" altLang="ja-JP" sz="900" dirty="0">
                <a:solidFill>
                  <a:schemeClr val="tx1"/>
                </a:solidFill>
              </a:rPr>
              <a:t>/</a:t>
            </a:r>
            <a:r>
              <a:rPr lang="en-US" altLang="ja-JP" sz="900" dirty="0" err="1">
                <a:solidFill>
                  <a:schemeClr val="tx1"/>
                </a:solidFill>
              </a:rPr>
              <a:t>user_upd.php</a:t>
            </a:r>
            <a:endParaRPr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lang="en-US" altLang="ja-JP" sz="900" dirty="0">
                <a:solidFill>
                  <a:schemeClr val="tx1"/>
                </a:solidFill>
              </a:rPr>
              <a:t>G-12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7632092" y="2174920"/>
            <a:ext cx="1737807" cy="5701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ユーザ情報更新確認</a:t>
            </a:r>
            <a:endParaRPr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lang="en-US" altLang="ja-JP" sz="900" dirty="0" err="1">
                <a:solidFill>
                  <a:schemeClr val="tx1"/>
                </a:solidFill>
              </a:rPr>
              <a:t>usr_mng</a:t>
            </a:r>
            <a:r>
              <a:rPr lang="en-US" altLang="ja-JP" sz="900" dirty="0">
                <a:solidFill>
                  <a:schemeClr val="tx1"/>
                </a:solidFill>
              </a:rPr>
              <a:t>/</a:t>
            </a:r>
            <a:r>
              <a:rPr lang="en-US" altLang="ja-JP" sz="900" dirty="0" err="1">
                <a:solidFill>
                  <a:schemeClr val="tx1"/>
                </a:solidFill>
              </a:rPr>
              <a:t>user_upd_chk.php</a:t>
            </a:r>
            <a:endParaRPr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lang="en-US" altLang="ja-JP" sz="900" dirty="0">
                <a:solidFill>
                  <a:schemeClr val="tx1"/>
                </a:solidFill>
              </a:rPr>
              <a:t>G-13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9903984" y="2174920"/>
            <a:ext cx="1744979" cy="5701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ユーザ情報更新実行</a:t>
            </a:r>
            <a:r>
              <a:rPr lang="en-US" altLang="ja-JP" sz="900" dirty="0" err="1">
                <a:solidFill>
                  <a:schemeClr val="tx1"/>
                </a:solidFill>
              </a:rPr>
              <a:t>usr_mng</a:t>
            </a:r>
            <a:r>
              <a:rPr lang="en-US" altLang="ja-JP" sz="900" dirty="0">
                <a:solidFill>
                  <a:schemeClr val="tx1"/>
                </a:solidFill>
              </a:rPr>
              <a:t>/</a:t>
            </a:r>
            <a:r>
              <a:rPr lang="en-US" altLang="ja-JP" sz="900" dirty="0" err="1">
                <a:solidFill>
                  <a:schemeClr val="tx1"/>
                </a:solidFill>
              </a:rPr>
              <a:t>user_upd_exe.php</a:t>
            </a:r>
            <a:endParaRPr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lang="en-US" altLang="ja-JP" sz="900" dirty="0">
                <a:solidFill>
                  <a:schemeClr val="tx1"/>
                </a:solidFill>
              </a:rPr>
              <a:t>G-14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cxnSp>
        <p:nvCxnSpPr>
          <p:cNvPr id="15" name="カギ線コネクタ 14"/>
          <p:cNvCxnSpPr>
            <a:stCxn id="8" idx="0"/>
            <a:endCxn id="7" idx="0"/>
          </p:cNvCxnSpPr>
          <p:nvPr/>
        </p:nvCxnSpPr>
        <p:spPr>
          <a:xfrm rot="16200000" flipV="1">
            <a:off x="7360352" y="1034275"/>
            <a:ext cx="12700" cy="228128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3" idx="3"/>
            <a:endCxn id="4" idx="1"/>
          </p:cNvCxnSpPr>
          <p:nvPr/>
        </p:nvCxnSpPr>
        <p:spPr>
          <a:xfrm>
            <a:off x="4389119" y="1074504"/>
            <a:ext cx="948012" cy="15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2" idx="3"/>
            <a:endCxn id="3" idx="1"/>
          </p:cNvCxnSpPr>
          <p:nvPr/>
        </p:nvCxnSpPr>
        <p:spPr>
          <a:xfrm>
            <a:off x="1947586" y="1068592"/>
            <a:ext cx="882574" cy="5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7" idx="3"/>
            <a:endCxn id="8" idx="1"/>
          </p:cNvCxnSpPr>
          <p:nvPr/>
        </p:nvCxnSpPr>
        <p:spPr>
          <a:xfrm>
            <a:off x="6997844" y="2459998"/>
            <a:ext cx="634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8" idx="3"/>
            <a:endCxn id="9" idx="1"/>
          </p:cNvCxnSpPr>
          <p:nvPr/>
        </p:nvCxnSpPr>
        <p:spPr>
          <a:xfrm>
            <a:off x="9369899" y="2459998"/>
            <a:ext cx="534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カギ線コネクタ 34"/>
          <p:cNvCxnSpPr>
            <a:stCxn id="7" idx="2"/>
            <a:endCxn id="9" idx="1"/>
          </p:cNvCxnSpPr>
          <p:nvPr/>
        </p:nvCxnSpPr>
        <p:spPr>
          <a:xfrm rot="5400000" flipH="1" flipV="1">
            <a:off x="7919306" y="760398"/>
            <a:ext cx="285077" cy="3684277"/>
          </a:xfrm>
          <a:prstGeom prst="bentConnector4">
            <a:avLst>
              <a:gd name="adj1" fmla="val -80189"/>
              <a:gd name="adj2" fmla="val 964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カギ線コネクタ 37"/>
          <p:cNvCxnSpPr>
            <a:stCxn id="3" idx="3"/>
            <a:endCxn id="5" idx="1"/>
          </p:cNvCxnSpPr>
          <p:nvPr/>
        </p:nvCxnSpPr>
        <p:spPr>
          <a:xfrm>
            <a:off x="4389119" y="1074504"/>
            <a:ext cx="948013" cy="28978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カギ線コネクタ 39"/>
          <p:cNvCxnSpPr>
            <a:stCxn id="3" idx="3"/>
            <a:endCxn id="6" idx="1"/>
          </p:cNvCxnSpPr>
          <p:nvPr/>
        </p:nvCxnSpPr>
        <p:spPr>
          <a:xfrm>
            <a:off x="4389119" y="1074504"/>
            <a:ext cx="948013" cy="36105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カギ線コネクタ 42"/>
          <p:cNvCxnSpPr>
            <a:stCxn id="6" idx="2"/>
            <a:endCxn id="2" idx="2"/>
          </p:cNvCxnSpPr>
          <p:nvPr/>
        </p:nvCxnSpPr>
        <p:spPr>
          <a:xfrm rot="5400000" flipH="1">
            <a:off x="1748066" y="712523"/>
            <a:ext cx="3616463" cy="4898757"/>
          </a:xfrm>
          <a:prstGeom prst="bentConnector3">
            <a:avLst>
              <a:gd name="adj1" fmla="val -63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カギ線コネクタ 51"/>
          <p:cNvCxnSpPr>
            <a:endCxn id="7" idx="1"/>
          </p:cNvCxnSpPr>
          <p:nvPr/>
        </p:nvCxnSpPr>
        <p:spPr>
          <a:xfrm rot="5400000">
            <a:off x="5297716" y="1531657"/>
            <a:ext cx="1072196" cy="784487"/>
          </a:xfrm>
          <a:prstGeom prst="bentConnector4">
            <a:avLst>
              <a:gd name="adj1" fmla="val 28679"/>
              <a:gd name="adj2" fmla="val 1291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1760175" y="224393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solidFill>
                  <a:schemeClr val="accent1"/>
                </a:solidFill>
              </a:rPr>
              <a:t>ID,PW</a:t>
            </a:r>
            <a:endParaRPr kumimoji="1" lang="ja-JP" altLang="en-US" sz="1200" dirty="0">
              <a:solidFill>
                <a:schemeClr val="accent1"/>
              </a:solidFill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5238885" y="1438643"/>
            <a:ext cx="80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solidFill>
                  <a:schemeClr val="accent1"/>
                </a:solidFill>
              </a:rPr>
              <a:t>ユーザ</a:t>
            </a:r>
            <a:r>
              <a:rPr lang="en-US" altLang="ja-JP" sz="1200" dirty="0">
                <a:solidFill>
                  <a:schemeClr val="accent1"/>
                </a:solidFill>
              </a:rPr>
              <a:t>ID</a:t>
            </a:r>
            <a:endParaRPr kumimoji="1" lang="ja-JP" altLang="en-US" sz="1200" dirty="0">
              <a:solidFill>
                <a:schemeClr val="accent1"/>
              </a:solidFill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6208667" y="2968388"/>
            <a:ext cx="17299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solidFill>
                  <a:schemeClr val="accent1"/>
                </a:solidFill>
              </a:rPr>
              <a:t>削除フラグ、ユーザ</a:t>
            </a:r>
            <a:r>
              <a:rPr lang="en-US" altLang="ja-JP" sz="1200" dirty="0">
                <a:solidFill>
                  <a:schemeClr val="accent1"/>
                </a:solidFill>
              </a:rPr>
              <a:t>ID</a:t>
            </a:r>
            <a:endParaRPr kumimoji="1" lang="ja-JP" altLang="en-US" sz="1200" dirty="0">
              <a:solidFill>
                <a:schemeClr val="accent1"/>
              </a:solidFill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6988675" y="245999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solidFill>
                  <a:schemeClr val="accent1"/>
                </a:solidFill>
              </a:rPr>
              <a:t>入力値</a:t>
            </a:r>
            <a:endParaRPr kumimoji="1" lang="ja-JP" altLang="en-US" sz="1200" dirty="0">
              <a:solidFill>
                <a:schemeClr val="accent1"/>
              </a:solidFill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6977795" y="165479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solidFill>
                  <a:schemeClr val="accent1"/>
                </a:solidFill>
              </a:rPr>
              <a:t>入力値</a:t>
            </a:r>
            <a:endParaRPr kumimoji="1" lang="ja-JP" altLang="en-US" sz="1200" dirty="0">
              <a:solidFill>
                <a:schemeClr val="accent1"/>
              </a:solidFill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9327137" y="223668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solidFill>
                  <a:schemeClr val="accent1"/>
                </a:solidFill>
              </a:rPr>
              <a:t>入力値</a:t>
            </a:r>
            <a:endParaRPr kumimoji="1" lang="ja-JP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75" name="カギ線コネクタ 74"/>
          <p:cNvCxnSpPr/>
          <p:nvPr/>
        </p:nvCxnSpPr>
        <p:spPr>
          <a:xfrm flipH="1" flipV="1">
            <a:off x="6004902" y="3694561"/>
            <a:ext cx="668544" cy="285078"/>
          </a:xfrm>
          <a:prstGeom prst="bentConnector4">
            <a:avLst>
              <a:gd name="adj1" fmla="val -34194"/>
              <a:gd name="adj2" fmla="val 1801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/>
          <p:cNvSpPr txBox="1"/>
          <p:nvPr/>
        </p:nvSpPr>
        <p:spPr>
          <a:xfrm>
            <a:off x="6909661" y="344154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solidFill>
                  <a:schemeClr val="accent1"/>
                </a:solidFill>
              </a:rPr>
              <a:t>新旧</a:t>
            </a:r>
            <a:endParaRPr kumimoji="1" lang="en-US" altLang="ja-JP" sz="1200" dirty="0">
              <a:solidFill>
                <a:schemeClr val="accent1"/>
              </a:solidFill>
            </a:endParaRPr>
          </a:p>
          <a:p>
            <a:r>
              <a:rPr kumimoji="1" lang="en-US" altLang="ja-JP" sz="1200" dirty="0">
                <a:solidFill>
                  <a:schemeClr val="accent1"/>
                </a:solidFill>
              </a:rPr>
              <a:t>PW</a:t>
            </a:r>
            <a:endParaRPr kumimoji="1" lang="ja-JP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12" name="カギ線コネクタ 11"/>
          <p:cNvCxnSpPr>
            <a:stCxn id="2" idx="3"/>
            <a:endCxn id="2" idx="0"/>
          </p:cNvCxnSpPr>
          <p:nvPr/>
        </p:nvCxnSpPr>
        <p:spPr>
          <a:xfrm flipH="1" flipV="1">
            <a:off x="1106919" y="783514"/>
            <a:ext cx="840667" cy="285078"/>
          </a:xfrm>
          <a:prstGeom prst="bentConnector4">
            <a:avLst>
              <a:gd name="adj1" fmla="val -27193"/>
              <a:gd name="adj2" fmla="val 1801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344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927845" y="2097741"/>
            <a:ext cx="1542827" cy="570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システム管理者</a:t>
            </a:r>
            <a:endParaRPr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900" dirty="0">
                <a:solidFill>
                  <a:schemeClr val="tx1"/>
                </a:solidFill>
              </a:rPr>
              <a:t>ログイン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lang="en-US" altLang="ja-JP" sz="900" dirty="0">
                <a:solidFill>
                  <a:schemeClr val="tx1"/>
                </a:solidFill>
              </a:rPr>
              <a:t>manage/</a:t>
            </a:r>
            <a:r>
              <a:rPr lang="en-US" altLang="ja-JP" sz="900" dirty="0" err="1">
                <a:solidFill>
                  <a:schemeClr val="tx1"/>
                </a:solidFill>
              </a:rPr>
              <a:t>input_login.php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lang="en-US" altLang="ja-JP" sz="900" dirty="0">
                <a:solidFill>
                  <a:schemeClr val="tx1"/>
                </a:solidFill>
              </a:rPr>
              <a:t>B-01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2583628" y="2097742"/>
            <a:ext cx="1223682" cy="570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システム管理者トップ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lang="en-US" altLang="ja-JP" sz="900" dirty="0">
                <a:solidFill>
                  <a:schemeClr val="tx1"/>
                </a:solidFill>
              </a:rPr>
              <a:t>manage/</a:t>
            </a:r>
            <a:r>
              <a:rPr lang="en-US" altLang="ja-JP" sz="900" dirty="0" err="1">
                <a:solidFill>
                  <a:schemeClr val="tx1"/>
                </a:solidFill>
              </a:rPr>
              <a:t>index.php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lang="en-US" altLang="ja-JP" sz="900" dirty="0">
                <a:solidFill>
                  <a:schemeClr val="tx1"/>
                </a:solidFill>
              </a:rPr>
              <a:t>B-01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4033222" y="2097741"/>
            <a:ext cx="2206214" cy="570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卒業生ユーザ向けメールマガジン編集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lang="en-US" altLang="ja-JP" sz="900" dirty="0">
                <a:solidFill>
                  <a:schemeClr val="tx1"/>
                </a:solidFill>
              </a:rPr>
              <a:t>manage/</a:t>
            </a:r>
            <a:r>
              <a:rPr lang="en-US" altLang="ja-JP" sz="900" dirty="0" err="1">
                <a:solidFill>
                  <a:schemeClr val="tx1"/>
                </a:solidFill>
              </a:rPr>
              <a:t>edt_usr_mgz.php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lang="en-US" altLang="ja-JP" sz="900" dirty="0">
                <a:solidFill>
                  <a:schemeClr val="tx1"/>
                </a:solidFill>
              </a:rPr>
              <a:t>B-01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033222" y="3517773"/>
            <a:ext cx="1337088" cy="570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ログアウト</a:t>
            </a:r>
            <a:endParaRPr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lang="en-US" altLang="ja-JP" sz="900" dirty="0">
                <a:solidFill>
                  <a:schemeClr val="tx1"/>
                </a:solidFill>
              </a:rPr>
              <a:t>admin/</a:t>
            </a:r>
            <a:r>
              <a:rPr lang="en-US" altLang="ja-JP" sz="900" dirty="0" err="1">
                <a:solidFill>
                  <a:schemeClr val="tx1"/>
                </a:solidFill>
              </a:rPr>
              <a:t>logout.php</a:t>
            </a:r>
            <a:endParaRPr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lang="en-US" altLang="ja-JP" sz="900" dirty="0">
                <a:solidFill>
                  <a:schemeClr val="tx1"/>
                </a:solidFill>
              </a:rPr>
              <a:t>S-11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6465348" y="2097741"/>
            <a:ext cx="2206214" cy="570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卒業生ユーザ向けメールマガジン送信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lang="en-US" altLang="ja-JP" sz="900" dirty="0">
                <a:solidFill>
                  <a:schemeClr val="tx1"/>
                </a:solidFill>
              </a:rPr>
              <a:t>manage/</a:t>
            </a:r>
            <a:r>
              <a:rPr lang="en-US" altLang="ja-JP" sz="900" dirty="0" err="1">
                <a:solidFill>
                  <a:schemeClr val="tx1"/>
                </a:solidFill>
              </a:rPr>
              <a:t>send_usr_mgz.php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lang="en-US" altLang="ja-JP" sz="900" dirty="0">
                <a:solidFill>
                  <a:schemeClr val="tx1"/>
                </a:solidFill>
              </a:rPr>
              <a:t>B-01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033222" y="2807757"/>
            <a:ext cx="2206214" cy="570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企業ユーザ向けメールマガジン編集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lang="en-US" altLang="ja-JP" sz="900" dirty="0">
                <a:solidFill>
                  <a:schemeClr val="tx1"/>
                </a:solidFill>
              </a:rPr>
              <a:t>manage/</a:t>
            </a:r>
            <a:r>
              <a:rPr lang="en-US" altLang="ja-JP" sz="900" dirty="0" err="1">
                <a:solidFill>
                  <a:schemeClr val="tx1"/>
                </a:solidFill>
              </a:rPr>
              <a:t>edt_com_mgz.php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lang="en-US" altLang="ja-JP" sz="900" dirty="0">
                <a:solidFill>
                  <a:schemeClr val="tx1"/>
                </a:solidFill>
              </a:rPr>
              <a:t>B-01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6465348" y="2807757"/>
            <a:ext cx="2206214" cy="570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企業ユーザ向けメールマガジン送信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lang="en-US" altLang="ja-JP" sz="900" dirty="0">
                <a:solidFill>
                  <a:schemeClr val="tx1"/>
                </a:solidFill>
              </a:rPr>
              <a:t>manage/</a:t>
            </a:r>
            <a:r>
              <a:rPr lang="en-US" altLang="ja-JP" sz="900" dirty="0" err="1">
                <a:solidFill>
                  <a:schemeClr val="tx1"/>
                </a:solidFill>
              </a:rPr>
              <a:t>send_com_mgz.php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lang="en-US" altLang="ja-JP" sz="900" dirty="0">
                <a:solidFill>
                  <a:schemeClr val="tx1"/>
                </a:solidFill>
              </a:rPr>
              <a:t>B-01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709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341</Words>
  <Application>Microsoft Office PowerPoint</Application>
  <PresentationFormat>ワイド画面</PresentationFormat>
  <Paragraphs>201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Oyama</dc:creator>
  <cp:lastModifiedBy>Oyama</cp:lastModifiedBy>
  <cp:revision>18</cp:revision>
  <dcterms:created xsi:type="dcterms:W3CDTF">2017-05-02T07:46:37Z</dcterms:created>
  <dcterms:modified xsi:type="dcterms:W3CDTF">2017-05-31T08:19:14Z</dcterms:modified>
</cp:coreProperties>
</file>