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64" r:id="rId5"/>
    <p:sldId id="265" r:id="rId6"/>
    <p:sldId id="266" r:id="rId7"/>
    <p:sldId id="263" r:id="rId8"/>
    <p:sldId id="268" r:id="rId9"/>
    <p:sldId id="26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8FB6DA-AD18-0C5C-25B5-5FF444394ED9}" v="20" dt="2025-02-07T23:56:06.354"/>
    <p1510:client id="{24A128E8-6364-EB1D-2640-210DE5CF11E8}" v="1094" dt="2025-02-08T01:56:42.256"/>
    <p1510:client id="{556269C9-6A09-931C-36EB-84860ADEFECE}" v="15" dt="2025-02-07T22:53:35.192"/>
    <p1510:client id="{654B7799-C644-4037-D251-315EF62CF66E}" v="1870" dt="2025-02-08T00:56:14.056"/>
    <p1510:client id="{A313416C-9445-14F3-102A-77951F6BF01C}" v="393" dt="2025-02-08T00:24:04.477"/>
    <p1510:client id="{C45A0736-7694-3DFB-2E5C-8D8CBAF27153}" v="174" dt="2025-02-08T00:36:24.069"/>
    <p1510:client id="{F9F57115-092C-CF2E-19A2-0A2BC25831C0}" v="133" dt="2025-02-08T00:05:47.9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1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5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6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Rectangle 7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26246-092C-10D6-FF8F-63BF982F8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177" y="1587830"/>
            <a:ext cx="6123206" cy="501269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CA" sz="7400">
                <a:solidFill>
                  <a:srgbClr val="FFFFFF"/>
                </a:solidFill>
              </a:rPr>
              <a:t>Checkpoint Alpha</a:t>
            </a:r>
            <a:br>
              <a:rPr lang="en-CA" sz="7400"/>
            </a:br>
            <a:br>
              <a:rPr lang="en-CA" altLang="zh-CN" sz="7400"/>
            </a:br>
            <a:r>
              <a:rPr lang="en-CA" sz="4000" err="1">
                <a:solidFill>
                  <a:srgbClr val="FFFFFF"/>
                </a:solidFill>
              </a:rPr>
              <a:t>ElderGuard</a:t>
            </a:r>
            <a:r>
              <a:rPr lang="en-CA" sz="4000">
                <a:solidFill>
                  <a:srgbClr val="FFFFFF"/>
                </a:solidFill>
              </a:rPr>
              <a:t> Smartwatch:</a:t>
            </a:r>
            <a:br>
              <a:rPr lang="en-CA" sz="4000"/>
            </a:br>
            <a:r>
              <a:rPr lang="en-CA" sz="4000">
                <a:solidFill>
                  <a:srgbClr val="FFFFFF"/>
                </a:solidFill>
              </a:rPr>
              <a:t>A Health and Safety Monitoring Device</a:t>
            </a:r>
            <a:br>
              <a:rPr lang="en-CA" sz="4000"/>
            </a:br>
            <a:endParaRPr lang="en-CA" sz="400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E5C51-1A9A-48C9-57F8-C78D2D0D6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2994" y="1590840"/>
            <a:ext cx="5672176" cy="509522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CA" sz="4400">
              <a:solidFill>
                <a:srgbClr val="FFFFFF"/>
              </a:solidFill>
            </a:endParaRPr>
          </a:p>
          <a:p>
            <a:pPr algn="l"/>
            <a:endParaRPr lang="en-CA" sz="4400">
              <a:solidFill>
                <a:srgbClr val="FFFFFF"/>
              </a:solidFill>
            </a:endParaRPr>
          </a:p>
        </p:txBody>
      </p:sp>
      <p:cxnSp>
        <p:nvCxnSpPr>
          <p:cNvPr id="256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0124EE4C-AC96-ECBE-4FE7-62A72B380D99}"/>
              </a:ext>
            </a:extLst>
          </p:cNvPr>
          <p:cNvSpPr txBox="1"/>
          <p:nvPr/>
        </p:nvSpPr>
        <p:spPr>
          <a:xfrm>
            <a:off x="1226562" y="3429468"/>
            <a:ext cx="4109308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altLang="zh-CN" sz="2800" dirty="0" err="1">
                <a:solidFill>
                  <a:schemeClr val="bg1"/>
                </a:solidFill>
                <a:latin typeface="Aptos Display"/>
                <a:ea typeface="宋体"/>
              </a:rPr>
              <a:t>Chujian</a:t>
            </a:r>
            <a:r>
              <a:rPr lang="en-US" altLang="zh-CN" sz="2800" dirty="0">
                <a:solidFill>
                  <a:schemeClr val="bg1"/>
                </a:solidFill>
                <a:latin typeface="Aptos Display"/>
                <a:ea typeface="宋体"/>
              </a:rPr>
              <a:t> Xiao</a:t>
            </a:r>
            <a:r>
              <a:rPr lang="en-US" altLang="zh-CN" sz="2800" dirty="0">
                <a:solidFill>
                  <a:schemeClr val="bg1"/>
                </a:solidFill>
                <a:latin typeface="Aptos Display"/>
                <a:ea typeface="宋体"/>
                <a:cs typeface="Arial"/>
              </a:rPr>
              <a:t> 300256072</a:t>
            </a:r>
            <a:endParaRPr lang="zh-CN" altLang="en-US" dirty="0">
              <a:solidFill>
                <a:schemeClr val="bg1"/>
              </a:solidFill>
              <a:latin typeface="Aptos" panose="020B0004020202020204"/>
              <a:ea typeface="宋体"/>
              <a:cs typeface="Arial"/>
            </a:endParaRPr>
          </a:p>
          <a:p>
            <a:pPr algn="r"/>
            <a:r>
              <a:rPr lang="en-US" altLang="zh-CN" sz="2800" dirty="0" err="1">
                <a:solidFill>
                  <a:schemeClr val="bg1"/>
                </a:solidFill>
                <a:latin typeface="Aptos Display"/>
                <a:ea typeface="宋体"/>
                <a:cs typeface="Arial"/>
              </a:rPr>
              <a:t>Zuqing</a:t>
            </a:r>
            <a:r>
              <a:rPr lang="en-US" altLang="zh-CN" sz="2800" dirty="0">
                <a:solidFill>
                  <a:schemeClr val="bg1"/>
                </a:solidFill>
                <a:latin typeface="Aptos Display"/>
                <a:ea typeface="宋体"/>
                <a:cs typeface="Arial"/>
              </a:rPr>
              <a:t> Gui 300120281</a:t>
            </a:r>
            <a:endParaRPr lang="zh-CN" dirty="0">
              <a:solidFill>
                <a:schemeClr val="bg1"/>
              </a:solidFill>
            </a:endParaRPr>
          </a:p>
          <a:p>
            <a:pPr algn="r"/>
            <a:r>
              <a:rPr lang="en-US" sz="2800" dirty="0" err="1">
                <a:solidFill>
                  <a:schemeClr val="bg1"/>
                </a:solidFill>
                <a:latin typeface="Aptos Display"/>
                <a:cs typeface="Arial"/>
              </a:rPr>
              <a:t>Ouyi</a:t>
            </a:r>
            <a:r>
              <a:rPr lang="en-US" sz="2800" dirty="0">
                <a:solidFill>
                  <a:schemeClr val="bg1"/>
                </a:solidFill>
                <a:latin typeface="Aptos Display"/>
                <a:cs typeface="Arial"/>
              </a:rPr>
              <a:t> Yang 300142307  </a:t>
            </a:r>
            <a:endParaRPr lang="en-US" sz="2800" dirty="0">
              <a:solidFill>
                <a:schemeClr val="bg1"/>
              </a:solidFill>
              <a:latin typeface="Aptos Display"/>
              <a:cs typeface="Arial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r"/>
            <a:r>
              <a:rPr lang="en-US" sz="2800" dirty="0">
                <a:solidFill>
                  <a:schemeClr val="bg1"/>
                </a:solidFill>
                <a:latin typeface="Aptos Display"/>
                <a:cs typeface="Arial"/>
              </a:rPr>
              <a:t>Haochen Qin 300187831 </a:t>
            </a:r>
            <a:endParaRPr lang="en-US" sz="2800" dirty="0">
              <a:solidFill>
                <a:schemeClr val="bg1"/>
              </a:solidFill>
              <a:latin typeface="Aptos Display"/>
              <a:cs typeface="Arial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r"/>
            <a:r>
              <a:rPr lang="en-US" sz="2800" dirty="0" err="1">
                <a:solidFill>
                  <a:schemeClr val="bg1"/>
                </a:solidFill>
                <a:latin typeface="Aptos Display"/>
                <a:cs typeface="Arial"/>
              </a:rPr>
              <a:t>Shaonan</a:t>
            </a:r>
            <a:r>
              <a:rPr lang="en-US" sz="2800" dirty="0">
                <a:solidFill>
                  <a:schemeClr val="bg1"/>
                </a:solidFill>
                <a:latin typeface="Aptos Display"/>
                <a:cs typeface="Arial"/>
              </a:rPr>
              <a:t> Cui 300131330</a:t>
            </a:r>
            <a:endParaRPr lang="en-US" sz="2800" dirty="0">
              <a:solidFill>
                <a:schemeClr val="bg1"/>
              </a:solidFill>
              <a:latin typeface="Aptos Display"/>
              <a:cs typeface="Arial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r"/>
            <a:r>
              <a:rPr lang="en-US" sz="2800" dirty="0">
                <a:solidFill>
                  <a:schemeClr val="bg1"/>
                </a:solidFill>
                <a:latin typeface="Aptos Display"/>
                <a:cs typeface="Arial"/>
              </a:rPr>
              <a:t>Kuan-Yu Chang 300201058</a:t>
            </a:r>
          </a:p>
        </p:txBody>
      </p:sp>
    </p:spTree>
    <p:extLst>
      <p:ext uri="{BB962C8B-B14F-4D97-AF65-F5344CB8AC3E}">
        <p14:creationId xmlns:p14="http://schemas.microsoft.com/office/powerpoint/2010/main" val="175268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41DA75-F4EF-B5D8-D63E-9D1F765F2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tangle 260">
            <a:extLst>
              <a:ext uri="{FF2B5EF4-FFF2-40B4-BE49-F238E27FC236}">
                <a16:creationId xmlns:a16="http://schemas.microsoft.com/office/drawing/2014/main" id="{10CB3B96-A7EF-DB43-DBEE-F38462144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252F6-E2B2-D7A3-6D0A-5B4238F0C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CA" sz="2000">
              <a:solidFill>
                <a:srgbClr val="FFFFFF"/>
              </a:solidFill>
            </a:endParaRPr>
          </a:p>
          <a:p>
            <a:pPr algn="l"/>
            <a:endParaRPr lang="en-CA" sz="2000">
              <a:solidFill>
                <a:srgbClr val="FFFFFF"/>
              </a:solidFill>
            </a:endParaRPr>
          </a:p>
        </p:txBody>
      </p:sp>
      <p:sp>
        <p:nvSpPr>
          <p:cNvPr id="263" name="Graphic 13">
            <a:extLst>
              <a:ext uri="{FF2B5EF4-FFF2-40B4-BE49-F238E27FC236}">
                <a16:creationId xmlns:a16="http://schemas.microsoft.com/office/drawing/2014/main" id="{11072654-C1F9-B0C7-A4D4-5EE7ACA4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5" name="Graphic 12">
            <a:extLst>
              <a:ext uri="{FF2B5EF4-FFF2-40B4-BE49-F238E27FC236}">
                <a16:creationId xmlns:a16="http://schemas.microsoft.com/office/drawing/2014/main" id="{9113515E-7EFB-03BF-B0ED-87B3211FC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7" name="Graphic 15">
            <a:extLst>
              <a:ext uri="{FF2B5EF4-FFF2-40B4-BE49-F238E27FC236}">
                <a16:creationId xmlns:a16="http://schemas.microsoft.com/office/drawing/2014/main" id="{5E575250-228B-C300-D402-B925760EC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7E7B65B6-A057-FB46-F246-ABEF60673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Graphic 22">
            <a:extLst>
              <a:ext uri="{FF2B5EF4-FFF2-40B4-BE49-F238E27FC236}">
                <a16:creationId xmlns:a16="http://schemas.microsoft.com/office/drawing/2014/main" id="{901FE405-5C7B-1A22-6B08-83B5A3E0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73" name="Graphic 23">
            <a:extLst>
              <a:ext uri="{FF2B5EF4-FFF2-40B4-BE49-F238E27FC236}">
                <a16:creationId xmlns:a16="http://schemas.microsoft.com/office/drawing/2014/main" id="{914895F9-D26E-EEA7-FA5C-CF4DAE627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75" name="Graphic 21">
            <a:extLst>
              <a:ext uri="{FF2B5EF4-FFF2-40B4-BE49-F238E27FC236}">
                <a16:creationId xmlns:a16="http://schemas.microsoft.com/office/drawing/2014/main" id="{0D7990A7-6E46-E335-C4C5-3EDA6E978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EBE2472-6D79-CECB-5001-A17254C0F07D}"/>
              </a:ext>
            </a:extLst>
          </p:cNvPr>
          <p:cNvSpPr txBox="1">
            <a:spLocks/>
          </p:cNvSpPr>
          <p:nvPr/>
        </p:nvSpPr>
        <p:spPr>
          <a:xfrm>
            <a:off x="485747" y="301251"/>
            <a:ext cx="4213683" cy="18845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8800">
                <a:solidFill>
                  <a:srgbClr val="FFFFFF"/>
                </a:solidFill>
              </a:rPr>
              <a:t>Roles</a:t>
            </a:r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9F2606-0085-9124-938A-342D04B0B7CD}"/>
              </a:ext>
            </a:extLst>
          </p:cNvPr>
          <p:cNvSpPr txBox="1"/>
          <p:nvPr/>
        </p:nvSpPr>
        <p:spPr>
          <a:xfrm>
            <a:off x="975016" y="3477820"/>
            <a:ext cx="866045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solidFill>
                  <a:srgbClr val="FFFFFF"/>
                </a:solidFill>
                <a:latin typeface="Aptos Display"/>
              </a:rPr>
              <a:t>Ouyi</a:t>
            </a:r>
            <a:r>
              <a:rPr lang="en-US" sz="2400">
                <a:solidFill>
                  <a:srgbClr val="FFFFFF"/>
                </a:solidFill>
                <a:latin typeface="Aptos Display"/>
              </a:rPr>
              <a:t> Yang - </a:t>
            </a:r>
            <a:r>
              <a:rPr lang="en-US" sz="2400">
                <a:solidFill>
                  <a:srgbClr val="FFFFFF"/>
                </a:solidFill>
                <a:latin typeface="Aptos"/>
              </a:rPr>
              <a:t>Internal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 Project Manager/Scrum Master</a:t>
            </a:r>
            <a:br>
              <a:rPr lang="en-US" sz="2400">
                <a:latin typeface="Aptos Display"/>
              </a:rPr>
            </a:br>
            <a:r>
              <a:rPr lang="en-US" sz="2400" err="1">
                <a:solidFill>
                  <a:srgbClr val="FFFFFF"/>
                </a:solidFill>
                <a:latin typeface="Aptos Display"/>
              </a:rPr>
              <a:t>Chujian</a:t>
            </a:r>
            <a:r>
              <a:rPr lang="en-US" sz="2400">
                <a:solidFill>
                  <a:srgbClr val="FFFFFF"/>
                </a:solidFill>
                <a:latin typeface="Aptos Display"/>
              </a:rPr>
              <a:t> Xiao - Firmware/UI</a:t>
            </a:r>
            <a:endParaRPr lang="en-US" sz="2400">
              <a:latin typeface="Aptos Display"/>
            </a:endParaRPr>
          </a:p>
          <a:p>
            <a:r>
              <a:rPr lang="en-US" sz="2400" err="1">
                <a:solidFill>
                  <a:srgbClr val="FFFFFF"/>
                </a:solidFill>
                <a:latin typeface="Aptos Display"/>
              </a:rPr>
              <a:t>Zuqing</a:t>
            </a:r>
            <a:r>
              <a:rPr lang="en-US" sz="2400">
                <a:solidFill>
                  <a:srgbClr val="FFFFFF"/>
                </a:solidFill>
                <a:latin typeface="Aptos Display"/>
              </a:rPr>
              <a:t> Gui - Hardware design</a:t>
            </a:r>
          </a:p>
          <a:p>
            <a:r>
              <a:rPr lang="en-US" sz="2400">
                <a:solidFill>
                  <a:srgbClr val="FFFFFF"/>
                </a:solidFill>
                <a:latin typeface="Aptos Display"/>
              </a:rPr>
              <a:t>Haochen Qin - </a:t>
            </a:r>
            <a:r>
              <a:rPr lang="en-US" sz="2400">
                <a:solidFill>
                  <a:srgbClr val="FFFFFF"/>
                </a:solidFill>
                <a:latin typeface="Aptos Display"/>
                <a:ea typeface="+mn-lt"/>
                <a:cs typeface="+mn-lt"/>
              </a:rPr>
              <a:t>Back-</a:t>
            </a:r>
            <a:r>
              <a:rPr lang="en-US" sz="2400">
                <a:solidFill>
                  <a:srgbClr val="FFFFFF"/>
                </a:solidFill>
                <a:latin typeface="Aptos"/>
                <a:ea typeface="+mn-lt"/>
                <a:cs typeface="+mn-lt"/>
              </a:rPr>
              <a:t>End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 Developer</a:t>
            </a:r>
            <a:endParaRPr lang="en-US" sz="2400">
              <a:latin typeface="Aptos Display"/>
            </a:endParaRPr>
          </a:p>
          <a:p>
            <a:r>
              <a:rPr lang="en-US" sz="2400" err="1">
                <a:solidFill>
                  <a:srgbClr val="FFFFFF"/>
                </a:solidFill>
                <a:latin typeface="Aptos Display"/>
              </a:rPr>
              <a:t>Shaonan</a:t>
            </a:r>
            <a:r>
              <a:rPr lang="en-US" sz="2400">
                <a:solidFill>
                  <a:srgbClr val="FFFFFF"/>
                </a:solidFill>
                <a:latin typeface="Aptos Display"/>
              </a:rPr>
              <a:t> Cui - Hardware design</a:t>
            </a:r>
            <a:endParaRPr lang="en-US" sz="2400">
              <a:latin typeface="Aptos Display"/>
            </a:endParaRPr>
          </a:p>
          <a:p>
            <a:r>
              <a:rPr lang="en-US" sz="2400">
                <a:solidFill>
                  <a:srgbClr val="FFFFFF"/>
                </a:solidFill>
                <a:latin typeface="Aptos Display"/>
              </a:rPr>
              <a:t>Kuan-Yu Chang - Front-End Developer</a:t>
            </a:r>
            <a:endParaRPr lang="en-US" sz="2400">
              <a:solidFill>
                <a:srgbClr val="FFFFFF"/>
              </a:solidFill>
              <a:ea typeface="+mn-lt"/>
              <a:cs typeface="+mn-lt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EA6AA60-697A-347B-8915-4942771782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4895" b="-76"/>
          <a:stretch/>
        </p:blipFill>
        <p:spPr>
          <a:xfrm>
            <a:off x="9426019" y="3654250"/>
            <a:ext cx="2264645" cy="2125051"/>
          </a:xfrm>
          <a:prstGeom prst="rect">
            <a:avLst/>
          </a:prstGeom>
        </p:spPr>
      </p:pic>
      <p:pic>
        <p:nvPicPr>
          <p:cNvPr id="21" name="图片 20" descr="Scrum process diagram schema all roles">
            <a:extLst>
              <a:ext uri="{FF2B5EF4-FFF2-40B4-BE49-F238E27FC236}">
                <a16:creationId xmlns:a16="http://schemas.microsoft.com/office/drawing/2014/main" id="{D983FBEC-E269-7899-71CA-1DD68CA067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558" b="14651"/>
          <a:stretch/>
        </p:blipFill>
        <p:spPr>
          <a:xfrm>
            <a:off x="6233160" y="409"/>
            <a:ext cx="5958858" cy="317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7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73142A-B457-E44C-FED8-27D85216B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tangle 260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6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7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7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EBBC3B4-9490-404B-72BD-514B9F53E109}"/>
              </a:ext>
            </a:extLst>
          </p:cNvPr>
          <p:cNvSpPr txBox="1">
            <a:spLocks/>
          </p:cNvSpPr>
          <p:nvPr/>
        </p:nvSpPr>
        <p:spPr>
          <a:xfrm>
            <a:off x="215732" y="-604883"/>
            <a:ext cx="3075763" cy="23113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CA" sz="8000"/>
            </a:br>
            <a:r>
              <a:rPr lang="en-CA" sz="8000">
                <a:solidFill>
                  <a:srgbClr val="FFFFFF"/>
                </a:solidFill>
              </a:rPr>
              <a:t>Sprint 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D8A8DD-8FB9-D810-9EDA-CE3A0BF4DC02}"/>
              </a:ext>
            </a:extLst>
          </p:cNvPr>
          <p:cNvSpPr txBox="1">
            <a:spLocks/>
          </p:cNvSpPr>
          <p:nvPr/>
        </p:nvSpPr>
        <p:spPr>
          <a:xfrm>
            <a:off x="1302360" y="2935410"/>
            <a:ext cx="2623729" cy="711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>
                <a:solidFill>
                  <a:schemeClr val="bg1"/>
                </a:solidFill>
              </a:rPr>
              <a:t>Key Artifacts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3C0EA6C-36B6-7B21-2162-37333CA23382}"/>
              </a:ext>
            </a:extLst>
          </p:cNvPr>
          <p:cNvSpPr txBox="1">
            <a:spLocks/>
          </p:cNvSpPr>
          <p:nvPr/>
        </p:nvSpPr>
        <p:spPr>
          <a:xfrm>
            <a:off x="849860" y="1505772"/>
            <a:ext cx="7886054" cy="8216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>
                <a:solidFill>
                  <a:schemeClr val="bg1"/>
                </a:solidFill>
              </a:rPr>
              <a:t>Meetings</a:t>
            </a:r>
          </a:p>
          <a:p>
            <a:pPr marL="571500" indent="-571500" algn="l">
              <a:buFont typeface="Calibri"/>
              <a:buChar char="-"/>
            </a:pPr>
            <a:r>
              <a:rPr lang="en-CA" sz="2400">
                <a:solidFill>
                  <a:schemeClr val="bg1"/>
                </a:solidFill>
              </a:rPr>
              <a:t>Hosted by scrum Master</a:t>
            </a:r>
          </a:p>
          <a:p>
            <a:pPr marL="571500" indent="-571500" algn="l">
              <a:buFont typeface="Calibri"/>
              <a:buChar char="-"/>
            </a:pPr>
            <a:r>
              <a:rPr lang="en-CA" sz="2400">
                <a:solidFill>
                  <a:schemeClr val="bg1"/>
                </a:solidFill>
              </a:rPr>
              <a:t>Making final decision to use ESP32 series microcontroller</a:t>
            </a:r>
          </a:p>
          <a:p>
            <a:pPr marL="571500" indent="-571500" algn="l">
              <a:buFont typeface="Calibri"/>
              <a:buChar char="-"/>
            </a:pPr>
            <a:r>
              <a:rPr lang="en-CA" sz="2400">
                <a:solidFill>
                  <a:schemeClr val="bg1"/>
                </a:solidFill>
              </a:rPr>
              <a:t>Start migrating to ESP32</a:t>
            </a:r>
          </a:p>
          <a:p>
            <a:pPr marL="571500" indent="-571500" algn="l">
              <a:buFont typeface="Calibri"/>
              <a:buChar char="-"/>
            </a:pPr>
            <a:endParaRPr lang="en-CA" sz="360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F9D484-552D-4DA0-BEB0-A54FD6949625}"/>
              </a:ext>
            </a:extLst>
          </p:cNvPr>
          <p:cNvSpPr txBox="1">
            <a:spLocks/>
          </p:cNvSpPr>
          <p:nvPr/>
        </p:nvSpPr>
        <p:spPr>
          <a:xfrm>
            <a:off x="2115554" y="1505770"/>
            <a:ext cx="3998562" cy="821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>
                <a:solidFill>
                  <a:schemeClr val="bg1"/>
                </a:solidFill>
              </a:rPr>
              <a:t>Tuesday 17:30-20:30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A6E98DF-2B7C-6EE9-B486-88F59F469176}"/>
              </a:ext>
            </a:extLst>
          </p:cNvPr>
          <p:cNvSpPr txBox="1">
            <a:spLocks/>
          </p:cNvSpPr>
          <p:nvPr/>
        </p:nvSpPr>
        <p:spPr>
          <a:xfrm>
            <a:off x="1301892" y="3636785"/>
            <a:ext cx="5625884" cy="2461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>
                <a:solidFill>
                  <a:schemeClr val="bg1"/>
                </a:solidFill>
              </a:rPr>
              <a:t>Sprint Goal: Migrate to ESP32 System</a:t>
            </a:r>
          </a:p>
          <a:p>
            <a:pPr algn="l"/>
            <a:r>
              <a:rPr lang="en-CA" sz="2400">
                <a:solidFill>
                  <a:schemeClr val="bg1"/>
                </a:solidFill>
              </a:rPr>
              <a:t>Sprint Backlog:</a:t>
            </a:r>
          </a:p>
          <a:p>
            <a:pPr marL="342900" indent="-342900" algn="l">
              <a:buFont typeface="Arial"/>
              <a:buChar char="•"/>
            </a:pPr>
            <a:r>
              <a:rPr lang="en-CA" sz="2400">
                <a:solidFill>
                  <a:schemeClr val="bg1"/>
                </a:solidFill>
              </a:rPr>
              <a:t>Change UI header files for compatibility</a:t>
            </a:r>
          </a:p>
          <a:p>
            <a:pPr marL="342900" indent="-342900" algn="l">
              <a:buFont typeface="Arial"/>
              <a:buChar char="•"/>
            </a:pPr>
            <a:r>
              <a:rPr lang="en-CA" sz="2400">
                <a:solidFill>
                  <a:schemeClr val="bg1"/>
                </a:solidFill>
              </a:rPr>
              <a:t>Implement Wi-Fi using new system</a:t>
            </a:r>
          </a:p>
          <a:p>
            <a:pPr marL="342900" indent="-342900" algn="l">
              <a:buFont typeface="Arial"/>
              <a:buChar char="•"/>
            </a:pPr>
            <a:r>
              <a:rPr lang="en-CA" sz="2400">
                <a:solidFill>
                  <a:schemeClr val="bg1"/>
                </a:solidFill>
              </a:rPr>
              <a:t>Begin drawing circuit schematic</a:t>
            </a:r>
          </a:p>
          <a:p>
            <a:pPr algn="l"/>
            <a:r>
              <a:rPr lang="en-CA" sz="2400">
                <a:solidFill>
                  <a:schemeClr val="bg1"/>
                </a:solidFill>
              </a:rPr>
              <a:t>Blocks List:</a:t>
            </a:r>
          </a:p>
          <a:p>
            <a:pPr marL="342900" indent="-342900" algn="l">
              <a:buFont typeface="Arial"/>
              <a:buChar char="•"/>
            </a:pPr>
            <a:r>
              <a:rPr lang="en-CA" sz="2400">
                <a:solidFill>
                  <a:schemeClr val="bg1"/>
                </a:solidFill>
              </a:rPr>
              <a:t>MCU system change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9740F7-E255-09D1-F646-D7D356078A8F}"/>
              </a:ext>
            </a:extLst>
          </p:cNvPr>
          <p:cNvSpPr txBox="1"/>
          <p:nvPr/>
        </p:nvSpPr>
        <p:spPr>
          <a:xfrm>
            <a:off x="6919993" y="3510366"/>
            <a:ext cx="420262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sz="2800">
                <a:solidFill>
                  <a:srgbClr val="FFFFFF"/>
                </a:solidFill>
                <a:latin typeface="Aptos Display"/>
              </a:rPr>
              <a:t>Increment:</a:t>
            </a:r>
          </a:p>
          <a:p>
            <a:r>
              <a:rPr lang="en-CA" sz="2800">
                <a:solidFill>
                  <a:srgbClr val="FFFFFF"/>
                </a:solidFill>
                <a:latin typeface="Aptos Display"/>
              </a:rPr>
              <a:t>Versions</a:t>
            </a:r>
          </a:p>
          <a:p>
            <a:r>
              <a:rPr lang="en-CA" sz="2400">
                <a:solidFill>
                  <a:srgbClr val="FFFFFF"/>
                </a:solidFill>
                <a:latin typeface="Aptos Display"/>
              </a:rPr>
              <a:t>Firmware: 1.1.0</a:t>
            </a:r>
          </a:p>
          <a:p>
            <a:r>
              <a:rPr lang="en-CA" sz="2400">
                <a:solidFill>
                  <a:srgbClr val="FFFFFF"/>
                </a:solidFill>
                <a:latin typeface="Aptos Display"/>
              </a:rPr>
              <a:t>Web UI: 1.0.8</a:t>
            </a:r>
          </a:p>
          <a:p>
            <a:r>
              <a:rPr lang="en-CA" sz="2400">
                <a:solidFill>
                  <a:srgbClr val="FFFFFF"/>
                </a:solidFill>
                <a:latin typeface="Aptos Display"/>
              </a:rPr>
              <a:t>Database: 1.1.0</a:t>
            </a:r>
          </a:p>
          <a:p>
            <a:r>
              <a:rPr lang="en-CA" sz="2400">
                <a:solidFill>
                  <a:srgbClr val="FFFFFF"/>
                </a:solidFill>
                <a:latin typeface="Aptos Display"/>
              </a:rPr>
              <a:t>New Functionalities: N/A</a:t>
            </a:r>
          </a:p>
          <a:p>
            <a:endParaRPr lang="en-CA" sz="2400">
              <a:solidFill>
                <a:srgbClr val="FFFFFF"/>
              </a:solidFill>
              <a:latin typeface="Aptos Displa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304A3-83F1-6B55-D5E6-1276ECBCA809}"/>
              </a:ext>
            </a:extLst>
          </p:cNvPr>
          <p:cNvSpPr txBox="1">
            <a:spLocks/>
          </p:cNvSpPr>
          <p:nvPr/>
        </p:nvSpPr>
        <p:spPr>
          <a:xfrm>
            <a:off x="8551336" y="176456"/>
            <a:ext cx="3998562" cy="821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>
                <a:solidFill>
                  <a:schemeClr val="bg1"/>
                </a:solidFill>
              </a:rPr>
              <a:t>2025-01-13 to 2025-01-20</a:t>
            </a:r>
          </a:p>
        </p:txBody>
      </p:sp>
      <p:pic>
        <p:nvPicPr>
          <p:cNvPr id="3" name="Picture 2" descr="A close-up of a chip&#10;&#10;AI-generated content may be incorrect.">
            <a:extLst>
              <a:ext uri="{FF2B5EF4-FFF2-40B4-BE49-F238E27FC236}">
                <a16:creationId xmlns:a16="http://schemas.microsoft.com/office/drawing/2014/main" id="{0B95DBE7-444F-9526-DF97-0E69CEE64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547" y="1703361"/>
            <a:ext cx="2253550" cy="323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6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47013F-CC7A-C48A-51FD-78D304579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tangle 260">
            <a:extLst>
              <a:ext uri="{FF2B5EF4-FFF2-40B4-BE49-F238E27FC236}">
                <a16:creationId xmlns:a16="http://schemas.microsoft.com/office/drawing/2014/main" id="{D807AECF-0AAB-B301-937D-8B88E7B0D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63" name="Graphic 13">
            <a:extLst>
              <a:ext uri="{FF2B5EF4-FFF2-40B4-BE49-F238E27FC236}">
                <a16:creationId xmlns:a16="http://schemas.microsoft.com/office/drawing/2014/main" id="{75C153E2-B2B7-B296-4C56-1D110591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5" name="Graphic 12">
            <a:extLst>
              <a:ext uri="{FF2B5EF4-FFF2-40B4-BE49-F238E27FC236}">
                <a16:creationId xmlns:a16="http://schemas.microsoft.com/office/drawing/2014/main" id="{BB00684B-97B1-8A55-7DBD-8A5586559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7" name="Graphic 15">
            <a:extLst>
              <a:ext uri="{FF2B5EF4-FFF2-40B4-BE49-F238E27FC236}">
                <a16:creationId xmlns:a16="http://schemas.microsoft.com/office/drawing/2014/main" id="{A73EE3CC-84A1-0218-B85C-039531B3B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B799976C-EBAD-D747-B327-F55A09322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Graphic 22">
            <a:extLst>
              <a:ext uri="{FF2B5EF4-FFF2-40B4-BE49-F238E27FC236}">
                <a16:creationId xmlns:a16="http://schemas.microsoft.com/office/drawing/2014/main" id="{AA75658A-BC8D-CF1E-8268-5BE836975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73" name="Graphic 23">
            <a:extLst>
              <a:ext uri="{FF2B5EF4-FFF2-40B4-BE49-F238E27FC236}">
                <a16:creationId xmlns:a16="http://schemas.microsoft.com/office/drawing/2014/main" id="{C238737F-91D0-DB18-B427-9BE08AF78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75" name="Graphic 21">
            <a:extLst>
              <a:ext uri="{FF2B5EF4-FFF2-40B4-BE49-F238E27FC236}">
                <a16:creationId xmlns:a16="http://schemas.microsoft.com/office/drawing/2014/main" id="{F3263E0D-7F38-813E-F5EE-9E93346D6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584BE8-6BF6-A758-79AD-A27F82A93936}"/>
              </a:ext>
            </a:extLst>
          </p:cNvPr>
          <p:cNvSpPr txBox="1">
            <a:spLocks/>
          </p:cNvSpPr>
          <p:nvPr/>
        </p:nvSpPr>
        <p:spPr>
          <a:xfrm>
            <a:off x="-3826" y="-604883"/>
            <a:ext cx="3527796" cy="23113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CA" sz="8000"/>
            </a:br>
            <a:r>
              <a:rPr lang="en-CA" sz="8000">
                <a:solidFill>
                  <a:srgbClr val="FFFFFF"/>
                </a:solidFill>
              </a:rPr>
              <a:t>Sprint 10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58DED9B-6CBF-4771-BAD8-277A3737A362}"/>
              </a:ext>
            </a:extLst>
          </p:cNvPr>
          <p:cNvSpPr txBox="1">
            <a:spLocks/>
          </p:cNvSpPr>
          <p:nvPr/>
        </p:nvSpPr>
        <p:spPr>
          <a:xfrm>
            <a:off x="1302360" y="3142054"/>
            <a:ext cx="2623729" cy="711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>
                <a:solidFill>
                  <a:schemeClr val="bg1"/>
                </a:solidFill>
              </a:rPr>
              <a:t>Key Artifacts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AF017FC-441F-1E97-3182-A02E820D883E}"/>
              </a:ext>
            </a:extLst>
          </p:cNvPr>
          <p:cNvSpPr txBox="1">
            <a:spLocks/>
          </p:cNvSpPr>
          <p:nvPr/>
        </p:nvSpPr>
        <p:spPr>
          <a:xfrm>
            <a:off x="849860" y="1363704"/>
            <a:ext cx="7886054" cy="14415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>
                <a:solidFill>
                  <a:schemeClr val="bg1"/>
                </a:solidFill>
              </a:rPr>
              <a:t>Meetings</a:t>
            </a:r>
          </a:p>
          <a:p>
            <a:pPr marL="571500" indent="-571500" algn="l">
              <a:buFont typeface="Calibri"/>
              <a:buChar char="-"/>
            </a:pPr>
            <a:r>
              <a:rPr lang="en-CA" sz="2400">
                <a:solidFill>
                  <a:schemeClr val="bg1"/>
                </a:solidFill>
              </a:rPr>
              <a:t>Hosted by scrum Master</a:t>
            </a:r>
          </a:p>
          <a:p>
            <a:pPr marL="571500" indent="-571500" algn="l">
              <a:buFont typeface="Calibri"/>
              <a:buChar char="-"/>
            </a:pPr>
            <a:r>
              <a:rPr lang="en-CA" sz="2400">
                <a:solidFill>
                  <a:schemeClr val="bg1"/>
                </a:solidFill>
              </a:rPr>
              <a:t>Determined UI direction (continue using LVGL or change to simpler design)</a:t>
            </a:r>
          </a:p>
          <a:p>
            <a:pPr marL="571500" indent="-571500" algn="l">
              <a:buFont typeface="Calibri"/>
              <a:buChar char="-"/>
            </a:pPr>
            <a:r>
              <a:rPr lang="en-CA" sz="2400">
                <a:solidFill>
                  <a:schemeClr val="bg1"/>
                </a:solidFill>
              </a:rPr>
              <a:t>Determined database structure</a:t>
            </a:r>
          </a:p>
          <a:p>
            <a:pPr marL="571500" indent="-571500" algn="l">
              <a:buFont typeface="Calibri"/>
              <a:buChar char="-"/>
            </a:pPr>
            <a:endParaRPr lang="en-CA" sz="360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ACE2325-9D54-CF5E-32CE-EA32B6AA458D}"/>
              </a:ext>
            </a:extLst>
          </p:cNvPr>
          <p:cNvSpPr txBox="1">
            <a:spLocks/>
          </p:cNvSpPr>
          <p:nvPr/>
        </p:nvSpPr>
        <p:spPr>
          <a:xfrm>
            <a:off x="2218876" y="1363702"/>
            <a:ext cx="3998562" cy="821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>
                <a:solidFill>
                  <a:schemeClr val="bg1"/>
                </a:solidFill>
              </a:rPr>
              <a:t>Tuesday 17:30-20:30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18D53C7-5C35-721B-54A8-616E649989A6}"/>
              </a:ext>
            </a:extLst>
          </p:cNvPr>
          <p:cNvSpPr txBox="1">
            <a:spLocks/>
          </p:cNvSpPr>
          <p:nvPr/>
        </p:nvSpPr>
        <p:spPr>
          <a:xfrm>
            <a:off x="1301892" y="3636785"/>
            <a:ext cx="5625884" cy="2461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>
                <a:solidFill>
                  <a:schemeClr val="bg1"/>
                </a:solidFill>
              </a:rPr>
              <a:t>Sprint Backlog:</a:t>
            </a:r>
          </a:p>
          <a:p>
            <a:pPr marL="342900" indent="-342900" algn="l">
              <a:buFont typeface="Arial"/>
              <a:buChar char="•"/>
            </a:pPr>
            <a:r>
              <a:rPr lang="en-CA" sz="2400">
                <a:solidFill>
                  <a:schemeClr val="bg1"/>
                </a:solidFill>
              </a:rPr>
              <a:t>Fix UI bugs and instability issues</a:t>
            </a:r>
          </a:p>
          <a:p>
            <a:pPr marL="342900" indent="-342900" algn="l">
              <a:buFont typeface="Arial"/>
              <a:buChar char="•"/>
            </a:pPr>
            <a:r>
              <a:rPr lang="en-CA" sz="2400">
                <a:solidFill>
                  <a:schemeClr val="bg1"/>
                </a:solidFill>
              </a:rPr>
              <a:t>Integrate Wi-Fi and UI, make sure that both can run at same time</a:t>
            </a:r>
          </a:p>
          <a:p>
            <a:pPr algn="l"/>
            <a:r>
              <a:rPr lang="en-CA" sz="2400">
                <a:solidFill>
                  <a:schemeClr val="bg1"/>
                </a:solidFill>
              </a:rPr>
              <a:t>Blocks List:</a:t>
            </a:r>
          </a:p>
          <a:p>
            <a:pPr marL="342900" indent="-342900" algn="l">
              <a:buFont typeface="Arial"/>
              <a:buChar char="•"/>
            </a:pPr>
            <a:r>
              <a:rPr lang="en-CA" sz="2400">
                <a:solidFill>
                  <a:schemeClr val="bg1"/>
                </a:solidFill>
              </a:rPr>
              <a:t>Bugs on new display driver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369E62-481B-EA1D-C5ED-A817260D399F}"/>
              </a:ext>
            </a:extLst>
          </p:cNvPr>
          <p:cNvSpPr txBox="1"/>
          <p:nvPr/>
        </p:nvSpPr>
        <p:spPr>
          <a:xfrm>
            <a:off x="6919993" y="2800027"/>
            <a:ext cx="4202623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sz="2800">
                <a:solidFill>
                  <a:srgbClr val="FFFFFF"/>
                </a:solidFill>
                <a:latin typeface="Aptos Display"/>
              </a:rPr>
              <a:t>Increment:</a:t>
            </a:r>
          </a:p>
          <a:p>
            <a:r>
              <a:rPr lang="en-CA" sz="2800">
                <a:solidFill>
                  <a:srgbClr val="FFFFFF"/>
                </a:solidFill>
                <a:latin typeface="Aptos Display"/>
              </a:rPr>
              <a:t>Versions</a:t>
            </a:r>
          </a:p>
          <a:p>
            <a:r>
              <a:rPr lang="en-CA" sz="2400">
                <a:solidFill>
                  <a:srgbClr val="FFFFFF"/>
                </a:solidFill>
                <a:latin typeface="Aptos Display"/>
              </a:rPr>
              <a:t>Firmware: 1.1.1</a:t>
            </a:r>
          </a:p>
          <a:p>
            <a:r>
              <a:rPr lang="en-CA" sz="2400">
                <a:solidFill>
                  <a:srgbClr val="FFFFFF"/>
                </a:solidFill>
                <a:latin typeface="Aptos Display"/>
              </a:rPr>
              <a:t>Web UI: 1.0.8</a:t>
            </a:r>
          </a:p>
          <a:p>
            <a:r>
              <a:rPr lang="en-CA" sz="2400">
                <a:solidFill>
                  <a:srgbClr val="FFFFFF"/>
                </a:solidFill>
                <a:latin typeface="Aptos Display"/>
              </a:rPr>
              <a:t>Database: 1.1.0</a:t>
            </a:r>
          </a:p>
          <a:p>
            <a:r>
              <a:rPr lang="en-CA" sz="2400">
                <a:solidFill>
                  <a:srgbClr val="FFFFFF"/>
                </a:solidFill>
                <a:latin typeface="Aptos Display"/>
              </a:rPr>
              <a:t>New Functionalities: </a:t>
            </a:r>
          </a:p>
          <a:p>
            <a:pPr marL="342900" indent="-342900">
              <a:buFont typeface="Arial"/>
              <a:buChar char="•"/>
            </a:pPr>
            <a:r>
              <a:rPr lang="en-CA" sz="2400">
                <a:solidFill>
                  <a:srgbClr val="FFFFFF"/>
                </a:solidFill>
                <a:latin typeface="Aptos Display"/>
              </a:rPr>
              <a:t>Updated UI header files and driver, fixing bugs</a:t>
            </a:r>
          </a:p>
          <a:p>
            <a:pPr marL="342900" indent="-342900">
              <a:buFont typeface="Arial"/>
              <a:buChar char="•"/>
            </a:pPr>
            <a:r>
              <a:rPr lang="en-CA" sz="2400">
                <a:solidFill>
                  <a:srgbClr val="FFFFFF"/>
                </a:solidFill>
                <a:latin typeface="Aptos Display"/>
              </a:rPr>
              <a:t>Implemented Wi-Fi functionality without UI</a:t>
            </a:r>
          </a:p>
          <a:p>
            <a:endParaRPr lang="en-CA" sz="2400">
              <a:solidFill>
                <a:srgbClr val="FFFFFF"/>
              </a:solidFill>
              <a:latin typeface="Aptos Displa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5A7A9-640C-AC23-1171-D77682E25385}"/>
              </a:ext>
            </a:extLst>
          </p:cNvPr>
          <p:cNvSpPr txBox="1">
            <a:spLocks/>
          </p:cNvSpPr>
          <p:nvPr/>
        </p:nvSpPr>
        <p:spPr>
          <a:xfrm>
            <a:off x="8551336" y="176456"/>
            <a:ext cx="3998562" cy="821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>
                <a:solidFill>
                  <a:schemeClr val="bg1"/>
                </a:solidFill>
              </a:rPr>
              <a:t>2025-01-21 to 2025-01-28</a:t>
            </a:r>
          </a:p>
        </p:txBody>
      </p:sp>
    </p:spTree>
    <p:extLst>
      <p:ext uri="{BB962C8B-B14F-4D97-AF65-F5344CB8AC3E}">
        <p14:creationId xmlns:p14="http://schemas.microsoft.com/office/powerpoint/2010/main" val="136989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683F65-5785-0286-ADCD-2E8B398AC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tangle 260">
            <a:extLst>
              <a:ext uri="{FF2B5EF4-FFF2-40B4-BE49-F238E27FC236}">
                <a16:creationId xmlns:a16="http://schemas.microsoft.com/office/drawing/2014/main" id="{18B566EC-07D3-D1D8-CC97-5C6C324BB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63" name="Graphic 13">
            <a:extLst>
              <a:ext uri="{FF2B5EF4-FFF2-40B4-BE49-F238E27FC236}">
                <a16:creationId xmlns:a16="http://schemas.microsoft.com/office/drawing/2014/main" id="{2D2CFB89-BF35-CB4A-7CF1-08539E49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5" name="Graphic 12">
            <a:extLst>
              <a:ext uri="{FF2B5EF4-FFF2-40B4-BE49-F238E27FC236}">
                <a16:creationId xmlns:a16="http://schemas.microsoft.com/office/drawing/2014/main" id="{4E240A6E-98BB-39AC-D14D-3819520F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7" name="Graphic 15">
            <a:extLst>
              <a:ext uri="{FF2B5EF4-FFF2-40B4-BE49-F238E27FC236}">
                <a16:creationId xmlns:a16="http://schemas.microsoft.com/office/drawing/2014/main" id="{BD6A8020-7B17-4189-4908-70FCA77DD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37EF1BEB-FE27-6BDC-B997-9211E84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Graphic 22">
            <a:extLst>
              <a:ext uri="{FF2B5EF4-FFF2-40B4-BE49-F238E27FC236}">
                <a16:creationId xmlns:a16="http://schemas.microsoft.com/office/drawing/2014/main" id="{080C74FE-E725-2876-B2D5-551E70CA9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73" name="Graphic 23">
            <a:extLst>
              <a:ext uri="{FF2B5EF4-FFF2-40B4-BE49-F238E27FC236}">
                <a16:creationId xmlns:a16="http://schemas.microsoft.com/office/drawing/2014/main" id="{3CAA9984-542A-E5CD-8BC0-13D412A69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75" name="Graphic 21">
            <a:extLst>
              <a:ext uri="{FF2B5EF4-FFF2-40B4-BE49-F238E27FC236}">
                <a16:creationId xmlns:a16="http://schemas.microsoft.com/office/drawing/2014/main" id="{0B634617-03B5-34DE-1AEE-CF50BB88E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404E41C-4146-B8BD-F4C5-42CC881BD9B6}"/>
              </a:ext>
            </a:extLst>
          </p:cNvPr>
          <p:cNvSpPr txBox="1">
            <a:spLocks/>
          </p:cNvSpPr>
          <p:nvPr/>
        </p:nvSpPr>
        <p:spPr>
          <a:xfrm>
            <a:off x="-3826" y="-604883"/>
            <a:ext cx="3527796" cy="23113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CA" sz="8000"/>
              <a:t>​</a:t>
            </a:r>
            <a:br>
              <a:rPr lang="en-CA" sz="8000"/>
            </a:br>
            <a:r>
              <a:rPr lang="en-CA" sz="8000">
                <a:solidFill>
                  <a:srgbClr val="FFFFFF"/>
                </a:solidFill>
              </a:rPr>
              <a:t>Sprint 11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DB6EDCF-8ECE-58DB-4AEA-8DB9DBCE5155}"/>
              </a:ext>
            </a:extLst>
          </p:cNvPr>
          <p:cNvSpPr txBox="1">
            <a:spLocks/>
          </p:cNvSpPr>
          <p:nvPr/>
        </p:nvSpPr>
        <p:spPr>
          <a:xfrm>
            <a:off x="1302360" y="3142054"/>
            <a:ext cx="2623729" cy="711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>
                <a:solidFill>
                  <a:schemeClr val="bg1"/>
                </a:solidFill>
              </a:rPr>
              <a:t>Key Artifacts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5D717EC-08BF-AB5D-0D85-743B8F64C2D8}"/>
              </a:ext>
            </a:extLst>
          </p:cNvPr>
          <p:cNvSpPr txBox="1">
            <a:spLocks/>
          </p:cNvSpPr>
          <p:nvPr/>
        </p:nvSpPr>
        <p:spPr>
          <a:xfrm>
            <a:off x="849860" y="1363704"/>
            <a:ext cx="7886054" cy="17902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>
                <a:solidFill>
                  <a:schemeClr val="bg1"/>
                </a:solidFill>
              </a:rPr>
              <a:t>Meetings</a:t>
            </a:r>
          </a:p>
          <a:p>
            <a:pPr marL="571500" indent="-571500" algn="l">
              <a:buFont typeface="Calibri"/>
              <a:buChar char="-"/>
            </a:pPr>
            <a:r>
              <a:rPr lang="en-CA" sz="2400">
                <a:solidFill>
                  <a:schemeClr val="bg1"/>
                </a:solidFill>
              </a:rPr>
              <a:t>Hosted by scrum Master</a:t>
            </a:r>
          </a:p>
          <a:p>
            <a:pPr marL="571500" indent="-571500" algn="l">
              <a:buFont typeface="Calibri"/>
              <a:buChar char="-"/>
            </a:pPr>
            <a:r>
              <a:rPr lang="en-CA" sz="2400">
                <a:solidFill>
                  <a:schemeClr val="bg1"/>
                </a:solidFill>
              </a:rPr>
              <a:t>Implement </a:t>
            </a:r>
            <a:r>
              <a:rPr lang="en-CA" sz="2400" err="1">
                <a:solidFill>
                  <a:schemeClr val="bg1"/>
                </a:solidFill>
              </a:rPr>
              <a:t>FreeRTOS</a:t>
            </a:r>
            <a:r>
              <a:rPr lang="en-CA" sz="2400">
                <a:solidFill>
                  <a:schemeClr val="bg1"/>
                </a:solidFill>
              </a:rPr>
              <a:t> to resolve UI updating and backed updating clashes</a:t>
            </a:r>
          </a:p>
          <a:p>
            <a:pPr marL="571500" indent="-571500" algn="l">
              <a:buFont typeface="Calibri"/>
              <a:buChar char="-"/>
            </a:pPr>
            <a:r>
              <a:rPr lang="en-CA" sz="2400">
                <a:solidFill>
                  <a:schemeClr val="bg1"/>
                </a:solidFill>
              </a:rPr>
              <a:t>Determined database structure</a:t>
            </a:r>
          </a:p>
          <a:p>
            <a:pPr marL="571500" indent="-571500" algn="l">
              <a:buFont typeface="Calibri"/>
              <a:buChar char="-"/>
            </a:pPr>
            <a:endParaRPr lang="en-CA" sz="360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6D25318-0F77-D4C5-6189-F62F65104896}"/>
              </a:ext>
            </a:extLst>
          </p:cNvPr>
          <p:cNvSpPr txBox="1">
            <a:spLocks/>
          </p:cNvSpPr>
          <p:nvPr/>
        </p:nvSpPr>
        <p:spPr>
          <a:xfrm>
            <a:off x="2218876" y="1363702"/>
            <a:ext cx="3998562" cy="821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>
                <a:solidFill>
                  <a:schemeClr val="bg1"/>
                </a:solidFill>
              </a:rPr>
              <a:t>Tuesday 17:30-20:30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33CDD91-5323-D32D-3E68-393020BEB726}"/>
              </a:ext>
            </a:extLst>
          </p:cNvPr>
          <p:cNvSpPr txBox="1">
            <a:spLocks/>
          </p:cNvSpPr>
          <p:nvPr/>
        </p:nvSpPr>
        <p:spPr>
          <a:xfrm>
            <a:off x="1301892" y="3636785"/>
            <a:ext cx="5625884" cy="28364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>
                <a:solidFill>
                  <a:schemeClr val="bg1"/>
                </a:solidFill>
              </a:rPr>
              <a:t>Sprint Backlog:</a:t>
            </a:r>
          </a:p>
          <a:p>
            <a:pPr marL="342900" indent="-342900" algn="l">
              <a:buFont typeface="Arial"/>
              <a:buChar char="•"/>
            </a:pPr>
            <a:r>
              <a:rPr lang="en-CA" sz="2400">
                <a:solidFill>
                  <a:schemeClr val="bg1"/>
                </a:solidFill>
              </a:rPr>
              <a:t>Updated database for storage</a:t>
            </a:r>
          </a:p>
          <a:p>
            <a:pPr marL="342900" indent="-342900" algn="l">
              <a:buFont typeface="Arial"/>
              <a:buChar char="•"/>
            </a:pPr>
            <a:r>
              <a:rPr lang="en-CA" sz="2400">
                <a:solidFill>
                  <a:schemeClr val="bg1"/>
                </a:solidFill>
              </a:rPr>
              <a:t>UI specification update</a:t>
            </a:r>
          </a:p>
          <a:p>
            <a:pPr marL="342900" indent="-342900" algn="l">
              <a:buFont typeface="Arial"/>
              <a:buChar char="•"/>
            </a:pPr>
            <a:r>
              <a:rPr lang="en-CA" sz="2400">
                <a:solidFill>
                  <a:schemeClr val="bg1"/>
                </a:solidFill>
              </a:rPr>
              <a:t>Implement </a:t>
            </a:r>
            <a:r>
              <a:rPr lang="en-CA" sz="2400" err="1">
                <a:solidFill>
                  <a:schemeClr val="bg1"/>
                </a:solidFill>
              </a:rPr>
              <a:t>FreeRTOS</a:t>
            </a:r>
            <a:r>
              <a:rPr lang="en-CA" sz="2400">
                <a:solidFill>
                  <a:schemeClr val="bg1"/>
                </a:solidFill>
              </a:rPr>
              <a:t> for task management on firmware</a:t>
            </a:r>
          </a:p>
          <a:p>
            <a:pPr algn="l"/>
            <a:r>
              <a:rPr lang="en-CA" sz="2400">
                <a:solidFill>
                  <a:schemeClr val="bg1"/>
                </a:solidFill>
              </a:rPr>
              <a:t>Blocks List:</a:t>
            </a:r>
          </a:p>
          <a:p>
            <a:pPr marL="342900" indent="-342900" algn="l">
              <a:buFont typeface="Arial"/>
              <a:buChar char="•"/>
            </a:pPr>
            <a:r>
              <a:rPr lang="en-CA" sz="2400">
                <a:solidFill>
                  <a:schemeClr val="bg1"/>
                </a:solidFill>
              </a:rPr>
              <a:t>Bugs on database connection with backend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4D76CA-0EBA-A223-9780-01171D06DCF5}"/>
              </a:ext>
            </a:extLst>
          </p:cNvPr>
          <p:cNvSpPr txBox="1"/>
          <p:nvPr/>
        </p:nvSpPr>
        <p:spPr>
          <a:xfrm>
            <a:off x="6919993" y="2800027"/>
            <a:ext cx="4628826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sz="2800">
                <a:solidFill>
                  <a:srgbClr val="FFFFFF"/>
                </a:solidFill>
                <a:latin typeface="Aptos Display"/>
              </a:rPr>
              <a:t>Increment:</a:t>
            </a:r>
          </a:p>
          <a:p>
            <a:r>
              <a:rPr lang="en-CA" sz="2800">
                <a:solidFill>
                  <a:srgbClr val="FFFFFF"/>
                </a:solidFill>
                <a:latin typeface="Aptos Display"/>
              </a:rPr>
              <a:t>Versions</a:t>
            </a:r>
          </a:p>
          <a:p>
            <a:r>
              <a:rPr lang="en-CA" sz="2400">
                <a:solidFill>
                  <a:srgbClr val="FFFFFF"/>
                </a:solidFill>
                <a:latin typeface="Aptos Display"/>
              </a:rPr>
              <a:t>Firmware: 2.0.0</a:t>
            </a:r>
          </a:p>
          <a:p>
            <a:r>
              <a:rPr lang="en-CA" sz="2400">
                <a:solidFill>
                  <a:srgbClr val="FFFFFF"/>
                </a:solidFill>
                <a:latin typeface="Aptos Display"/>
              </a:rPr>
              <a:t>Web UI: 1.0.9</a:t>
            </a:r>
          </a:p>
          <a:p>
            <a:r>
              <a:rPr lang="en-CA" sz="2400">
                <a:solidFill>
                  <a:srgbClr val="FFFFFF"/>
                </a:solidFill>
                <a:latin typeface="Aptos Display"/>
              </a:rPr>
              <a:t>Database: 1.1.2</a:t>
            </a:r>
          </a:p>
          <a:p>
            <a:r>
              <a:rPr lang="en-CA" sz="2400">
                <a:solidFill>
                  <a:srgbClr val="FFFFFF"/>
                </a:solidFill>
                <a:latin typeface="Aptos Display"/>
              </a:rPr>
              <a:t>New Functionalities: </a:t>
            </a:r>
          </a:p>
          <a:p>
            <a:pPr marL="342900" indent="-342900">
              <a:buFont typeface="Arial"/>
              <a:buChar char="•"/>
            </a:pPr>
            <a:r>
              <a:rPr lang="en-CA" sz="2400">
                <a:solidFill>
                  <a:srgbClr val="FFFFFF"/>
                </a:solidFill>
                <a:latin typeface="Aptos Display"/>
              </a:rPr>
              <a:t>Updated Database sensor data and user info</a:t>
            </a:r>
          </a:p>
          <a:p>
            <a:pPr marL="342900" indent="-342900">
              <a:buFont typeface="Arial"/>
              <a:buChar char="•"/>
            </a:pPr>
            <a:r>
              <a:rPr lang="en-CA" sz="2400">
                <a:solidFill>
                  <a:srgbClr val="FFFFFF"/>
                </a:solidFill>
                <a:latin typeface="Aptos Display"/>
              </a:rPr>
              <a:t>Successfully migrated Firmware to new system and fixed all bugs</a:t>
            </a:r>
          </a:p>
          <a:p>
            <a:endParaRPr lang="en-CA" sz="2400">
              <a:solidFill>
                <a:srgbClr val="FFFFFF"/>
              </a:solidFill>
              <a:latin typeface="Aptos Displa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23F6B-F45D-3216-DB12-46FECB794913}"/>
              </a:ext>
            </a:extLst>
          </p:cNvPr>
          <p:cNvSpPr txBox="1">
            <a:spLocks/>
          </p:cNvSpPr>
          <p:nvPr/>
        </p:nvSpPr>
        <p:spPr>
          <a:xfrm>
            <a:off x="8551336" y="176456"/>
            <a:ext cx="3998562" cy="821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>
                <a:solidFill>
                  <a:schemeClr val="bg1"/>
                </a:solidFill>
              </a:rPr>
              <a:t>2025-01-29 to 2025-02-05</a:t>
            </a:r>
          </a:p>
        </p:txBody>
      </p:sp>
    </p:spTree>
    <p:extLst>
      <p:ext uri="{BB962C8B-B14F-4D97-AF65-F5344CB8AC3E}">
        <p14:creationId xmlns:p14="http://schemas.microsoft.com/office/powerpoint/2010/main" val="296591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4560C3-7626-B6A6-2312-C386B12A5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tangle 260">
            <a:extLst>
              <a:ext uri="{FF2B5EF4-FFF2-40B4-BE49-F238E27FC236}">
                <a16:creationId xmlns:a16="http://schemas.microsoft.com/office/drawing/2014/main" id="{326F5704-59C1-2399-7EB1-95E55AB65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63" name="Graphic 13">
            <a:extLst>
              <a:ext uri="{FF2B5EF4-FFF2-40B4-BE49-F238E27FC236}">
                <a16:creationId xmlns:a16="http://schemas.microsoft.com/office/drawing/2014/main" id="{479D6135-0B47-4051-24CA-57E192A6F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5" name="Graphic 12">
            <a:extLst>
              <a:ext uri="{FF2B5EF4-FFF2-40B4-BE49-F238E27FC236}">
                <a16:creationId xmlns:a16="http://schemas.microsoft.com/office/drawing/2014/main" id="{6B2A527A-2148-64D0-0449-869764480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7" name="Graphic 15">
            <a:extLst>
              <a:ext uri="{FF2B5EF4-FFF2-40B4-BE49-F238E27FC236}">
                <a16:creationId xmlns:a16="http://schemas.microsoft.com/office/drawing/2014/main" id="{3DE351CB-56D7-D810-E7D9-915658F2A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63B58406-AF56-A717-653B-B0704C295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Graphic 22">
            <a:extLst>
              <a:ext uri="{FF2B5EF4-FFF2-40B4-BE49-F238E27FC236}">
                <a16:creationId xmlns:a16="http://schemas.microsoft.com/office/drawing/2014/main" id="{E86BC7C4-5B44-48BA-C60C-634CE7F20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73" name="Graphic 23">
            <a:extLst>
              <a:ext uri="{FF2B5EF4-FFF2-40B4-BE49-F238E27FC236}">
                <a16:creationId xmlns:a16="http://schemas.microsoft.com/office/drawing/2014/main" id="{7FFBB193-04F4-7DF2-7DAD-7440A81E0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75" name="Graphic 21">
            <a:extLst>
              <a:ext uri="{FF2B5EF4-FFF2-40B4-BE49-F238E27FC236}">
                <a16:creationId xmlns:a16="http://schemas.microsoft.com/office/drawing/2014/main" id="{2D045B00-6565-4334-0A3A-6A1B8852B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DD0227-75C8-6E5F-6032-F7F03FFAF335}"/>
              </a:ext>
            </a:extLst>
          </p:cNvPr>
          <p:cNvSpPr txBox="1">
            <a:spLocks/>
          </p:cNvSpPr>
          <p:nvPr/>
        </p:nvSpPr>
        <p:spPr>
          <a:xfrm>
            <a:off x="-3826" y="-604883"/>
            <a:ext cx="3527796" cy="23113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CA" sz="8000"/>
            </a:br>
            <a:r>
              <a:rPr lang="en-CA" sz="8000">
                <a:solidFill>
                  <a:srgbClr val="FFFFFF"/>
                </a:solidFill>
              </a:rPr>
              <a:t>Sprint 12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EDC35A-B8B2-42C6-6C2F-AFDE53535491}"/>
              </a:ext>
            </a:extLst>
          </p:cNvPr>
          <p:cNvSpPr txBox="1">
            <a:spLocks/>
          </p:cNvSpPr>
          <p:nvPr/>
        </p:nvSpPr>
        <p:spPr>
          <a:xfrm>
            <a:off x="1302360" y="3142054"/>
            <a:ext cx="2623729" cy="711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>
                <a:solidFill>
                  <a:schemeClr val="bg1"/>
                </a:solidFill>
              </a:rPr>
              <a:t>Key Artifacts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DE920DE-B104-6738-BC01-2D3B0D5F9C8A}"/>
              </a:ext>
            </a:extLst>
          </p:cNvPr>
          <p:cNvSpPr txBox="1">
            <a:spLocks/>
          </p:cNvSpPr>
          <p:nvPr/>
        </p:nvSpPr>
        <p:spPr>
          <a:xfrm>
            <a:off x="854534" y="1363704"/>
            <a:ext cx="7881380" cy="22596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>
                <a:solidFill>
                  <a:schemeClr val="bg1"/>
                </a:solidFill>
              </a:rPr>
              <a:t>Meetings</a:t>
            </a:r>
          </a:p>
          <a:p>
            <a:pPr marL="571500" indent="-571500" algn="l">
              <a:buFont typeface="Calibri"/>
              <a:buChar char="-"/>
            </a:pPr>
            <a:r>
              <a:rPr lang="en-CA" sz="2400">
                <a:solidFill>
                  <a:schemeClr val="bg1"/>
                </a:solidFill>
              </a:rPr>
              <a:t>Hosted by scrum Master</a:t>
            </a:r>
          </a:p>
          <a:p>
            <a:pPr marL="571500" indent="-571500" algn="l">
              <a:buFont typeface="Calibri"/>
              <a:buChar char="-"/>
            </a:pPr>
            <a:r>
              <a:rPr lang="en-CA" sz="2400" err="1">
                <a:solidFill>
                  <a:schemeClr val="bg1"/>
                </a:solidFill>
              </a:rPr>
              <a:t>Pcb</a:t>
            </a:r>
            <a:r>
              <a:rPr lang="en-CA" sz="2400">
                <a:solidFill>
                  <a:schemeClr val="bg1"/>
                </a:solidFill>
              </a:rPr>
              <a:t> design</a:t>
            </a:r>
            <a:endParaRPr lang="en-CA">
              <a:solidFill>
                <a:schemeClr val="bg1"/>
              </a:solidFill>
            </a:endParaRPr>
          </a:p>
          <a:p>
            <a:pPr marL="571500" indent="-571500" algn="l">
              <a:buFont typeface="Calibri"/>
              <a:buChar char="-"/>
            </a:pPr>
            <a:r>
              <a:rPr lang="en-CA" sz="2400">
                <a:solidFill>
                  <a:schemeClr val="bg1"/>
                </a:solidFill>
              </a:rPr>
              <a:t>Making database interact with back end</a:t>
            </a:r>
            <a:endParaRPr lang="en-CA">
              <a:solidFill>
                <a:schemeClr val="bg1"/>
              </a:solidFill>
            </a:endParaRPr>
          </a:p>
          <a:p>
            <a:pPr marL="571500" indent="-571500" algn="l">
              <a:buFont typeface="Calibri"/>
              <a:buChar char="-"/>
            </a:pPr>
            <a:r>
              <a:rPr lang="en-CA" sz="2400">
                <a:solidFill>
                  <a:schemeClr val="bg1"/>
                </a:solidFill>
              </a:rPr>
              <a:t>Keep implementing web UI</a:t>
            </a:r>
          </a:p>
          <a:p>
            <a:pPr algn="l"/>
            <a:endParaRPr lang="en-CA" sz="2400">
              <a:solidFill>
                <a:schemeClr val="bg1"/>
              </a:solidFill>
            </a:endParaRPr>
          </a:p>
          <a:p>
            <a:pPr marL="571500" indent="-571500" algn="l">
              <a:buFont typeface="Calibri"/>
              <a:buChar char="-"/>
            </a:pPr>
            <a:endParaRPr lang="en-CA" sz="360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8FFCBED-F6E6-BFF0-90A0-29688A210D14}"/>
              </a:ext>
            </a:extLst>
          </p:cNvPr>
          <p:cNvSpPr txBox="1">
            <a:spLocks/>
          </p:cNvSpPr>
          <p:nvPr/>
        </p:nvSpPr>
        <p:spPr>
          <a:xfrm>
            <a:off x="2218876" y="1363702"/>
            <a:ext cx="3998562" cy="821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>
                <a:solidFill>
                  <a:schemeClr val="bg1"/>
                </a:solidFill>
              </a:rPr>
              <a:t>Tuesday 17:30-20:30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D6DD877-29FD-7E61-F30C-4F851B90F413}"/>
              </a:ext>
            </a:extLst>
          </p:cNvPr>
          <p:cNvSpPr txBox="1">
            <a:spLocks/>
          </p:cNvSpPr>
          <p:nvPr/>
        </p:nvSpPr>
        <p:spPr>
          <a:xfrm>
            <a:off x="1301892" y="3636785"/>
            <a:ext cx="5625884" cy="2461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>
                <a:solidFill>
                  <a:schemeClr val="bg1"/>
                </a:solidFill>
              </a:rPr>
              <a:t>Sprint Backlog:</a:t>
            </a:r>
          </a:p>
          <a:p>
            <a:pPr marL="342900" indent="-342900" algn="l">
              <a:buFont typeface="Arial"/>
              <a:buChar char="•"/>
            </a:pPr>
            <a:r>
              <a:rPr lang="en-CA" sz="2000" dirty="0">
                <a:solidFill>
                  <a:schemeClr val="bg1"/>
                </a:solidFill>
                <a:ea typeface="+mj-lt"/>
                <a:cs typeface="+mj-lt"/>
              </a:rPr>
              <a:t>Finalize PCB layout and send for fabrication</a:t>
            </a:r>
            <a:endParaRPr lang="en-CA" sz="2000" dirty="0">
              <a:solidFill>
                <a:schemeClr val="bg1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CA" sz="2000" dirty="0">
                <a:solidFill>
                  <a:schemeClr val="bg1"/>
                </a:solidFill>
                <a:ea typeface="+mj-lt"/>
                <a:cs typeface="+mj-lt"/>
              </a:rPr>
              <a:t>Optimize database queries for better performance</a:t>
            </a:r>
            <a:endParaRPr lang="en-CA" dirty="0">
              <a:solidFill>
                <a:schemeClr val="bg1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CA" sz="2400">
              <a:solidFill>
                <a:schemeClr val="bg1"/>
              </a:solidFill>
            </a:endParaRPr>
          </a:p>
          <a:p>
            <a:pPr algn="l"/>
            <a:r>
              <a:rPr lang="en-CA" sz="2400" dirty="0">
                <a:solidFill>
                  <a:schemeClr val="bg1"/>
                </a:solidFill>
              </a:rPr>
              <a:t>Blocks List:</a:t>
            </a:r>
          </a:p>
          <a:p>
            <a:pPr marL="342900" indent="-342900" algn="l">
              <a:buFont typeface="Arial"/>
              <a:buChar char="•"/>
            </a:pPr>
            <a:r>
              <a:rPr lang="en-CA" sz="2000" dirty="0">
                <a:solidFill>
                  <a:schemeClr val="bg1"/>
                </a:solidFill>
                <a:ea typeface="+mj-lt"/>
                <a:cs typeface="+mj-lt"/>
              </a:rPr>
              <a:t>Delays in PCB fabrication impacting hardware integration testing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E4D976-9E0B-ED62-1A3B-1E644D792900}"/>
              </a:ext>
            </a:extLst>
          </p:cNvPr>
          <p:cNvSpPr txBox="1"/>
          <p:nvPr/>
        </p:nvSpPr>
        <p:spPr>
          <a:xfrm>
            <a:off x="6919993" y="2800027"/>
            <a:ext cx="4202623" cy="46474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sz="2800">
                <a:solidFill>
                  <a:srgbClr val="FFFFFF"/>
                </a:solidFill>
                <a:latin typeface="Aptos Display"/>
              </a:rPr>
              <a:t>Increment:</a:t>
            </a:r>
          </a:p>
          <a:p>
            <a:r>
              <a:rPr lang="en-CA" sz="2800">
                <a:solidFill>
                  <a:srgbClr val="FFFFFF"/>
                </a:solidFill>
                <a:latin typeface="Aptos Display"/>
              </a:rPr>
              <a:t>Versions</a:t>
            </a:r>
          </a:p>
          <a:p>
            <a:r>
              <a:rPr lang="en-CA" sz="2400">
                <a:solidFill>
                  <a:srgbClr val="FFFFFF"/>
                </a:solidFill>
                <a:latin typeface="Aptos Display"/>
              </a:rPr>
              <a:t>Firmware: 2.1.0</a:t>
            </a:r>
          </a:p>
          <a:p>
            <a:r>
              <a:rPr lang="en-CA" sz="2400">
                <a:solidFill>
                  <a:srgbClr val="FFFFFF"/>
                </a:solidFill>
                <a:latin typeface="Aptos Display"/>
              </a:rPr>
              <a:t>Web UI: 1.0.9</a:t>
            </a:r>
          </a:p>
          <a:p>
            <a:r>
              <a:rPr lang="en-CA" sz="2400">
                <a:solidFill>
                  <a:srgbClr val="FFFFFF"/>
                </a:solidFill>
                <a:latin typeface="Aptos Display"/>
              </a:rPr>
              <a:t>Database: 1.1.3</a:t>
            </a:r>
          </a:p>
          <a:p>
            <a:r>
              <a:rPr lang="en-CA" sz="2400">
                <a:solidFill>
                  <a:srgbClr val="FFFFFF"/>
                </a:solidFill>
                <a:latin typeface="Aptos Display"/>
              </a:rPr>
              <a:t>New Functionalities: </a:t>
            </a:r>
          </a:p>
          <a:p>
            <a:pPr marL="342900" indent="-342900">
              <a:buFont typeface="Arial"/>
              <a:buChar char="•"/>
            </a:pPr>
            <a:r>
              <a:rPr lang="en-CA" sz="2400">
                <a:solidFill>
                  <a:srgbClr val="FFFFFF"/>
                </a:solidFill>
                <a:latin typeface="Aptos Display"/>
              </a:rPr>
              <a:t>Updated database</a:t>
            </a:r>
          </a:p>
          <a:p>
            <a:pPr marL="342900" indent="-342900">
              <a:buFont typeface="Arial"/>
              <a:buChar char="•"/>
            </a:pPr>
            <a:r>
              <a:rPr lang="en-CA" sz="2400">
                <a:solidFill>
                  <a:srgbClr val="FFFFFF"/>
                </a:solidFill>
                <a:latin typeface="Aptos Display"/>
              </a:rPr>
              <a:t>Update Web UI</a:t>
            </a:r>
          </a:p>
          <a:p>
            <a:pPr marL="342900" indent="-342900">
              <a:buFont typeface="Arial"/>
              <a:buChar char="•"/>
            </a:pPr>
            <a:r>
              <a:rPr lang="en-CA" sz="2400">
                <a:solidFill>
                  <a:srgbClr val="FFFFFF"/>
                </a:solidFill>
                <a:latin typeface="Aptos Display"/>
              </a:rPr>
              <a:t>Implemented basic </a:t>
            </a:r>
            <a:r>
              <a:rPr lang="en-CA" sz="2400" err="1">
                <a:solidFill>
                  <a:srgbClr val="FFFFFF"/>
                </a:solidFill>
                <a:latin typeface="Aptos Display"/>
              </a:rPr>
              <a:t>FreeRTOS</a:t>
            </a:r>
            <a:r>
              <a:rPr lang="en-CA" sz="2400">
                <a:solidFill>
                  <a:srgbClr val="FFFFFF"/>
                </a:solidFill>
                <a:latin typeface="Aptos Display"/>
              </a:rPr>
              <a:t> functionality</a:t>
            </a:r>
          </a:p>
          <a:p>
            <a:pPr marL="342900" indent="-342900">
              <a:buFont typeface="Arial"/>
              <a:buChar char="•"/>
            </a:pPr>
            <a:endParaRPr lang="en-CA" sz="2400">
              <a:solidFill>
                <a:srgbClr val="FFFFFF"/>
              </a:solidFill>
              <a:latin typeface="Aptos Display"/>
            </a:endParaRPr>
          </a:p>
          <a:p>
            <a:endParaRPr lang="en-CA" sz="2400">
              <a:solidFill>
                <a:srgbClr val="FFFFFF"/>
              </a:solidFill>
              <a:latin typeface="Aptos Displa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E6DE0-2FA1-2A9A-4730-4913FDB66698}"/>
              </a:ext>
            </a:extLst>
          </p:cNvPr>
          <p:cNvSpPr txBox="1">
            <a:spLocks/>
          </p:cNvSpPr>
          <p:nvPr/>
        </p:nvSpPr>
        <p:spPr>
          <a:xfrm>
            <a:off x="8551336" y="176456"/>
            <a:ext cx="3998562" cy="821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>
                <a:solidFill>
                  <a:schemeClr val="bg1"/>
                </a:solidFill>
              </a:rPr>
              <a:t>2025-02-06 to 2025-02-13</a:t>
            </a:r>
          </a:p>
        </p:txBody>
      </p:sp>
    </p:spTree>
    <p:extLst>
      <p:ext uri="{BB962C8B-B14F-4D97-AF65-F5344CB8AC3E}">
        <p14:creationId xmlns:p14="http://schemas.microsoft.com/office/powerpoint/2010/main" val="3651012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E7472C-9122-FA64-AD43-67C30E025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tangle 260">
            <a:extLst>
              <a:ext uri="{FF2B5EF4-FFF2-40B4-BE49-F238E27FC236}">
                <a16:creationId xmlns:a16="http://schemas.microsoft.com/office/drawing/2014/main" id="{E278A957-3CFC-A3A9-8A8C-71737D9BF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63" name="Graphic 13">
            <a:extLst>
              <a:ext uri="{FF2B5EF4-FFF2-40B4-BE49-F238E27FC236}">
                <a16:creationId xmlns:a16="http://schemas.microsoft.com/office/drawing/2014/main" id="{050B8396-A7F4-0646-5171-3DA144E6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5" name="Graphic 12">
            <a:extLst>
              <a:ext uri="{FF2B5EF4-FFF2-40B4-BE49-F238E27FC236}">
                <a16:creationId xmlns:a16="http://schemas.microsoft.com/office/drawing/2014/main" id="{7F8E9940-2D3A-C77E-EE57-2E6FDE254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7" name="Graphic 15">
            <a:extLst>
              <a:ext uri="{FF2B5EF4-FFF2-40B4-BE49-F238E27FC236}">
                <a16:creationId xmlns:a16="http://schemas.microsoft.com/office/drawing/2014/main" id="{8E2532EA-4E86-25AD-0B6C-3401167B6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0919D996-2DFD-B3A8-0496-9FA3B057E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Graphic 22">
            <a:extLst>
              <a:ext uri="{FF2B5EF4-FFF2-40B4-BE49-F238E27FC236}">
                <a16:creationId xmlns:a16="http://schemas.microsoft.com/office/drawing/2014/main" id="{BBBF236D-8755-5508-ACA9-436381922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73" name="Graphic 23">
            <a:extLst>
              <a:ext uri="{FF2B5EF4-FFF2-40B4-BE49-F238E27FC236}">
                <a16:creationId xmlns:a16="http://schemas.microsoft.com/office/drawing/2014/main" id="{DE06B55C-6C79-5521-BD4E-A81BDDF71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75" name="Graphic 21">
            <a:extLst>
              <a:ext uri="{FF2B5EF4-FFF2-40B4-BE49-F238E27FC236}">
                <a16:creationId xmlns:a16="http://schemas.microsoft.com/office/drawing/2014/main" id="{115539F9-A47F-57D2-7581-A7FF64F57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CE4BAD-68EF-924F-99F9-7901B1028BA7}"/>
              </a:ext>
            </a:extLst>
          </p:cNvPr>
          <p:cNvSpPr txBox="1"/>
          <p:nvPr/>
        </p:nvSpPr>
        <p:spPr>
          <a:xfrm>
            <a:off x="809547" y="305800"/>
            <a:ext cx="346362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>
                <a:solidFill>
                  <a:schemeClr val="bg1"/>
                </a:solidFill>
                <a:latin typeface="Aptos Display"/>
              </a:rPr>
              <a:t>WBS</a:t>
            </a:r>
          </a:p>
        </p:txBody>
      </p:sp>
      <p:pic>
        <p:nvPicPr>
          <p:cNvPr id="5" name="图片 4" descr="手机屏幕截图&#10;&#10;AI 生成的内容可能不正确。">
            <a:extLst>
              <a:ext uri="{FF2B5EF4-FFF2-40B4-BE49-F238E27FC236}">
                <a16:creationId xmlns:a16="http://schemas.microsoft.com/office/drawing/2014/main" id="{DAECB6AD-D0BF-D34C-4CD1-63E897DB9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" y="1506324"/>
            <a:ext cx="12186920" cy="535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22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4F9131-B582-8550-1AE9-EAB1E3E36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tangle 260">
            <a:extLst>
              <a:ext uri="{FF2B5EF4-FFF2-40B4-BE49-F238E27FC236}">
                <a16:creationId xmlns:a16="http://schemas.microsoft.com/office/drawing/2014/main" id="{E14BAAE6-B5AD-32CC-169F-EF782DEE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63" name="Graphic 13">
            <a:extLst>
              <a:ext uri="{FF2B5EF4-FFF2-40B4-BE49-F238E27FC236}">
                <a16:creationId xmlns:a16="http://schemas.microsoft.com/office/drawing/2014/main" id="{C51902AA-A8B4-7F68-7B33-CC16A6260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5" name="Graphic 12">
            <a:extLst>
              <a:ext uri="{FF2B5EF4-FFF2-40B4-BE49-F238E27FC236}">
                <a16:creationId xmlns:a16="http://schemas.microsoft.com/office/drawing/2014/main" id="{45923ABD-DD96-4BE9-1808-AD085F0CA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7" name="Graphic 15">
            <a:extLst>
              <a:ext uri="{FF2B5EF4-FFF2-40B4-BE49-F238E27FC236}">
                <a16:creationId xmlns:a16="http://schemas.microsoft.com/office/drawing/2014/main" id="{8A65E8AC-86E5-C215-3074-EEBF9005D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DB08A3A0-FF7F-AE19-10AC-E51FBC4D9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Graphic 22">
            <a:extLst>
              <a:ext uri="{FF2B5EF4-FFF2-40B4-BE49-F238E27FC236}">
                <a16:creationId xmlns:a16="http://schemas.microsoft.com/office/drawing/2014/main" id="{878AA155-259D-8FD7-0F39-D8AC6F5E7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73" name="Graphic 23">
            <a:extLst>
              <a:ext uri="{FF2B5EF4-FFF2-40B4-BE49-F238E27FC236}">
                <a16:creationId xmlns:a16="http://schemas.microsoft.com/office/drawing/2014/main" id="{B1DCE85B-8D2A-E1A3-1B62-190AF385B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75" name="Graphic 21">
            <a:extLst>
              <a:ext uri="{FF2B5EF4-FFF2-40B4-BE49-F238E27FC236}">
                <a16:creationId xmlns:a16="http://schemas.microsoft.com/office/drawing/2014/main" id="{09F6683C-24AC-344E-11F4-5C45B404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AA0BD4-A8A1-3834-C56B-D72FE7570EA4}"/>
              </a:ext>
            </a:extLst>
          </p:cNvPr>
          <p:cNvSpPr txBox="1"/>
          <p:nvPr/>
        </p:nvSpPr>
        <p:spPr>
          <a:xfrm>
            <a:off x="817167" y="305800"/>
            <a:ext cx="752508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>
                <a:solidFill>
                  <a:schemeClr val="bg1"/>
                </a:solidFill>
                <a:latin typeface="Aptos Display"/>
              </a:rPr>
              <a:t>Gantt Chart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626009-581D-89A7-029C-FA020F5AA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425"/>
            <a:ext cx="12192000" cy="515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4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C433D8-BA97-3567-026F-E414AD191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tangle 260">
            <a:extLst>
              <a:ext uri="{FF2B5EF4-FFF2-40B4-BE49-F238E27FC236}">
                <a16:creationId xmlns:a16="http://schemas.microsoft.com/office/drawing/2014/main" id="{1C04EF26-BC10-17CF-6ADA-EC937903A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63" name="Graphic 13">
            <a:extLst>
              <a:ext uri="{FF2B5EF4-FFF2-40B4-BE49-F238E27FC236}">
                <a16:creationId xmlns:a16="http://schemas.microsoft.com/office/drawing/2014/main" id="{22286A62-9654-A27F-3609-A2880937E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5" name="Graphic 12">
            <a:extLst>
              <a:ext uri="{FF2B5EF4-FFF2-40B4-BE49-F238E27FC236}">
                <a16:creationId xmlns:a16="http://schemas.microsoft.com/office/drawing/2014/main" id="{C0212123-A1D5-F551-A6E8-DDD09193B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7" name="Graphic 15">
            <a:extLst>
              <a:ext uri="{FF2B5EF4-FFF2-40B4-BE49-F238E27FC236}">
                <a16:creationId xmlns:a16="http://schemas.microsoft.com/office/drawing/2014/main" id="{240825B6-E801-9D73-33EB-B687B4476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34AA7DEA-B699-83DA-901E-0CA85AE8C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Graphic 22">
            <a:extLst>
              <a:ext uri="{FF2B5EF4-FFF2-40B4-BE49-F238E27FC236}">
                <a16:creationId xmlns:a16="http://schemas.microsoft.com/office/drawing/2014/main" id="{168DBFDC-7EEC-CE5A-6F2A-74BE4918A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73" name="Graphic 23">
            <a:extLst>
              <a:ext uri="{FF2B5EF4-FFF2-40B4-BE49-F238E27FC236}">
                <a16:creationId xmlns:a16="http://schemas.microsoft.com/office/drawing/2014/main" id="{EA43AFC7-B671-1493-2409-27D43C26D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75" name="Graphic 21">
            <a:extLst>
              <a:ext uri="{FF2B5EF4-FFF2-40B4-BE49-F238E27FC236}">
                <a16:creationId xmlns:a16="http://schemas.microsoft.com/office/drawing/2014/main" id="{CED0320C-5D39-C16F-1E3C-58FE70D8D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177441-FC1E-49CA-4715-87374A6DCEAB}"/>
              </a:ext>
            </a:extLst>
          </p:cNvPr>
          <p:cNvSpPr txBox="1"/>
          <p:nvPr/>
        </p:nvSpPr>
        <p:spPr>
          <a:xfrm>
            <a:off x="817167" y="305800"/>
            <a:ext cx="752508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>
                <a:solidFill>
                  <a:schemeClr val="bg1"/>
                </a:solidFill>
                <a:latin typeface="Aptos Display"/>
              </a:rPr>
              <a:t>Trello Board</a:t>
            </a:r>
            <a:endParaRPr lang="zh-CN" altLang="en-US"/>
          </a:p>
        </p:txBody>
      </p:sp>
      <p:pic>
        <p:nvPicPr>
          <p:cNvPr id="2" name="图片 1" descr="电脑游戏的屏幕截图&#10;&#10;AI 生成的内容可能不正确。">
            <a:extLst>
              <a:ext uri="{FF2B5EF4-FFF2-40B4-BE49-F238E27FC236}">
                <a16:creationId xmlns:a16="http://schemas.microsoft.com/office/drawing/2014/main" id="{C8A6BB18-7E11-FF26-2F15-0903D3DD65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5" t="-524" b="503"/>
          <a:stretch/>
        </p:blipFill>
        <p:spPr>
          <a:xfrm>
            <a:off x="0" y="1173346"/>
            <a:ext cx="12196683" cy="567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0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9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Checkpoint Alpha  ElderGuard Smartwatch: A Health and Safety Monitoring Device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27</cp:revision>
  <dcterms:created xsi:type="dcterms:W3CDTF">2025-02-07T00:27:10Z</dcterms:created>
  <dcterms:modified xsi:type="dcterms:W3CDTF">2025-02-08T01:57:26Z</dcterms:modified>
</cp:coreProperties>
</file>