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1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C8735-C5CD-0E43-90C7-B3654874D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財務演算法</a:t>
            </a:r>
            <a:br>
              <a:rPr kumimoji="1" lang="en-US" altLang="zh-TW" dirty="0"/>
            </a:br>
            <a:r>
              <a:rPr kumimoji="1" lang="zh-TW" altLang="en-US" dirty="0"/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0B4357-7F9B-7A48-A990-A65A66D59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R09723056 </a:t>
            </a:r>
            <a:r>
              <a:rPr kumimoji="1" lang="zh-TW" altLang="en-US" dirty="0"/>
              <a:t>歐陽秉志</a:t>
            </a:r>
            <a:endParaRPr kumimoji="1" lang="en-US" altLang="zh-TW" dirty="0"/>
          </a:p>
          <a:p>
            <a:r>
              <a:rPr kumimoji="1" lang="en-US" altLang="zh-TW" dirty="0"/>
              <a:t>R09723075 </a:t>
            </a:r>
            <a:r>
              <a:rPr kumimoji="1" lang="zh-TW" altLang="en-US" dirty="0"/>
              <a:t>林鈺晉</a:t>
            </a:r>
          </a:p>
        </p:txBody>
      </p:sp>
    </p:spTree>
    <p:extLst>
      <p:ext uri="{BB962C8B-B14F-4D97-AF65-F5344CB8AC3E}">
        <p14:creationId xmlns:p14="http://schemas.microsoft.com/office/powerpoint/2010/main" val="72393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DA48F-4850-ED4A-8506-30B25A0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 </a:t>
            </a:r>
            <a:br>
              <a:rPr lang="en-US" altLang="zh-TW" dirty="0"/>
            </a:br>
            <a:r>
              <a:rPr lang="en-US" altLang="zh-TW" dirty="0"/>
              <a:t>Delta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04D04-72C5-F249-8108-8BF3A4A2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假設整條利率曲線平行移動，</a:t>
            </a:r>
            <a:r>
              <a:rPr lang="zh-TW" altLang="en-US" dirty="0"/>
              <a:t>以 </a:t>
            </a:r>
            <a:r>
              <a:rPr lang="en-US" altLang="zh-TW" dirty="0"/>
              <a:t>0.25 </a:t>
            </a:r>
            <a:r>
              <a:rPr lang="zh-TW" altLang="en-US" dirty="0"/>
              <a:t>年的最高風險權數的數值 </a:t>
            </a:r>
            <a:r>
              <a:rPr lang="en-US" altLang="zh-TW" dirty="0"/>
              <a:t>1.7%</a:t>
            </a:r>
            <a:r>
              <a:rPr lang="zh-TW" altLang="en-US" dirty="0"/>
              <a:t>估計 </a:t>
            </a:r>
          </a:p>
          <a:p>
            <a:r>
              <a:rPr kumimoji="1" lang="zh-TW" altLang="en-US" dirty="0"/>
              <a:t>風險因子為利率，上升</a:t>
            </a:r>
            <a:r>
              <a:rPr kumimoji="1" lang="en-US" altLang="zh-TW" dirty="0"/>
              <a:t>1bp</a:t>
            </a:r>
          </a:p>
          <a:p>
            <a:r>
              <a:rPr lang="zh-TW" altLang="en-US" dirty="0"/>
              <a:t>每一幣別的所有風險因子，視為同一個 </a:t>
            </a:r>
            <a:r>
              <a:rPr lang="en" altLang="zh-TW" dirty="0"/>
              <a:t>Bucket </a:t>
            </a:r>
          </a:p>
          <a:p>
            <a:r>
              <a:rPr lang="zh-TW" altLang="en-US" dirty="0"/>
              <a:t>由於此標的為</a:t>
            </a:r>
            <a:r>
              <a:rPr lang="en-US" altLang="zh-TW" dirty="0"/>
              <a:t>9</a:t>
            </a:r>
            <a:r>
              <a:rPr lang="zh-TW" altLang="en-US" dirty="0"/>
              <a:t>個月到期，因此分別計算</a:t>
            </a:r>
            <a:r>
              <a:rPr lang="en-US" altLang="zh-TW" dirty="0"/>
              <a:t>6</a:t>
            </a:r>
            <a:r>
              <a:rPr lang="zh-TW" altLang="en-US" dirty="0"/>
              <a:t>個月和</a:t>
            </a:r>
            <a:r>
              <a:rPr lang="en-US" altLang="zh-TW" dirty="0"/>
              <a:t>12</a:t>
            </a:r>
            <a:r>
              <a:rPr lang="zh-TW" altLang="en-US" dirty="0"/>
              <a:t>個月的風險因子</a:t>
            </a:r>
            <a:endParaRPr lang="en-US" altLang="zh-TW" dirty="0"/>
          </a:p>
          <a:p>
            <a:r>
              <a:rPr lang="zh-TW" altLang="en-US" dirty="0"/>
              <a:t>再用</a:t>
            </a:r>
            <a:r>
              <a:rPr lang="en-US" altLang="zh-TW" dirty="0"/>
              <a:t>bucket</a:t>
            </a:r>
            <a:r>
              <a:rPr lang="zh-TW" altLang="en-US" dirty="0"/>
              <a:t>內的</a:t>
            </a:r>
            <a:r>
              <a:rPr lang="en-US" altLang="zh-TW" dirty="0"/>
              <a:t>Delta GIRR correlations</a:t>
            </a:r>
            <a:r>
              <a:rPr lang="zh-TW" altLang="en-US" dirty="0"/>
              <a:t>進行</a:t>
            </a:r>
            <a:r>
              <a:rPr lang="en-US" altLang="zh-TW" dirty="0"/>
              <a:t>different tenor</a:t>
            </a:r>
            <a:r>
              <a:rPr lang="zh-TW" altLang="en-US" dirty="0"/>
              <a:t>的彙整</a:t>
            </a: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87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DA48F-4850-ED4A-8506-30B25A0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 </a:t>
            </a:r>
            <a:br>
              <a:rPr lang="en-US" altLang="zh-TW" dirty="0"/>
            </a:br>
            <a:r>
              <a:rPr lang="en-US" altLang="zh-TW" dirty="0"/>
              <a:t>Delta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04D04-72C5-F249-8108-8BF3A4A2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GIRR Delta</a:t>
            </a:r>
          </a:p>
          <a:p>
            <a:pPr marL="0" indent="0">
              <a:buNone/>
            </a:pPr>
            <a:r>
              <a:rPr kumimoji="1" lang="en-US" altLang="zh-TW" dirty="0"/>
              <a:t>	= 0.4136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9B61E7-7823-3446-9872-37666DC1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7" y="2054866"/>
            <a:ext cx="5224515" cy="45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DA48F-4850-ED4A-8506-30B25A0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 </a:t>
            </a:r>
            <a:br>
              <a:rPr lang="en-US" altLang="zh-TW" dirty="0"/>
            </a:br>
            <a:r>
              <a:rPr lang="en-US" altLang="zh-TW" dirty="0"/>
              <a:t>Curvature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AF04D04-72C5-F249-8108-8BF3A4A2B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整條利率曲線平行移動，以 </a:t>
                </a:r>
                <a:r>
                  <a:rPr lang="en-US" altLang="zh-TW" dirty="0"/>
                  <a:t>0.25 </a:t>
                </a:r>
                <a:r>
                  <a:rPr lang="zh-TW" altLang="en-US" dirty="0"/>
                  <a:t>年的最高風險權數的數值 </a:t>
                </a:r>
                <a:r>
                  <a:rPr lang="en-US" altLang="zh-TW" dirty="0"/>
                  <a:t>1.7%</a:t>
                </a:r>
                <a:r>
                  <a:rPr lang="zh-TW" altLang="en-US" dirty="0"/>
                  <a:t>估計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altLang="zh-TW" i="1" dirty="0">
                            <a:latin typeface="Cambria Math" panose="02040503050406030204" pitchFamily="18" charset="0"/>
                          </a:rPr>
                          <m:t>𝑅𝑊</m:t>
                        </m:r>
                      </m:e>
                      <m:sup>
                        <m:r>
                          <a:rPr lang="en" altLang="zh-TW" i="1" dirty="0">
                            <a:latin typeface="Cambria Math" panose="02040503050406030204" pitchFamily="18" charset="0"/>
                          </a:rPr>
                          <m:t>𝐶𝑢𝑟𝑣𝑎𝑡𝑢𝑟𝑒</m:t>
                        </m:r>
                      </m:sup>
                    </m:sSup>
                  </m:oMath>
                </a14:m>
                <a:r>
                  <a:rPr lang="zh-TW" altLang="en-US" dirty="0"/>
                  <a:t>等於各天期中，最高 </a:t>
                </a:r>
                <a:r>
                  <a:rPr lang="en" altLang="zh-TW" dirty="0"/>
                  <a:t>Delta </a:t>
                </a:r>
                <a:r>
                  <a:rPr lang="zh-TW" altLang="en-US" dirty="0"/>
                  <a:t>風險權數的值 </a:t>
                </a:r>
                <a:endParaRPr lang="en-US" altLang="zh-TW" dirty="0"/>
              </a:p>
              <a:p>
                <a:r>
                  <a:rPr lang="zh-TW" altLang="en-US" dirty="0"/>
                  <a:t>風險因子為利率</a:t>
                </a:r>
                <a:endParaRPr lang="en-US" altLang="zh-TW" dirty="0"/>
              </a:p>
              <a:p>
                <a:r>
                  <a:rPr lang="zh-TW" altLang="en-US" dirty="0"/>
                  <a:t>由於非線性效果，上下變動不對稱 ，需分開計算再彙整</a:t>
                </a:r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AF04D04-72C5-F249-8108-8BF3A4A2B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98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DA48F-4850-ED4A-8506-30B25A0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 </a:t>
            </a:r>
            <a:br>
              <a:rPr lang="en-US" altLang="zh-TW" dirty="0"/>
            </a:br>
            <a:r>
              <a:rPr lang="en-US" altLang="zh-TW" dirty="0"/>
              <a:t>Curvature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04D04-72C5-F249-8108-8BF3A4A2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Curvature Risk</a:t>
            </a:r>
          </a:p>
          <a:p>
            <a:pPr marL="0" indent="0">
              <a:buNone/>
            </a:pPr>
            <a:r>
              <a:rPr lang="en-US" altLang="zh-TW" dirty="0"/>
              <a:t>	= 0.1667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DE460C-3CE3-0A41-8005-F77A1D41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73084"/>
            <a:ext cx="6635077" cy="43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78DE7-FE99-0445-B0EE-FC7370F6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</a:t>
            </a:r>
            <a:br>
              <a:rPr lang="en-US" altLang="zh-TW" dirty="0"/>
            </a:br>
            <a:r>
              <a:rPr lang="zh-TW" altLang="en-US" dirty="0"/>
              <a:t>總共需計提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CF193-4E75-564F-B8DB-BFE9BFD7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Capital Risk</a:t>
            </a:r>
          </a:p>
          <a:p>
            <a:pPr marL="0" indent="0">
              <a:buNone/>
            </a:pPr>
            <a:r>
              <a:rPr kumimoji="1" lang="en-US" altLang="zh-TW" dirty="0"/>
              <a:t>	= 0.5804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CFF452-4665-8840-AACA-4AB8F0D7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39" y="2160589"/>
            <a:ext cx="7063921" cy="14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7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C30D4-7536-C04E-B642-5C1913F6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若加入一同條件</a:t>
            </a:r>
            <a:r>
              <a:rPr kumimoji="1" lang="en-US" altLang="zh-TW" dirty="0"/>
              <a:t>Put Option</a:t>
            </a:r>
            <a:r>
              <a:rPr kumimoji="1" lang="zh-TW" altLang="en-US" dirty="0"/>
              <a:t>，須計提多少</a:t>
            </a:r>
            <a:r>
              <a:rPr lang="en" altLang="zh-TW" dirty="0"/>
              <a:t>FXR </a:t>
            </a:r>
            <a:r>
              <a:rPr lang="zh-TW" altLang="en-US" dirty="0"/>
              <a:t>市場風險資本，</a:t>
            </a:r>
            <a:r>
              <a:rPr lang="en" altLang="zh-TW" dirty="0"/>
              <a:t>GIRR </a:t>
            </a:r>
            <a:r>
              <a:rPr lang="zh-TW" altLang="en-US" dirty="0"/>
              <a:t>市場風險資本 </a:t>
            </a: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646BB-9530-DF42-82B4-B45DC9AA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由於此買權和賣權形成的投資組合，其風險因子皆為相同標地，因此加入賣權後，只需在組間內分別多計算一次賣權產生的</a:t>
            </a:r>
            <a:r>
              <a:rPr kumimoji="1" lang="en-US" altLang="zh-TW" dirty="0"/>
              <a:t>EQR Delta, Vega, Curvature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GIRR Delta, Curvature</a:t>
            </a:r>
            <a:r>
              <a:rPr kumimoji="1" lang="zh-TW" altLang="en-US" dirty="0"/>
              <a:t>，再進行</a:t>
            </a:r>
            <a:r>
              <a:rPr kumimoji="1" lang="en-US" altLang="zh-TW" dirty="0"/>
              <a:t>bucket</a:t>
            </a:r>
            <a:r>
              <a:rPr kumimoji="1" lang="zh-TW" altLang="en-US" dirty="0"/>
              <a:t>內彙整即可，上述公式皆與文件內相同</a:t>
            </a:r>
          </a:p>
        </p:txBody>
      </p:sp>
    </p:spTree>
    <p:extLst>
      <p:ext uri="{BB962C8B-B14F-4D97-AF65-F5344CB8AC3E}">
        <p14:creationId xmlns:p14="http://schemas.microsoft.com/office/powerpoint/2010/main" val="276509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D546F-5F61-0949-B49E-F9DCBF92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Delta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88B36-321C-EB42-84DB-CD6DE2AF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Delta</a:t>
            </a:r>
          </a:p>
          <a:p>
            <a:pPr marL="0" indent="0">
              <a:buNone/>
            </a:pPr>
            <a:r>
              <a:rPr kumimoji="1" lang="en-US" altLang="zh-TW" dirty="0"/>
              <a:t>	= 10.69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64CB037-7A9C-344C-B257-01D5FC5C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71" y="2160589"/>
            <a:ext cx="5823231" cy="3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3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919DE-CC84-A644-8DBA-271E43E7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Vega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1F9E2-161B-454C-BF8A-F14001EB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Vega</a:t>
            </a:r>
          </a:p>
          <a:p>
            <a:pPr marL="0" indent="0">
              <a:buNone/>
            </a:pPr>
            <a:r>
              <a:rPr kumimoji="1" lang="en-US" altLang="zh-TW" dirty="0"/>
              <a:t>	= 4.4567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121534-F4E5-274B-B58D-E475557B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1" y="2160589"/>
            <a:ext cx="5883341" cy="42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6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0247C-5AAF-FC47-A2A5-8934D7A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Curvature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D5B6A-D351-6047-A2CB-3F0193A0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Curvature Risk</a:t>
            </a:r>
          </a:p>
          <a:p>
            <a:pPr marL="0" indent="0">
              <a:buNone/>
            </a:pPr>
            <a:r>
              <a:rPr kumimoji="1" lang="en-US" altLang="zh-TW" dirty="0"/>
              <a:t>	= 0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396383-3AD5-3E4E-AE2F-1CCE1E7E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160589"/>
            <a:ext cx="6823529" cy="35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243E0-F3CD-E04A-8761-805192E5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en-US" altLang="zh-TW" dirty="0"/>
            </a:br>
            <a:r>
              <a:rPr lang="zh-TW" altLang="en-US" dirty="0"/>
              <a:t>總共需計提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957C9-BB82-6E45-B417-DB229A4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Capital Risk</a:t>
            </a:r>
          </a:p>
          <a:p>
            <a:pPr marL="0" indent="0">
              <a:buNone/>
            </a:pPr>
            <a:r>
              <a:rPr kumimoji="1" lang="en-US" altLang="zh-TW" dirty="0"/>
              <a:t>	= 15.1466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A1A9EE-14A4-B748-A721-59A9612B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88" y="2039259"/>
            <a:ext cx="6453414" cy="16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EA72E-427D-E842-B091-611FFD8B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大型新興經濟體電信股 </a:t>
            </a:r>
            <a:r>
              <a:rPr lang="en-US" altLang="zh-TW" dirty="0"/>
              <a:t>(</a:t>
            </a:r>
            <a:r>
              <a:rPr lang="zh-TW" altLang="en-US" dirty="0"/>
              <a:t>台幣</a:t>
            </a:r>
            <a:r>
              <a:rPr lang="en-US" altLang="zh-TW" dirty="0"/>
              <a:t>)</a:t>
            </a:r>
            <a:r>
              <a:rPr lang="zh-TW" altLang="en-US" dirty="0"/>
              <a:t>歐式陽春型 </a:t>
            </a:r>
            <a:r>
              <a:rPr lang="en" altLang="zh-TW" dirty="0"/>
              <a:t>Call </a:t>
            </a:r>
            <a:r>
              <a:rPr lang="zh-TW" altLang="en-US" dirty="0"/>
              <a:t> </a:t>
            </a:r>
            <a:r>
              <a:rPr lang="en-US" altLang="zh-TW" dirty="0"/>
              <a:t>Option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36CB4-38E0-6F47-AC6D-3028E57B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股票價格 </a:t>
            </a:r>
            <a:r>
              <a:rPr lang="en" altLang="zh-TW" dirty="0"/>
              <a:t>S=100</a:t>
            </a:r>
            <a:r>
              <a:rPr lang="zh-TW" altLang="en" dirty="0"/>
              <a:t>，</a:t>
            </a:r>
            <a:r>
              <a:rPr lang="zh-TW" altLang="en-US" dirty="0"/>
              <a:t>執行價格 </a:t>
            </a:r>
            <a:r>
              <a:rPr lang="en" altLang="zh-TW" dirty="0"/>
              <a:t>K=100</a:t>
            </a:r>
            <a:r>
              <a:rPr lang="zh-TW" altLang="en" dirty="0"/>
              <a:t>，</a:t>
            </a:r>
            <a:r>
              <a:rPr lang="en" altLang="zh-TW" dirty="0"/>
              <a:t>9 </a:t>
            </a:r>
            <a:r>
              <a:rPr lang="zh-TW" altLang="en-US" dirty="0"/>
              <a:t>個月後到期</a:t>
            </a:r>
          </a:p>
          <a:p>
            <a:r>
              <a:rPr lang="zh-TW" altLang="en-US" dirty="0"/>
              <a:t>市場 </a:t>
            </a:r>
            <a:r>
              <a:rPr lang="en" altLang="zh-TW" dirty="0"/>
              <a:t>BA/CP </a:t>
            </a:r>
            <a:r>
              <a:rPr lang="zh-TW" altLang="en-US" dirty="0"/>
              <a:t>利率，</a:t>
            </a:r>
            <a:r>
              <a:rPr lang="en" altLang="zh-TW" dirty="0"/>
              <a:t>R1M = 2.00%</a:t>
            </a:r>
            <a:r>
              <a:rPr lang="zh-TW" altLang="en" dirty="0"/>
              <a:t>，</a:t>
            </a:r>
            <a:r>
              <a:rPr lang="en" altLang="zh-TW" dirty="0"/>
              <a:t>R3M=2.25%</a:t>
            </a:r>
            <a:r>
              <a:rPr lang="zh-TW" altLang="en" dirty="0"/>
              <a:t>，</a:t>
            </a:r>
            <a:r>
              <a:rPr lang="en" altLang="zh-TW" dirty="0"/>
              <a:t>R6M=2.50%</a:t>
            </a:r>
            <a:r>
              <a:rPr lang="zh-TW" altLang="en" dirty="0"/>
              <a:t>，</a:t>
            </a:r>
            <a:r>
              <a:rPr lang="en" altLang="zh-TW" dirty="0"/>
              <a:t>R12M=2.80% </a:t>
            </a:r>
          </a:p>
          <a:p>
            <a:r>
              <a:rPr lang="zh-TW" altLang="en-US" dirty="0"/>
              <a:t>市場隱含波動性，</a:t>
            </a:r>
            <a:r>
              <a:rPr lang="el-GR" altLang="zh-TW" dirty="0"/>
              <a:t>σ6</a:t>
            </a:r>
            <a:r>
              <a:rPr lang="en" altLang="zh-TW" dirty="0"/>
              <a:t>M = 25%</a:t>
            </a:r>
            <a:r>
              <a:rPr lang="zh-TW" altLang="en" dirty="0"/>
              <a:t>，</a:t>
            </a:r>
            <a:r>
              <a:rPr lang="el-GR" altLang="zh-TW" dirty="0"/>
              <a:t>σ1</a:t>
            </a:r>
            <a:r>
              <a:rPr lang="en" altLang="zh-TW" dirty="0"/>
              <a:t>Y= 30%</a:t>
            </a:r>
            <a:br>
              <a:rPr lang="en" altLang="zh-TW" dirty="0"/>
            </a:b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25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DA48F-4850-ED4A-8506-30B25A0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 </a:t>
            </a:r>
            <a:br>
              <a:rPr lang="en-US" altLang="zh-TW" dirty="0"/>
            </a:br>
            <a:r>
              <a:rPr lang="en-US" altLang="zh-TW" dirty="0"/>
              <a:t>Delta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04D04-72C5-F249-8108-8BF3A4A2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GIRR Delta</a:t>
            </a:r>
          </a:p>
          <a:p>
            <a:pPr marL="0" indent="0">
              <a:buNone/>
            </a:pPr>
            <a:r>
              <a:rPr kumimoji="1" lang="en-US" altLang="zh-TW" dirty="0"/>
              <a:t>	= 0.0241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519BD8-A1BB-0147-9F9F-DF0B847D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30" y="2010168"/>
            <a:ext cx="6471027" cy="42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DA48F-4850-ED4A-8506-30B25A0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 </a:t>
            </a:r>
            <a:br>
              <a:rPr lang="en-US" altLang="zh-TW" dirty="0"/>
            </a:br>
            <a:r>
              <a:rPr lang="en-US" altLang="zh-TW" dirty="0"/>
              <a:t>Curvature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04D04-72C5-F249-8108-8BF3A4A2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30EB9F-417F-E341-BA9D-5E86521E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13" y="1930400"/>
            <a:ext cx="5671457" cy="48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DA48F-4850-ED4A-8506-30B25A0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 </a:t>
            </a:r>
            <a:br>
              <a:rPr lang="en-US" altLang="zh-TW" dirty="0"/>
            </a:br>
            <a:r>
              <a:rPr lang="en-US" altLang="zh-TW" dirty="0"/>
              <a:t>Curvature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04D04-72C5-F249-8108-8BF3A4A2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78B43F-ACB8-CE49-93FD-D24CA9C6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312989"/>
            <a:ext cx="7615842" cy="3728373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1FD56F-AE4C-4C43-B9EA-0C72B613E190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Curvature Risk</a:t>
            </a:r>
          </a:p>
          <a:p>
            <a:pPr marL="0" indent="0">
              <a:buNone/>
            </a:pPr>
            <a:r>
              <a:rPr kumimoji="1" lang="en-US" altLang="zh-TW" dirty="0"/>
              <a:t>	= 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32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78DE7-FE99-0445-B0EE-FC7370F6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GIRR </a:t>
            </a:r>
            <a:r>
              <a:rPr lang="zh-TW" altLang="en-US" dirty="0"/>
              <a:t>市場風險資本</a:t>
            </a:r>
            <a:br>
              <a:rPr lang="en-US" altLang="zh-TW" dirty="0"/>
            </a:br>
            <a:r>
              <a:rPr lang="zh-TW" altLang="en-US" dirty="0"/>
              <a:t>總共需計提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CF193-4E75-564F-B8DB-BFE9BFD7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Capital Risk</a:t>
            </a:r>
          </a:p>
          <a:p>
            <a:pPr marL="0" indent="0">
              <a:buNone/>
            </a:pPr>
            <a:r>
              <a:rPr kumimoji="1" lang="en-US" altLang="zh-TW" dirty="0"/>
              <a:t>	= 0.0241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CD24B5-2490-DE49-8DEA-1E826A22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29" y="2160589"/>
            <a:ext cx="6827157" cy="14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25446-ADE1-294D-8D29-9A5D5581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Delta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93976-FFB5-5F4E-9AE1-331BCFD6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風險因子為</a:t>
            </a:r>
            <a:r>
              <a:rPr kumimoji="1" lang="en-US" altLang="zh-TW" dirty="0"/>
              <a:t>ST</a:t>
            </a:r>
          </a:p>
          <a:p>
            <a:r>
              <a:rPr kumimoji="1" lang="zh-TW" altLang="en-US" dirty="0"/>
              <a:t>金融工具為買權</a:t>
            </a:r>
            <a:endParaRPr kumimoji="1" lang="en-US" altLang="zh-TW" dirty="0"/>
          </a:p>
          <a:p>
            <a:r>
              <a:rPr kumimoji="1" lang="zh-TW" altLang="en-US" dirty="0"/>
              <a:t>以</a:t>
            </a:r>
            <a:r>
              <a:rPr kumimoji="1" lang="en-US" altLang="zh-TW" dirty="0"/>
              <a:t>60%</a:t>
            </a:r>
            <a:r>
              <a:rPr kumimoji="1" lang="zh-TW" altLang="en-US" dirty="0"/>
              <a:t>作為風險權數，求得加權敏感性</a:t>
            </a:r>
            <a:endParaRPr kumimoji="1" lang="en-US" altLang="zh-TW" dirty="0"/>
          </a:p>
          <a:p>
            <a:r>
              <a:rPr kumimoji="1" lang="zh-TW" altLang="en-US" dirty="0"/>
              <a:t>由於到期日為</a:t>
            </a:r>
            <a:r>
              <a:rPr kumimoji="1" lang="en-US" altLang="zh-TW" dirty="0"/>
              <a:t>9</a:t>
            </a:r>
            <a:r>
              <a:rPr kumimoji="1" lang="zh-TW" altLang="en-US" dirty="0"/>
              <a:t>個月，因此無風險利率及波動度皆採用</a:t>
            </a:r>
            <a:r>
              <a:rPr kumimoji="1" lang="en-US" altLang="zh-TW" dirty="0"/>
              <a:t>6</a:t>
            </a:r>
            <a:r>
              <a:rPr kumimoji="1" lang="zh-TW" altLang="en-US" dirty="0"/>
              <a:t>月和</a:t>
            </a:r>
            <a:r>
              <a:rPr kumimoji="1" lang="en-US" altLang="zh-TW" dirty="0"/>
              <a:t>12</a:t>
            </a:r>
            <a:r>
              <a:rPr kumimoji="1" lang="zh-TW" altLang="en-US" dirty="0"/>
              <a:t>月內差而得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420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53D8-E888-CC4C-A55A-1B2BB0C5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Delta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5CCC2-ECCA-934D-89BE-075B4525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Delta</a:t>
            </a:r>
          </a:p>
          <a:p>
            <a:pPr marL="0" indent="0">
              <a:buNone/>
            </a:pPr>
            <a:r>
              <a:rPr kumimoji="1" lang="en-US" altLang="zh-TW" dirty="0"/>
              <a:t>	= 35.3041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C8DE32-CFCB-4244-BBB3-90F246FD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4" y="2160589"/>
            <a:ext cx="4930602" cy="46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B65FC-2B38-AE47-B3DA-E64F3B9D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Vega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2AC59-C2FA-C342-888E-32D57E9E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風險因子為波動度</a:t>
            </a:r>
            <a:endParaRPr kumimoji="1" lang="en-US" altLang="zh-TW" dirty="0"/>
          </a:p>
          <a:p>
            <a:r>
              <a:rPr kumimoji="1" lang="zh-TW" altLang="en-US" dirty="0"/>
              <a:t>分別假設</a:t>
            </a:r>
            <a:r>
              <a:rPr kumimoji="1" lang="en-US" altLang="zh-TW" dirty="0"/>
              <a:t>6</a:t>
            </a:r>
            <a:r>
              <a:rPr kumimoji="1" lang="zh-TW" altLang="en-US" dirty="0"/>
              <a:t>月波動度改變跟</a:t>
            </a:r>
            <a:r>
              <a:rPr kumimoji="1" lang="en-US" altLang="zh-TW" dirty="0"/>
              <a:t>12</a:t>
            </a:r>
            <a:r>
              <a:rPr kumimoji="1" lang="zh-TW" altLang="en-US" dirty="0"/>
              <a:t>月波動度改變，再進行</a:t>
            </a:r>
            <a:r>
              <a:rPr kumimoji="1" lang="en-US" altLang="zh-TW" dirty="0"/>
              <a:t>Bucket</a:t>
            </a:r>
            <a:r>
              <a:rPr kumimoji="1" lang="zh-TW" altLang="en-US" dirty="0"/>
              <a:t>內彙整</a:t>
            </a:r>
            <a:endParaRPr kumimoji="1" lang="en-US" altLang="zh-TW" dirty="0"/>
          </a:p>
          <a:p>
            <a:r>
              <a:rPr lang="zh-TW" altLang="en-US" dirty="0"/>
              <a:t>計算</a:t>
            </a:r>
            <a:r>
              <a:rPr lang="en" altLang="zh-TW" dirty="0"/>
              <a:t>Intra-Bucket </a:t>
            </a:r>
            <a:r>
              <a:rPr lang="zh-TW" altLang="en-US" dirty="0"/>
              <a:t>相關性</a:t>
            </a:r>
            <a:r>
              <a:rPr lang="en-US" altLang="zh-TW" dirty="0"/>
              <a:t>(</a:t>
            </a:r>
            <a:r>
              <a:rPr lang="en" altLang="zh-TW" dirty="0"/>
              <a:t>non-GIRR) 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32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B65FC-2B38-AE47-B3DA-E64F3B9D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Vega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2AC59-C2FA-C342-888E-32D57E9E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Vega</a:t>
            </a:r>
          </a:p>
          <a:p>
            <a:pPr marL="0" indent="0">
              <a:buNone/>
            </a:pPr>
            <a:r>
              <a:rPr kumimoji="1" lang="en-US" altLang="zh-TW" dirty="0"/>
              <a:t>	= 2.2286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1930C5-AA47-5D44-91D8-C88A227B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69" y="1567709"/>
            <a:ext cx="5093521" cy="46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4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FC0D2-75E3-BD49-A9B9-CB2AE0AA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Curvature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333A7-C92C-F64E-923D-3BAB48FB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通常當風險因子的變化量大時，以線性效果衡量工具價值變動，誤差會大 </a:t>
            </a:r>
          </a:p>
          <a:p>
            <a:r>
              <a:rPr lang="zh-TW" altLang="en-US" dirty="0"/>
              <a:t>計算</a:t>
            </a:r>
            <a:r>
              <a:rPr lang="en" altLang="zh-TW" dirty="0"/>
              <a:t>Curvature Risk </a:t>
            </a:r>
            <a:r>
              <a:rPr lang="zh-TW" altLang="en-US" dirty="0"/>
              <a:t>來反應工具價值對風險因子變化產生的非線性效果 </a:t>
            </a:r>
            <a:endParaRPr lang="en-US" altLang="zh-TW" dirty="0"/>
          </a:p>
          <a:p>
            <a:r>
              <a:rPr lang="zh-TW" altLang="en-US" dirty="0"/>
              <a:t>風險因子為</a:t>
            </a:r>
            <a:r>
              <a:rPr lang="en-US" altLang="zh-TW" dirty="0"/>
              <a:t>ST</a:t>
            </a:r>
            <a:r>
              <a:rPr lang="zh-TW" altLang="en-US" dirty="0"/>
              <a:t>，上下震盪</a:t>
            </a:r>
            <a:r>
              <a:rPr lang="en-US" altLang="zh-TW" dirty="0"/>
              <a:t>60%</a:t>
            </a:r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0247C-5AAF-FC47-A2A5-8934D7A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zh-TW" altLang="en-US" dirty="0"/>
            </a:br>
            <a:r>
              <a:rPr lang="en-US" altLang="zh-TW" dirty="0"/>
              <a:t>Curvature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D5B6A-D351-6047-A2CB-3F0193A0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Curvature Risk</a:t>
            </a:r>
          </a:p>
          <a:p>
            <a:pPr marL="0" indent="0">
              <a:buNone/>
            </a:pPr>
            <a:r>
              <a:rPr kumimoji="1" lang="en-US" altLang="zh-TW" dirty="0"/>
              <a:t>	= 0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52271A-2939-C44A-B9A7-8DCCE53B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02" y="2160590"/>
            <a:ext cx="6412700" cy="3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243E0-F3CD-E04A-8761-805192E5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FXR </a:t>
            </a:r>
            <a:r>
              <a:rPr lang="zh-TW" altLang="en-US" dirty="0"/>
              <a:t>市場風險資本</a:t>
            </a:r>
            <a:br>
              <a:rPr lang="en-US" altLang="zh-TW" dirty="0"/>
            </a:br>
            <a:r>
              <a:rPr lang="zh-TW" altLang="en-US" dirty="0"/>
              <a:t>總共需計提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957C9-BB82-6E45-B417-DB229A4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Capital Risk</a:t>
            </a:r>
          </a:p>
          <a:p>
            <a:pPr marL="0" indent="0">
              <a:buNone/>
            </a:pPr>
            <a:r>
              <a:rPr kumimoji="1" lang="en-US" altLang="zh-TW" dirty="0"/>
              <a:t>	= 37.5327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5F4940-16D7-354F-B547-04869DDE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84" y="2160589"/>
            <a:ext cx="7194831" cy="22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412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64</TotalTime>
  <Words>631</Words>
  <Application>Microsoft Macintosh PowerPoint</Application>
  <PresentationFormat>寬螢幕</PresentationFormat>
  <Paragraphs>80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Wingdings 3</vt:lpstr>
      <vt:lpstr>多面向</vt:lpstr>
      <vt:lpstr>財務演算法 期末報告</vt:lpstr>
      <vt:lpstr>大型新興經濟體電信股 (台幣)歐式陽春型 Call  Option </vt:lpstr>
      <vt:lpstr>FXR 市場風險資本 Delta </vt:lpstr>
      <vt:lpstr>FXR 市場風險資本 Delta </vt:lpstr>
      <vt:lpstr>FXR 市場風險資本 Vega </vt:lpstr>
      <vt:lpstr>FXR 市場風險資本 Vega </vt:lpstr>
      <vt:lpstr>FXR 市場風險資本 Curvature</vt:lpstr>
      <vt:lpstr>FXR 市場風險資本 Curvature</vt:lpstr>
      <vt:lpstr>FXR 市場風險資本 總共需計提</vt:lpstr>
      <vt:lpstr>GIRR 市場風險資本  Delta</vt:lpstr>
      <vt:lpstr>GIRR 市場風險資本  Delta</vt:lpstr>
      <vt:lpstr>GIRR 市場風險資本  Curvature</vt:lpstr>
      <vt:lpstr>GIRR 市場風險資本  Curvature</vt:lpstr>
      <vt:lpstr>GIRR 市場風險資本 總共需計提</vt:lpstr>
      <vt:lpstr>若加入一同條件Put Option，須計提多少FXR 市場風險資本，GIRR 市場風險資本    </vt:lpstr>
      <vt:lpstr>FXR 市場風險資本 Delta </vt:lpstr>
      <vt:lpstr>FXR 市場風險資本 Vega</vt:lpstr>
      <vt:lpstr>FXR 市場風險資本 Curvature</vt:lpstr>
      <vt:lpstr>FXR 市場風險資本 總共需計提</vt:lpstr>
      <vt:lpstr>GIRR 市場風險資本  Delta</vt:lpstr>
      <vt:lpstr>GIRR 市場風險資本  Curvature</vt:lpstr>
      <vt:lpstr>GIRR 市場風險資本  Curvature</vt:lpstr>
      <vt:lpstr>GIRR 市場風險資本 總共需計提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24</cp:revision>
  <dcterms:created xsi:type="dcterms:W3CDTF">2021-06-27T07:30:56Z</dcterms:created>
  <dcterms:modified xsi:type="dcterms:W3CDTF">2021-06-27T08:46:02Z</dcterms:modified>
</cp:coreProperties>
</file>