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wmv" ContentType="video/x-ms-wmv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tags" Target="tags/tag1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image" Target="file:///D:\qq&#25991;&#20214;\712321467\Image\C2C\Image2\%7b75232B38-A165-1FB7-499C-2E1C792CACB5%7d.png" TargetMode="External" /><Relationship Id="rId25" Type="http://schemas.openxmlformats.org/officeDocument/2006/relationships/image" Target="../media/image1.png" /><Relationship Id="rId26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073743875" descr="学科网 zxxk.com" title=""/>
          <p:cNvPicPr>
            <a:picLocks noChangeAspect="1"/>
          </p:cNvPicPr>
          <p:nvPr/>
        </p:nvPicPr>
        <p:blipFill>
          <a:blip r:embed="rId25" r:link="rId2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10" Type="http://schemas.openxmlformats.org/officeDocument/2006/relationships/image" Target="../media/image32.png" /><Relationship Id="rId2" Type="http://schemas.openxmlformats.org/officeDocument/2006/relationships/image" Target="../media/image24.png" /><Relationship Id="rId3" Type="http://schemas.openxmlformats.org/officeDocument/2006/relationships/image" Target="../media/image25.png" /><Relationship Id="rId4" Type="http://schemas.openxmlformats.org/officeDocument/2006/relationships/image" Target="../media/image26.png" /><Relationship Id="rId5" Type="http://schemas.openxmlformats.org/officeDocument/2006/relationships/image" Target="../media/image27.png" /><Relationship Id="rId6" Type="http://schemas.openxmlformats.org/officeDocument/2006/relationships/image" Target="../media/image28.png" /><Relationship Id="rId7" Type="http://schemas.openxmlformats.org/officeDocument/2006/relationships/image" Target="../media/image29.png" /><Relationship Id="rId8" Type="http://schemas.openxmlformats.org/officeDocument/2006/relationships/image" Target="../media/image30.png" /><Relationship Id="rId9" Type="http://schemas.openxmlformats.org/officeDocument/2006/relationships/image" Target="../media/image3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Relationship Id="rId4" Type="http://schemas.openxmlformats.org/officeDocument/2006/relationships/image" Target="../media/image35.png" /><Relationship Id="rId5" Type="http://schemas.openxmlformats.org/officeDocument/2006/relationships/image" Target="../media/image36.png" /><Relationship Id="rId6" Type="http://schemas.openxmlformats.org/officeDocument/2006/relationships/image" Target="../media/image37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image" Target="../media/image46.png" /><Relationship Id="rId11" Type="http://schemas.openxmlformats.org/officeDocument/2006/relationships/image" Target="../media/image47.png" /><Relationship Id="rId2" Type="http://schemas.openxmlformats.org/officeDocument/2006/relationships/image" Target="../media/image38.png" /><Relationship Id="rId3" Type="http://schemas.openxmlformats.org/officeDocument/2006/relationships/image" Target="../media/image39.png" /><Relationship Id="rId4" Type="http://schemas.openxmlformats.org/officeDocument/2006/relationships/image" Target="../media/image40.png" /><Relationship Id="rId5" Type="http://schemas.openxmlformats.org/officeDocument/2006/relationships/image" Target="../media/image41.png" /><Relationship Id="rId6" Type="http://schemas.openxmlformats.org/officeDocument/2006/relationships/image" Target="../media/image42.png" /><Relationship Id="rId7" Type="http://schemas.openxmlformats.org/officeDocument/2006/relationships/image" Target="../media/image43.png" /><Relationship Id="rId8" Type="http://schemas.openxmlformats.org/officeDocument/2006/relationships/image" Target="../media/image44.png" /><Relationship Id="rId9" Type="http://schemas.openxmlformats.org/officeDocument/2006/relationships/image" Target="../media/image4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image" Target="../media/image56.png" /><Relationship Id="rId11" Type="http://schemas.openxmlformats.org/officeDocument/2006/relationships/image" Target="../media/image57.png" /><Relationship Id="rId12" Type="http://schemas.openxmlformats.org/officeDocument/2006/relationships/image" Target="../media/image58.png" /><Relationship Id="rId2" Type="http://schemas.openxmlformats.org/officeDocument/2006/relationships/image" Target="../media/image48.png" /><Relationship Id="rId3" Type="http://schemas.openxmlformats.org/officeDocument/2006/relationships/image" Target="../media/image49.png" /><Relationship Id="rId4" Type="http://schemas.openxmlformats.org/officeDocument/2006/relationships/image" Target="../media/image50.png" /><Relationship Id="rId5" Type="http://schemas.openxmlformats.org/officeDocument/2006/relationships/image" Target="../media/image51.png" /><Relationship Id="rId6" Type="http://schemas.openxmlformats.org/officeDocument/2006/relationships/image" Target="../media/image52.png" /><Relationship Id="rId7" Type="http://schemas.openxmlformats.org/officeDocument/2006/relationships/image" Target="../media/image53.png" /><Relationship Id="rId8" Type="http://schemas.openxmlformats.org/officeDocument/2006/relationships/image" Target="../media/image54.png" /><Relationship Id="rId9" Type="http://schemas.openxmlformats.org/officeDocument/2006/relationships/image" Target="../media/image5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10" Type="http://schemas.openxmlformats.org/officeDocument/2006/relationships/image" Target="../media/image67.png" /><Relationship Id="rId11" Type="http://schemas.openxmlformats.org/officeDocument/2006/relationships/image" Target="../media/image68.png" /><Relationship Id="rId12" Type="http://schemas.openxmlformats.org/officeDocument/2006/relationships/image" Target="../media/image69.png" /><Relationship Id="rId13" Type="http://schemas.openxmlformats.org/officeDocument/2006/relationships/image" Target="../media/image70.png" /><Relationship Id="rId2" Type="http://schemas.openxmlformats.org/officeDocument/2006/relationships/image" Target="../media/image59.png" /><Relationship Id="rId3" Type="http://schemas.openxmlformats.org/officeDocument/2006/relationships/image" Target="../media/image60.png" /><Relationship Id="rId4" Type="http://schemas.openxmlformats.org/officeDocument/2006/relationships/image" Target="../media/image61.png" /><Relationship Id="rId5" Type="http://schemas.openxmlformats.org/officeDocument/2006/relationships/image" Target="../media/image62.png" /><Relationship Id="rId6" Type="http://schemas.openxmlformats.org/officeDocument/2006/relationships/image" Target="../media/image63.png" /><Relationship Id="rId7" Type="http://schemas.openxmlformats.org/officeDocument/2006/relationships/image" Target="../media/image64.png" /><Relationship Id="rId8" Type="http://schemas.openxmlformats.org/officeDocument/2006/relationships/image" Target="../media/image65.png" /><Relationship Id="rId9" Type="http://schemas.openxmlformats.org/officeDocument/2006/relationships/image" Target="../media/image66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71.png" /><Relationship Id="rId3" Type="http://schemas.openxmlformats.org/officeDocument/2006/relationships/image" Target="../media/image72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7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74.png" /><Relationship Id="rId3" Type="http://schemas.openxmlformats.org/officeDocument/2006/relationships/image" Target="../media/image75.png" /><Relationship Id="rId4" Type="http://schemas.openxmlformats.org/officeDocument/2006/relationships/image" Target="../media/image76.png" /><Relationship Id="rId5" Type="http://schemas.openxmlformats.org/officeDocument/2006/relationships/image" Target="../media/image77.png" /><Relationship Id="rId6" Type="http://schemas.openxmlformats.org/officeDocument/2006/relationships/image" Target="../media/image78.png" /><Relationship Id="rId7" Type="http://schemas.openxmlformats.org/officeDocument/2006/relationships/image" Target="../media/image79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80.png" /><Relationship Id="rId3" Type="http://schemas.openxmlformats.org/officeDocument/2006/relationships/image" Target="../media/image81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image" Target="../media/image82.png" /><Relationship Id="rId3" Type="http://schemas.openxmlformats.org/officeDocument/2006/relationships/image" Target="../media/image8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image" Target="../media/image84.png" /><Relationship Id="rId3" Type="http://schemas.openxmlformats.org/officeDocument/2006/relationships/image" Target="../media/image85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image" Target="../media/image86.png" /><Relationship Id="rId3" Type="http://schemas.openxmlformats.org/officeDocument/2006/relationships/image" Target="../media/image87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image" Target="../media/image88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89.png" /><Relationship Id="rId3" Type="http://schemas.openxmlformats.org/officeDocument/2006/relationships/image" Target="../media/image90.png" /><Relationship Id="rId4" Type="http://schemas.openxmlformats.org/officeDocument/2006/relationships/image" Target="../media/image91.jpeg" /><Relationship Id="rId5" Type="http://schemas.openxmlformats.org/officeDocument/2006/relationships/image" Target="../media/image92.jpeg" /><Relationship Id="rId6" Type="http://schemas.openxmlformats.org/officeDocument/2006/relationships/image" Target="../media/image9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video" Target="../media/media1.wmv" /><Relationship Id="rId5" Type="http://schemas.microsoft.com/office/2007/relationships/media" Target="../media/media1.wmv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12.png" /><Relationship Id="rId6" Type="http://schemas.openxmlformats.org/officeDocument/2006/relationships/image" Target="../media/image13.png" /><Relationship Id="rId7" Type="http://schemas.openxmlformats.org/officeDocument/2006/relationships/image" Target="../media/image1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Relationship Id="rId5" Type="http://schemas.openxmlformats.org/officeDocument/2006/relationships/image" Target="../media/image20.png" /><Relationship Id="rId6" Type="http://schemas.openxmlformats.org/officeDocument/2006/relationships/image" Target="../media/image21.png" /><Relationship Id="rId7" Type="http://schemas.openxmlformats.org/officeDocument/2006/relationships/image" Target="../media/image22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2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1674495" y="2128520"/>
            <a:ext cx="9506585" cy="1728470"/>
            <a:chExt cx="9506585" cy="1728470"/>
          </a:xfrm>
        </p:grpSpPr>
        <p:sp>
          <p:nvSpPr>
            <p:cNvPr id="4" name="形状1"/>
            <p:cNvSpPr txBox="1"/>
            <p:nvPr/>
          </p:nvSpPr>
          <p:spPr>
            <a:xfrm rot="10800000" flipH="1">
              <a:off x="2314575" y="0"/>
              <a:ext cx="4213860" cy="224790"/>
            </a:xfrm>
            <a:prstGeom prst="roundRect">
              <a:avLst>
                <a:gd name="adj" fmla="val 16667"/>
              </a:avLst>
            </a:prstGeom>
            <a:solidFill>
              <a:srgbClr val="D8B496">
                <a:alpha val="2196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5" name="形状2"/>
            <p:cNvSpPr txBox="1"/>
            <p:nvPr/>
          </p:nvSpPr>
          <p:spPr>
            <a:xfrm>
              <a:off x="2864485" y="1180465"/>
              <a:ext cx="3282315" cy="476885"/>
            </a:xfrm>
            <a:prstGeom prst="roundRect">
              <a:avLst>
                <a:gd name="adj" fmla="val 16667"/>
              </a:avLst>
            </a:prstGeom>
            <a:solidFill>
              <a:srgbClr val="618D65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1"/>
            <p:cNvSpPr txBox="1"/>
            <p:nvPr/>
          </p:nvSpPr>
          <p:spPr>
            <a:xfrm>
              <a:off x="2940685" y="1231265"/>
              <a:ext cx="3312795" cy="49720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1600"/>
                </a:lnSpc>
              </a:pPr>
              <a:r>
                <a:rPr lang="zh-CN" altLang="en-US" sz="1400" b="0" i="0">
                  <a:solidFill>
                    <a:srgbClr val="FFFFFF">
                      <a:alpha val="100000"/>
                    </a:srgbClr>
                  </a:solidFill>
                  <a:latin typeface="汉仪中宋S"/>
                  <a:ea typeface="汉仪中宋S"/>
                </a:rPr>
                <a:t>北师大版（2019）选择性必修第一册</a:t>
              </a:r>
            </a:p>
          </p:txBody>
        </p:sp>
        <p:sp>
          <p:nvSpPr>
            <p:cNvPr id="7" name="文本2"/>
            <p:cNvSpPr txBox="1"/>
            <p:nvPr/>
          </p:nvSpPr>
          <p:spPr>
            <a:xfrm>
              <a:off x="0" y="334645"/>
              <a:ext cx="9506585" cy="89725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4700"/>
                </a:lnSpc>
              </a:pPr>
              <a:r>
                <a:rPr lang="zh-CN" altLang="en-US" sz="4000" b="0" i="0">
                  <a:solidFill>
                    <a:srgbClr val="266339">
                      <a:alpha val="100000"/>
                    </a:srgbClr>
                  </a:solidFill>
                  <a:latin typeface="汉仪中宋S"/>
                  <a:ea typeface="汉仪中宋S"/>
                </a:rPr>
                <a:t>1.2.3直线与圆的位置关系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11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新知生成</a:t>
              </a:r>
            </a:p>
          </p:txBody>
        </p:sp>
        <p:sp>
          <p:nvSpPr>
            <p:cNvPr id="5" name="形状9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12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02</a:t>
              </a:r>
            </a:p>
          </p:txBody>
        </p:sp>
      </p:grpSp>
      <p:graphicFrame>
        <p:nvGraphicFramePr>
          <p:cNvPr id="7" name="表格1" title="">
            <a:extLst>
              <a:ext uri="{FF2B5EF4-FFF2-40B4-BE49-F238E27FC236}">
                <a16:creationId xmlns:a16="http://schemas.microsoft.com/office/drawing/2014/main" id="{62B2FBE6-5C8C-E811-489E-1440CA96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67701"/>
              </p:ext>
            </p:extLst>
          </p:nvPr>
        </p:nvGraphicFramePr>
        <p:xfrm>
          <a:off x="469001" y="983869"/>
          <a:ext cx="11553330" cy="590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008">
                  <a:extLst>
                    <a:ext uri="{9D8B030D-6E8A-4147-A177-3AD203B41FA5}">
                      <a16:colId xmlns:a16="http://schemas.microsoft.com/office/drawing/2014/main" val="2854172943"/>
                    </a:ext>
                  </a:extLst>
                </a:gridCol>
                <a:gridCol w="2616284">
                  <a:extLst>
                    <a:ext uri="{9D8B030D-6E8A-4147-A177-3AD203B41FA5}">
                      <a16:colId xmlns:a16="http://schemas.microsoft.com/office/drawing/2014/main" val="2854172943"/>
                    </a:ext>
                  </a:extLst>
                </a:gridCol>
                <a:gridCol w="2817019">
                  <a:extLst>
                    <a:ext uri="{9D8B030D-6E8A-4147-A177-3AD203B41FA5}">
                      <a16:colId xmlns:a16="http://schemas.microsoft.com/office/drawing/2014/main" val="2854172943"/>
                    </a:ext>
                  </a:extLst>
                </a:gridCol>
                <a:gridCol w="2817019">
                  <a:extLst>
                    <a:ext uri="{9D8B030D-6E8A-4147-A177-3AD203B41FA5}">
                      <a16:colId xmlns:a16="http://schemas.microsoft.com/office/drawing/2014/main" val="2854172943"/>
                    </a:ext>
                  </a:extLst>
                </a:gridCol>
              </a:tblGrid>
              <a:tr h="580612">
                <a:tc>
                  <a:txBody>
                    <a:bodyPr vert="horz" wrap="square" anchor="t"/>
                    <a:lstStyle/>
                    <a:p>
                      <a:pPr marL="0" algn="l"/>
                      <a:r>
                        <a:rPr lang="zh-CN" altLang="en-US" sz="2100" b="1" i="0">
                          <a:solidFill>
                            <a:srgbClr val="464646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直线与圆的位置关系</a:t>
                      </a:r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E6E6E6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E6E6E6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E6E6E6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E6E6E6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</a:tr>
              <a:tr h="1598170"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</a:tr>
              <a:tr h="530320">
                <a:tc>
                  <a:txBody>
                    <a:bodyPr vert="horz" wrap="square" anchor="t"/>
                    <a:lstStyle/>
                    <a:p>
                      <a:pPr marL="0" algn="l"/>
                      <a:r>
                        <a:rPr lang="zh-CN" altLang="en-US" sz="18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直线与圆的交点个数</a:t>
                      </a:r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</a:tr>
              <a:tr h="1598170"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</a:tr>
              <a:tr h="1598170"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  <a:tc>
                  <a:txBody>
                    <a:bodyPr vert="horz" wrap="square" anchor="t"/>
                    <a:lstStyle/>
                    <a:p>
                      <a:pPr marL="0" algn="l"/>
                    </a:p>
                  </a:txBody>
                  <a:tcPr>
                    <a:lnL w="9525" cap="flat">
                      <a:solidFill>
                        <a:srgbClr val="ADADAD">
                          <a:alpha val="100000"/>
                        </a:srgbClr>
                      </a:solidFill>
                    </a:lnL>
                    <a:lnR w="9525" cap="flat">
                      <a:solidFill>
                        <a:srgbClr val="ADADAD">
                          <a:alpha val="100000"/>
                        </a:srgbClr>
                      </a:solidFill>
                    </a:lnR>
                    <a:lnT w="9525" cap="flat">
                      <a:solidFill>
                        <a:srgbClr val="ADADAD">
                          <a:alpha val="100000"/>
                        </a:srgbClr>
                      </a:solidFill>
                    </a:lnT>
                    <a:lnB w="9525" cap="flat">
                      <a:solidFill>
                        <a:srgbClr val="ADADAD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  <a:extLst>
                    <a:ext uri="{0D108BD9-81ED-4DB2-BD59-A6C34878D82A}">
                      <a16:rowId xmlns:a16="http://schemas.microsoft.com/office/drawing/2014/main" val="2661222183"/>
                    </a:ext>
                  </a:extLst>
                </a:tc>
              </a:tr>
            </a:tbl>
          </a:graphicData>
        </a:graphic>
      </p:graphicFrame>
      <p:sp>
        <p:nvSpPr>
          <p:cNvPr id="8" name="文本1" title=""/>
          <p:cNvSpPr txBox="1"/>
          <p:nvPr/>
        </p:nvSpPr>
        <p:spPr>
          <a:xfrm>
            <a:off x="1310059" y="1967354"/>
            <a:ext cx="1733550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图示</a:t>
            </a:r>
          </a:p>
        </p:txBody>
      </p:sp>
      <p:pic>
        <p:nvPicPr>
          <p:cNvPr id="9" name="公式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0" y="3651898"/>
            <a:ext cx="2371725" cy="1631785"/>
          </a:xfrm>
          <a:prstGeom prst="rect">
            <a:avLst/>
          </a:prstGeom>
        </p:spPr>
      </p:pic>
      <p:sp>
        <p:nvSpPr>
          <p:cNvPr id="10" name="文本2" title=""/>
          <p:cNvSpPr txBox="1"/>
          <p:nvPr/>
        </p:nvSpPr>
        <p:spPr>
          <a:xfrm>
            <a:off x="4379090" y="905046"/>
            <a:ext cx="1225539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相交</a:t>
            </a:r>
          </a:p>
        </p:txBody>
      </p:sp>
      <p:sp>
        <p:nvSpPr>
          <p:cNvPr id="11" name="文本3" title=""/>
          <p:cNvSpPr txBox="1"/>
          <p:nvPr/>
        </p:nvSpPr>
        <p:spPr>
          <a:xfrm>
            <a:off x="7280272" y="905446"/>
            <a:ext cx="1225539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相切</a:t>
            </a:r>
          </a:p>
        </p:txBody>
      </p:sp>
      <p:sp>
        <p:nvSpPr>
          <p:cNvPr id="12" name="文本4" title=""/>
          <p:cNvSpPr txBox="1"/>
          <p:nvPr/>
        </p:nvSpPr>
        <p:spPr>
          <a:xfrm>
            <a:off x="10228888" y="983971"/>
            <a:ext cx="1225539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相离</a:t>
            </a:r>
          </a:p>
        </p:txBody>
      </p:sp>
      <p:grpSp>
        <p:nvGrpSpPr>
          <p:cNvPr id="13" name="组合2" title=""/>
          <p:cNvGrpSpPr/>
          <p:nvPr/>
        </p:nvGrpSpPr>
        <p:grpSpPr>
          <a:xfrm>
            <a:off x="4431640" y="1756056"/>
            <a:ext cx="1410800" cy="1359850"/>
            <a:chExt cx="1410800" cy="1359850"/>
          </a:xfrm>
        </p:grpSpPr>
        <p:sp>
          <p:nvSpPr>
            <p:cNvPr id="14" name="形状10"/>
            <p:cNvSpPr txBox="1"/>
            <p:nvPr/>
          </p:nvSpPr>
          <p:spPr>
            <a:xfrm>
              <a:off x="533906" y="734267"/>
              <a:ext cx="63390" cy="42260"/>
            </a:xfrm>
            <a:custGeom>
              <a:gdLst>
                <a:gd name="connsiteX0" fmla="*/ 31695 w 63390"/>
                <a:gd name="connsiteY0" fmla="*/ 0 h 42260"/>
                <a:gd name="connsiteX1" fmla="*/ 49200 w 63390"/>
                <a:gd name="connsiteY1" fmla="*/ 0 h 42260"/>
                <a:gd name="connsiteX2" fmla="*/ 63390 w 63390"/>
                <a:gd name="connsiteY2" fmla="*/ 32800 h 42260"/>
                <a:gd name="connsiteX3" fmla="*/ 14190 w 63390"/>
                <a:gd name="connsiteY3" fmla="*/ 42260 h 42260"/>
                <a:gd name="connsiteX4" fmla="*/ 0 w 63390"/>
                <a:gd name="connsiteY4" fmla="*/ 9460 h 422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89" h="42260">
                  <a:moveTo>
                    <a:pt x="31695" y="0"/>
                  </a:moveTo>
                  <a:cubicBezTo>
                    <a:pt x="49200" y="0"/>
                    <a:pt x="63390" y="9460"/>
                    <a:pt x="63390" y="21130"/>
                  </a:cubicBezTo>
                  <a:cubicBezTo>
                    <a:pt x="63390" y="32800"/>
                    <a:pt x="49200" y="42260"/>
                    <a:pt x="31695" y="42260"/>
                  </a:cubicBezTo>
                  <a:cubicBezTo>
                    <a:pt x="14190" y="42260"/>
                    <a:pt x="0" y="32800"/>
                    <a:pt x="0" y="21130"/>
                  </a:cubicBezTo>
                  <a:cubicBezTo>
                    <a:pt x="0" y="9460"/>
                    <a:pt x="14190" y="0"/>
                    <a:pt x="31695" y="0"/>
                  </a:cubicBezTo>
                  <a:close/>
                </a:path>
              </a:pathLst>
            </a:custGeom>
            <a:solidFill>
              <a:srgbClr val="3511AE">
                <a:alpha val="100000"/>
              </a:srgbClr>
            </a:solidFill>
            <a:ln w="28575">
              <a:solidFill>
                <a:srgbClr val="3511AE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5" name="形状11"/>
            <p:cNvSpPr txBox="1"/>
            <p:nvPr/>
          </p:nvSpPr>
          <p:spPr>
            <a:xfrm flipV="1">
              <a:off x="581588" y="538814"/>
              <a:ext cx="163618" cy="200590"/>
            </a:xfrm>
            <a:prstGeom prst="line">
              <a:avLst/>
            </a:prstGeom>
            <a:solidFill>
              <a:srgbClr val="3511AE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6" name="形状12"/>
            <p:cNvSpPr txBox="1"/>
            <p:nvPr/>
          </p:nvSpPr>
          <p:spPr>
            <a:xfrm>
              <a:off x="0" y="225163"/>
              <a:ext cx="1119889" cy="1119889"/>
            </a:xfrm>
            <a:custGeom>
              <a:gdLst>
                <a:gd name="connsiteX0" fmla="*/ 559945 w 1119889"/>
                <a:gd name="connsiteY0" fmla="*/ 0 h 1119889"/>
                <a:gd name="connsiteX1" fmla="*/ 869193 w 1119889"/>
                <a:gd name="connsiteY1" fmla="*/ 0 h 1119889"/>
                <a:gd name="connsiteX2" fmla="*/ 1119889 w 1119889"/>
                <a:gd name="connsiteY2" fmla="*/ 869193 h 1119889"/>
                <a:gd name="connsiteX3" fmla="*/ 250696 w 1119889"/>
                <a:gd name="connsiteY3" fmla="*/ 1119889 h 1119889"/>
                <a:gd name="connsiteX4" fmla="*/ 0 w 1119889"/>
                <a:gd name="connsiteY4" fmla="*/ 250696 h 11198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889" h="1119889">
                  <a:moveTo>
                    <a:pt x="559945" y="0"/>
                  </a:moveTo>
                  <a:cubicBezTo>
                    <a:pt x="869193" y="0"/>
                    <a:pt x="1119889" y="250696"/>
                    <a:pt x="1119889" y="559945"/>
                  </a:cubicBezTo>
                  <a:cubicBezTo>
                    <a:pt x="1119889" y="869193"/>
                    <a:pt x="869193" y="1119889"/>
                    <a:pt x="559945" y="1119889"/>
                  </a:cubicBezTo>
                  <a:cubicBezTo>
                    <a:pt x="250696" y="1119889"/>
                    <a:pt x="0" y="869193"/>
                    <a:pt x="0" y="559945"/>
                  </a:cubicBezTo>
                  <a:cubicBezTo>
                    <a:pt x="0" y="250696"/>
                    <a:pt x="250696" y="0"/>
                    <a:pt x="559945" y="0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3511AE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7" name="形状13"/>
            <p:cNvSpPr txBox="1"/>
            <p:nvPr/>
          </p:nvSpPr>
          <p:spPr>
            <a:xfrm>
              <a:off x="37351" y="0"/>
              <a:ext cx="1373449" cy="1045934"/>
            </a:xfrm>
            <a:prstGeom prst="line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3511AE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8" name="文本14"/>
            <p:cNvSpPr txBox="1"/>
            <p:nvPr/>
          </p:nvSpPr>
          <p:spPr>
            <a:xfrm>
              <a:off x="232803" y="666494"/>
              <a:ext cx="581075" cy="693356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O</a:t>
              </a:r>
            </a:p>
          </p:txBody>
        </p:sp>
        <p:sp>
          <p:nvSpPr>
            <p:cNvPr id="19" name="形状14"/>
            <p:cNvSpPr txBox="1"/>
            <p:nvPr/>
          </p:nvSpPr>
          <p:spPr>
            <a:xfrm rot="7481999">
              <a:off x="734782" y="587254"/>
              <a:ext cx="8425" cy="116820"/>
            </a:xfrm>
            <a:prstGeom prst="line">
              <a:avLst/>
            </a:prstGeom>
            <a:solidFill>
              <a:srgbClr val="3511AE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0" name="形状15"/>
            <p:cNvSpPr txBox="1"/>
            <p:nvPr/>
          </p:nvSpPr>
          <p:spPr>
            <a:xfrm rot="7481999" flipH="1">
              <a:off x="767519" y="645339"/>
              <a:ext cx="81327" cy="1191"/>
            </a:xfrm>
            <a:prstGeom prst="line">
              <a:avLst/>
            </a:prstGeom>
            <a:solidFill>
              <a:srgbClr val="3511AE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1" name="文本13"/>
            <p:cNvSpPr txBox="1"/>
            <p:nvPr/>
          </p:nvSpPr>
          <p:spPr>
            <a:xfrm>
              <a:off x="358986" y="213610"/>
              <a:ext cx="559945" cy="693357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d</a:t>
              </a:r>
            </a:p>
          </p:txBody>
        </p:sp>
      </p:grpSp>
      <p:sp>
        <p:nvSpPr>
          <p:cNvPr id="22" name="形状1" title=""/>
          <p:cNvSpPr txBox="1"/>
          <p:nvPr/>
        </p:nvSpPr>
        <p:spPr>
          <a:xfrm>
            <a:off x="7620440" y="2490423"/>
            <a:ext cx="63390" cy="42260"/>
          </a:xfrm>
          <a:custGeom>
            <a:gdLst>
              <a:gd name="connsiteX0" fmla="*/ 31695 w 63390"/>
              <a:gd name="connsiteY0" fmla="*/ 0 h 42260"/>
              <a:gd name="connsiteX1" fmla="*/ 49200 w 63390"/>
              <a:gd name="connsiteY1" fmla="*/ 0 h 42260"/>
              <a:gd name="connsiteX2" fmla="*/ 63390 w 63390"/>
              <a:gd name="connsiteY2" fmla="*/ 32800 h 42260"/>
              <a:gd name="connsiteX3" fmla="*/ 14190 w 63390"/>
              <a:gd name="connsiteY3" fmla="*/ 42260 h 42260"/>
              <a:gd name="connsiteX4" fmla="*/ 0 w 63390"/>
              <a:gd name="connsiteY4" fmla="*/ 9460 h 422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89" h="42260">
                <a:moveTo>
                  <a:pt x="31695" y="0"/>
                </a:moveTo>
                <a:cubicBezTo>
                  <a:pt x="49200" y="0"/>
                  <a:pt x="63390" y="9460"/>
                  <a:pt x="63390" y="21130"/>
                </a:cubicBezTo>
                <a:cubicBezTo>
                  <a:pt x="63390" y="32800"/>
                  <a:pt x="49200" y="42260"/>
                  <a:pt x="31695" y="42260"/>
                </a:cubicBezTo>
                <a:cubicBezTo>
                  <a:pt x="14190" y="42260"/>
                  <a:pt x="0" y="32800"/>
                  <a:pt x="0" y="21130"/>
                </a:cubicBezTo>
                <a:cubicBezTo>
                  <a:pt x="0" y="9460"/>
                  <a:pt x="14190" y="0"/>
                  <a:pt x="31695" y="0"/>
                </a:cubicBezTo>
                <a:close/>
              </a:path>
            </a:pathLst>
          </a:custGeom>
          <a:solidFill>
            <a:srgbClr val="3511AE">
              <a:alpha val="100000"/>
            </a:srgbClr>
          </a:solidFill>
          <a:ln w="28575">
            <a:solidFill>
              <a:srgbClr val="3511AE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3" name="形状2" title=""/>
          <p:cNvSpPr txBox="1"/>
          <p:nvPr/>
        </p:nvSpPr>
        <p:spPr>
          <a:xfrm flipV="1">
            <a:off x="7668121" y="2294971"/>
            <a:ext cx="163618" cy="200590"/>
          </a:xfrm>
          <a:prstGeom prst="line">
            <a:avLst/>
          </a:prstGeom>
          <a:solidFill>
            <a:srgbClr val="3511AE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4" name="形状3" title=""/>
          <p:cNvSpPr txBox="1"/>
          <p:nvPr/>
        </p:nvSpPr>
        <p:spPr>
          <a:xfrm>
            <a:off x="7086533" y="1981320"/>
            <a:ext cx="1119889" cy="1119889"/>
          </a:xfrm>
          <a:custGeom>
            <a:gdLst>
              <a:gd name="connsiteX0" fmla="*/ 559945 w 1119889"/>
              <a:gd name="connsiteY0" fmla="*/ 0 h 1119889"/>
              <a:gd name="connsiteX1" fmla="*/ 869193 w 1119889"/>
              <a:gd name="connsiteY1" fmla="*/ 0 h 1119889"/>
              <a:gd name="connsiteX2" fmla="*/ 1119889 w 1119889"/>
              <a:gd name="connsiteY2" fmla="*/ 869193 h 1119889"/>
              <a:gd name="connsiteX3" fmla="*/ 250696 w 1119889"/>
              <a:gd name="connsiteY3" fmla="*/ 1119889 h 1119889"/>
              <a:gd name="connsiteX4" fmla="*/ 0 w 1119889"/>
              <a:gd name="connsiteY4" fmla="*/ 250696 h 111988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889" h="1119889">
                <a:moveTo>
                  <a:pt x="559945" y="0"/>
                </a:moveTo>
                <a:cubicBezTo>
                  <a:pt x="869193" y="0"/>
                  <a:pt x="1119889" y="250696"/>
                  <a:pt x="1119889" y="559945"/>
                </a:cubicBezTo>
                <a:cubicBezTo>
                  <a:pt x="1119889" y="869193"/>
                  <a:pt x="869193" y="1119889"/>
                  <a:pt x="559945" y="1119889"/>
                </a:cubicBezTo>
                <a:cubicBezTo>
                  <a:pt x="250696" y="1119889"/>
                  <a:pt x="0" y="869193"/>
                  <a:pt x="0" y="559945"/>
                </a:cubicBezTo>
                <a:cubicBezTo>
                  <a:pt x="0" y="250696"/>
                  <a:pt x="250696" y="0"/>
                  <a:pt x="559945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8575">
            <a:solidFill>
              <a:srgbClr val="3511AE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5" name="形状4" title=""/>
          <p:cNvSpPr txBox="1"/>
          <p:nvPr/>
        </p:nvSpPr>
        <p:spPr>
          <a:xfrm>
            <a:off x="7240095" y="1513161"/>
            <a:ext cx="1373449" cy="1045934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3511AE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6" name="文本5" title=""/>
          <p:cNvSpPr txBox="1"/>
          <p:nvPr/>
        </p:nvSpPr>
        <p:spPr>
          <a:xfrm>
            <a:off x="7361139" y="2422655"/>
            <a:ext cx="581075" cy="693356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O</a:t>
            </a:r>
          </a:p>
        </p:txBody>
      </p:sp>
      <p:grpSp>
        <p:nvGrpSpPr>
          <p:cNvPr id="27" name="组合3" title=""/>
          <p:cNvGrpSpPr/>
          <p:nvPr/>
        </p:nvGrpSpPr>
        <p:grpSpPr>
          <a:xfrm>
            <a:off x="7963943" y="2137393"/>
            <a:ext cx="114064" cy="116820"/>
            <a:chExt cx="114064" cy="116820"/>
          </a:xfrm>
        </p:grpSpPr>
        <p:sp>
          <p:nvSpPr>
            <p:cNvPr id="28" name="形状16"/>
            <p:cNvSpPr txBox="1"/>
            <p:nvPr/>
          </p:nvSpPr>
          <p:spPr>
            <a:xfrm rot="7481999">
              <a:off x="0" y="0"/>
              <a:ext cx="8425" cy="116820"/>
            </a:xfrm>
            <a:prstGeom prst="line">
              <a:avLst/>
            </a:prstGeom>
            <a:solidFill>
              <a:srgbClr val="3511AE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9" name="形状17"/>
            <p:cNvSpPr txBox="1"/>
            <p:nvPr/>
          </p:nvSpPr>
          <p:spPr>
            <a:xfrm rot="7481999" flipH="1">
              <a:off x="32737" y="58085"/>
              <a:ext cx="81327" cy="1191"/>
            </a:xfrm>
            <a:prstGeom prst="line">
              <a:avLst/>
            </a:prstGeom>
            <a:solidFill>
              <a:srgbClr val="3511AE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</p:grpSp>
      <p:sp>
        <p:nvSpPr>
          <p:cNvPr id="30" name="文本6" title=""/>
          <p:cNvSpPr txBox="1"/>
          <p:nvPr/>
        </p:nvSpPr>
        <p:spPr>
          <a:xfrm>
            <a:off x="7470076" y="1849536"/>
            <a:ext cx="559945" cy="693357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d</a:t>
            </a:r>
          </a:p>
        </p:txBody>
      </p:sp>
      <p:sp>
        <p:nvSpPr>
          <p:cNvPr id="31" name="形状5" title=""/>
          <p:cNvSpPr txBox="1"/>
          <p:nvPr/>
        </p:nvSpPr>
        <p:spPr>
          <a:xfrm flipV="1">
            <a:off x="7649054" y="2062440"/>
            <a:ext cx="359210" cy="454295"/>
          </a:xfrm>
          <a:prstGeom prst="line">
            <a:avLst/>
          </a:prstGeom>
          <a:solidFill>
            <a:srgbClr val="3511AE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32" name="形状6" title=""/>
          <p:cNvSpPr txBox="1"/>
          <p:nvPr/>
        </p:nvSpPr>
        <p:spPr>
          <a:xfrm>
            <a:off x="10568818" y="2490404"/>
            <a:ext cx="63390" cy="42260"/>
          </a:xfrm>
          <a:custGeom>
            <a:gdLst>
              <a:gd name="connsiteX0" fmla="*/ 31695 w 63390"/>
              <a:gd name="connsiteY0" fmla="*/ 0 h 42260"/>
              <a:gd name="connsiteX1" fmla="*/ 49200 w 63390"/>
              <a:gd name="connsiteY1" fmla="*/ 0 h 42260"/>
              <a:gd name="connsiteX2" fmla="*/ 63390 w 63390"/>
              <a:gd name="connsiteY2" fmla="*/ 32800 h 42260"/>
              <a:gd name="connsiteX3" fmla="*/ 14190 w 63390"/>
              <a:gd name="connsiteY3" fmla="*/ 42260 h 42260"/>
              <a:gd name="connsiteX4" fmla="*/ 0 w 63390"/>
              <a:gd name="connsiteY4" fmla="*/ 9460 h 422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89" h="42260">
                <a:moveTo>
                  <a:pt x="31695" y="0"/>
                </a:moveTo>
                <a:cubicBezTo>
                  <a:pt x="49200" y="0"/>
                  <a:pt x="63390" y="9460"/>
                  <a:pt x="63390" y="21130"/>
                </a:cubicBezTo>
                <a:cubicBezTo>
                  <a:pt x="63390" y="32800"/>
                  <a:pt x="49200" y="42260"/>
                  <a:pt x="31695" y="42260"/>
                </a:cubicBezTo>
                <a:cubicBezTo>
                  <a:pt x="14190" y="42260"/>
                  <a:pt x="0" y="32800"/>
                  <a:pt x="0" y="21130"/>
                </a:cubicBezTo>
                <a:cubicBezTo>
                  <a:pt x="0" y="9460"/>
                  <a:pt x="14190" y="0"/>
                  <a:pt x="31695" y="0"/>
                </a:cubicBezTo>
                <a:close/>
              </a:path>
            </a:pathLst>
          </a:custGeom>
          <a:solidFill>
            <a:srgbClr val="3511AE">
              <a:alpha val="100000"/>
            </a:srgbClr>
          </a:solidFill>
          <a:ln w="28575">
            <a:solidFill>
              <a:srgbClr val="3511AE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33" name="形状7" title=""/>
          <p:cNvSpPr txBox="1"/>
          <p:nvPr/>
        </p:nvSpPr>
        <p:spPr>
          <a:xfrm flipV="1">
            <a:off x="10616499" y="2294952"/>
            <a:ext cx="163618" cy="200590"/>
          </a:xfrm>
          <a:prstGeom prst="line">
            <a:avLst/>
          </a:prstGeom>
          <a:solidFill>
            <a:srgbClr val="3511AE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grpSp>
        <p:nvGrpSpPr>
          <p:cNvPr id="34" name="组合4" title=""/>
          <p:cNvGrpSpPr/>
          <p:nvPr/>
        </p:nvGrpSpPr>
        <p:grpSpPr>
          <a:xfrm>
            <a:off x="10034911" y="1576530"/>
            <a:ext cx="1822839" cy="1524660"/>
            <a:chExt cx="1822839" cy="1524660"/>
          </a:xfrm>
        </p:grpSpPr>
        <p:sp>
          <p:nvSpPr>
            <p:cNvPr id="35" name="形状18"/>
            <p:cNvSpPr txBox="1"/>
            <p:nvPr/>
          </p:nvSpPr>
          <p:spPr>
            <a:xfrm>
              <a:off x="0" y="404771"/>
              <a:ext cx="1119889" cy="1119889"/>
            </a:xfrm>
            <a:custGeom>
              <a:gdLst>
                <a:gd name="connsiteX0" fmla="*/ 559945 w 1119889"/>
                <a:gd name="connsiteY0" fmla="*/ 0 h 1119889"/>
                <a:gd name="connsiteX1" fmla="*/ 869193 w 1119889"/>
                <a:gd name="connsiteY1" fmla="*/ 0 h 1119889"/>
                <a:gd name="connsiteX2" fmla="*/ 1119889 w 1119889"/>
                <a:gd name="connsiteY2" fmla="*/ 869193 h 1119889"/>
                <a:gd name="connsiteX3" fmla="*/ 250696 w 1119889"/>
                <a:gd name="connsiteY3" fmla="*/ 1119889 h 1119889"/>
                <a:gd name="connsiteX4" fmla="*/ 0 w 1119889"/>
                <a:gd name="connsiteY4" fmla="*/ 250696 h 11198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889" h="1119889">
                  <a:moveTo>
                    <a:pt x="559945" y="0"/>
                  </a:moveTo>
                  <a:cubicBezTo>
                    <a:pt x="869193" y="0"/>
                    <a:pt x="1119889" y="250696"/>
                    <a:pt x="1119889" y="559945"/>
                  </a:cubicBezTo>
                  <a:cubicBezTo>
                    <a:pt x="1119889" y="869193"/>
                    <a:pt x="869193" y="1119889"/>
                    <a:pt x="559945" y="1119889"/>
                  </a:cubicBezTo>
                  <a:cubicBezTo>
                    <a:pt x="250696" y="1119889"/>
                    <a:pt x="0" y="869193"/>
                    <a:pt x="0" y="559945"/>
                  </a:cubicBezTo>
                  <a:cubicBezTo>
                    <a:pt x="0" y="250696"/>
                    <a:pt x="250696" y="0"/>
                    <a:pt x="559945" y="0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3511AE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36" name="形状19"/>
            <p:cNvSpPr txBox="1"/>
            <p:nvPr/>
          </p:nvSpPr>
          <p:spPr>
            <a:xfrm>
              <a:off x="449390" y="0"/>
              <a:ext cx="1373449" cy="1045934"/>
            </a:xfrm>
            <a:prstGeom prst="line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3511AE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37" name="文本15"/>
            <p:cNvSpPr txBox="1"/>
            <p:nvPr/>
          </p:nvSpPr>
          <p:spPr>
            <a:xfrm>
              <a:off x="164128" y="708758"/>
              <a:ext cx="581075" cy="693356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O</a:t>
              </a:r>
            </a:p>
          </p:txBody>
        </p:sp>
        <p:sp>
          <p:nvSpPr>
            <p:cNvPr id="38" name="形状20"/>
            <p:cNvSpPr txBox="1"/>
            <p:nvPr/>
          </p:nvSpPr>
          <p:spPr>
            <a:xfrm rot="7481999">
              <a:off x="924952" y="434064"/>
              <a:ext cx="8425" cy="116820"/>
            </a:xfrm>
            <a:prstGeom prst="line">
              <a:avLst/>
            </a:prstGeom>
            <a:solidFill>
              <a:srgbClr val="3511AE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39" name="形状21"/>
            <p:cNvSpPr txBox="1"/>
            <p:nvPr/>
          </p:nvSpPr>
          <p:spPr>
            <a:xfrm rot="7481999" flipH="1">
              <a:off x="931479" y="493502"/>
              <a:ext cx="123037" cy="3367"/>
            </a:xfrm>
            <a:prstGeom prst="line">
              <a:avLst/>
            </a:prstGeom>
            <a:solidFill>
              <a:srgbClr val="3511AE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</p:grpSp>
      <p:sp>
        <p:nvSpPr>
          <p:cNvPr id="40" name="文本7" title=""/>
          <p:cNvSpPr txBox="1"/>
          <p:nvPr/>
        </p:nvSpPr>
        <p:spPr>
          <a:xfrm>
            <a:off x="10404005" y="1852651"/>
            <a:ext cx="588521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d</a:t>
            </a:r>
          </a:p>
        </p:txBody>
      </p:sp>
      <p:sp>
        <p:nvSpPr>
          <p:cNvPr id="41" name="形状8" title=""/>
          <p:cNvSpPr txBox="1"/>
          <p:nvPr/>
        </p:nvSpPr>
        <p:spPr>
          <a:xfrm flipV="1">
            <a:off x="10586121" y="1977920"/>
            <a:ext cx="401470" cy="538815"/>
          </a:xfrm>
          <a:prstGeom prst="line">
            <a:avLst/>
          </a:prstGeom>
          <a:solidFill>
            <a:srgbClr val="3511AE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42" name="文本8" title=""/>
          <p:cNvSpPr txBox="1"/>
          <p:nvPr/>
        </p:nvSpPr>
        <p:spPr>
          <a:xfrm>
            <a:off x="4668231" y="3115523"/>
            <a:ext cx="1183279" cy="693356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2个</a:t>
            </a:r>
          </a:p>
        </p:txBody>
      </p:sp>
      <p:sp>
        <p:nvSpPr>
          <p:cNvPr id="43" name="文本9" title=""/>
          <p:cNvSpPr txBox="1"/>
          <p:nvPr/>
        </p:nvSpPr>
        <p:spPr>
          <a:xfrm>
            <a:off x="7335764" y="3115323"/>
            <a:ext cx="1183279" cy="693356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1个</a:t>
            </a:r>
          </a:p>
        </p:txBody>
      </p:sp>
      <p:sp>
        <p:nvSpPr>
          <p:cNvPr id="44" name="文本10" title=""/>
          <p:cNvSpPr txBox="1"/>
          <p:nvPr/>
        </p:nvSpPr>
        <p:spPr>
          <a:xfrm>
            <a:off x="10250310" y="3115285"/>
            <a:ext cx="1183279" cy="693356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0个</a:t>
            </a:r>
          </a:p>
        </p:txBody>
      </p:sp>
      <p:pic>
        <p:nvPicPr>
          <p:cNvPr id="45" name="公式2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516" y="4105532"/>
            <a:ext cx="1120073" cy="724262"/>
          </a:xfrm>
          <a:prstGeom prst="rect">
            <a:avLst/>
          </a:prstGeom>
        </p:spPr>
      </p:pic>
      <p:pic>
        <p:nvPicPr>
          <p:cNvPr id="46" name="公式3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708" y="4105780"/>
            <a:ext cx="1039535" cy="724262"/>
          </a:xfrm>
          <a:prstGeom prst="rect">
            <a:avLst/>
          </a:prstGeom>
        </p:spPr>
      </p:pic>
      <p:pic>
        <p:nvPicPr>
          <p:cNvPr id="47" name="公式4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122" y="4105723"/>
            <a:ext cx="1120073" cy="724262"/>
          </a:xfrm>
          <a:prstGeom prst="rect">
            <a:avLst/>
          </a:prstGeom>
        </p:spPr>
      </p:pic>
      <p:pic>
        <p:nvPicPr>
          <p:cNvPr id="48" name="公式5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51" y="5399532"/>
            <a:ext cx="2949188" cy="1415270"/>
          </a:xfrm>
          <a:prstGeom prst="rect">
            <a:avLst/>
          </a:prstGeom>
        </p:spPr>
      </p:pic>
      <p:pic>
        <p:nvPicPr>
          <p:cNvPr id="49" name="公式6" titl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1621" y="5745147"/>
            <a:ext cx="1296648" cy="679352"/>
          </a:xfrm>
          <a:prstGeom prst="rect">
            <a:avLst/>
          </a:prstGeom>
        </p:spPr>
      </p:pic>
      <p:pic>
        <p:nvPicPr>
          <p:cNvPr id="50" name="公式7" title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1806" y="5729126"/>
            <a:ext cx="1221104" cy="679352"/>
          </a:xfrm>
          <a:prstGeom prst="rect">
            <a:avLst/>
          </a:prstGeom>
        </p:spPr>
      </p:pic>
      <p:pic>
        <p:nvPicPr>
          <p:cNvPr id="51" name="公式8" title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549" y="5650144"/>
            <a:ext cx="1296648" cy="6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1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小试牛刀</a:t>
              </a:r>
            </a:p>
          </p:txBody>
        </p:sp>
        <p:sp>
          <p:nvSpPr>
            <p:cNvPr id="5" name="形状1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2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03</a:t>
              </a:r>
            </a:p>
          </p:txBody>
        </p:sp>
      </p:grpSp>
      <p:pic>
        <p:nvPicPr>
          <p:cNvPr id="7" name="公式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0" y="1011041"/>
            <a:ext cx="5618483" cy="596798"/>
          </a:xfrm>
          <a:prstGeom prst="rect">
            <a:avLst/>
          </a:prstGeom>
        </p:spPr>
      </p:pic>
      <p:pic>
        <p:nvPicPr>
          <p:cNvPr id="8" name="公式2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5" y="1607553"/>
            <a:ext cx="7446274" cy="807349"/>
          </a:xfrm>
          <a:prstGeom prst="rect">
            <a:avLst/>
          </a:prstGeom>
        </p:spPr>
      </p:pic>
      <p:pic>
        <p:nvPicPr>
          <p:cNvPr id="9" name="公式3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90" y="2562511"/>
            <a:ext cx="7503488" cy="679872"/>
          </a:xfrm>
          <a:prstGeom prst="rect">
            <a:avLst/>
          </a:prstGeom>
        </p:spPr>
      </p:pic>
      <p:pic>
        <p:nvPicPr>
          <p:cNvPr id="10" name="公式4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46" y="3390071"/>
            <a:ext cx="7721273" cy="6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1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小试牛刀</a:t>
              </a:r>
            </a:p>
          </p:txBody>
        </p:sp>
        <p:sp>
          <p:nvSpPr>
            <p:cNvPr id="5" name="形状1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2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03</a:t>
              </a:r>
            </a:p>
          </p:txBody>
        </p:sp>
      </p:grpSp>
      <p:pic>
        <p:nvPicPr>
          <p:cNvPr id="7" name="公式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0" y="1011041"/>
            <a:ext cx="5618483" cy="596798"/>
          </a:xfrm>
          <a:prstGeom prst="rect">
            <a:avLst/>
          </a:prstGeom>
        </p:spPr>
      </p:pic>
      <p:pic>
        <p:nvPicPr>
          <p:cNvPr id="8" name="公式2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5" y="1607553"/>
            <a:ext cx="7446274" cy="807349"/>
          </a:xfrm>
          <a:prstGeom prst="rect">
            <a:avLst/>
          </a:prstGeom>
        </p:spPr>
      </p:pic>
      <p:grpSp>
        <p:nvGrpSpPr>
          <p:cNvPr id="9" name="组合2" title=""/>
          <p:cNvGrpSpPr/>
          <p:nvPr/>
        </p:nvGrpSpPr>
        <p:grpSpPr>
          <a:xfrm>
            <a:off x="750113" y="2415083"/>
            <a:ext cx="6220654" cy="3302959"/>
            <a:chExt cx="6220654" cy="3302959"/>
          </a:xfrm>
        </p:grpSpPr>
        <p:sp>
          <p:nvSpPr>
            <p:cNvPr id="10" name="形状2"/>
            <p:cNvSpPr txBox="1"/>
            <p:nvPr/>
          </p:nvSpPr>
          <p:spPr>
            <a:xfrm>
              <a:off x="0" y="0"/>
              <a:ext cx="6220654" cy="3034141"/>
            </a:xfrm>
            <a:prstGeom prst="rect">
              <a:avLst/>
            </a:prstGeom>
            <a:solidFill>
              <a:srgbClr val="FFFAFB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1" name="文本4"/>
            <p:cNvSpPr txBox="1"/>
            <p:nvPr/>
          </p:nvSpPr>
          <p:spPr>
            <a:xfrm>
              <a:off x="67875" y="105651"/>
              <a:ext cx="1183279" cy="781809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解：</a:t>
              </a:r>
            </a:p>
          </p:txBody>
        </p:sp>
        <p:pic>
          <p:nvPicPr>
            <p:cNvPr id="12" name="公式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935" y="605923"/>
              <a:ext cx="4938369" cy="620198"/>
            </a:xfrm>
            <a:prstGeom prst="rect">
              <a:avLst/>
            </a:prstGeom>
          </p:spPr>
        </p:pic>
        <p:pic>
          <p:nvPicPr>
            <p:cNvPr id="13" name="公式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746" y="1088145"/>
              <a:ext cx="5164484" cy="1233869"/>
            </a:xfrm>
            <a:prstGeom prst="rect">
              <a:avLst/>
            </a:prstGeom>
          </p:spPr>
        </p:pic>
        <p:pic>
          <p:nvPicPr>
            <p:cNvPr id="14" name="公式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550" y="2124503"/>
              <a:ext cx="1454609" cy="417818"/>
            </a:xfrm>
            <a:prstGeom prst="rect">
              <a:avLst/>
            </a:prstGeom>
          </p:spPr>
        </p:pic>
        <p:pic>
          <p:nvPicPr>
            <p:cNvPr id="15" name="公式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2063" y="2885141"/>
              <a:ext cx="2419418" cy="417818"/>
            </a:xfrm>
            <a:prstGeom prst="rect">
              <a:avLst/>
            </a:prstGeom>
          </p:spPr>
        </p:pic>
        <p:sp>
          <p:nvSpPr>
            <p:cNvPr id="16" name="文本3"/>
            <p:cNvSpPr txBox="1"/>
            <p:nvPr/>
          </p:nvSpPr>
          <p:spPr>
            <a:xfrm>
              <a:off x="813501" y="218313"/>
              <a:ext cx="1812093" cy="653129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7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法一：</a:t>
              </a:r>
            </a:p>
          </p:txBody>
        </p:sp>
      </p:grpSp>
      <p:grpSp>
        <p:nvGrpSpPr>
          <p:cNvPr id="17" name="组合3" title=""/>
          <p:cNvGrpSpPr/>
          <p:nvPr/>
        </p:nvGrpSpPr>
        <p:grpSpPr>
          <a:xfrm>
            <a:off x="7343651" y="2235022"/>
            <a:ext cx="3982094" cy="3264549"/>
            <a:chExt cx="3982094" cy="3264549"/>
          </a:xfrm>
        </p:grpSpPr>
        <p:sp>
          <p:nvSpPr>
            <p:cNvPr id="18" name="文本5"/>
            <p:cNvSpPr txBox="1"/>
            <p:nvPr/>
          </p:nvSpPr>
          <p:spPr>
            <a:xfrm>
              <a:off x="0" y="398479"/>
              <a:ext cx="1812093" cy="653129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7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法二：</a:t>
              </a:r>
            </a:p>
          </p:txBody>
        </p:sp>
        <p:pic>
          <p:nvPicPr>
            <p:cNvPr id="19" name="公式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1504" y="0"/>
              <a:ext cx="2920590" cy="1449306"/>
            </a:xfrm>
            <a:prstGeom prst="rect">
              <a:avLst/>
            </a:prstGeom>
          </p:spPr>
        </p:pic>
        <p:pic>
          <p:nvPicPr>
            <p:cNvPr id="20" name="公式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2945" y="1448981"/>
              <a:ext cx="3072486" cy="522272"/>
            </a:xfrm>
            <a:prstGeom prst="rect">
              <a:avLst/>
            </a:prstGeom>
          </p:spPr>
        </p:pic>
        <p:pic>
          <p:nvPicPr>
            <p:cNvPr id="21" name="公式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6537" y="2115550"/>
              <a:ext cx="3168022" cy="1148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1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小试牛刀</a:t>
              </a:r>
            </a:p>
          </p:txBody>
        </p:sp>
        <p:sp>
          <p:nvSpPr>
            <p:cNvPr id="5" name="形状1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2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03</a:t>
              </a:r>
            </a:p>
          </p:txBody>
        </p:sp>
      </p:grpSp>
      <p:pic>
        <p:nvPicPr>
          <p:cNvPr id="7" name="公式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0" y="1011041"/>
            <a:ext cx="5618483" cy="596798"/>
          </a:xfrm>
          <a:prstGeom prst="rect">
            <a:avLst/>
          </a:prstGeom>
        </p:spPr>
      </p:pic>
      <p:pic>
        <p:nvPicPr>
          <p:cNvPr id="8" name="公式2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40" y="1713719"/>
            <a:ext cx="7503488" cy="679872"/>
          </a:xfrm>
          <a:prstGeom prst="rect">
            <a:avLst/>
          </a:prstGeom>
        </p:spPr>
      </p:pic>
      <p:grpSp>
        <p:nvGrpSpPr>
          <p:cNvPr id="9" name="组合2" title=""/>
          <p:cNvGrpSpPr/>
          <p:nvPr/>
        </p:nvGrpSpPr>
        <p:grpSpPr>
          <a:xfrm>
            <a:off x="602205" y="2453342"/>
            <a:ext cx="11019286" cy="3877352"/>
            <a:chExt cx="11019286" cy="3877352"/>
          </a:xfrm>
        </p:grpSpPr>
        <p:sp>
          <p:nvSpPr>
            <p:cNvPr id="10" name="形状2"/>
            <p:cNvSpPr txBox="1"/>
            <p:nvPr/>
          </p:nvSpPr>
          <p:spPr>
            <a:xfrm>
              <a:off x="0" y="0"/>
              <a:ext cx="11019286" cy="3877352"/>
            </a:xfrm>
            <a:prstGeom prst="rect">
              <a:avLst/>
            </a:prstGeom>
            <a:solidFill>
              <a:srgbClr val="FFFAFB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1" name="文本4"/>
            <p:cNvSpPr txBox="1"/>
            <p:nvPr/>
          </p:nvSpPr>
          <p:spPr>
            <a:xfrm>
              <a:off x="184084" y="200742"/>
              <a:ext cx="1183279" cy="781809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解：</a:t>
              </a:r>
            </a:p>
          </p:txBody>
        </p:sp>
        <p:pic>
          <p:nvPicPr>
            <p:cNvPr id="12" name="公式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1830" y="1384180"/>
              <a:ext cx="5062995" cy="635851"/>
            </a:xfrm>
            <a:prstGeom prst="rect">
              <a:avLst/>
            </a:prstGeom>
          </p:spPr>
        </p:pic>
        <p:pic>
          <p:nvPicPr>
            <p:cNvPr id="13" name="公式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601" y="2014611"/>
              <a:ext cx="6422765" cy="1462926"/>
            </a:xfrm>
            <a:prstGeom prst="rect">
              <a:avLst/>
            </a:prstGeom>
          </p:spPr>
        </p:pic>
        <p:pic>
          <p:nvPicPr>
            <p:cNvPr id="14" name="公式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647" y="3217628"/>
              <a:ext cx="1913929" cy="533933"/>
            </a:xfrm>
            <a:prstGeom prst="rect">
              <a:avLst/>
            </a:prstGeom>
          </p:spPr>
        </p:pic>
        <p:pic>
          <p:nvPicPr>
            <p:cNvPr id="15" name="公式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20594" y="3249416"/>
              <a:ext cx="3091787" cy="533933"/>
            </a:xfrm>
            <a:prstGeom prst="rect">
              <a:avLst/>
            </a:prstGeom>
          </p:spPr>
        </p:pic>
        <p:pic>
          <p:nvPicPr>
            <p:cNvPr id="16" name="公式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896" y="633708"/>
              <a:ext cx="4379805" cy="606066"/>
            </a:xfrm>
            <a:prstGeom prst="rect">
              <a:avLst/>
            </a:prstGeom>
          </p:spPr>
        </p:pic>
        <p:sp>
          <p:nvSpPr>
            <p:cNvPr id="17" name="文本3"/>
            <p:cNvSpPr txBox="1"/>
            <p:nvPr/>
          </p:nvSpPr>
          <p:spPr>
            <a:xfrm>
              <a:off x="961409" y="180054"/>
              <a:ext cx="1812093" cy="653129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7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法一：</a:t>
              </a:r>
            </a:p>
          </p:txBody>
        </p:sp>
      </p:grpSp>
      <p:grpSp>
        <p:nvGrpSpPr>
          <p:cNvPr id="18" name="组合3" title=""/>
          <p:cNvGrpSpPr/>
          <p:nvPr/>
        </p:nvGrpSpPr>
        <p:grpSpPr>
          <a:xfrm>
            <a:off x="7639336" y="2633367"/>
            <a:ext cx="4260942" cy="3493151"/>
            <a:chExt cx="4260942" cy="3493151"/>
          </a:xfrm>
        </p:grpSpPr>
        <p:sp>
          <p:nvSpPr>
            <p:cNvPr id="19" name="文本5"/>
            <p:cNvSpPr txBox="1"/>
            <p:nvPr/>
          </p:nvSpPr>
          <p:spPr>
            <a:xfrm>
              <a:off x="0" y="426382"/>
              <a:ext cx="1938986" cy="69886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7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法二：</a:t>
              </a:r>
            </a:p>
          </p:txBody>
        </p:sp>
        <p:pic>
          <p:nvPicPr>
            <p:cNvPr id="20" name="公式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5836" y="0"/>
              <a:ext cx="3125106" cy="1550794"/>
            </a:xfrm>
            <a:prstGeom prst="rect">
              <a:avLst/>
            </a:prstGeom>
          </p:spPr>
        </p:pic>
        <p:pic>
          <p:nvPicPr>
            <p:cNvPr id="21" name="公式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5559" y="1550447"/>
              <a:ext cx="3287638" cy="558845"/>
            </a:xfrm>
            <a:prstGeom prst="rect">
              <a:avLst/>
            </a:prstGeom>
          </p:spPr>
        </p:pic>
        <p:pic>
          <p:nvPicPr>
            <p:cNvPr id="22" name="公式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004" y="2263693"/>
              <a:ext cx="3389864" cy="1229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1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小试牛刀</a:t>
              </a:r>
            </a:p>
          </p:txBody>
        </p:sp>
        <p:sp>
          <p:nvSpPr>
            <p:cNvPr id="5" name="形状1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2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03</a:t>
              </a:r>
            </a:p>
          </p:txBody>
        </p:sp>
      </p:grpSp>
      <p:pic>
        <p:nvPicPr>
          <p:cNvPr id="7" name="公式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0" y="1011041"/>
            <a:ext cx="5618483" cy="596798"/>
          </a:xfrm>
          <a:prstGeom prst="rect">
            <a:avLst/>
          </a:prstGeom>
        </p:spPr>
      </p:pic>
      <p:pic>
        <p:nvPicPr>
          <p:cNvPr id="8" name="公式2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68" y="1815883"/>
            <a:ext cx="7721273" cy="679872"/>
          </a:xfrm>
          <a:prstGeom prst="rect">
            <a:avLst/>
          </a:prstGeom>
        </p:spPr>
      </p:pic>
      <p:grpSp>
        <p:nvGrpSpPr>
          <p:cNvPr id="9" name="组合2" title=""/>
          <p:cNvGrpSpPr/>
          <p:nvPr/>
        </p:nvGrpSpPr>
        <p:grpSpPr>
          <a:xfrm>
            <a:off x="680161" y="2633091"/>
            <a:ext cx="11019286" cy="4183285"/>
            <a:chExt cx="11019286" cy="4183285"/>
          </a:xfrm>
        </p:grpSpPr>
        <p:sp>
          <p:nvSpPr>
            <p:cNvPr id="10" name="形状2"/>
            <p:cNvSpPr txBox="1"/>
            <p:nvPr/>
          </p:nvSpPr>
          <p:spPr>
            <a:xfrm>
              <a:off x="0" y="305933"/>
              <a:ext cx="11019286" cy="3877352"/>
            </a:xfrm>
            <a:prstGeom prst="rect">
              <a:avLst/>
            </a:prstGeom>
            <a:solidFill>
              <a:srgbClr val="FFFAFB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pic>
          <p:nvPicPr>
            <p:cNvPr id="11" name="公式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926" y="1162307"/>
              <a:ext cx="4881803" cy="712307"/>
            </a:xfrm>
            <a:prstGeom prst="rect">
              <a:avLst/>
            </a:prstGeom>
          </p:spPr>
        </p:pic>
        <p:pic>
          <p:nvPicPr>
            <p:cNvPr id="12" name="公式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4070" y="1898380"/>
              <a:ext cx="5271273" cy="1160670"/>
            </a:xfrm>
            <a:prstGeom prst="rect">
              <a:avLst/>
            </a:prstGeom>
          </p:spPr>
        </p:pic>
        <p:pic>
          <p:nvPicPr>
            <p:cNvPr id="13" name="公式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89807" y="3238852"/>
              <a:ext cx="2310736" cy="399050"/>
            </a:xfrm>
            <a:prstGeom prst="rect">
              <a:avLst/>
            </a:prstGeom>
          </p:spPr>
        </p:pic>
        <p:pic>
          <p:nvPicPr>
            <p:cNvPr id="14" name="公式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0118" y="517484"/>
              <a:ext cx="4950294" cy="592340"/>
            </a:xfrm>
            <a:prstGeom prst="rect">
              <a:avLst/>
            </a:prstGeom>
          </p:spPr>
        </p:pic>
        <p:pic>
          <p:nvPicPr>
            <p:cNvPr id="15" name="公式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6589" y="3196333"/>
              <a:ext cx="1430430" cy="399050"/>
            </a:xfrm>
            <a:prstGeom prst="rect">
              <a:avLst/>
            </a:prstGeom>
          </p:spPr>
        </p:pic>
        <p:sp>
          <p:nvSpPr>
            <p:cNvPr id="16" name="文本4"/>
            <p:cNvSpPr txBox="1"/>
            <p:nvPr/>
          </p:nvSpPr>
          <p:spPr>
            <a:xfrm>
              <a:off x="243469" y="0"/>
              <a:ext cx="1183279" cy="781809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解：</a:t>
              </a:r>
            </a:p>
          </p:txBody>
        </p:sp>
        <p:sp>
          <p:nvSpPr>
            <p:cNvPr id="17" name="文本3"/>
            <p:cNvSpPr txBox="1"/>
            <p:nvPr/>
          </p:nvSpPr>
          <p:spPr>
            <a:xfrm>
              <a:off x="883453" y="305"/>
              <a:ext cx="1812093" cy="653129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7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法一：</a:t>
              </a:r>
            </a:p>
          </p:txBody>
        </p:sp>
      </p:grpSp>
      <p:grpSp>
        <p:nvGrpSpPr>
          <p:cNvPr id="18" name="组合3" title=""/>
          <p:cNvGrpSpPr/>
          <p:nvPr/>
        </p:nvGrpSpPr>
        <p:grpSpPr>
          <a:xfrm>
            <a:off x="7639336" y="2633367"/>
            <a:ext cx="4260942" cy="3493151"/>
            <a:chExt cx="4260942" cy="3493151"/>
          </a:xfrm>
        </p:grpSpPr>
        <p:sp>
          <p:nvSpPr>
            <p:cNvPr id="19" name="文本5"/>
            <p:cNvSpPr txBox="1"/>
            <p:nvPr/>
          </p:nvSpPr>
          <p:spPr>
            <a:xfrm>
              <a:off x="0" y="426382"/>
              <a:ext cx="1938986" cy="69886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7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法二：</a:t>
              </a:r>
            </a:p>
          </p:txBody>
        </p:sp>
        <p:pic>
          <p:nvPicPr>
            <p:cNvPr id="20" name="公式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5836" y="0"/>
              <a:ext cx="3125106" cy="1550794"/>
            </a:xfrm>
            <a:prstGeom prst="rect">
              <a:avLst/>
            </a:prstGeom>
          </p:spPr>
        </p:pic>
        <p:pic>
          <p:nvPicPr>
            <p:cNvPr id="21" name="公式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5559" y="1550447"/>
              <a:ext cx="3287638" cy="558845"/>
            </a:xfrm>
            <a:prstGeom prst="rect">
              <a:avLst/>
            </a:prstGeom>
          </p:spPr>
        </p:pic>
        <p:pic>
          <p:nvPicPr>
            <p:cNvPr id="22" name="公式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004" y="2263693"/>
              <a:ext cx="3389864" cy="1229458"/>
            </a:xfrm>
            <a:prstGeom prst="rect">
              <a:avLst/>
            </a:prstGeom>
          </p:spPr>
        </p:pic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2255500" y="11303000"/>
            <a:ext cx="0" cy="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-251765" y="493862"/>
            <a:ext cx="12695099" cy="714165"/>
            <a:chExt cx="12695099" cy="714165"/>
          </a:xfrm>
        </p:grpSpPr>
        <p:sp>
          <p:nvSpPr>
            <p:cNvPr id="4" name="形状1"/>
            <p:cNvSpPr txBox="1"/>
            <p:nvPr/>
          </p:nvSpPr>
          <p:spPr>
            <a:xfrm>
              <a:off x="472107" y="0"/>
              <a:ext cx="11820506" cy="714165"/>
            </a:xfrm>
            <a:prstGeom prst="rect">
              <a:avLst/>
            </a:prstGeom>
            <a:solidFill>
              <a:srgbClr val="C3C3C7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pic>
          <p:nvPicPr>
            <p:cNvPr id="5" name="公式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82"/>
              <a:ext cx="12695099" cy="587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1092394" y="2046237"/>
            <a:ext cx="2028478" cy="2028478"/>
            <a:chExt cx="2028478" cy="2028478"/>
          </a:xfrm>
        </p:grpSpPr>
        <p:sp>
          <p:nvSpPr>
            <p:cNvPr id="4" name="文本4"/>
            <p:cNvSpPr txBox="1"/>
            <p:nvPr/>
          </p:nvSpPr>
          <p:spPr>
            <a:xfrm>
              <a:off x="770667" y="429968"/>
              <a:ext cx="488061" cy="693353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C</a:t>
              </a:r>
            </a:p>
          </p:txBody>
        </p:sp>
        <p:sp>
          <p:nvSpPr>
            <p:cNvPr id="5" name="形状5"/>
            <p:cNvSpPr txBox="1"/>
            <p:nvPr/>
          </p:nvSpPr>
          <p:spPr>
            <a:xfrm>
              <a:off x="955600" y="1030302"/>
              <a:ext cx="73955" cy="63390"/>
            </a:xfrm>
            <a:custGeom>
              <a:gdLst>
                <a:gd name="connsiteX0" fmla="*/ 36977 w 73955"/>
                <a:gd name="connsiteY0" fmla="*/ 0 h 63390"/>
                <a:gd name="connsiteX1" fmla="*/ 57400 w 73955"/>
                <a:gd name="connsiteY1" fmla="*/ 0 h 63390"/>
                <a:gd name="connsiteX2" fmla="*/ 73955 w 73955"/>
                <a:gd name="connsiteY2" fmla="*/ 49200 h 63390"/>
                <a:gd name="connsiteX3" fmla="*/ 16555 w 73955"/>
                <a:gd name="connsiteY3" fmla="*/ 63390 h 63390"/>
                <a:gd name="connsiteX4" fmla="*/ 0 w 73955"/>
                <a:gd name="connsiteY4" fmla="*/ 14190 h 633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55" h="63389">
                  <a:moveTo>
                    <a:pt x="36977" y="0"/>
                  </a:moveTo>
                  <a:cubicBezTo>
                    <a:pt x="57400" y="0"/>
                    <a:pt x="73955" y="14190"/>
                    <a:pt x="73955" y="31695"/>
                  </a:cubicBezTo>
                  <a:cubicBezTo>
                    <a:pt x="73955" y="49200"/>
                    <a:pt x="57400" y="63390"/>
                    <a:pt x="36977" y="63390"/>
                  </a:cubicBezTo>
                  <a:cubicBezTo>
                    <a:pt x="16555" y="63390"/>
                    <a:pt x="0" y="49200"/>
                    <a:pt x="0" y="31695"/>
                  </a:cubicBezTo>
                  <a:cubicBezTo>
                    <a:pt x="0" y="14190"/>
                    <a:pt x="16555" y="0"/>
                    <a:pt x="36977" y="0"/>
                  </a:cubicBez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形状6"/>
            <p:cNvSpPr txBox="1"/>
            <p:nvPr/>
          </p:nvSpPr>
          <p:spPr>
            <a:xfrm>
              <a:off x="0" y="0"/>
              <a:ext cx="2028478" cy="2028478"/>
            </a:xfrm>
            <a:custGeom>
              <a:gdLst>
                <a:gd name="connsiteX0" fmla="*/ 1014239 w 2028478"/>
                <a:gd name="connsiteY0" fmla="*/ 0 h 2028478"/>
                <a:gd name="connsiteX1" fmla="*/ 1574388 w 2028478"/>
                <a:gd name="connsiteY1" fmla="*/ 0 h 2028478"/>
                <a:gd name="connsiteX2" fmla="*/ 2028478 w 2028478"/>
                <a:gd name="connsiteY2" fmla="*/ 1574388 h 2028478"/>
                <a:gd name="connsiteX3" fmla="*/ 454090 w 2028478"/>
                <a:gd name="connsiteY3" fmla="*/ 2028478 h 2028478"/>
                <a:gd name="connsiteX4" fmla="*/ 0 w 2028478"/>
                <a:gd name="connsiteY4" fmla="*/ 454090 h 202847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478" h="2028478">
                  <a:moveTo>
                    <a:pt x="1014239" y="0"/>
                  </a:moveTo>
                  <a:cubicBezTo>
                    <a:pt x="1574388" y="0"/>
                    <a:pt x="2028478" y="454090"/>
                    <a:pt x="2028478" y="1014239"/>
                  </a:cubicBezTo>
                  <a:cubicBezTo>
                    <a:pt x="2028478" y="1574388"/>
                    <a:pt x="1574388" y="2028478"/>
                    <a:pt x="1014239" y="2028478"/>
                  </a:cubicBezTo>
                  <a:cubicBezTo>
                    <a:pt x="454090" y="2028478"/>
                    <a:pt x="0" y="1574388"/>
                    <a:pt x="0" y="1014239"/>
                  </a:cubicBezTo>
                  <a:cubicBezTo>
                    <a:pt x="0" y="454090"/>
                    <a:pt x="454090" y="0"/>
                    <a:pt x="1014239" y="0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</p:grpSp>
      <p:grpSp>
        <p:nvGrpSpPr>
          <p:cNvPr id="7" name="组合2" title=""/>
          <p:cNvGrpSpPr/>
          <p:nvPr/>
        </p:nvGrpSpPr>
        <p:grpSpPr>
          <a:xfrm>
            <a:off x="2514467" y="2411092"/>
            <a:ext cx="538817" cy="728984"/>
            <a:chExt cx="538817" cy="728984"/>
          </a:xfrm>
        </p:grpSpPr>
        <p:sp>
          <p:nvSpPr>
            <p:cNvPr id="8" name="形状7"/>
            <p:cNvSpPr txBox="1"/>
            <p:nvPr/>
          </p:nvSpPr>
          <p:spPr>
            <a:xfrm>
              <a:off x="0" y="200729"/>
              <a:ext cx="84520" cy="52825"/>
            </a:xfrm>
            <a:custGeom>
              <a:gdLst>
                <a:gd name="connsiteX0" fmla="*/ 42260 w 84520"/>
                <a:gd name="connsiteY0" fmla="*/ 0 h 52825"/>
                <a:gd name="connsiteX1" fmla="*/ 65600 w 84520"/>
                <a:gd name="connsiteY1" fmla="*/ 0 h 52825"/>
                <a:gd name="connsiteX2" fmla="*/ 84520 w 84520"/>
                <a:gd name="connsiteY2" fmla="*/ 41000 h 52825"/>
                <a:gd name="connsiteX3" fmla="*/ 18920 w 84520"/>
                <a:gd name="connsiteY3" fmla="*/ 52825 h 52825"/>
                <a:gd name="connsiteX4" fmla="*/ 0 w 84520"/>
                <a:gd name="connsiteY4" fmla="*/ 11825 h 52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20" h="52825">
                  <a:moveTo>
                    <a:pt x="42260" y="0"/>
                  </a:moveTo>
                  <a:cubicBezTo>
                    <a:pt x="65600" y="0"/>
                    <a:pt x="84520" y="11825"/>
                    <a:pt x="84520" y="26412"/>
                  </a:cubicBezTo>
                  <a:cubicBezTo>
                    <a:pt x="84520" y="41000"/>
                    <a:pt x="65600" y="52825"/>
                    <a:pt x="42260" y="52825"/>
                  </a:cubicBezTo>
                  <a:cubicBezTo>
                    <a:pt x="18920" y="52825"/>
                    <a:pt x="0" y="41000"/>
                    <a:pt x="0" y="26412"/>
                  </a:cubicBezTo>
                  <a:cubicBezTo>
                    <a:pt x="0" y="11825"/>
                    <a:pt x="18920" y="0"/>
                    <a:pt x="42260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9" name="文本5"/>
            <p:cNvSpPr txBox="1"/>
            <p:nvPr/>
          </p:nvSpPr>
          <p:spPr>
            <a:xfrm>
              <a:off x="42262" y="0"/>
              <a:ext cx="496555" cy="728984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3000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P</a:t>
              </a:r>
            </a:p>
          </p:txBody>
        </p:sp>
      </p:grpSp>
      <p:grpSp>
        <p:nvGrpSpPr>
          <p:cNvPr id="10" name="组合3" title=""/>
          <p:cNvGrpSpPr/>
          <p:nvPr/>
        </p:nvGrpSpPr>
        <p:grpSpPr>
          <a:xfrm>
            <a:off x="4939036" y="2046170"/>
            <a:ext cx="2028478" cy="2028478"/>
            <a:chExt cx="2028478" cy="2028478"/>
          </a:xfrm>
        </p:grpSpPr>
        <p:sp>
          <p:nvSpPr>
            <p:cNvPr id="11" name="文本6"/>
            <p:cNvSpPr txBox="1"/>
            <p:nvPr/>
          </p:nvSpPr>
          <p:spPr>
            <a:xfrm>
              <a:off x="770668" y="429968"/>
              <a:ext cx="488061" cy="693353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C</a:t>
              </a:r>
            </a:p>
          </p:txBody>
        </p:sp>
        <p:sp>
          <p:nvSpPr>
            <p:cNvPr id="12" name="形状8"/>
            <p:cNvSpPr txBox="1"/>
            <p:nvPr/>
          </p:nvSpPr>
          <p:spPr>
            <a:xfrm>
              <a:off x="955601" y="1030302"/>
              <a:ext cx="73955" cy="63390"/>
            </a:xfrm>
            <a:custGeom>
              <a:gdLst>
                <a:gd name="connsiteX0" fmla="*/ 36977 w 73955"/>
                <a:gd name="connsiteY0" fmla="*/ 0 h 63390"/>
                <a:gd name="connsiteX1" fmla="*/ 57400 w 73955"/>
                <a:gd name="connsiteY1" fmla="*/ 0 h 63390"/>
                <a:gd name="connsiteX2" fmla="*/ 73955 w 73955"/>
                <a:gd name="connsiteY2" fmla="*/ 49200 h 63390"/>
                <a:gd name="connsiteX3" fmla="*/ 16555 w 73955"/>
                <a:gd name="connsiteY3" fmla="*/ 63390 h 63390"/>
                <a:gd name="connsiteX4" fmla="*/ 0 w 73955"/>
                <a:gd name="connsiteY4" fmla="*/ 14190 h 633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55" h="63389">
                  <a:moveTo>
                    <a:pt x="36977" y="0"/>
                  </a:moveTo>
                  <a:cubicBezTo>
                    <a:pt x="57400" y="0"/>
                    <a:pt x="73955" y="14190"/>
                    <a:pt x="73955" y="31695"/>
                  </a:cubicBezTo>
                  <a:cubicBezTo>
                    <a:pt x="73955" y="49200"/>
                    <a:pt x="57400" y="63390"/>
                    <a:pt x="36977" y="63390"/>
                  </a:cubicBezTo>
                  <a:cubicBezTo>
                    <a:pt x="16555" y="63390"/>
                    <a:pt x="0" y="49200"/>
                    <a:pt x="0" y="31695"/>
                  </a:cubicBezTo>
                  <a:cubicBezTo>
                    <a:pt x="0" y="14190"/>
                    <a:pt x="16555" y="0"/>
                    <a:pt x="36977" y="0"/>
                  </a:cubicBez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3" name="形状9"/>
            <p:cNvSpPr txBox="1"/>
            <p:nvPr/>
          </p:nvSpPr>
          <p:spPr>
            <a:xfrm>
              <a:off x="0" y="0"/>
              <a:ext cx="2028478" cy="2028478"/>
            </a:xfrm>
            <a:custGeom>
              <a:gdLst>
                <a:gd name="connsiteX0" fmla="*/ 1014239 w 2028478"/>
                <a:gd name="connsiteY0" fmla="*/ 0 h 2028478"/>
                <a:gd name="connsiteX1" fmla="*/ 1574388 w 2028478"/>
                <a:gd name="connsiteY1" fmla="*/ 0 h 2028478"/>
                <a:gd name="connsiteX2" fmla="*/ 2028478 w 2028478"/>
                <a:gd name="connsiteY2" fmla="*/ 1574388 h 2028478"/>
                <a:gd name="connsiteX3" fmla="*/ 454090 w 2028478"/>
                <a:gd name="connsiteY3" fmla="*/ 2028478 h 2028478"/>
                <a:gd name="connsiteX4" fmla="*/ 0 w 2028478"/>
                <a:gd name="connsiteY4" fmla="*/ 454090 h 202847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478" h="2028478">
                  <a:moveTo>
                    <a:pt x="1014239" y="0"/>
                  </a:moveTo>
                  <a:cubicBezTo>
                    <a:pt x="1574388" y="0"/>
                    <a:pt x="2028478" y="454090"/>
                    <a:pt x="2028478" y="1014239"/>
                  </a:cubicBezTo>
                  <a:cubicBezTo>
                    <a:pt x="2028478" y="1574388"/>
                    <a:pt x="1574388" y="2028478"/>
                    <a:pt x="1014239" y="2028478"/>
                  </a:cubicBezTo>
                  <a:cubicBezTo>
                    <a:pt x="454090" y="2028478"/>
                    <a:pt x="0" y="1574388"/>
                    <a:pt x="0" y="1014239"/>
                  </a:cubicBezTo>
                  <a:cubicBezTo>
                    <a:pt x="0" y="454090"/>
                    <a:pt x="454090" y="0"/>
                    <a:pt x="1014239" y="0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</p:grpSp>
      <p:grpSp>
        <p:nvGrpSpPr>
          <p:cNvPr id="14" name="组合4" title=""/>
          <p:cNvGrpSpPr/>
          <p:nvPr/>
        </p:nvGrpSpPr>
        <p:grpSpPr>
          <a:xfrm>
            <a:off x="8867708" y="2046627"/>
            <a:ext cx="2028478" cy="2028478"/>
            <a:chExt cx="2028478" cy="2028478"/>
          </a:xfrm>
        </p:grpSpPr>
        <p:sp>
          <p:nvSpPr>
            <p:cNvPr id="15" name="文本7"/>
            <p:cNvSpPr txBox="1"/>
            <p:nvPr/>
          </p:nvSpPr>
          <p:spPr>
            <a:xfrm>
              <a:off x="770668" y="429968"/>
              <a:ext cx="488061" cy="693353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C</a:t>
              </a:r>
            </a:p>
          </p:txBody>
        </p:sp>
        <p:sp>
          <p:nvSpPr>
            <p:cNvPr id="16" name="形状10"/>
            <p:cNvSpPr txBox="1"/>
            <p:nvPr/>
          </p:nvSpPr>
          <p:spPr>
            <a:xfrm>
              <a:off x="955601" y="1030302"/>
              <a:ext cx="73955" cy="63390"/>
            </a:xfrm>
            <a:custGeom>
              <a:gdLst>
                <a:gd name="connsiteX0" fmla="*/ 36977 w 73955"/>
                <a:gd name="connsiteY0" fmla="*/ 0 h 63390"/>
                <a:gd name="connsiteX1" fmla="*/ 57400 w 73955"/>
                <a:gd name="connsiteY1" fmla="*/ 0 h 63390"/>
                <a:gd name="connsiteX2" fmla="*/ 73955 w 73955"/>
                <a:gd name="connsiteY2" fmla="*/ 49200 h 63390"/>
                <a:gd name="connsiteX3" fmla="*/ 16555 w 73955"/>
                <a:gd name="connsiteY3" fmla="*/ 63390 h 63390"/>
                <a:gd name="connsiteX4" fmla="*/ 0 w 73955"/>
                <a:gd name="connsiteY4" fmla="*/ 14190 h 633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55" h="63389">
                  <a:moveTo>
                    <a:pt x="36977" y="0"/>
                  </a:moveTo>
                  <a:cubicBezTo>
                    <a:pt x="57400" y="0"/>
                    <a:pt x="73955" y="14190"/>
                    <a:pt x="73955" y="31695"/>
                  </a:cubicBezTo>
                  <a:cubicBezTo>
                    <a:pt x="73955" y="49200"/>
                    <a:pt x="57400" y="63390"/>
                    <a:pt x="36977" y="63390"/>
                  </a:cubicBezTo>
                  <a:cubicBezTo>
                    <a:pt x="16555" y="63390"/>
                    <a:pt x="0" y="49200"/>
                    <a:pt x="0" y="31695"/>
                  </a:cubicBezTo>
                  <a:cubicBezTo>
                    <a:pt x="0" y="14190"/>
                    <a:pt x="16555" y="0"/>
                    <a:pt x="36977" y="0"/>
                  </a:cubicBez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7" name="形状11"/>
            <p:cNvSpPr txBox="1"/>
            <p:nvPr/>
          </p:nvSpPr>
          <p:spPr>
            <a:xfrm>
              <a:off x="0" y="0"/>
              <a:ext cx="2028478" cy="2028478"/>
            </a:xfrm>
            <a:custGeom>
              <a:gdLst>
                <a:gd name="connsiteX0" fmla="*/ 1014239 w 2028478"/>
                <a:gd name="connsiteY0" fmla="*/ 0 h 2028478"/>
                <a:gd name="connsiteX1" fmla="*/ 1574388 w 2028478"/>
                <a:gd name="connsiteY1" fmla="*/ 0 h 2028478"/>
                <a:gd name="connsiteX2" fmla="*/ 2028478 w 2028478"/>
                <a:gd name="connsiteY2" fmla="*/ 1574388 h 2028478"/>
                <a:gd name="connsiteX3" fmla="*/ 454090 w 2028478"/>
                <a:gd name="connsiteY3" fmla="*/ 2028478 h 2028478"/>
                <a:gd name="connsiteX4" fmla="*/ 0 w 2028478"/>
                <a:gd name="connsiteY4" fmla="*/ 454090 h 202847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478" h="2028478">
                  <a:moveTo>
                    <a:pt x="1014239" y="0"/>
                  </a:moveTo>
                  <a:cubicBezTo>
                    <a:pt x="1574388" y="0"/>
                    <a:pt x="2028478" y="454090"/>
                    <a:pt x="2028478" y="1014239"/>
                  </a:cubicBezTo>
                  <a:cubicBezTo>
                    <a:pt x="2028478" y="1574388"/>
                    <a:pt x="1574388" y="2028478"/>
                    <a:pt x="1014239" y="2028478"/>
                  </a:cubicBezTo>
                  <a:cubicBezTo>
                    <a:pt x="454090" y="2028478"/>
                    <a:pt x="0" y="1574388"/>
                    <a:pt x="0" y="1014239"/>
                  </a:cubicBezTo>
                  <a:cubicBezTo>
                    <a:pt x="0" y="454090"/>
                    <a:pt x="454090" y="0"/>
                    <a:pt x="1014239" y="0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</p:grpSp>
      <p:grpSp>
        <p:nvGrpSpPr>
          <p:cNvPr id="18" name="组合5" title=""/>
          <p:cNvGrpSpPr/>
          <p:nvPr/>
        </p:nvGrpSpPr>
        <p:grpSpPr>
          <a:xfrm>
            <a:off x="10101129" y="1303668"/>
            <a:ext cx="538818" cy="728984"/>
            <a:chExt cx="538818" cy="728984"/>
          </a:xfrm>
        </p:grpSpPr>
        <p:sp>
          <p:nvSpPr>
            <p:cNvPr id="19" name="形状12"/>
            <p:cNvSpPr txBox="1"/>
            <p:nvPr/>
          </p:nvSpPr>
          <p:spPr>
            <a:xfrm>
              <a:off x="0" y="200729"/>
              <a:ext cx="84520" cy="52825"/>
            </a:xfrm>
            <a:custGeom>
              <a:gdLst>
                <a:gd name="connsiteX0" fmla="*/ 42260 w 84520"/>
                <a:gd name="connsiteY0" fmla="*/ 0 h 52825"/>
                <a:gd name="connsiteX1" fmla="*/ 65600 w 84520"/>
                <a:gd name="connsiteY1" fmla="*/ 0 h 52825"/>
                <a:gd name="connsiteX2" fmla="*/ 84520 w 84520"/>
                <a:gd name="connsiteY2" fmla="*/ 41000 h 52825"/>
                <a:gd name="connsiteX3" fmla="*/ 18920 w 84520"/>
                <a:gd name="connsiteY3" fmla="*/ 52825 h 52825"/>
                <a:gd name="connsiteX4" fmla="*/ 0 w 84520"/>
                <a:gd name="connsiteY4" fmla="*/ 11825 h 52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20" h="52825">
                  <a:moveTo>
                    <a:pt x="42260" y="0"/>
                  </a:moveTo>
                  <a:cubicBezTo>
                    <a:pt x="65600" y="0"/>
                    <a:pt x="84520" y="11825"/>
                    <a:pt x="84520" y="26412"/>
                  </a:cubicBezTo>
                  <a:cubicBezTo>
                    <a:pt x="84520" y="41000"/>
                    <a:pt x="65600" y="52825"/>
                    <a:pt x="42260" y="52825"/>
                  </a:cubicBezTo>
                  <a:cubicBezTo>
                    <a:pt x="18920" y="52825"/>
                    <a:pt x="0" y="41000"/>
                    <a:pt x="0" y="26412"/>
                  </a:cubicBezTo>
                  <a:cubicBezTo>
                    <a:pt x="0" y="11825"/>
                    <a:pt x="18920" y="0"/>
                    <a:pt x="42260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0" name="文本8"/>
            <p:cNvSpPr txBox="1"/>
            <p:nvPr/>
          </p:nvSpPr>
          <p:spPr>
            <a:xfrm>
              <a:off x="42263" y="0"/>
              <a:ext cx="496555" cy="728984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3000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P</a:t>
              </a:r>
            </a:p>
          </p:txBody>
        </p:sp>
      </p:grpSp>
      <p:grpSp>
        <p:nvGrpSpPr>
          <p:cNvPr id="21" name="组合6" title=""/>
          <p:cNvGrpSpPr/>
          <p:nvPr/>
        </p:nvGrpSpPr>
        <p:grpSpPr>
          <a:xfrm>
            <a:off x="6836535" y="2411035"/>
            <a:ext cx="538817" cy="728984"/>
            <a:chExt cx="538817" cy="728984"/>
          </a:xfrm>
        </p:grpSpPr>
        <p:sp>
          <p:nvSpPr>
            <p:cNvPr id="22" name="形状13"/>
            <p:cNvSpPr txBox="1"/>
            <p:nvPr/>
          </p:nvSpPr>
          <p:spPr>
            <a:xfrm>
              <a:off x="0" y="200729"/>
              <a:ext cx="84520" cy="52825"/>
            </a:xfrm>
            <a:custGeom>
              <a:gdLst>
                <a:gd name="connsiteX0" fmla="*/ 42260 w 84520"/>
                <a:gd name="connsiteY0" fmla="*/ 0 h 52825"/>
                <a:gd name="connsiteX1" fmla="*/ 65600 w 84520"/>
                <a:gd name="connsiteY1" fmla="*/ 0 h 52825"/>
                <a:gd name="connsiteX2" fmla="*/ 84520 w 84520"/>
                <a:gd name="connsiteY2" fmla="*/ 41000 h 52825"/>
                <a:gd name="connsiteX3" fmla="*/ 18920 w 84520"/>
                <a:gd name="connsiteY3" fmla="*/ 52825 h 52825"/>
                <a:gd name="connsiteX4" fmla="*/ 0 w 84520"/>
                <a:gd name="connsiteY4" fmla="*/ 11825 h 52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20" h="52825">
                  <a:moveTo>
                    <a:pt x="42260" y="0"/>
                  </a:moveTo>
                  <a:cubicBezTo>
                    <a:pt x="65600" y="0"/>
                    <a:pt x="84520" y="11825"/>
                    <a:pt x="84520" y="26412"/>
                  </a:cubicBezTo>
                  <a:cubicBezTo>
                    <a:pt x="84520" y="41000"/>
                    <a:pt x="65600" y="52825"/>
                    <a:pt x="42260" y="52825"/>
                  </a:cubicBezTo>
                  <a:cubicBezTo>
                    <a:pt x="18920" y="52825"/>
                    <a:pt x="0" y="41000"/>
                    <a:pt x="0" y="26412"/>
                  </a:cubicBezTo>
                  <a:cubicBezTo>
                    <a:pt x="0" y="11825"/>
                    <a:pt x="18920" y="0"/>
                    <a:pt x="42260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3" name="文本9"/>
            <p:cNvSpPr txBox="1"/>
            <p:nvPr/>
          </p:nvSpPr>
          <p:spPr>
            <a:xfrm>
              <a:off x="42262" y="0"/>
              <a:ext cx="496555" cy="728984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3000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P</a:t>
              </a:r>
            </a:p>
          </p:txBody>
        </p:sp>
      </p:grpSp>
      <p:sp>
        <p:nvSpPr>
          <p:cNvPr id="24" name="形状1" title=""/>
          <p:cNvSpPr txBox="1"/>
          <p:nvPr/>
        </p:nvSpPr>
        <p:spPr>
          <a:xfrm>
            <a:off x="6148825" y="1058766"/>
            <a:ext cx="1690399" cy="3666052"/>
          </a:xfrm>
          <a:prstGeom prst="line">
            <a:avLst/>
          </a:prstGeom>
          <a:solidFill>
            <a:srgbClr val="000000">
              <a:alpha val="100000"/>
            </a:srgbClr>
          </a:solidFill>
          <a:ln w="19050">
            <a:solidFill>
              <a:srgbClr val="166EE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5" name="形状2" title=""/>
          <p:cNvSpPr txBox="1"/>
          <p:nvPr/>
        </p:nvSpPr>
        <p:spPr>
          <a:xfrm flipH="1">
            <a:off x="8182586" y="731251"/>
            <a:ext cx="2915938" cy="2398253"/>
          </a:xfrm>
          <a:prstGeom prst="line">
            <a:avLst/>
          </a:prstGeom>
          <a:solidFill>
            <a:srgbClr val="000000">
              <a:alpha val="100000"/>
            </a:srgbClr>
          </a:solidFill>
          <a:ln w="19050">
            <a:solidFill>
              <a:srgbClr val="166EE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6" name="形状3" title=""/>
          <p:cNvSpPr txBox="1"/>
          <p:nvPr/>
        </p:nvSpPr>
        <p:spPr>
          <a:xfrm flipH="1" flipV="1">
            <a:off x="9695949" y="721681"/>
            <a:ext cx="1732059" cy="3000015"/>
          </a:xfrm>
          <a:prstGeom prst="line">
            <a:avLst/>
          </a:prstGeom>
          <a:solidFill>
            <a:srgbClr val="000000">
              <a:alpha val="100000"/>
            </a:srgbClr>
          </a:solidFill>
          <a:ln w="19050">
            <a:solidFill>
              <a:srgbClr val="166EE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7" name="形状4" title=""/>
          <p:cNvSpPr txBox="1"/>
          <p:nvPr/>
        </p:nvSpPr>
        <p:spPr>
          <a:xfrm>
            <a:off x="1938395" y="1259153"/>
            <a:ext cx="1690399" cy="3666052"/>
          </a:xfrm>
          <a:prstGeom prst="line">
            <a:avLst/>
          </a:prstGeom>
          <a:solidFill>
            <a:srgbClr val="000000">
              <a:alpha val="100000"/>
            </a:srgbClr>
          </a:solidFill>
          <a:ln w="19050">
            <a:solidFill>
              <a:srgbClr val="166EE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8" name="文本1" title=""/>
          <p:cNvSpPr txBox="1"/>
          <p:nvPr/>
        </p:nvSpPr>
        <p:spPr>
          <a:xfrm>
            <a:off x="1675228" y="4728562"/>
            <a:ext cx="862041" cy="1035368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0条</a:t>
            </a:r>
          </a:p>
        </p:txBody>
      </p:sp>
      <p:sp>
        <p:nvSpPr>
          <p:cNvPr id="29" name="文本2" title=""/>
          <p:cNvSpPr txBox="1"/>
          <p:nvPr/>
        </p:nvSpPr>
        <p:spPr>
          <a:xfrm>
            <a:off x="5521576" y="4549950"/>
            <a:ext cx="862041" cy="1035368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1条</a:t>
            </a:r>
          </a:p>
        </p:txBody>
      </p:sp>
      <p:sp>
        <p:nvSpPr>
          <p:cNvPr id="30" name="文本3" title=""/>
          <p:cNvSpPr txBox="1"/>
          <p:nvPr/>
        </p:nvSpPr>
        <p:spPr>
          <a:xfrm>
            <a:off x="9687992" y="4549578"/>
            <a:ext cx="862041" cy="1035368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2条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4" grpId="0" animBg="1"/>
      <p:bldP spid="29" grpId="0" animBg="1"/>
      <p:bldP spid="25" grpId="0" animBg="1"/>
      <p:bldP spid="26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-251765" y="493862"/>
            <a:ext cx="12695099" cy="714165"/>
            <a:chExt cx="12695099" cy="714165"/>
          </a:xfrm>
        </p:grpSpPr>
        <p:sp>
          <p:nvSpPr>
            <p:cNvPr id="4" name="形状1"/>
            <p:cNvSpPr txBox="1"/>
            <p:nvPr/>
          </p:nvSpPr>
          <p:spPr>
            <a:xfrm>
              <a:off x="472107" y="0"/>
              <a:ext cx="11820506" cy="714165"/>
            </a:xfrm>
            <a:prstGeom prst="rect">
              <a:avLst/>
            </a:prstGeom>
            <a:solidFill>
              <a:srgbClr val="C3C3C7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pic>
          <p:nvPicPr>
            <p:cNvPr id="5" name="公式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82"/>
              <a:ext cx="12695099" cy="587731"/>
            </a:xfrm>
            <a:prstGeom prst="rect">
              <a:avLst/>
            </a:prstGeom>
          </p:spPr>
        </p:pic>
      </p:grpSp>
      <p:pic>
        <p:nvPicPr>
          <p:cNvPr id="6" name="公式1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72" y="1207303"/>
            <a:ext cx="8908665" cy="1416881"/>
          </a:xfrm>
          <a:prstGeom prst="rect">
            <a:avLst/>
          </a:prstGeom>
        </p:spPr>
      </p:pic>
      <p:pic>
        <p:nvPicPr>
          <p:cNvPr id="7" name="公式2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71" y="1745475"/>
            <a:ext cx="9918049" cy="2840984"/>
          </a:xfrm>
          <a:prstGeom prst="rect">
            <a:avLst/>
          </a:prstGeom>
        </p:spPr>
      </p:pic>
      <p:pic>
        <p:nvPicPr>
          <p:cNvPr id="8" name="公式3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085" y="3878809"/>
            <a:ext cx="7534192" cy="2817697"/>
          </a:xfrm>
          <a:prstGeom prst="rect">
            <a:avLst/>
          </a:prstGeom>
        </p:spPr>
      </p:pic>
      <p:pic>
        <p:nvPicPr>
          <p:cNvPr id="9" name="公式4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741" y="5326771"/>
            <a:ext cx="5187301" cy="11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-251765" y="483299"/>
            <a:ext cx="12695099" cy="714165"/>
            <a:chExt cx="12695099" cy="714165"/>
          </a:xfrm>
        </p:grpSpPr>
        <p:sp>
          <p:nvSpPr>
            <p:cNvPr id="4" name="形状1"/>
            <p:cNvSpPr txBox="1"/>
            <p:nvPr/>
          </p:nvSpPr>
          <p:spPr>
            <a:xfrm>
              <a:off x="472107" y="0"/>
              <a:ext cx="11820506" cy="714165"/>
            </a:xfrm>
            <a:prstGeom prst="rect">
              <a:avLst/>
            </a:prstGeom>
            <a:solidFill>
              <a:srgbClr val="C3C3C7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pic>
          <p:nvPicPr>
            <p:cNvPr id="5" name="公式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82"/>
              <a:ext cx="12695099" cy="587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62442"/>
            <a:ext cx="2556852" cy="621954"/>
            <a:chExt cx="2556852" cy="621954"/>
          </a:xfrm>
        </p:grpSpPr>
        <p:sp>
          <p:nvSpPr>
            <p:cNvPr id="4" name="文本6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课堂小结</a:t>
              </a:r>
            </a:p>
          </p:txBody>
        </p:sp>
        <p:sp>
          <p:nvSpPr>
            <p:cNvPr id="5" name="形状4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7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04</a:t>
              </a:r>
            </a:p>
          </p:txBody>
        </p:sp>
      </p:grpSp>
      <p:sp>
        <p:nvSpPr>
          <p:cNvPr id="7" name="文本1" title=""/>
          <p:cNvSpPr txBox="1"/>
          <p:nvPr/>
        </p:nvSpPr>
        <p:spPr>
          <a:xfrm>
            <a:off x="488966" y="1058770"/>
            <a:ext cx="7172554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1、直线与圆的三种位置关系：</a:t>
            </a:r>
          </a:p>
        </p:txBody>
      </p:sp>
      <p:sp>
        <p:nvSpPr>
          <p:cNvPr id="8" name="文本2" title=""/>
          <p:cNvSpPr txBox="1"/>
          <p:nvPr/>
        </p:nvSpPr>
        <p:spPr>
          <a:xfrm>
            <a:off x="679390" y="3193894"/>
            <a:ext cx="3695929" cy="1181862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2、如何判断直线与圆的位置关系：</a:t>
            </a:r>
          </a:p>
        </p:txBody>
      </p:sp>
      <p:sp>
        <p:nvSpPr>
          <p:cNvPr id="9" name="文本3" title=""/>
          <p:cNvSpPr txBox="1"/>
          <p:nvPr/>
        </p:nvSpPr>
        <p:spPr>
          <a:xfrm>
            <a:off x="5736793" y="1058780"/>
            <a:ext cx="4234329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FF0000">
                    <a:alpha val="100000"/>
                  </a:srgbClr>
                </a:solidFill>
                <a:latin typeface="华文楷体"/>
                <a:ea typeface="华文楷体"/>
              </a:rPr>
              <a:t>相交、相切、相离</a:t>
            </a:r>
          </a:p>
        </p:txBody>
      </p:sp>
      <p:pic>
        <p:nvPicPr>
          <p:cNvPr id="10" name="形状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70" y="2454459"/>
            <a:ext cx="190005" cy="2661866"/>
          </a:xfrm>
          <a:prstGeom prst="rect">
            <a:avLst/>
          </a:prstGeom>
        </p:spPr>
      </p:pic>
      <p:sp>
        <p:nvSpPr>
          <p:cNvPr id="11" name="文本4" title=""/>
          <p:cNvSpPr txBox="1"/>
          <p:nvPr/>
        </p:nvSpPr>
        <p:spPr>
          <a:xfrm>
            <a:off x="4290136" y="2094138"/>
            <a:ext cx="1267749" cy="1181862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FF0000">
                    <a:alpha val="100000"/>
                  </a:srgbClr>
                </a:solidFill>
                <a:latin typeface="华文楷体"/>
                <a:ea typeface="华文楷体"/>
              </a:rPr>
              <a:t>几何性质</a:t>
            </a:r>
          </a:p>
        </p:txBody>
      </p:sp>
      <p:sp>
        <p:nvSpPr>
          <p:cNvPr id="12" name="文本5" title=""/>
          <p:cNvSpPr txBox="1"/>
          <p:nvPr/>
        </p:nvSpPr>
        <p:spPr>
          <a:xfrm>
            <a:off x="4290365" y="4376718"/>
            <a:ext cx="1267749" cy="1181862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FF0000">
                    <a:alpha val="100000"/>
                  </a:srgbClr>
                </a:solidFill>
                <a:latin typeface="华文楷体"/>
                <a:ea typeface="华文楷体"/>
              </a:rPr>
              <a:t>代数方法</a:t>
            </a:r>
          </a:p>
        </p:txBody>
      </p:sp>
      <p:sp>
        <p:nvSpPr>
          <p:cNvPr id="13" name="形状2" title=""/>
          <p:cNvSpPr txBox="1"/>
          <p:nvPr/>
        </p:nvSpPr>
        <p:spPr>
          <a:xfrm>
            <a:off x="5187410" y="2684574"/>
            <a:ext cx="781809" cy="19050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00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grpSp>
        <p:nvGrpSpPr>
          <p:cNvPr id="14" name="组合2" title=""/>
          <p:cNvGrpSpPr/>
          <p:nvPr/>
        </p:nvGrpSpPr>
        <p:grpSpPr>
          <a:xfrm>
            <a:off x="5948210" y="4067918"/>
            <a:ext cx="5508555" cy="2286381"/>
            <a:chExt cx="5508555" cy="2286381"/>
          </a:xfrm>
        </p:grpSpPr>
        <p:sp>
          <p:nvSpPr>
            <p:cNvPr id="15" name="形状5"/>
            <p:cNvSpPr txBox="1"/>
            <p:nvPr/>
          </p:nvSpPr>
          <p:spPr>
            <a:xfrm>
              <a:off x="52816" y="381"/>
              <a:ext cx="5052774" cy="22574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D7E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6" name="文本8"/>
            <p:cNvSpPr txBox="1"/>
            <p:nvPr/>
          </p:nvSpPr>
          <p:spPr>
            <a:xfrm>
              <a:off x="0" y="0"/>
              <a:ext cx="5508555" cy="2286381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(1)联立方程组</a:t>
              </a:r>
            </a:p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(2)判断方程组解的个数</a:t>
              </a:r>
            </a:p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(3)利用公共点个数判断直线与圆的关系</a:t>
              </a:r>
            </a:p>
          </p:txBody>
        </p:sp>
      </p:grpSp>
      <p:sp>
        <p:nvSpPr>
          <p:cNvPr id="17" name="形状3" title=""/>
          <p:cNvSpPr txBox="1"/>
          <p:nvPr/>
        </p:nvSpPr>
        <p:spPr>
          <a:xfrm>
            <a:off x="5187048" y="4966421"/>
            <a:ext cx="781809" cy="19050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00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grpSp>
        <p:nvGrpSpPr>
          <p:cNvPr id="18" name="组合3" title=""/>
          <p:cNvGrpSpPr/>
          <p:nvPr/>
        </p:nvGrpSpPr>
        <p:grpSpPr>
          <a:xfrm>
            <a:off x="5956116" y="1698231"/>
            <a:ext cx="5496296" cy="2365643"/>
            <a:chExt cx="5496296" cy="2365643"/>
          </a:xfrm>
        </p:grpSpPr>
        <p:sp>
          <p:nvSpPr>
            <p:cNvPr id="19" name="形状6"/>
            <p:cNvSpPr txBox="1"/>
            <p:nvPr/>
          </p:nvSpPr>
          <p:spPr>
            <a:xfrm>
              <a:off x="0" y="188112"/>
              <a:ext cx="5195649" cy="17834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D7E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0" name="文本9"/>
            <p:cNvSpPr txBox="1"/>
            <p:nvPr/>
          </p:nvSpPr>
          <p:spPr>
            <a:xfrm>
              <a:off x="25841" y="0"/>
              <a:ext cx="5470455" cy="2365643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(1)求圆心和半径</a:t>
              </a:r>
            </a:p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(2)求出圆心到直线的距离</a:t>
              </a:r>
            </a:p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(3)比较圆心到直线的距离和半径的关系.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4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232324" y="283575"/>
            <a:ext cx="2423798" cy="589280"/>
            <a:chExt cx="2423798" cy="589280"/>
          </a:xfrm>
        </p:grpSpPr>
        <p:sp>
          <p:nvSpPr>
            <p:cNvPr id="4" name="文本1"/>
            <p:cNvSpPr txBox="1"/>
            <p:nvPr/>
          </p:nvSpPr>
          <p:spPr>
            <a:xfrm>
              <a:off x="506733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知识结构</a:t>
              </a:r>
            </a:p>
          </p:txBody>
        </p:sp>
        <p:sp>
          <p:nvSpPr>
            <p:cNvPr id="5" name="形状2"/>
            <p:cNvSpPr txBox="1"/>
            <p:nvPr/>
          </p:nvSpPr>
          <p:spPr>
            <a:xfrm>
              <a:off x="0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</p:grpSp>
      <p:sp>
        <p:nvSpPr>
          <p:cNvPr id="6" name="形状1" title=""/>
          <p:cNvSpPr txBox="1"/>
          <p:nvPr/>
        </p:nvSpPr>
        <p:spPr>
          <a:xfrm>
            <a:off x="340509" y="2989945"/>
            <a:ext cx="508000" cy="507365"/>
          </a:xfrm>
          <a:custGeom>
            <a:rect l="l" t="t" r="r" b="b"/>
            <a:pathLst>
              <a:path w="608415" h="607558">
                <a:moveTo>
                  <a:pt x="180083" y="354284"/>
                </a:moveTo>
                <a:cubicBezTo>
                  <a:pt x="186844" y="354284"/>
                  <a:pt x="193144" y="356892"/>
                  <a:pt x="197907" y="361494"/>
                </a:cubicBezTo>
                <a:lnTo>
                  <a:pt x="246308" y="409971"/>
                </a:lnTo>
                <a:cubicBezTo>
                  <a:pt x="251071" y="414573"/>
                  <a:pt x="253683" y="421016"/>
                  <a:pt x="253683" y="427613"/>
                </a:cubicBezTo>
                <a:cubicBezTo>
                  <a:pt x="253683" y="434363"/>
                  <a:pt x="251071" y="440652"/>
                  <a:pt x="246308" y="445408"/>
                </a:cubicBezTo>
                <a:lnTo>
                  <a:pt x="91271" y="600195"/>
                </a:lnTo>
                <a:cubicBezTo>
                  <a:pt x="81591" y="610013"/>
                  <a:pt x="65611" y="610013"/>
                  <a:pt x="55777" y="600195"/>
                </a:cubicBezTo>
                <a:lnTo>
                  <a:pt x="7376" y="551872"/>
                </a:lnTo>
                <a:cubicBezTo>
                  <a:pt x="2612" y="547116"/>
                  <a:pt x="0" y="540827"/>
                  <a:pt x="0" y="534077"/>
                </a:cubicBezTo>
                <a:cubicBezTo>
                  <a:pt x="0" y="527327"/>
                  <a:pt x="2612" y="521037"/>
                  <a:pt x="7376" y="516435"/>
                </a:cubicBezTo>
                <a:lnTo>
                  <a:pt x="162413" y="361494"/>
                </a:lnTo>
                <a:cubicBezTo>
                  <a:pt x="167176" y="356892"/>
                  <a:pt x="173476" y="354284"/>
                  <a:pt x="180083" y="354284"/>
                </a:cubicBezTo>
                <a:moveTo>
                  <a:pt x="224753" y="305244"/>
                </a:moveTo>
                <a:cubicBezTo>
                  <a:pt x="228959" y="305684"/>
                  <a:pt x="232954" y="308061"/>
                  <a:pt x="235720" y="312279"/>
                </a:cubicBezTo>
                <a:cubicBezTo>
                  <a:pt x="235720" y="312279"/>
                  <a:pt x="247859" y="330834"/>
                  <a:pt x="262609" y="345403"/>
                </a:cubicBezTo>
                <a:cubicBezTo>
                  <a:pt x="277360" y="360278"/>
                  <a:pt x="295798" y="372240"/>
                  <a:pt x="295798" y="372240"/>
                </a:cubicBezTo>
                <a:cubicBezTo>
                  <a:pt x="304403" y="377761"/>
                  <a:pt x="305478" y="388035"/>
                  <a:pt x="298257" y="395243"/>
                </a:cubicBezTo>
                <a:lnTo>
                  <a:pt x="296105" y="397390"/>
                </a:lnTo>
                <a:cubicBezTo>
                  <a:pt x="288884" y="404597"/>
                  <a:pt x="277821" y="398617"/>
                  <a:pt x="274594" y="394629"/>
                </a:cubicBezTo>
                <a:cubicBezTo>
                  <a:pt x="271521" y="390642"/>
                  <a:pt x="263070" y="381441"/>
                  <a:pt x="256002" y="374387"/>
                </a:cubicBezTo>
                <a:lnTo>
                  <a:pt x="233569" y="351997"/>
                </a:lnTo>
                <a:cubicBezTo>
                  <a:pt x="226347" y="344789"/>
                  <a:pt x="217282" y="336508"/>
                  <a:pt x="213287" y="333288"/>
                </a:cubicBezTo>
                <a:cubicBezTo>
                  <a:pt x="209138" y="330221"/>
                  <a:pt x="203299" y="319179"/>
                  <a:pt x="210521" y="311972"/>
                </a:cubicBezTo>
                <a:lnTo>
                  <a:pt x="212518" y="309825"/>
                </a:lnTo>
                <a:cubicBezTo>
                  <a:pt x="216129" y="306298"/>
                  <a:pt x="220547" y="304803"/>
                  <a:pt x="224753" y="305244"/>
                </a:cubicBezTo>
                <a:moveTo>
                  <a:pt x="419970" y="69614"/>
                </a:moveTo>
                <a:cubicBezTo>
                  <a:pt x="389472" y="69614"/>
                  <a:pt x="358974" y="81197"/>
                  <a:pt x="335696" y="104364"/>
                </a:cubicBezTo>
                <a:cubicBezTo>
                  <a:pt x="312496" y="127530"/>
                  <a:pt x="300819" y="157907"/>
                  <a:pt x="300819" y="188131"/>
                </a:cubicBezTo>
                <a:cubicBezTo>
                  <a:pt x="300819" y="218508"/>
                  <a:pt x="312496" y="248885"/>
                  <a:pt x="335696" y="272052"/>
                </a:cubicBezTo>
                <a:cubicBezTo>
                  <a:pt x="382251" y="318385"/>
                  <a:pt x="457690" y="318385"/>
                  <a:pt x="504244" y="272052"/>
                </a:cubicBezTo>
                <a:cubicBezTo>
                  <a:pt x="527445" y="248885"/>
                  <a:pt x="539122" y="218508"/>
                  <a:pt x="539122" y="188131"/>
                </a:cubicBezTo>
                <a:cubicBezTo>
                  <a:pt x="539122" y="157907"/>
                  <a:pt x="527445" y="127530"/>
                  <a:pt x="504244" y="104364"/>
                </a:cubicBezTo>
                <a:cubicBezTo>
                  <a:pt x="480967" y="81197"/>
                  <a:pt x="450469" y="69614"/>
                  <a:pt x="419970" y="69614"/>
                </a:cubicBezTo>
                <a:moveTo>
                  <a:pt x="419970" y="0"/>
                </a:moveTo>
                <a:cubicBezTo>
                  <a:pt x="468215" y="0"/>
                  <a:pt x="516459" y="18372"/>
                  <a:pt x="553257" y="55116"/>
                </a:cubicBezTo>
                <a:cubicBezTo>
                  <a:pt x="589978" y="91937"/>
                  <a:pt x="608415" y="140111"/>
                  <a:pt x="608415" y="188131"/>
                </a:cubicBezTo>
                <a:cubicBezTo>
                  <a:pt x="608415" y="236305"/>
                  <a:pt x="589978" y="284479"/>
                  <a:pt x="553257" y="321300"/>
                </a:cubicBezTo>
                <a:cubicBezTo>
                  <a:pt x="479661" y="394788"/>
                  <a:pt x="360279" y="394788"/>
                  <a:pt x="286684" y="321300"/>
                </a:cubicBezTo>
                <a:cubicBezTo>
                  <a:pt x="249963" y="284479"/>
                  <a:pt x="231525" y="236305"/>
                  <a:pt x="231525" y="188131"/>
                </a:cubicBezTo>
                <a:cubicBezTo>
                  <a:pt x="231525" y="140111"/>
                  <a:pt x="249963" y="91937"/>
                  <a:pt x="286684" y="55116"/>
                </a:cubicBezTo>
                <a:cubicBezTo>
                  <a:pt x="323482" y="18372"/>
                  <a:pt x="371726" y="0"/>
                  <a:pt x="419970" y="0"/>
                </a:cubicBezTo>
              </a:path>
            </a:pathLst>
          </a:custGeom>
          <a:solidFill>
            <a:srgbClr val="A3DD7F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ctr"/>
          <a:lstStyle/>
          <a:p>
            <a:pPr marL="0" algn="ctr"/>
          </a:p>
        </p:txBody>
      </p:sp>
      <p:pic>
        <p:nvPicPr>
          <p:cNvPr id="7" name="思维导图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17" y="1186329"/>
            <a:ext cx="8001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62442"/>
            <a:ext cx="2556852" cy="621954"/>
            <a:chExt cx="2556852" cy="621954"/>
          </a:xfrm>
        </p:grpSpPr>
        <p:sp>
          <p:nvSpPr>
            <p:cNvPr id="4" name="文本8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课堂小结</a:t>
              </a:r>
            </a:p>
          </p:txBody>
        </p:sp>
        <p:sp>
          <p:nvSpPr>
            <p:cNvPr id="5" name="形状2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9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04</a:t>
              </a:r>
            </a:p>
          </p:txBody>
        </p:sp>
      </p:grpSp>
      <p:sp>
        <p:nvSpPr>
          <p:cNvPr id="7" name="文本1" title=""/>
          <p:cNvSpPr txBox="1"/>
          <p:nvPr/>
        </p:nvSpPr>
        <p:spPr>
          <a:xfrm>
            <a:off x="301609" y="2247538"/>
            <a:ext cx="4109782" cy="1067064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3000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3、过一点作圆的切线</a:t>
            </a:r>
          </a:p>
        </p:txBody>
      </p:sp>
      <p:pic>
        <p:nvPicPr>
          <p:cNvPr id="8" name="形状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644" y="1111587"/>
            <a:ext cx="323021" cy="2958198"/>
          </a:xfrm>
          <a:prstGeom prst="rect">
            <a:avLst/>
          </a:prstGeom>
        </p:spPr>
      </p:pic>
      <p:sp>
        <p:nvSpPr>
          <p:cNvPr id="9" name="文本2" title=""/>
          <p:cNvSpPr txBox="1"/>
          <p:nvPr/>
        </p:nvSpPr>
        <p:spPr>
          <a:xfrm>
            <a:off x="4411266" y="784079"/>
            <a:ext cx="2188816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3000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点在圆内：</a:t>
            </a:r>
          </a:p>
        </p:txBody>
      </p:sp>
      <p:sp>
        <p:nvSpPr>
          <p:cNvPr id="10" name="文本3" title=""/>
          <p:cNvSpPr txBox="1"/>
          <p:nvPr/>
        </p:nvSpPr>
        <p:spPr>
          <a:xfrm>
            <a:off x="4410913" y="2243795"/>
            <a:ext cx="2684116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3000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点在圆上：</a:t>
            </a:r>
          </a:p>
        </p:txBody>
      </p:sp>
      <p:sp>
        <p:nvSpPr>
          <p:cNvPr id="11" name="文本4" title=""/>
          <p:cNvSpPr txBox="1"/>
          <p:nvPr/>
        </p:nvSpPr>
        <p:spPr>
          <a:xfrm>
            <a:off x="4411208" y="3479140"/>
            <a:ext cx="2188369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3000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点在圆外：</a:t>
            </a:r>
          </a:p>
        </p:txBody>
      </p:sp>
      <p:sp>
        <p:nvSpPr>
          <p:cNvPr id="12" name="文本5" title=""/>
          <p:cNvSpPr txBox="1"/>
          <p:nvPr/>
        </p:nvSpPr>
        <p:spPr>
          <a:xfrm>
            <a:off x="6455207" y="784079"/>
            <a:ext cx="1333500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3000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无切线</a:t>
            </a:r>
          </a:p>
        </p:txBody>
      </p:sp>
      <p:sp>
        <p:nvSpPr>
          <p:cNvPr id="13" name="文本6" title=""/>
          <p:cNvSpPr txBox="1"/>
          <p:nvPr/>
        </p:nvSpPr>
        <p:spPr>
          <a:xfrm>
            <a:off x="6455302" y="2247348"/>
            <a:ext cx="1714500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3000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一条切线</a:t>
            </a:r>
          </a:p>
        </p:txBody>
      </p:sp>
      <p:sp>
        <p:nvSpPr>
          <p:cNvPr id="14" name="文本7" title=""/>
          <p:cNvSpPr txBox="1"/>
          <p:nvPr/>
        </p:nvSpPr>
        <p:spPr>
          <a:xfrm>
            <a:off x="6455540" y="3479530"/>
            <a:ext cx="1714500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3000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两条切线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5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思考</a:t>
              </a:r>
            </a:p>
          </p:txBody>
        </p:sp>
        <p:sp>
          <p:nvSpPr>
            <p:cNvPr id="5" name="形状7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6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05</a:t>
              </a:r>
            </a:p>
          </p:txBody>
        </p:sp>
      </p:grpSp>
      <p:grpSp>
        <p:nvGrpSpPr>
          <p:cNvPr id="7" name="组合2" title=""/>
          <p:cNvGrpSpPr/>
          <p:nvPr/>
        </p:nvGrpSpPr>
        <p:grpSpPr>
          <a:xfrm>
            <a:off x="-671551" y="1047407"/>
            <a:ext cx="13605500" cy="714165"/>
            <a:chExt cx="13605500" cy="714165"/>
          </a:xfrm>
        </p:grpSpPr>
        <p:sp>
          <p:nvSpPr>
            <p:cNvPr id="8" name="形状8"/>
            <p:cNvSpPr txBox="1"/>
            <p:nvPr/>
          </p:nvSpPr>
          <p:spPr>
            <a:xfrm>
              <a:off x="820751" y="0"/>
              <a:ext cx="11820506" cy="714165"/>
            </a:xfrm>
            <a:prstGeom prst="rect">
              <a:avLst/>
            </a:prstGeom>
            <a:solidFill>
              <a:srgbClr val="C3C3C7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pic>
          <p:nvPicPr>
            <p:cNvPr id="9" name="公式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956"/>
              <a:ext cx="13605500" cy="587731"/>
            </a:xfrm>
            <a:prstGeom prst="rect">
              <a:avLst/>
            </a:prstGeom>
          </p:spPr>
        </p:pic>
      </p:grpSp>
      <p:sp>
        <p:nvSpPr>
          <p:cNvPr id="10" name="形状1" title=""/>
          <p:cNvSpPr txBox="1"/>
          <p:nvPr/>
        </p:nvSpPr>
        <p:spPr>
          <a:xfrm>
            <a:off x="-174822" y="5250847"/>
            <a:ext cx="4670025" cy="19050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1" name="形状2" title=""/>
          <p:cNvSpPr txBox="1"/>
          <p:nvPr/>
        </p:nvSpPr>
        <p:spPr>
          <a:xfrm flipH="1" flipV="1">
            <a:off x="1377786" y="2453179"/>
            <a:ext cx="1191" cy="4173955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2" name="文本1" title=""/>
          <p:cNvSpPr txBox="1"/>
          <p:nvPr/>
        </p:nvSpPr>
        <p:spPr>
          <a:xfrm>
            <a:off x="859669" y="5168408"/>
            <a:ext cx="488061" cy="69335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O</a:t>
            </a:r>
          </a:p>
        </p:txBody>
      </p:sp>
      <p:sp>
        <p:nvSpPr>
          <p:cNvPr id="13" name="形状3" title=""/>
          <p:cNvSpPr txBox="1"/>
          <p:nvPr/>
        </p:nvSpPr>
        <p:spPr>
          <a:xfrm>
            <a:off x="1342228" y="4682417"/>
            <a:ext cx="73955" cy="63390"/>
          </a:xfrm>
          <a:custGeom>
            <a:gdLst>
              <a:gd name="connsiteX0" fmla="*/ 36977 w 73955"/>
              <a:gd name="connsiteY0" fmla="*/ 0 h 63390"/>
              <a:gd name="connsiteX1" fmla="*/ 57400 w 73955"/>
              <a:gd name="connsiteY1" fmla="*/ 0 h 63390"/>
              <a:gd name="connsiteX2" fmla="*/ 73955 w 73955"/>
              <a:gd name="connsiteY2" fmla="*/ 49200 h 63390"/>
              <a:gd name="connsiteX3" fmla="*/ 16555 w 73955"/>
              <a:gd name="connsiteY3" fmla="*/ 63390 h 63390"/>
              <a:gd name="connsiteX4" fmla="*/ 0 w 73955"/>
              <a:gd name="connsiteY4" fmla="*/ 14190 h 633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55" h="63389">
                <a:moveTo>
                  <a:pt x="36977" y="0"/>
                </a:moveTo>
                <a:cubicBezTo>
                  <a:pt x="57400" y="0"/>
                  <a:pt x="73955" y="14190"/>
                  <a:pt x="73955" y="31695"/>
                </a:cubicBezTo>
                <a:cubicBezTo>
                  <a:pt x="73955" y="49200"/>
                  <a:pt x="57400" y="63390"/>
                  <a:pt x="36977" y="63390"/>
                </a:cubicBezTo>
                <a:cubicBezTo>
                  <a:pt x="16555" y="63390"/>
                  <a:pt x="0" y="49200"/>
                  <a:pt x="0" y="31695"/>
                </a:cubicBezTo>
                <a:cubicBezTo>
                  <a:pt x="0" y="14190"/>
                  <a:pt x="16555" y="0"/>
                  <a:pt x="36977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4" name="文本2" title=""/>
          <p:cNvSpPr txBox="1"/>
          <p:nvPr/>
        </p:nvSpPr>
        <p:spPr>
          <a:xfrm>
            <a:off x="992574" y="4367936"/>
            <a:ext cx="488061" cy="69335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C</a:t>
            </a:r>
          </a:p>
        </p:txBody>
      </p:sp>
      <p:sp>
        <p:nvSpPr>
          <p:cNvPr id="15" name="形状4" title=""/>
          <p:cNvSpPr txBox="1"/>
          <p:nvPr/>
        </p:nvSpPr>
        <p:spPr>
          <a:xfrm>
            <a:off x="363417" y="3700472"/>
            <a:ext cx="2028478" cy="2028478"/>
          </a:xfrm>
          <a:custGeom>
            <a:gdLst>
              <a:gd name="connsiteX0" fmla="*/ 1014239 w 2028478"/>
              <a:gd name="connsiteY0" fmla="*/ 0 h 2028478"/>
              <a:gd name="connsiteX1" fmla="*/ 1574388 w 2028478"/>
              <a:gd name="connsiteY1" fmla="*/ 0 h 2028478"/>
              <a:gd name="connsiteX2" fmla="*/ 2028478 w 2028478"/>
              <a:gd name="connsiteY2" fmla="*/ 1574388 h 2028478"/>
              <a:gd name="connsiteX3" fmla="*/ 454090 w 2028478"/>
              <a:gd name="connsiteY3" fmla="*/ 2028478 h 2028478"/>
              <a:gd name="connsiteX4" fmla="*/ 0 w 2028478"/>
              <a:gd name="connsiteY4" fmla="*/ 454090 h 20284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478" h="2028478">
                <a:moveTo>
                  <a:pt x="1014239" y="0"/>
                </a:moveTo>
                <a:cubicBezTo>
                  <a:pt x="1574388" y="0"/>
                  <a:pt x="2028478" y="454090"/>
                  <a:pt x="2028478" y="1014239"/>
                </a:cubicBezTo>
                <a:cubicBezTo>
                  <a:pt x="2028478" y="1574388"/>
                  <a:pt x="1574388" y="2028478"/>
                  <a:pt x="1014239" y="2028478"/>
                </a:cubicBezTo>
                <a:cubicBezTo>
                  <a:pt x="454090" y="2028478"/>
                  <a:pt x="0" y="1574388"/>
                  <a:pt x="0" y="1014239"/>
                </a:cubicBezTo>
                <a:cubicBezTo>
                  <a:pt x="0" y="454090"/>
                  <a:pt x="454090" y="0"/>
                  <a:pt x="1014239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6" name="形状5" title=""/>
          <p:cNvSpPr txBox="1"/>
          <p:nvPr/>
        </p:nvSpPr>
        <p:spPr>
          <a:xfrm>
            <a:off x="1004602" y="2428199"/>
            <a:ext cx="2217075" cy="3840087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7" name="形状6" title=""/>
          <p:cNvSpPr txBox="1"/>
          <p:nvPr/>
        </p:nvSpPr>
        <p:spPr>
          <a:xfrm flipV="1">
            <a:off x="1373923" y="4270382"/>
            <a:ext cx="676159" cy="433165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3511AE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8" name="文本3" title=""/>
          <p:cNvSpPr txBox="1"/>
          <p:nvPr/>
        </p:nvSpPr>
        <p:spPr>
          <a:xfrm>
            <a:off x="1645339" y="4258027"/>
            <a:ext cx="412035" cy="693356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d</a:t>
            </a:r>
          </a:p>
        </p:txBody>
      </p:sp>
      <p:sp>
        <p:nvSpPr>
          <p:cNvPr id="19" name="文本4" title=""/>
          <p:cNvSpPr txBox="1"/>
          <p:nvPr/>
        </p:nvSpPr>
        <p:spPr>
          <a:xfrm>
            <a:off x="859765" y="1761515"/>
            <a:ext cx="9410729" cy="834898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3899" b="0" i="0">
                <a:solidFill>
                  <a:srgbClr val="FF0000">
                    <a:alpha val="100000"/>
                  </a:srgbClr>
                </a:solidFill>
                <a:latin typeface="华文楷体"/>
                <a:ea typeface="华文楷体"/>
              </a:rPr>
              <a:t>若相交，求直线l被圆C所截得的弦长.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sp>
        <p:nvSpPr>
          <p:cNvPr id="3" name="形状1" title=""/>
          <p:cNvSpPr txBox="1"/>
          <p:nvPr/>
        </p:nvSpPr>
        <p:spPr>
          <a:xfrm rot="10800000" flipH="1">
            <a:off x="3989070" y="2128520"/>
            <a:ext cx="4213860" cy="224790"/>
          </a:xfrm>
          <a:prstGeom prst="roundRect">
            <a:avLst>
              <a:gd name="adj" fmla="val 16667"/>
            </a:avLst>
          </a:prstGeom>
          <a:solidFill>
            <a:srgbClr val="D8B496">
              <a:alpha val="2196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ctr"/>
          <a:lstStyle/>
          <a:p>
            <a:pPr marL="0" algn="ctr"/>
          </a:p>
        </p:txBody>
      </p:sp>
      <p:sp>
        <p:nvSpPr>
          <p:cNvPr id="4" name="文本1" title=""/>
          <p:cNvSpPr txBox="1"/>
          <p:nvPr/>
        </p:nvSpPr>
        <p:spPr>
          <a:xfrm>
            <a:off x="2145665" y="2501265"/>
            <a:ext cx="8083550" cy="1127760"/>
          </a:xfrm>
          <a:prstGeom prst="rect">
            <a:avLst/>
          </a:prstGeom>
          <a:noFill/>
        </p:spPr>
        <p:txBody>
          <a:bodyPr anchor="t"/>
          <a:lstStyle/>
          <a:p>
            <a:pPr marL="0" algn="ctr">
              <a:lnSpc>
                <a:spcPts val="6500"/>
              </a:lnSpc>
            </a:pPr>
            <a:r>
              <a:rPr lang="zh-CN" altLang="en-US" sz="5500" b="0" i="0">
                <a:solidFill>
                  <a:srgbClr val="266339">
                    <a:alpha val="100000"/>
                  </a:srgbClr>
                </a:solidFill>
                <a:latin typeface="汉仪中宋S"/>
                <a:ea typeface="汉仪中宋S"/>
              </a:rPr>
              <a:t>  谢谢观看</a:t>
            </a:r>
          </a:p>
        </p:txBody>
      </p:sp>
      <p:sp>
        <p:nvSpPr>
          <p:cNvPr id="5" name="文本2" title=""/>
          <p:cNvSpPr txBox="1"/>
          <p:nvPr/>
        </p:nvSpPr>
        <p:spPr>
          <a:xfrm>
            <a:off x="3985260" y="1828165"/>
            <a:ext cx="4404360" cy="666115"/>
          </a:xfrm>
          <a:prstGeom prst="rect">
            <a:avLst/>
          </a:prstGeom>
          <a:noFill/>
        </p:spPr>
        <p:txBody>
          <a:bodyPr anchor="t"/>
          <a:lstStyle/>
          <a:p>
            <a:pPr marL="0" algn="ctr">
              <a:lnSpc>
                <a:spcPts val="2900"/>
              </a:lnSpc>
            </a:pPr>
            <a:r>
              <a:rPr lang="zh-CN" altLang="en-US" sz="2500" b="0" i="0">
                <a:solidFill>
                  <a:srgbClr val="266339">
                    <a:alpha val="100000"/>
                  </a:srgbClr>
                </a:solidFill>
                <a:latin typeface="汉仪中宋S"/>
                <a:ea typeface="汉仪中宋S"/>
              </a:rPr>
              <a:t>LEARN TO REPORT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2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小试牛刀</a:t>
              </a:r>
            </a:p>
          </p:txBody>
        </p:sp>
        <p:sp>
          <p:nvSpPr>
            <p:cNvPr id="5" name="形状1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3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03</a:t>
              </a:r>
            </a:p>
          </p:txBody>
        </p:sp>
      </p:grpSp>
      <p:pic>
        <p:nvPicPr>
          <p:cNvPr id="7" name="公式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9" y="546183"/>
            <a:ext cx="9508750" cy="1649911"/>
          </a:xfrm>
          <a:prstGeom prst="rect">
            <a:avLst/>
          </a:prstGeom>
        </p:spPr>
      </p:pic>
      <p:sp>
        <p:nvSpPr>
          <p:cNvPr id="8" name="文本1" title=""/>
          <p:cNvSpPr txBox="1"/>
          <p:nvPr/>
        </p:nvSpPr>
        <p:spPr>
          <a:xfrm>
            <a:off x="838505" y="1855943"/>
            <a:ext cx="8928097" cy="636619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6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（1）相交                  （2）相切               （3）相离</a:t>
            </a:r>
          </a:p>
        </p:txBody>
      </p:sp>
      <p:pic>
        <p:nvPicPr>
          <p:cNvPr id="9" name="图片2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" y="2324885"/>
            <a:ext cx="6325686" cy="2878617"/>
          </a:xfrm>
          <a:prstGeom prst="rect">
            <a:avLst/>
          </a:prstGeom>
        </p:spPr>
      </p:pic>
      <p:pic>
        <p:nvPicPr>
          <p:cNvPr id="10" name="图片3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75" y="4986065"/>
            <a:ext cx="6791325" cy="1438351"/>
          </a:xfrm>
          <a:prstGeom prst="rect">
            <a:avLst/>
          </a:prstGeom>
        </p:spPr>
      </p:pic>
      <p:pic>
        <p:nvPicPr>
          <p:cNvPr id="11" name="图片4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544" y="2458892"/>
            <a:ext cx="6105792" cy="41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4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探索新知</a:t>
              </a:r>
            </a:p>
          </p:txBody>
        </p:sp>
        <p:sp>
          <p:nvSpPr>
            <p:cNvPr id="5" name="形状1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5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01</a:t>
              </a:r>
            </a:p>
          </p:txBody>
        </p:sp>
      </p:grpSp>
      <p:pic>
        <p:nvPicPr>
          <p:cNvPr id="7" name="视频1" title="">
            <a:hlinkClick action="ppaction://media"/>
            <a:extLst>
              <a:ext uri="{FF2B5EF4-FFF2-40B4-BE49-F238E27FC236}">
                <a16:creationId xmlns:a16="http://schemas.microsoft.com/office/drawing/2014/main" id="{1F03D79B-8B87-F52B-D47B-B6FAC4D8C48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79156" y="1118902"/>
            <a:ext cx="7791450" cy="3895725"/>
          </a:xfrm>
          <a:prstGeom prst="rect">
            <a:avLst/>
          </a:prstGeom>
        </p:spPr>
      </p:pic>
      <p:sp>
        <p:nvSpPr>
          <p:cNvPr id="8" name="文本1" title=""/>
          <p:cNvSpPr txBox="1"/>
          <p:nvPr/>
        </p:nvSpPr>
        <p:spPr>
          <a:xfrm>
            <a:off x="8251650" y="2604230"/>
            <a:ext cx="3839528" cy="1651132"/>
          </a:xfrm>
          <a:prstGeom prst="rect">
            <a:avLst/>
          </a:prstGeom>
          <a:noFill/>
        </p:spPr>
        <p:txBody>
          <a:bodyPr anchor="t"/>
          <a:lstStyle/>
          <a:p>
            <a:pPr marL="0" algn="l">
              <a:lnSpc>
                <a:spcPts val="5700"/>
              </a:lnSpc>
            </a:pPr>
            <a:r>
              <a:rPr lang="zh-CN" altLang="en-US" sz="3399" b="1" i="0">
                <a:solidFill>
                  <a:srgbClr val="FF0000">
                    <a:alpha val="100000"/>
                  </a:srgbClr>
                </a:solidFill>
                <a:latin typeface="华文楷体"/>
                <a:ea typeface="华文楷体"/>
              </a:rPr>
              <a:t>日出江花红胜火，春来江水绿如蓝</a:t>
            </a:r>
          </a:p>
        </p:txBody>
      </p:sp>
      <p:sp>
        <p:nvSpPr>
          <p:cNvPr id="9" name="文本2" title=""/>
          <p:cNvSpPr txBox="1"/>
          <p:nvPr/>
        </p:nvSpPr>
        <p:spPr>
          <a:xfrm>
            <a:off x="8627735" y="1280636"/>
            <a:ext cx="2462803" cy="1148842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3399" b="1" i="0">
                <a:solidFill>
                  <a:srgbClr val="FF0000">
                    <a:alpha val="100000"/>
                  </a:srgbClr>
                </a:solidFill>
                <a:latin typeface="华文楷体"/>
                <a:ea typeface="华文楷体"/>
              </a:rPr>
              <a:t>《忆江南》</a:t>
            </a:r>
          </a:p>
          <a:p>
            <a:pPr marL="0" algn="l"/>
            <a:r>
              <a:rPr lang="zh-CN" altLang="en-US" sz="2399" b="1" i="0">
                <a:solidFill>
                  <a:srgbClr val="FF0000">
                    <a:alpha val="100000"/>
                  </a:srgbClr>
                </a:solidFill>
                <a:latin typeface="华文楷体"/>
                <a:ea typeface="华文楷体"/>
              </a:rPr>
              <a:t>         白居易</a:t>
            </a:r>
          </a:p>
        </p:txBody>
      </p:sp>
      <p:sp>
        <p:nvSpPr>
          <p:cNvPr id="10" name="文本3" title=""/>
          <p:cNvSpPr txBox="1"/>
          <p:nvPr/>
        </p:nvSpPr>
        <p:spPr>
          <a:xfrm>
            <a:off x="306391" y="5014379"/>
            <a:ext cx="11305032" cy="1181862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问题：把日出看作一个圆。把海天交线看作一条直线，那么在日出的过程中，体现了直线与圆的 哪些位置关系？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 mute="1">
                <p:cTn id="2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8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5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探索新知</a:t>
              </a:r>
            </a:p>
          </p:txBody>
        </p:sp>
        <p:sp>
          <p:nvSpPr>
            <p:cNvPr id="5" name="形状6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6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01</a:t>
              </a:r>
            </a:p>
          </p:txBody>
        </p:sp>
      </p:grpSp>
      <p:sp>
        <p:nvSpPr>
          <p:cNvPr id="7" name="文本1" title=""/>
          <p:cNvSpPr txBox="1"/>
          <p:nvPr/>
        </p:nvSpPr>
        <p:spPr>
          <a:xfrm>
            <a:off x="122377" y="181992"/>
            <a:ext cx="4576137" cy="901873"/>
          </a:xfrm>
          <a:prstGeom prst="rect">
            <a:avLst/>
          </a:prstGeom>
          <a:noFill/>
        </p:spPr>
        <p:txBody>
          <a:bodyPr anchor="t"/>
          <a:lstStyle/>
          <a:p>
            <a:pPr marL="0" algn="l">
              <a:lnSpc>
                <a:spcPts val="3400"/>
              </a:lnSpc>
            </a:pPr>
            <a:r>
              <a:rPr lang="zh-CN" altLang="en-US" sz="3200" b="0" i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</a:rPr>
              <a:t> </a:t>
            </a:r>
          </a:p>
        </p:txBody>
      </p:sp>
      <p:sp>
        <p:nvSpPr>
          <p:cNvPr id="8" name="文本2" title=""/>
          <p:cNvSpPr txBox="1"/>
          <p:nvPr/>
        </p:nvSpPr>
        <p:spPr>
          <a:xfrm>
            <a:off x="2647502" y="3252187"/>
            <a:ext cx="2350740" cy="688389"/>
          </a:xfrm>
          <a:prstGeom prst="rect">
            <a:avLst/>
          </a:prstGeom>
          <a:noFill/>
        </p:spPr>
        <p:txBody>
          <a:bodyPr anchor="t"/>
          <a:lstStyle/>
          <a:p>
            <a:pPr marL="0" algn="l">
              <a:lnSpc>
                <a:spcPts val="3900"/>
              </a:lnSpc>
            </a:pPr>
            <a:r>
              <a:rPr lang="zh-CN" altLang="en-US" sz="3299" b="1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相交</a:t>
            </a:r>
          </a:p>
        </p:txBody>
      </p:sp>
      <p:sp>
        <p:nvSpPr>
          <p:cNvPr id="9" name="形状1" title=""/>
          <p:cNvSpPr txBox="1"/>
          <p:nvPr/>
        </p:nvSpPr>
        <p:spPr>
          <a:xfrm>
            <a:off x="1496216" y="4411942"/>
            <a:ext cx="1827744" cy="1827744"/>
          </a:xfrm>
          <a:custGeom>
            <a:gdLst>
              <a:gd name="connsiteX0" fmla="*/ 913872 w 1827744"/>
              <a:gd name="connsiteY0" fmla="*/ 0 h 1827744"/>
              <a:gd name="connsiteX1" fmla="*/ 1418589 w 1827744"/>
              <a:gd name="connsiteY1" fmla="*/ 0 h 1827744"/>
              <a:gd name="connsiteX2" fmla="*/ 1827743 w 1827744"/>
              <a:gd name="connsiteY2" fmla="*/ 1418589 h 1827744"/>
              <a:gd name="connsiteX3" fmla="*/ 409154 w 1827744"/>
              <a:gd name="connsiteY3" fmla="*/ 1827743 h 1827744"/>
              <a:gd name="connsiteX4" fmla="*/ 0 w 1827744"/>
              <a:gd name="connsiteY4" fmla="*/ 409154 h 182774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744" h="1827744">
                <a:moveTo>
                  <a:pt x="913872" y="0"/>
                </a:moveTo>
                <a:cubicBezTo>
                  <a:pt x="1418589" y="0"/>
                  <a:pt x="1827743" y="409154"/>
                  <a:pt x="1827744" y="913872"/>
                </a:cubicBezTo>
                <a:cubicBezTo>
                  <a:pt x="1827743" y="1418589"/>
                  <a:pt x="1418589" y="1827743"/>
                  <a:pt x="913872" y="1827744"/>
                </a:cubicBezTo>
                <a:cubicBezTo>
                  <a:pt x="409154" y="1827743"/>
                  <a:pt x="0" y="1418589"/>
                  <a:pt x="0" y="913872"/>
                </a:cubicBezTo>
                <a:cubicBezTo>
                  <a:pt x="0" y="409154"/>
                  <a:pt x="409154" y="0"/>
                  <a:pt x="913872" y="0"/>
                </a:cubicBezTo>
                <a:close/>
              </a:path>
            </a:pathLst>
          </a:custGeom>
          <a:solidFill>
            <a:srgbClr val="FF7E00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0" name="形状2" title=""/>
          <p:cNvSpPr txBox="1"/>
          <p:nvPr/>
        </p:nvSpPr>
        <p:spPr>
          <a:xfrm>
            <a:off x="3736981" y="3074556"/>
            <a:ext cx="1827744" cy="1827744"/>
          </a:xfrm>
          <a:custGeom>
            <a:gdLst>
              <a:gd name="connsiteX0" fmla="*/ 913872 w 1827744"/>
              <a:gd name="connsiteY0" fmla="*/ 0 h 1827744"/>
              <a:gd name="connsiteX1" fmla="*/ 1418589 w 1827744"/>
              <a:gd name="connsiteY1" fmla="*/ 0 h 1827744"/>
              <a:gd name="connsiteX2" fmla="*/ 1827743 w 1827744"/>
              <a:gd name="connsiteY2" fmla="*/ 1418589 h 1827744"/>
              <a:gd name="connsiteX3" fmla="*/ 409154 w 1827744"/>
              <a:gd name="connsiteY3" fmla="*/ 1827743 h 1827744"/>
              <a:gd name="connsiteX4" fmla="*/ 0 w 1827744"/>
              <a:gd name="connsiteY4" fmla="*/ 409154 h 182774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744" h="1827744">
                <a:moveTo>
                  <a:pt x="913872" y="0"/>
                </a:moveTo>
                <a:cubicBezTo>
                  <a:pt x="1418589" y="0"/>
                  <a:pt x="1827743" y="409154"/>
                  <a:pt x="1827744" y="913872"/>
                </a:cubicBezTo>
                <a:cubicBezTo>
                  <a:pt x="1827743" y="1418589"/>
                  <a:pt x="1418589" y="1827743"/>
                  <a:pt x="913872" y="1827744"/>
                </a:cubicBezTo>
                <a:cubicBezTo>
                  <a:pt x="409154" y="1827743"/>
                  <a:pt x="0" y="1418589"/>
                  <a:pt x="0" y="913872"/>
                </a:cubicBezTo>
                <a:cubicBezTo>
                  <a:pt x="0" y="409154"/>
                  <a:pt x="409154" y="0"/>
                  <a:pt x="913872" y="0"/>
                </a:cubicBezTo>
                <a:close/>
              </a:path>
            </a:pathLst>
          </a:custGeom>
          <a:solidFill>
            <a:srgbClr val="FF7E00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1" name="形状3" title=""/>
          <p:cNvSpPr txBox="1"/>
          <p:nvPr/>
        </p:nvSpPr>
        <p:spPr>
          <a:xfrm>
            <a:off x="6683712" y="2032309"/>
            <a:ext cx="1827744" cy="1827744"/>
          </a:xfrm>
          <a:custGeom>
            <a:gdLst>
              <a:gd name="connsiteX0" fmla="*/ 913872 w 1827744"/>
              <a:gd name="connsiteY0" fmla="*/ 0 h 1827744"/>
              <a:gd name="connsiteX1" fmla="*/ 1418589 w 1827744"/>
              <a:gd name="connsiteY1" fmla="*/ 0 h 1827744"/>
              <a:gd name="connsiteX2" fmla="*/ 1827743 w 1827744"/>
              <a:gd name="connsiteY2" fmla="*/ 1418589 h 1827744"/>
              <a:gd name="connsiteX3" fmla="*/ 409154 w 1827744"/>
              <a:gd name="connsiteY3" fmla="*/ 1827743 h 1827744"/>
              <a:gd name="connsiteX4" fmla="*/ 0 w 1827744"/>
              <a:gd name="connsiteY4" fmla="*/ 409154 h 182774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744" h="1827744">
                <a:moveTo>
                  <a:pt x="913872" y="0"/>
                </a:moveTo>
                <a:cubicBezTo>
                  <a:pt x="1418589" y="0"/>
                  <a:pt x="1827743" y="409154"/>
                  <a:pt x="1827744" y="913872"/>
                </a:cubicBezTo>
                <a:cubicBezTo>
                  <a:pt x="1827743" y="1418589"/>
                  <a:pt x="1418589" y="1827743"/>
                  <a:pt x="913872" y="1827744"/>
                </a:cubicBezTo>
                <a:cubicBezTo>
                  <a:pt x="409154" y="1827743"/>
                  <a:pt x="0" y="1418589"/>
                  <a:pt x="0" y="913872"/>
                </a:cubicBezTo>
                <a:cubicBezTo>
                  <a:pt x="0" y="409154"/>
                  <a:pt x="409154" y="0"/>
                  <a:pt x="913872" y="0"/>
                </a:cubicBezTo>
                <a:close/>
              </a:path>
            </a:pathLst>
          </a:custGeom>
          <a:solidFill>
            <a:srgbClr val="FF7E00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2" name="形状4" title=""/>
          <p:cNvSpPr txBox="1"/>
          <p:nvPr/>
        </p:nvSpPr>
        <p:spPr>
          <a:xfrm>
            <a:off x="12784" y="3869941"/>
            <a:ext cx="12139875" cy="19050"/>
          </a:xfrm>
          <a:prstGeom prst="line">
            <a:avLst/>
          </a:prstGeom>
          <a:solidFill>
            <a:srgbClr val="FF7E00">
              <a:alpha val="100000"/>
            </a:srgbClr>
          </a:solidFill>
          <a:ln w="19050">
            <a:solidFill>
              <a:srgbClr val="166EE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3" name="形状5" title=""/>
          <p:cNvSpPr txBox="1"/>
          <p:nvPr/>
        </p:nvSpPr>
        <p:spPr>
          <a:xfrm>
            <a:off x="50327" y="3879618"/>
            <a:ext cx="12128665" cy="2989455"/>
          </a:xfrm>
          <a:prstGeom prst="rect">
            <a:avLst/>
          </a:prstGeom>
          <a:solidFill>
            <a:srgbClr val="79AEF3">
              <a:alpha val="31999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4" name="文本3" title=""/>
          <p:cNvSpPr txBox="1"/>
          <p:nvPr/>
        </p:nvSpPr>
        <p:spPr>
          <a:xfrm>
            <a:off x="6161284" y="1689564"/>
            <a:ext cx="2350740" cy="688389"/>
          </a:xfrm>
          <a:prstGeom prst="rect">
            <a:avLst/>
          </a:prstGeom>
          <a:noFill/>
        </p:spPr>
        <p:txBody>
          <a:bodyPr anchor="t"/>
          <a:lstStyle/>
          <a:p>
            <a:pPr marL="0" algn="l">
              <a:lnSpc>
                <a:spcPts val="3900"/>
              </a:lnSpc>
            </a:pPr>
            <a:r>
              <a:rPr lang="zh-CN" altLang="en-US" sz="3299" b="1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相切</a:t>
            </a:r>
          </a:p>
        </p:txBody>
      </p:sp>
      <p:sp>
        <p:nvSpPr>
          <p:cNvPr id="15" name="文本4" title=""/>
          <p:cNvSpPr txBox="1"/>
          <p:nvPr/>
        </p:nvSpPr>
        <p:spPr>
          <a:xfrm>
            <a:off x="8969283" y="940432"/>
            <a:ext cx="2350740" cy="688389"/>
          </a:xfrm>
          <a:prstGeom prst="rect">
            <a:avLst/>
          </a:prstGeom>
          <a:noFill/>
        </p:spPr>
        <p:txBody>
          <a:bodyPr anchor="t"/>
          <a:lstStyle/>
          <a:p>
            <a:pPr marL="0" algn="l">
              <a:lnSpc>
                <a:spcPts val="3900"/>
              </a:lnSpc>
            </a:pPr>
            <a:r>
              <a:rPr lang="zh-CN" altLang="en-US" sz="3299" b="1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相离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94746E-17 L 0.1848515 -0.1897317 E" pathEditMode="relative" ptsTypes="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94746E-17 L 0.2391762 -0.1524857 E" pathEditMode="relative" ptsTypes="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5784 -0.1391586 E" pathEditMode="relative" ptsTypes="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9" grpId="1" animBg="1"/>
      <p:bldP spid="10" grpId="0" animBg="1"/>
      <p:bldP spid="8" grpId="0" animBg="1"/>
      <p:bldP spid="10" grpId="1" animBg="1"/>
      <p:bldP spid="11" grpId="0" animBg="1"/>
      <p:bldP spid="14" grpId="0" animBg="1"/>
      <p:bldP spid="11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6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探索新知</a:t>
              </a:r>
            </a:p>
          </p:txBody>
        </p:sp>
        <p:sp>
          <p:nvSpPr>
            <p:cNvPr id="5" name="形状3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7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01</a:t>
              </a:r>
            </a:p>
          </p:txBody>
        </p:sp>
      </p:grpSp>
      <p:sp>
        <p:nvSpPr>
          <p:cNvPr id="7" name="形状1" title=""/>
          <p:cNvSpPr txBox="1"/>
          <p:nvPr/>
        </p:nvSpPr>
        <p:spPr>
          <a:xfrm>
            <a:off x="2092176" y="1470803"/>
            <a:ext cx="8008263" cy="771244"/>
          </a:xfrm>
          <a:prstGeom prst="rect">
            <a:avLst/>
          </a:prstGeom>
          <a:solidFill>
            <a:srgbClr val="FFE0B7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ctr"/>
          <a:lstStyle/>
          <a:p>
            <a:pPr marL="0" algn="ctr"/>
          </a:p>
        </p:txBody>
      </p:sp>
      <p:sp>
        <p:nvSpPr>
          <p:cNvPr id="8" name="文本1" title=""/>
          <p:cNvSpPr txBox="1"/>
          <p:nvPr/>
        </p:nvSpPr>
        <p:spPr>
          <a:xfrm>
            <a:off x="2092166" y="1565891"/>
            <a:ext cx="8499605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直线与圆有三种位置关系：相交、相切、相离</a:t>
            </a:r>
          </a:p>
        </p:txBody>
      </p:sp>
      <p:sp>
        <p:nvSpPr>
          <p:cNvPr id="9" name="文本2" title=""/>
          <p:cNvSpPr txBox="1"/>
          <p:nvPr/>
        </p:nvSpPr>
        <p:spPr>
          <a:xfrm>
            <a:off x="721404" y="2569559"/>
            <a:ext cx="11241557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1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思考：结合初中所学，我们该如何判断直线与圆的位置关系？</a:t>
            </a:r>
          </a:p>
        </p:txBody>
      </p:sp>
      <p:grpSp>
        <p:nvGrpSpPr>
          <p:cNvPr id="10" name="组合2" title=""/>
          <p:cNvGrpSpPr/>
          <p:nvPr/>
        </p:nvGrpSpPr>
        <p:grpSpPr>
          <a:xfrm>
            <a:off x="99251" y="3573266"/>
            <a:ext cx="4921538" cy="686352"/>
            <a:chExt cx="4921538" cy="686352"/>
          </a:xfrm>
        </p:grpSpPr>
        <p:sp>
          <p:nvSpPr>
            <p:cNvPr id="11" name="形状4"/>
            <p:cNvSpPr txBox="1"/>
            <p:nvPr/>
          </p:nvSpPr>
          <p:spPr>
            <a:xfrm>
              <a:off x="0" y="0"/>
              <a:ext cx="4752508" cy="665597"/>
            </a:xfrm>
            <a:prstGeom prst="rect">
              <a:avLst/>
            </a:prstGeom>
            <a:solidFill>
              <a:srgbClr val="F5F0A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2" name="文本8"/>
            <p:cNvSpPr txBox="1"/>
            <p:nvPr/>
          </p:nvSpPr>
          <p:spPr>
            <a:xfrm>
              <a:off x="516797" y="171"/>
              <a:ext cx="4404741" cy="686181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直线与圆的</a:t>
              </a:r>
              <a:r>
                <a:rPr lang="zh-CN" altLang="en-US" sz="29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交点个数</a:t>
              </a:r>
            </a:p>
          </p:txBody>
        </p:sp>
      </p:grpSp>
      <p:grpSp>
        <p:nvGrpSpPr>
          <p:cNvPr id="13" name="组合3" title=""/>
          <p:cNvGrpSpPr/>
          <p:nvPr/>
        </p:nvGrpSpPr>
        <p:grpSpPr>
          <a:xfrm>
            <a:off x="5776417" y="3573075"/>
            <a:ext cx="6443091" cy="686181"/>
            <a:chExt cx="6443091" cy="686181"/>
          </a:xfrm>
        </p:grpSpPr>
        <p:sp>
          <p:nvSpPr>
            <p:cNvPr id="14" name="形状5"/>
            <p:cNvSpPr txBox="1"/>
            <p:nvPr/>
          </p:nvSpPr>
          <p:spPr>
            <a:xfrm>
              <a:off x="219" y="572"/>
              <a:ext cx="6209833" cy="665597"/>
            </a:xfrm>
            <a:prstGeom prst="rect">
              <a:avLst/>
            </a:prstGeom>
            <a:solidFill>
              <a:srgbClr val="F5F0A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5" name="文本9"/>
            <p:cNvSpPr txBox="1"/>
            <p:nvPr/>
          </p:nvSpPr>
          <p:spPr>
            <a:xfrm>
              <a:off x="0" y="0"/>
              <a:ext cx="6443091" cy="686181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比较圆心到直线的</a:t>
              </a:r>
              <a:r>
                <a:rPr lang="zh-CN" altLang="en-US" sz="29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距离和半径的大小</a:t>
              </a:r>
            </a:p>
          </p:txBody>
        </p:sp>
      </p:grpSp>
      <p:sp>
        <p:nvSpPr>
          <p:cNvPr id="16" name="形状2" title=""/>
          <p:cNvSpPr txBox="1"/>
          <p:nvPr/>
        </p:nvSpPr>
        <p:spPr>
          <a:xfrm flipH="1">
            <a:off x="5358741" y="3858492"/>
            <a:ext cx="1191" cy="2546161"/>
          </a:xfrm>
          <a:prstGeom prst="line">
            <a:avLst/>
          </a:prstGeom>
          <a:solidFill>
            <a:srgbClr val="F5F6F9">
              <a:alpha val="100000"/>
            </a:srgbClr>
          </a:solidFill>
          <a:ln w="19050">
            <a:solidFill>
              <a:srgbClr val="FF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7" name="文本3" title=""/>
          <p:cNvSpPr txBox="1"/>
          <p:nvPr/>
        </p:nvSpPr>
        <p:spPr>
          <a:xfrm>
            <a:off x="4942084" y="4006701"/>
            <a:ext cx="834638" cy="1995573"/>
          </a:xfrm>
          <a:prstGeom prst="rect">
            <a:avLst/>
          </a:prstGeom>
          <a:noFill/>
        </p:spPr>
        <p:txBody>
          <a:bodyPr anchor="t"/>
          <a:lstStyle/>
          <a:p>
            <a:pPr marL="0" algn="l">
              <a:lnSpc>
                <a:spcPts val="2800"/>
              </a:lnSpc>
            </a:pPr>
            <a:r>
              <a:rPr lang="zh-CN" altLang="en-US" sz="2299" b="0" i="0">
                <a:solidFill>
                  <a:srgbClr val="AA00FF">
                    <a:alpha val="100000"/>
                  </a:srgbClr>
                </a:solidFill>
                <a:latin typeface="华文楷体"/>
                <a:ea typeface="华文楷体"/>
              </a:rPr>
              <a:t>利用直线和圆的方程</a:t>
            </a:r>
          </a:p>
        </p:txBody>
      </p:sp>
      <p:sp>
        <p:nvSpPr>
          <p:cNvPr id="18" name="文本4" title=""/>
          <p:cNvSpPr txBox="1"/>
          <p:nvPr/>
        </p:nvSpPr>
        <p:spPr>
          <a:xfrm>
            <a:off x="1899580" y="4450842"/>
            <a:ext cx="1827744" cy="197494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10799" b="0" i="0">
                <a:solidFill>
                  <a:srgbClr val="FF0000">
                    <a:alpha val="100000"/>
                  </a:srgbClr>
                </a:solidFill>
                <a:effectLst>
                  <a:reflection blurRad="6350" stA="40000" endA="300" endPos="70000" dist="76200" dir="5400000" sy="-100000" algn="bl" rotWithShape="0"/>
                </a:effectLst>
                <a:latin typeface="华文楷体"/>
                <a:ea typeface="华文楷体"/>
              </a:rPr>
              <a:t>？</a:t>
            </a:r>
          </a:p>
        </p:txBody>
      </p:sp>
      <p:sp>
        <p:nvSpPr>
          <p:cNvPr id="19" name="文本5" title=""/>
          <p:cNvSpPr txBox="1"/>
          <p:nvPr/>
        </p:nvSpPr>
        <p:spPr>
          <a:xfrm>
            <a:off x="8176489" y="4154891"/>
            <a:ext cx="1827744" cy="197494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10799" b="0" i="0">
                <a:solidFill>
                  <a:srgbClr val="FF0000">
                    <a:alpha val="100000"/>
                  </a:srgbClr>
                </a:solidFill>
                <a:effectLst>
                  <a:reflection blurRad="6350" stA="40000" endA="300" endPos="70000" dist="76200" dir="5400000" sy="-100000" algn="bl" rotWithShape="0"/>
                </a:effectLst>
                <a:latin typeface="华文楷体"/>
                <a:ea typeface="华文楷体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2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探索新知</a:t>
              </a:r>
            </a:p>
          </p:txBody>
        </p:sp>
        <p:sp>
          <p:nvSpPr>
            <p:cNvPr id="5" name="形状3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3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01</a:t>
              </a:r>
            </a:p>
          </p:txBody>
        </p:sp>
      </p:grpSp>
      <p:grpSp>
        <p:nvGrpSpPr>
          <p:cNvPr id="7" name="组合2" title=""/>
          <p:cNvGrpSpPr/>
          <p:nvPr/>
        </p:nvGrpSpPr>
        <p:grpSpPr>
          <a:xfrm>
            <a:off x="-671551" y="1047407"/>
            <a:ext cx="13605500" cy="714165"/>
            <a:chExt cx="13605500" cy="714165"/>
          </a:xfrm>
        </p:grpSpPr>
        <p:sp>
          <p:nvSpPr>
            <p:cNvPr id="8" name="形状4"/>
            <p:cNvSpPr txBox="1"/>
            <p:nvPr/>
          </p:nvSpPr>
          <p:spPr>
            <a:xfrm>
              <a:off x="820751" y="0"/>
              <a:ext cx="11820506" cy="714165"/>
            </a:xfrm>
            <a:prstGeom prst="rect">
              <a:avLst/>
            </a:prstGeom>
            <a:solidFill>
              <a:srgbClr val="C3C3C7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pic>
          <p:nvPicPr>
            <p:cNvPr id="9" name="公式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956"/>
              <a:ext cx="13605500" cy="587731"/>
            </a:xfrm>
            <a:prstGeom prst="rect">
              <a:avLst/>
            </a:prstGeom>
          </p:spPr>
        </p:pic>
      </p:grpSp>
      <p:sp>
        <p:nvSpPr>
          <p:cNvPr id="10" name="文本1" title=""/>
          <p:cNvSpPr txBox="1"/>
          <p:nvPr/>
        </p:nvSpPr>
        <p:spPr>
          <a:xfrm>
            <a:off x="2076" y="1962598"/>
            <a:ext cx="12259723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FF0000">
                    <a:alpha val="100000"/>
                  </a:srgbClr>
                </a:solidFill>
                <a:latin typeface="华文楷体"/>
                <a:ea typeface="华文楷体"/>
              </a:rPr>
              <a:t>方法一：利用直线和圆的方程组成的方程组的实数解的个数进行判断.</a:t>
            </a:r>
          </a:p>
        </p:txBody>
      </p:sp>
      <p:pic>
        <p:nvPicPr>
          <p:cNvPr id="11" name="公式1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7" y="2360514"/>
            <a:ext cx="7360129" cy="1443780"/>
          </a:xfrm>
          <a:prstGeom prst="rect">
            <a:avLst/>
          </a:prstGeom>
        </p:spPr>
      </p:pic>
      <p:pic>
        <p:nvPicPr>
          <p:cNvPr id="12" name="公式2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8058" y="3867101"/>
            <a:ext cx="4396969" cy="664940"/>
          </a:xfrm>
          <a:prstGeom prst="rect">
            <a:avLst/>
          </a:prstGeom>
        </p:spPr>
      </p:pic>
      <p:pic>
        <p:nvPicPr>
          <p:cNvPr id="13" name="公式3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8086" y="4594850"/>
            <a:ext cx="5087807" cy="794128"/>
          </a:xfrm>
          <a:prstGeom prst="rect">
            <a:avLst/>
          </a:prstGeom>
        </p:spPr>
      </p:pic>
      <p:pic>
        <p:nvPicPr>
          <p:cNvPr id="14" name="公式4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2476" y="5520052"/>
            <a:ext cx="8345983" cy="534991"/>
          </a:xfrm>
          <a:prstGeom prst="rect">
            <a:avLst/>
          </a:prstGeom>
        </p:spPr>
      </p:pic>
      <p:grpSp>
        <p:nvGrpSpPr>
          <p:cNvPr id="15" name="组合3" title=""/>
          <p:cNvGrpSpPr/>
          <p:nvPr/>
        </p:nvGrpSpPr>
        <p:grpSpPr>
          <a:xfrm>
            <a:off x="8948218" y="2611438"/>
            <a:ext cx="2413802" cy="686181"/>
            <a:chExt cx="2413802" cy="686181"/>
          </a:xfrm>
        </p:grpSpPr>
        <p:sp>
          <p:nvSpPr>
            <p:cNvPr id="16" name="形状5"/>
            <p:cNvSpPr txBox="1"/>
            <p:nvPr/>
          </p:nvSpPr>
          <p:spPr>
            <a:xfrm>
              <a:off x="0" y="53207"/>
              <a:ext cx="2271473" cy="581075"/>
            </a:xfrm>
            <a:prstGeom prst="rect">
              <a:avLst/>
            </a:prstGeom>
            <a:solidFill>
              <a:srgbClr val="F5ECD3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7" name="文本4"/>
            <p:cNvSpPr txBox="1"/>
            <p:nvPr/>
          </p:nvSpPr>
          <p:spPr>
            <a:xfrm>
              <a:off x="105647" y="0"/>
              <a:ext cx="2308155" cy="686181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联立方程组</a:t>
              </a:r>
            </a:p>
          </p:txBody>
        </p:sp>
      </p:grpSp>
      <p:grpSp>
        <p:nvGrpSpPr>
          <p:cNvPr id="18" name="组合4" title=""/>
          <p:cNvGrpSpPr/>
          <p:nvPr/>
        </p:nvGrpSpPr>
        <p:grpSpPr>
          <a:xfrm>
            <a:off x="8251688" y="3848034"/>
            <a:ext cx="3940742" cy="877094"/>
            <a:chExt cx="3940742" cy="877094"/>
          </a:xfrm>
        </p:grpSpPr>
        <p:sp>
          <p:nvSpPr>
            <p:cNvPr id="19" name="形状6"/>
            <p:cNvSpPr txBox="1"/>
            <p:nvPr/>
          </p:nvSpPr>
          <p:spPr>
            <a:xfrm>
              <a:off x="10792" y="0"/>
              <a:ext cx="3572227" cy="581073"/>
            </a:xfrm>
            <a:prstGeom prst="rect">
              <a:avLst/>
            </a:prstGeom>
            <a:solidFill>
              <a:srgbClr val="F5ECD3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0" name="文本5"/>
            <p:cNvSpPr txBox="1"/>
            <p:nvPr/>
          </p:nvSpPr>
          <p:spPr>
            <a:xfrm>
              <a:off x="0" y="200"/>
              <a:ext cx="3940742" cy="876894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判断方程组解的个数</a:t>
              </a:r>
            </a:p>
          </p:txBody>
        </p:sp>
      </p:grpSp>
      <p:grpSp>
        <p:nvGrpSpPr>
          <p:cNvPr id="21" name="组合5" title=""/>
          <p:cNvGrpSpPr/>
          <p:nvPr/>
        </p:nvGrpSpPr>
        <p:grpSpPr>
          <a:xfrm>
            <a:off x="7951022" y="5013056"/>
            <a:ext cx="4408085" cy="1182005"/>
            <a:chExt cx="4408085" cy="1182005"/>
          </a:xfrm>
        </p:grpSpPr>
        <p:sp>
          <p:nvSpPr>
            <p:cNvPr id="22" name="形状7"/>
            <p:cNvSpPr txBox="1"/>
            <p:nvPr/>
          </p:nvSpPr>
          <p:spPr>
            <a:xfrm>
              <a:off x="0" y="257"/>
              <a:ext cx="4163377" cy="1181748"/>
            </a:xfrm>
            <a:prstGeom prst="rect">
              <a:avLst/>
            </a:prstGeom>
            <a:solidFill>
              <a:srgbClr val="F5ECD3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3" name="文本6"/>
            <p:cNvSpPr txBox="1"/>
            <p:nvPr/>
          </p:nvSpPr>
          <p:spPr>
            <a:xfrm>
              <a:off x="119530" y="0"/>
              <a:ext cx="4288555" cy="1181862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利用公共点个数判断直线与圆的关系</a:t>
              </a:r>
            </a:p>
          </p:txBody>
        </p:sp>
      </p:grpSp>
      <p:sp>
        <p:nvSpPr>
          <p:cNvPr id="24" name="形状1" title=""/>
          <p:cNvSpPr txBox="1"/>
          <p:nvPr/>
        </p:nvSpPr>
        <p:spPr>
          <a:xfrm>
            <a:off x="9856917" y="3235154"/>
            <a:ext cx="19050" cy="581075"/>
          </a:xfrm>
          <a:prstGeom prst="line">
            <a:avLst/>
          </a:prstGeom>
          <a:solidFill>
            <a:srgbClr val="F5ECD3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5" name="形状2" title=""/>
          <p:cNvSpPr txBox="1"/>
          <p:nvPr/>
        </p:nvSpPr>
        <p:spPr>
          <a:xfrm>
            <a:off x="9857451" y="4416075"/>
            <a:ext cx="19050" cy="581075"/>
          </a:xfrm>
          <a:prstGeom prst="line">
            <a:avLst/>
          </a:prstGeom>
          <a:solidFill>
            <a:srgbClr val="F5ECD3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grpSp>
        <p:nvGrpSpPr>
          <p:cNvPr id="26" name="组合6" title=""/>
          <p:cNvGrpSpPr/>
          <p:nvPr/>
        </p:nvGrpSpPr>
        <p:grpSpPr>
          <a:xfrm>
            <a:off x="5365528" y="4227671"/>
            <a:ext cx="2218648" cy="693356"/>
            <a:chExt cx="2218648" cy="693356"/>
          </a:xfrm>
        </p:grpSpPr>
        <p:sp>
          <p:nvSpPr>
            <p:cNvPr id="27" name="形状8"/>
            <p:cNvSpPr txBox="1"/>
            <p:nvPr/>
          </p:nvSpPr>
          <p:spPr>
            <a:xfrm>
              <a:off x="14125" y="98213"/>
              <a:ext cx="1744094" cy="4965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8" name="文本7"/>
            <p:cNvSpPr txBox="1"/>
            <p:nvPr/>
          </p:nvSpPr>
          <p:spPr>
            <a:xfrm>
              <a:off x="0" y="0"/>
              <a:ext cx="2218648" cy="693356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ln w="11906">
                    <a:solidFill>
                      <a:srgbClr val="ED7D31">
                        <a:alpha val="100000"/>
                      </a:srgbClr>
                    </a:solidFill>
                  </a:ln>
                  <a:solidFill>
                    <a:srgbClr val="FFFFFF">
                      <a:alpha val="100000"/>
                    </a:srgbClr>
                  </a:solidFill>
                  <a:effectLst/>
                  <a:latin typeface="华文楷体"/>
                  <a:ea typeface="华文楷体"/>
                </a:rPr>
                <a:t>代数方法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15" grpId="0" animBg="1"/>
      <p:bldP spid="18" grpId="0" animBg="1"/>
      <p:bldP spid="21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4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探索新知</a:t>
              </a:r>
            </a:p>
          </p:txBody>
        </p:sp>
        <p:sp>
          <p:nvSpPr>
            <p:cNvPr id="5" name="形状7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5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01</a:t>
              </a:r>
            </a:p>
          </p:txBody>
        </p:sp>
      </p:grpSp>
      <p:grpSp>
        <p:nvGrpSpPr>
          <p:cNvPr id="7" name="组合2" title=""/>
          <p:cNvGrpSpPr/>
          <p:nvPr/>
        </p:nvGrpSpPr>
        <p:grpSpPr>
          <a:xfrm>
            <a:off x="-671551" y="1047407"/>
            <a:ext cx="13605500" cy="714165"/>
            <a:chExt cx="13605500" cy="714165"/>
          </a:xfrm>
        </p:grpSpPr>
        <p:sp>
          <p:nvSpPr>
            <p:cNvPr id="8" name="形状8"/>
            <p:cNvSpPr txBox="1"/>
            <p:nvPr/>
          </p:nvSpPr>
          <p:spPr>
            <a:xfrm>
              <a:off x="820751" y="0"/>
              <a:ext cx="11820506" cy="714165"/>
            </a:xfrm>
            <a:prstGeom prst="rect">
              <a:avLst/>
            </a:prstGeom>
            <a:solidFill>
              <a:srgbClr val="C3C3C7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pic>
          <p:nvPicPr>
            <p:cNvPr id="9" name="公式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956"/>
              <a:ext cx="13605500" cy="587731"/>
            </a:xfrm>
            <a:prstGeom prst="rect">
              <a:avLst/>
            </a:prstGeom>
          </p:spPr>
        </p:pic>
      </p:grpSp>
      <p:sp>
        <p:nvSpPr>
          <p:cNvPr id="10" name="形状1" title=""/>
          <p:cNvSpPr txBox="1"/>
          <p:nvPr/>
        </p:nvSpPr>
        <p:spPr>
          <a:xfrm>
            <a:off x="99393" y="4671993"/>
            <a:ext cx="4670025" cy="19050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1" name="形状2" title=""/>
          <p:cNvSpPr txBox="1"/>
          <p:nvPr/>
        </p:nvSpPr>
        <p:spPr>
          <a:xfrm flipH="1" flipV="1">
            <a:off x="1652002" y="1874326"/>
            <a:ext cx="1191" cy="4173955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2" name="文本1" title=""/>
          <p:cNvSpPr txBox="1"/>
          <p:nvPr/>
        </p:nvSpPr>
        <p:spPr>
          <a:xfrm>
            <a:off x="1133885" y="4589555"/>
            <a:ext cx="488061" cy="69335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O</a:t>
            </a:r>
          </a:p>
        </p:txBody>
      </p:sp>
      <p:sp>
        <p:nvSpPr>
          <p:cNvPr id="13" name="形状3" title=""/>
          <p:cNvSpPr txBox="1"/>
          <p:nvPr/>
        </p:nvSpPr>
        <p:spPr>
          <a:xfrm>
            <a:off x="1616444" y="4103564"/>
            <a:ext cx="73955" cy="63390"/>
          </a:xfrm>
          <a:custGeom>
            <a:gdLst>
              <a:gd name="connsiteX0" fmla="*/ 36977 w 73955"/>
              <a:gd name="connsiteY0" fmla="*/ 0 h 63390"/>
              <a:gd name="connsiteX1" fmla="*/ 57400 w 73955"/>
              <a:gd name="connsiteY1" fmla="*/ 0 h 63390"/>
              <a:gd name="connsiteX2" fmla="*/ 73955 w 73955"/>
              <a:gd name="connsiteY2" fmla="*/ 49200 h 63390"/>
              <a:gd name="connsiteX3" fmla="*/ 16555 w 73955"/>
              <a:gd name="connsiteY3" fmla="*/ 63390 h 63390"/>
              <a:gd name="connsiteX4" fmla="*/ 0 w 73955"/>
              <a:gd name="connsiteY4" fmla="*/ 14190 h 633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55" h="63389">
                <a:moveTo>
                  <a:pt x="36977" y="0"/>
                </a:moveTo>
                <a:cubicBezTo>
                  <a:pt x="57400" y="0"/>
                  <a:pt x="73955" y="14190"/>
                  <a:pt x="73955" y="31695"/>
                </a:cubicBezTo>
                <a:cubicBezTo>
                  <a:pt x="73955" y="49200"/>
                  <a:pt x="57400" y="63390"/>
                  <a:pt x="36977" y="63390"/>
                </a:cubicBezTo>
                <a:cubicBezTo>
                  <a:pt x="16555" y="63390"/>
                  <a:pt x="0" y="49200"/>
                  <a:pt x="0" y="31695"/>
                </a:cubicBezTo>
                <a:cubicBezTo>
                  <a:pt x="0" y="14190"/>
                  <a:pt x="16555" y="0"/>
                  <a:pt x="36977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4" name="文本2" title=""/>
          <p:cNvSpPr txBox="1"/>
          <p:nvPr/>
        </p:nvSpPr>
        <p:spPr>
          <a:xfrm>
            <a:off x="1266789" y="3789083"/>
            <a:ext cx="488061" cy="69335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C</a:t>
            </a:r>
          </a:p>
        </p:txBody>
      </p:sp>
      <p:sp>
        <p:nvSpPr>
          <p:cNvPr id="15" name="形状4" title=""/>
          <p:cNvSpPr txBox="1"/>
          <p:nvPr/>
        </p:nvSpPr>
        <p:spPr>
          <a:xfrm>
            <a:off x="637632" y="3121619"/>
            <a:ext cx="2028478" cy="2028478"/>
          </a:xfrm>
          <a:custGeom>
            <a:gdLst>
              <a:gd name="connsiteX0" fmla="*/ 1014239 w 2028478"/>
              <a:gd name="connsiteY0" fmla="*/ 0 h 2028478"/>
              <a:gd name="connsiteX1" fmla="*/ 1574388 w 2028478"/>
              <a:gd name="connsiteY1" fmla="*/ 0 h 2028478"/>
              <a:gd name="connsiteX2" fmla="*/ 2028478 w 2028478"/>
              <a:gd name="connsiteY2" fmla="*/ 1574388 h 2028478"/>
              <a:gd name="connsiteX3" fmla="*/ 454090 w 2028478"/>
              <a:gd name="connsiteY3" fmla="*/ 2028478 h 2028478"/>
              <a:gd name="connsiteX4" fmla="*/ 0 w 2028478"/>
              <a:gd name="connsiteY4" fmla="*/ 454090 h 20284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478" h="2028478">
                <a:moveTo>
                  <a:pt x="1014239" y="0"/>
                </a:moveTo>
                <a:cubicBezTo>
                  <a:pt x="1574388" y="0"/>
                  <a:pt x="2028478" y="454090"/>
                  <a:pt x="2028478" y="1014239"/>
                </a:cubicBezTo>
                <a:cubicBezTo>
                  <a:pt x="2028478" y="1574388"/>
                  <a:pt x="1574388" y="2028478"/>
                  <a:pt x="1014239" y="2028478"/>
                </a:cubicBezTo>
                <a:cubicBezTo>
                  <a:pt x="454090" y="2028478"/>
                  <a:pt x="0" y="1574388"/>
                  <a:pt x="0" y="1014239"/>
                </a:cubicBezTo>
                <a:cubicBezTo>
                  <a:pt x="0" y="454090"/>
                  <a:pt x="454090" y="0"/>
                  <a:pt x="1014239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6" name="形状5" title=""/>
          <p:cNvSpPr txBox="1"/>
          <p:nvPr/>
        </p:nvSpPr>
        <p:spPr>
          <a:xfrm>
            <a:off x="1278817" y="1849345"/>
            <a:ext cx="2217075" cy="3840087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7" name="形状6" title=""/>
          <p:cNvSpPr txBox="1"/>
          <p:nvPr/>
        </p:nvSpPr>
        <p:spPr>
          <a:xfrm flipV="1">
            <a:off x="1648139" y="3691529"/>
            <a:ext cx="676159" cy="433165"/>
          </a:xfrm>
          <a:prstGeom prst="line">
            <a:avLst/>
          </a:prstGeom>
          <a:solidFill>
            <a:srgbClr val="FFFFFF">
              <a:alpha val="0"/>
            </a:srgbClr>
          </a:solidFill>
          <a:ln w="28575">
            <a:solidFill>
              <a:srgbClr val="3511AE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18" name="文本3" title=""/>
          <p:cNvSpPr txBox="1"/>
          <p:nvPr/>
        </p:nvSpPr>
        <p:spPr>
          <a:xfrm>
            <a:off x="1919554" y="3679174"/>
            <a:ext cx="412035" cy="693356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000000">
                    <a:alpha val="100000"/>
                  </a:srgbClr>
                </a:solidFill>
                <a:latin typeface="华文楷体"/>
                <a:ea typeface="华文楷体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2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探索新知</a:t>
              </a:r>
            </a:p>
          </p:txBody>
        </p:sp>
        <p:sp>
          <p:nvSpPr>
            <p:cNvPr id="5" name="形状3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3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01</a:t>
              </a:r>
            </a:p>
          </p:txBody>
        </p:sp>
      </p:grpSp>
      <p:grpSp>
        <p:nvGrpSpPr>
          <p:cNvPr id="7" name="组合2" title=""/>
          <p:cNvGrpSpPr/>
          <p:nvPr/>
        </p:nvGrpSpPr>
        <p:grpSpPr>
          <a:xfrm>
            <a:off x="-671551" y="1047407"/>
            <a:ext cx="13605500" cy="714165"/>
            <a:chExt cx="13605500" cy="714165"/>
          </a:xfrm>
        </p:grpSpPr>
        <p:sp>
          <p:nvSpPr>
            <p:cNvPr id="8" name="形状4"/>
            <p:cNvSpPr txBox="1"/>
            <p:nvPr/>
          </p:nvSpPr>
          <p:spPr>
            <a:xfrm>
              <a:off x="820751" y="0"/>
              <a:ext cx="11820506" cy="714165"/>
            </a:xfrm>
            <a:prstGeom prst="rect">
              <a:avLst/>
            </a:prstGeom>
            <a:solidFill>
              <a:srgbClr val="C3C3C7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pic>
          <p:nvPicPr>
            <p:cNvPr id="9" name="公式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956"/>
              <a:ext cx="13605500" cy="587731"/>
            </a:xfrm>
            <a:prstGeom prst="rect">
              <a:avLst/>
            </a:prstGeom>
          </p:spPr>
        </p:pic>
      </p:grpSp>
      <p:sp>
        <p:nvSpPr>
          <p:cNvPr id="10" name="文本1" title=""/>
          <p:cNvSpPr txBox="1"/>
          <p:nvPr/>
        </p:nvSpPr>
        <p:spPr>
          <a:xfrm>
            <a:off x="-8051" y="1925688"/>
            <a:ext cx="12594888" cy="686181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999" b="0" i="0">
                <a:solidFill>
                  <a:srgbClr val="FF0000">
                    <a:alpha val="100000"/>
                  </a:srgbClr>
                </a:solidFill>
                <a:latin typeface="华文楷体"/>
                <a:ea typeface="华文楷体"/>
              </a:rPr>
              <a:t>方法二：利用直线和圆的方程求得圆心到直线的距离,再与半径比较大小.</a:t>
            </a:r>
          </a:p>
        </p:txBody>
      </p:sp>
      <p:pic>
        <p:nvPicPr>
          <p:cNvPr id="11" name="公式1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" y="2383145"/>
            <a:ext cx="6492688" cy="804396"/>
          </a:xfrm>
          <a:prstGeom prst="rect">
            <a:avLst/>
          </a:prstGeom>
        </p:spPr>
      </p:pic>
      <p:pic>
        <p:nvPicPr>
          <p:cNvPr id="12" name="公式2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63" y="3187450"/>
            <a:ext cx="6588147" cy="771763"/>
          </a:xfrm>
          <a:prstGeom prst="rect">
            <a:avLst/>
          </a:prstGeom>
        </p:spPr>
      </p:pic>
      <p:pic>
        <p:nvPicPr>
          <p:cNvPr id="13" name="公式3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1" y="3847938"/>
            <a:ext cx="8199968" cy="1442028"/>
          </a:xfrm>
          <a:prstGeom prst="rect">
            <a:avLst/>
          </a:prstGeom>
        </p:spPr>
      </p:pic>
      <p:pic>
        <p:nvPicPr>
          <p:cNvPr id="14" name="公式4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807465" y="5376577"/>
            <a:ext cx="9701289" cy="621868"/>
          </a:xfrm>
          <a:prstGeom prst="rect">
            <a:avLst/>
          </a:prstGeom>
        </p:spPr>
      </p:pic>
      <p:grpSp>
        <p:nvGrpSpPr>
          <p:cNvPr id="15" name="组合3" title=""/>
          <p:cNvGrpSpPr/>
          <p:nvPr/>
        </p:nvGrpSpPr>
        <p:grpSpPr>
          <a:xfrm>
            <a:off x="8678810" y="2643128"/>
            <a:ext cx="3335655" cy="686181"/>
            <a:chExt cx="3335655" cy="686181"/>
          </a:xfrm>
        </p:grpSpPr>
        <p:sp>
          <p:nvSpPr>
            <p:cNvPr id="16" name="形状5"/>
            <p:cNvSpPr txBox="1"/>
            <p:nvPr/>
          </p:nvSpPr>
          <p:spPr>
            <a:xfrm>
              <a:off x="0" y="21517"/>
              <a:ext cx="3081099" cy="581073"/>
            </a:xfrm>
            <a:prstGeom prst="rect">
              <a:avLst/>
            </a:prstGeom>
            <a:solidFill>
              <a:srgbClr val="F5ECD3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7" name="文本4"/>
            <p:cNvSpPr txBox="1"/>
            <p:nvPr/>
          </p:nvSpPr>
          <p:spPr>
            <a:xfrm>
              <a:off x="84525" y="0"/>
              <a:ext cx="3251130" cy="686181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找出圆心和半径</a:t>
              </a:r>
            </a:p>
          </p:txBody>
        </p:sp>
      </p:grpSp>
      <p:grpSp>
        <p:nvGrpSpPr>
          <p:cNvPr id="18" name="组合4" title=""/>
          <p:cNvGrpSpPr/>
          <p:nvPr/>
        </p:nvGrpSpPr>
        <p:grpSpPr>
          <a:xfrm>
            <a:off x="7951327" y="5457387"/>
            <a:ext cx="4460910" cy="1192568"/>
            <a:chExt cx="4460910" cy="1192568"/>
          </a:xfrm>
        </p:grpSpPr>
        <p:sp>
          <p:nvSpPr>
            <p:cNvPr id="19" name="形状6"/>
            <p:cNvSpPr txBox="1"/>
            <p:nvPr/>
          </p:nvSpPr>
          <p:spPr>
            <a:xfrm>
              <a:off x="0" y="10820"/>
              <a:ext cx="4163377" cy="1181748"/>
            </a:xfrm>
            <a:prstGeom prst="rect">
              <a:avLst/>
            </a:prstGeom>
            <a:solidFill>
              <a:srgbClr val="F5ECD3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0" name="文本5"/>
            <p:cNvSpPr txBox="1"/>
            <p:nvPr/>
          </p:nvSpPr>
          <p:spPr>
            <a:xfrm>
              <a:off x="172355" y="0"/>
              <a:ext cx="4288555" cy="1181862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比较圆心到直线的</a:t>
              </a:r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距离</a:t>
              </a:r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和</a:t>
              </a:r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半径</a:t>
              </a:r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的大小关系.</a:t>
              </a:r>
            </a:p>
          </p:txBody>
        </p:sp>
      </p:grpSp>
      <p:sp>
        <p:nvSpPr>
          <p:cNvPr id="21" name="形状1" title=""/>
          <p:cNvSpPr txBox="1"/>
          <p:nvPr/>
        </p:nvSpPr>
        <p:spPr>
          <a:xfrm flipH="1">
            <a:off x="9856907" y="3235154"/>
            <a:ext cx="1191" cy="623428"/>
          </a:xfrm>
          <a:prstGeom prst="line">
            <a:avLst/>
          </a:prstGeom>
          <a:solidFill>
            <a:srgbClr val="F5ECD3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grpSp>
        <p:nvGrpSpPr>
          <p:cNvPr id="22" name="组合5" title=""/>
          <p:cNvGrpSpPr/>
          <p:nvPr/>
        </p:nvGrpSpPr>
        <p:grpSpPr>
          <a:xfrm>
            <a:off x="5450053" y="5601119"/>
            <a:ext cx="2218648" cy="693356"/>
            <a:chExt cx="2218648" cy="693356"/>
          </a:xfrm>
        </p:grpSpPr>
        <p:sp>
          <p:nvSpPr>
            <p:cNvPr id="23" name="形状7"/>
            <p:cNvSpPr txBox="1"/>
            <p:nvPr/>
          </p:nvSpPr>
          <p:spPr>
            <a:xfrm>
              <a:off x="14125" y="98212"/>
              <a:ext cx="1744094" cy="4965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4" name="文本6"/>
            <p:cNvSpPr txBox="1"/>
            <p:nvPr/>
          </p:nvSpPr>
          <p:spPr>
            <a:xfrm>
              <a:off x="0" y="0"/>
              <a:ext cx="2218648" cy="693356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ln w="11906">
                    <a:solidFill>
                      <a:srgbClr val="ED7D31">
                        <a:alpha val="100000"/>
                      </a:srgbClr>
                    </a:solidFill>
                  </a:ln>
                  <a:solidFill>
                    <a:srgbClr val="FFFFFF">
                      <a:alpha val="100000"/>
                    </a:srgbClr>
                  </a:solidFill>
                  <a:effectLst/>
                  <a:latin typeface="华文楷体"/>
                  <a:ea typeface="华文楷体"/>
                </a:rPr>
                <a:t>几何性质</a:t>
              </a:r>
            </a:p>
          </p:txBody>
        </p:sp>
      </p:grpSp>
      <p:grpSp>
        <p:nvGrpSpPr>
          <p:cNvPr id="25" name="组合6" title=""/>
          <p:cNvGrpSpPr/>
          <p:nvPr/>
        </p:nvGrpSpPr>
        <p:grpSpPr>
          <a:xfrm>
            <a:off x="8285636" y="3847633"/>
            <a:ext cx="3791816" cy="1181862"/>
            <a:chExt cx="3791816" cy="1181862"/>
          </a:xfrm>
        </p:grpSpPr>
        <p:sp>
          <p:nvSpPr>
            <p:cNvPr id="26" name="形状8"/>
            <p:cNvSpPr txBox="1"/>
            <p:nvPr/>
          </p:nvSpPr>
          <p:spPr>
            <a:xfrm>
              <a:off x="0" y="42653"/>
              <a:ext cx="3738324" cy="1057323"/>
            </a:xfrm>
            <a:prstGeom prst="rect">
              <a:avLst/>
            </a:prstGeom>
            <a:solidFill>
              <a:srgbClr val="F5ECD3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27" name="文本7"/>
            <p:cNvSpPr txBox="1"/>
            <p:nvPr/>
          </p:nvSpPr>
          <p:spPr>
            <a:xfrm>
              <a:off x="73961" y="0"/>
              <a:ext cx="3717855" cy="1181862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990F62">
                      <a:alpha val="100000"/>
                    </a:srgbClr>
                  </a:solidFill>
                  <a:latin typeface="华文楷体"/>
                  <a:ea typeface="华文楷体"/>
                </a:rPr>
                <a:t>求出圆心到直线的距离</a:t>
              </a:r>
            </a:p>
          </p:txBody>
        </p:sp>
      </p:grpSp>
      <p:sp>
        <p:nvSpPr>
          <p:cNvPr id="28" name="形状2" title=""/>
          <p:cNvSpPr txBox="1"/>
          <p:nvPr/>
        </p:nvSpPr>
        <p:spPr>
          <a:xfrm flipH="1">
            <a:off x="9857742" y="4925454"/>
            <a:ext cx="1191" cy="500707"/>
          </a:xfrm>
          <a:prstGeom prst="line">
            <a:avLst/>
          </a:prstGeom>
          <a:solidFill>
            <a:srgbClr val="F5ECD3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15" grpId="0" animBg="1"/>
      <p:bldP spid="18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1" title="">
            <a:extLst>
              <a:ext uri="{FF2B5EF4-FFF2-40B4-BE49-F238E27FC236}">
                <a16:creationId xmlns:a16="http://schemas.microsoft.com/office/drawing/2014/main" id="{69ED34C6-1862-8A8A-03F9-2D1EFC8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</p:spPr>
      </p:pic>
      <p:grpSp>
        <p:nvGrpSpPr>
          <p:cNvPr id="3" name="组合1" title=""/>
          <p:cNvGrpSpPr/>
          <p:nvPr/>
        </p:nvGrpSpPr>
        <p:grpSpPr>
          <a:xfrm>
            <a:off x="99270" y="283575"/>
            <a:ext cx="2556852" cy="621954"/>
            <a:chExt cx="2556852" cy="621954"/>
          </a:xfrm>
        </p:grpSpPr>
        <p:sp>
          <p:nvSpPr>
            <p:cNvPr id="4" name="文本7"/>
            <p:cNvSpPr txBox="1"/>
            <p:nvPr/>
          </p:nvSpPr>
          <p:spPr>
            <a:xfrm>
              <a:off x="639787" y="0"/>
              <a:ext cx="1917065" cy="589280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>
                <a:lnSpc>
                  <a:spcPts val="3100"/>
                </a:lnSpc>
              </a:pPr>
              <a:r>
                <a:rPr lang="zh-CN" altLang="en-US" sz="2599" b="0" i="0">
                  <a:solidFill>
                    <a:srgbClr val="567E59">
                      <a:alpha val="100000"/>
                    </a:srgbClr>
                  </a:solidFill>
                  <a:latin typeface="汉仪中宋S"/>
                  <a:ea typeface="汉仪中宋S"/>
                </a:rPr>
                <a:t>探索新知</a:t>
              </a:r>
            </a:p>
          </p:txBody>
        </p:sp>
        <p:sp>
          <p:nvSpPr>
            <p:cNvPr id="5" name="形状5"/>
            <p:cNvSpPr txBox="1"/>
            <p:nvPr/>
          </p:nvSpPr>
          <p:spPr>
            <a:xfrm>
              <a:off x="133054" y="133588"/>
              <a:ext cx="420370" cy="420370"/>
            </a:xfrm>
            <a:prstGeom prst="ellipse">
              <a:avLst/>
            </a:prstGeom>
            <a:solidFill>
              <a:srgbClr val="67956C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6" name="文本8"/>
            <p:cNvSpPr txBox="1"/>
            <p:nvPr/>
          </p:nvSpPr>
          <p:spPr>
            <a:xfrm>
              <a:off x="0" y="94269"/>
              <a:ext cx="784860" cy="527685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ctr">
                <a:lnSpc>
                  <a:spcPts val="1900"/>
                </a:lnSpc>
              </a:pPr>
              <a:r>
                <a:rPr lang="zh-CN" altLang="en-US" sz="1600" b="0" i="0">
                  <a:solidFill>
                    <a:srgbClr val="FFFFFF">
                      <a:alpha val="100000"/>
                    </a:srgbClr>
                  </a:solidFill>
                  <a:latin typeface="汉仪雅酷黑简"/>
                  <a:ea typeface="汉仪雅酷黑简"/>
                </a:rPr>
                <a:t>01</a:t>
              </a:r>
            </a:p>
          </p:txBody>
        </p:sp>
      </p:grpSp>
      <p:grpSp>
        <p:nvGrpSpPr>
          <p:cNvPr id="7" name="组合2" title=""/>
          <p:cNvGrpSpPr/>
          <p:nvPr/>
        </p:nvGrpSpPr>
        <p:grpSpPr>
          <a:xfrm>
            <a:off x="98955" y="3192926"/>
            <a:ext cx="4921539" cy="686352"/>
            <a:chExt cx="4921539" cy="686352"/>
          </a:xfrm>
        </p:grpSpPr>
        <p:sp>
          <p:nvSpPr>
            <p:cNvPr id="8" name="形状6"/>
            <p:cNvSpPr txBox="1"/>
            <p:nvPr/>
          </p:nvSpPr>
          <p:spPr>
            <a:xfrm>
              <a:off x="0" y="0"/>
              <a:ext cx="4752508" cy="665597"/>
            </a:xfrm>
            <a:prstGeom prst="rect">
              <a:avLst/>
            </a:prstGeom>
            <a:solidFill>
              <a:srgbClr val="F5F6F9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9" name="文本9"/>
            <p:cNvSpPr txBox="1"/>
            <p:nvPr/>
          </p:nvSpPr>
          <p:spPr>
            <a:xfrm>
              <a:off x="516798" y="171"/>
              <a:ext cx="4404741" cy="686181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直线与圆的</a:t>
              </a:r>
              <a:r>
                <a:rPr lang="zh-CN" altLang="en-US" sz="29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交点个数</a:t>
              </a:r>
            </a:p>
          </p:txBody>
        </p:sp>
      </p:grpSp>
      <p:grpSp>
        <p:nvGrpSpPr>
          <p:cNvPr id="10" name="组合3" title=""/>
          <p:cNvGrpSpPr/>
          <p:nvPr/>
        </p:nvGrpSpPr>
        <p:grpSpPr>
          <a:xfrm>
            <a:off x="5868695" y="3192888"/>
            <a:ext cx="6443091" cy="686181"/>
            <a:chExt cx="6443091" cy="686181"/>
          </a:xfrm>
        </p:grpSpPr>
        <p:sp>
          <p:nvSpPr>
            <p:cNvPr id="11" name="形状7"/>
            <p:cNvSpPr txBox="1"/>
            <p:nvPr/>
          </p:nvSpPr>
          <p:spPr>
            <a:xfrm>
              <a:off x="3906" y="10535"/>
              <a:ext cx="6209833" cy="665597"/>
            </a:xfrm>
            <a:prstGeom prst="rect">
              <a:avLst/>
            </a:prstGeom>
            <a:solidFill>
              <a:srgbClr val="F5F6F9">
                <a:alpha val="100000"/>
              </a:srgbClr>
            </a:solidFill>
            <a:ln w="9525">
              <a:solidFill>
                <a:srgbClr val="FFFFFF">
                  <a:alpha val="0"/>
                </a:srgbClr>
              </a:solidFill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2" name="文本10"/>
            <p:cNvSpPr txBox="1"/>
            <p:nvPr/>
          </p:nvSpPr>
          <p:spPr>
            <a:xfrm>
              <a:off x="0" y="0"/>
              <a:ext cx="6443091" cy="686181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999" b="0" i="0">
                  <a:solidFill>
                    <a:srgbClr val="000000">
                      <a:alpha val="100000"/>
                    </a:srgbClr>
                  </a:solidFill>
                  <a:latin typeface="华文楷体"/>
                  <a:ea typeface="华文楷体"/>
                </a:rPr>
                <a:t>比较圆心到直线的</a:t>
              </a:r>
              <a:r>
                <a:rPr lang="zh-CN" altLang="en-US" sz="29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距离和半径的大小</a:t>
              </a:r>
            </a:p>
          </p:txBody>
        </p:sp>
      </p:grpSp>
      <p:grpSp>
        <p:nvGrpSpPr>
          <p:cNvPr id="13" name="组合4" title=""/>
          <p:cNvGrpSpPr/>
          <p:nvPr/>
        </p:nvGrpSpPr>
        <p:grpSpPr>
          <a:xfrm>
            <a:off x="2343902" y="1781499"/>
            <a:ext cx="1722094" cy="693356"/>
            <a:chExt cx="1722094" cy="693356"/>
          </a:xfrm>
        </p:grpSpPr>
        <p:sp>
          <p:nvSpPr>
            <p:cNvPr id="14" name="形状8"/>
            <p:cNvSpPr txBox="1"/>
            <p:nvPr/>
          </p:nvSpPr>
          <p:spPr>
            <a:xfrm>
              <a:off x="42260" y="0"/>
              <a:ext cx="1119889" cy="612769"/>
            </a:xfrm>
            <a:prstGeom prst="rect">
              <a:avLst/>
            </a:prstGeom>
            <a:solidFill>
              <a:srgbClr val="4FC77F">
                <a:alpha val="100000"/>
              </a:srgbClr>
            </a:solidFill>
            <a:ln w="9525">
              <a:solidFill>
                <a:srgbClr val="FFD7E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5" name="文本11"/>
            <p:cNvSpPr txBox="1"/>
            <p:nvPr/>
          </p:nvSpPr>
          <p:spPr>
            <a:xfrm>
              <a:off x="0" y="0"/>
              <a:ext cx="1722094" cy="693356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7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代数法</a:t>
              </a:r>
            </a:p>
          </p:txBody>
        </p:sp>
      </p:grpSp>
      <p:grpSp>
        <p:nvGrpSpPr>
          <p:cNvPr id="16" name="组合5" title=""/>
          <p:cNvGrpSpPr/>
          <p:nvPr/>
        </p:nvGrpSpPr>
        <p:grpSpPr>
          <a:xfrm>
            <a:off x="8014002" y="1780146"/>
            <a:ext cx="1722094" cy="696280"/>
            <a:chExt cx="1722094" cy="696280"/>
          </a:xfrm>
        </p:grpSpPr>
        <p:sp>
          <p:nvSpPr>
            <p:cNvPr id="17" name="形状9"/>
            <p:cNvSpPr txBox="1"/>
            <p:nvPr/>
          </p:nvSpPr>
          <p:spPr>
            <a:xfrm>
              <a:off x="68181" y="0"/>
              <a:ext cx="1109324" cy="570510"/>
            </a:xfrm>
            <a:prstGeom prst="rect">
              <a:avLst/>
            </a:prstGeom>
            <a:solidFill>
              <a:srgbClr val="4FC77F">
                <a:alpha val="100000"/>
              </a:srgbClr>
            </a:solidFill>
            <a:ln w="9525">
              <a:solidFill>
                <a:srgbClr val="FFD7E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algn="ctr"/>
            </a:p>
          </p:txBody>
        </p:sp>
        <p:sp>
          <p:nvSpPr>
            <p:cNvPr id="18" name="文本12"/>
            <p:cNvSpPr txBox="1"/>
            <p:nvPr/>
          </p:nvSpPr>
          <p:spPr>
            <a:xfrm>
              <a:off x="0" y="2924"/>
              <a:ext cx="1722094" cy="693356"/>
            </a:xfrm>
            <a:prstGeom prst="rect">
              <a:avLst/>
            </a:prstGeom>
            <a:noFill/>
          </p:spPr>
          <p:txBody>
            <a:bodyPr anchor="t"/>
            <a:lstStyle/>
            <a:p>
              <a:pPr marL="0" algn="l"/>
              <a:r>
                <a:rPr lang="zh-CN" altLang="en-US" sz="2799" b="0" i="0">
                  <a:solidFill>
                    <a:srgbClr val="FF0000">
                      <a:alpha val="100000"/>
                    </a:srgbClr>
                  </a:solidFill>
                  <a:latin typeface="华文楷体"/>
                  <a:ea typeface="华文楷体"/>
                </a:rPr>
                <a:t>几何法</a:t>
              </a:r>
            </a:p>
          </p:txBody>
        </p:sp>
      </p:grpSp>
      <p:sp>
        <p:nvSpPr>
          <p:cNvPr id="19" name="文本1" title=""/>
          <p:cNvSpPr txBox="1"/>
          <p:nvPr/>
        </p:nvSpPr>
        <p:spPr>
          <a:xfrm>
            <a:off x="770801" y="2648799"/>
            <a:ext cx="4437488" cy="620077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599" b="0" i="0">
                <a:solidFill>
                  <a:srgbClr val="AA00FF">
                    <a:alpha val="100000"/>
                  </a:srgbClr>
                </a:solidFill>
                <a:latin typeface="华文楷体"/>
                <a:ea typeface="华文楷体"/>
              </a:rPr>
              <a:t>联立直线与圆的方程</a:t>
            </a:r>
          </a:p>
        </p:txBody>
      </p:sp>
      <p:sp>
        <p:nvSpPr>
          <p:cNvPr id="20" name="文本2" title=""/>
          <p:cNvSpPr txBox="1"/>
          <p:nvPr/>
        </p:nvSpPr>
        <p:spPr>
          <a:xfrm>
            <a:off x="770887" y="3664030"/>
            <a:ext cx="4437488" cy="620077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599" b="0" i="0">
                <a:solidFill>
                  <a:srgbClr val="AA00FF">
                    <a:alpha val="100000"/>
                  </a:srgbClr>
                </a:solidFill>
                <a:latin typeface="华文楷体"/>
                <a:ea typeface="华文楷体"/>
              </a:rPr>
              <a:t>消元得到一元二次方程</a:t>
            </a:r>
          </a:p>
        </p:txBody>
      </p:sp>
      <p:sp>
        <p:nvSpPr>
          <p:cNvPr id="21" name="文本3" title=""/>
          <p:cNvSpPr txBox="1"/>
          <p:nvPr/>
        </p:nvSpPr>
        <p:spPr>
          <a:xfrm>
            <a:off x="771191" y="4794772"/>
            <a:ext cx="4437488" cy="104965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599" b="0" i="0">
                <a:solidFill>
                  <a:srgbClr val="AA00FF">
                    <a:alpha val="100000"/>
                  </a:srgbClr>
                </a:solidFill>
                <a:latin typeface="华文楷体"/>
                <a:ea typeface="华文楷体"/>
              </a:rPr>
              <a:t>根据方程解的个数(判别式△),判断直线与圆的位置关系</a:t>
            </a:r>
          </a:p>
        </p:txBody>
      </p:sp>
      <p:sp>
        <p:nvSpPr>
          <p:cNvPr id="22" name="形状1" title=""/>
          <p:cNvSpPr txBox="1"/>
          <p:nvPr/>
        </p:nvSpPr>
        <p:spPr>
          <a:xfrm>
            <a:off x="2155258" y="3145352"/>
            <a:ext cx="19050" cy="644551"/>
          </a:xfrm>
          <a:prstGeom prst="line">
            <a:avLst/>
          </a:prstGeom>
          <a:solidFill>
            <a:srgbClr val="166EE1">
              <a:alpha val="100000"/>
            </a:srgbClr>
          </a:solidFill>
          <a:ln w="19050">
            <a:solidFill>
              <a:srgbClr val="00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3" name="形状2" title=""/>
          <p:cNvSpPr txBox="1"/>
          <p:nvPr/>
        </p:nvSpPr>
        <p:spPr>
          <a:xfrm>
            <a:off x="2155803" y="4283641"/>
            <a:ext cx="19050" cy="644551"/>
          </a:xfrm>
          <a:prstGeom prst="line">
            <a:avLst/>
          </a:prstGeom>
          <a:solidFill>
            <a:srgbClr val="166EE1">
              <a:alpha val="100000"/>
            </a:srgbClr>
          </a:solidFill>
          <a:ln w="19050">
            <a:solidFill>
              <a:srgbClr val="00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4" name="文本4" title=""/>
          <p:cNvSpPr txBox="1"/>
          <p:nvPr/>
        </p:nvSpPr>
        <p:spPr>
          <a:xfrm>
            <a:off x="7118271" y="2648722"/>
            <a:ext cx="4437488" cy="620077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599" b="0" i="0">
                <a:solidFill>
                  <a:srgbClr val="AA00FF">
                    <a:alpha val="100000"/>
                  </a:srgbClr>
                </a:solidFill>
                <a:latin typeface="华文楷体"/>
                <a:ea typeface="华文楷体"/>
              </a:rPr>
              <a:t>找出圆心和半径</a:t>
            </a:r>
          </a:p>
        </p:txBody>
      </p:sp>
      <p:sp>
        <p:nvSpPr>
          <p:cNvPr id="25" name="文本5" title=""/>
          <p:cNvSpPr txBox="1"/>
          <p:nvPr/>
        </p:nvSpPr>
        <p:spPr>
          <a:xfrm>
            <a:off x="6822538" y="3810829"/>
            <a:ext cx="4437488" cy="620077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599" b="0" i="0">
                <a:solidFill>
                  <a:srgbClr val="AA00FF">
                    <a:alpha val="100000"/>
                  </a:srgbClr>
                </a:solidFill>
                <a:latin typeface="华文楷体"/>
                <a:ea typeface="华文楷体"/>
              </a:rPr>
              <a:t>求出圆心到直线的距离</a:t>
            </a:r>
          </a:p>
        </p:txBody>
      </p:sp>
      <p:sp>
        <p:nvSpPr>
          <p:cNvPr id="26" name="文本6" title=""/>
          <p:cNvSpPr txBox="1"/>
          <p:nvPr/>
        </p:nvSpPr>
        <p:spPr>
          <a:xfrm>
            <a:off x="6625209" y="4949276"/>
            <a:ext cx="4437488" cy="104965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599" b="0" i="0">
                <a:solidFill>
                  <a:srgbClr val="AA00FF">
                    <a:alpha val="100000"/>
                  </a:srgbClr>
                </a:solidFill>
                <a:latin typeface="华文楷体"/>
                <a:ea typeface="华文楷体"/>
              </a:rPr>
              <a:t>比较距离和半径的大小,判断直线与圆的位置关系</a:t>
            </a:r>
          </a:p>
        </p:txBody>
      </p:sp>
      <p:sp>
        <p:nvSpPr>
          <p:cNvPr id="27" name="形状3" title=""/>
          <p:cNvSpPr txBox="1"/>
          <p:nvPr/>
        </p:nvSpPr>
        <p:spPr>
          <a:xfrm>
            <a:off x="8502728" y="3145275"/>
            <a:ext cx="19050" cy="644551"/>
          </a:xfrm>
          <a:prstGeom prst="line">
            <a:avLst/>
          </a:prstGeom>
          <a:solidFill>
            <a:srgbClr val="166EE1">
              <a:alpha val="100000"/>
            </a:srgbClr>
          </a:solidFill>
          <a:ln w="19050">
            <a:solidFill>
              <a:srgbClr val="00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  <p:sp>
        <p:nvSpPr>
          <p:cNvPr id="28" name="形状4" title=""/>
          <p:cNvSpPr txBox="1"/>
          <p:nvPr/>
        </p:nvSpPr>
        <p:spPr>
          <a:xfrm>
            <a:off x="8503272" y="4251869"/>
            <a:ext cx="19050" cy="644551"/>
          </a:xfrm>
          <a:prstGeom prst="line">
            <a:avLst/>
          </a:prstGeom>
          <a:solidFill>
            <a:srgbClr val="166EE1">
              <a:alpha val="100000"/>
            </a:srgbClr>
          </a:solidFill>
          <a:ln w="19050">
            <a:solidFill>
              <a:srgbClr val="000000">
                <a:alpha val="100000"/>
              </a:srgbClr>
            </a:solidFill>
            <a:prstDash val="solid"/>
            <a:tailEnd type="arrow" w="sm" len="sm"/>
          </a:ln>
        </p:spPr>
        <p:txBody>
          <a:bodyPr anchor="ctr"/>
          <a:lstStyle/>
          <a:p>
            <a:pPr marL="0" algn="ctr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6302631 -0.318098 E" pathEditMode="relative" ptsTypes="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0625E-07 -3.94746E-17 L -3.90625E-07 -0.3273934 E" pathEditMode="relative" ptsTypes="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0" grpId="0" animBg="1"/>
      <p:bldP spid="23" grpId="0" animBg="1"/>
      <p:bldP spid="21" grpId="0" animBg="1"/>
      <p:bldP spid="24" grpId="0" animBg="1"/>
      <p:bldP spid="27" grpId="0" animBg="1"/>
      <p:bldP spid="25" grpId="0" animBg="1"/>
      <p:bldP spid="28" grpId="0" animBg="1"/>
      <p:bldP spid="26" grpId="0" animBg="1"/>
      <p:bldP spid="7" grpId="0" animBg="1"/>
      <p:bldP spid="10" grpId="0" animBg="1"/>
      <p:bldP spid="13" grpId="0" animBg="1"/>
      <p:bldP spid="16" grpId="0" animBg="1"/>
    </p:bldLst>
  </p:timing>
</p:sld>
</file>

<file path=ppt/tags/tag1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129</Paragraphs>
  <Slides>23</Slides>
  <Notes>0</Notes>
  <TotalTime>0</TotalTime>
  <HiddenSlides>0</HiddenSlides>
  <MMClips>1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1">
      <vt:lpstr>Arial</vt:lpstr>
      <vt:lpstr>等线 Light</vt:lpstr>
      <vt:lpstr>等线</vt:lpstr>
      <vt:lpstr>汉仪中宋S</vt:lpstr>
      <vt:lpstr>汉仪雅酷黑简</vt:lpstr>
      <vt:lpstr>华文楷体</vt:lpstr>
      <vt:lpstr>微软雅黑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2024-09-27T08:53:59.818</cp:lastPrinted>
  <dcterms:created xsi:type="dcterms:W3CDTF">2024-09-27T08:53:59Z</dcterms:created>
  <dcterms:modified xsi:type="dcterms:W3CDTF">2024-09-27T00:53:59Z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