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Nsjp95/wzzRsx8jsGvZJTMHw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08732bab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08732bab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e08732bab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8732bab4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08732bab4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08732bab4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08732bab4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08732bab4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08732bab4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08732bab4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08732bab4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08732bab4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08732bab4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08732bab4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08732bab4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08732bab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08732bab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08732bab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08732bab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08732bab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e08732bab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08732bab4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08732bab4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08732bab4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8732bab4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8732bab4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e08732bab4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08732bab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08732bab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08732bab4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9033" y="1476375"/>
            <a:ext cx="14727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5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COVID - 19 DETECTION FROM C</a:t>
            </a:r>
            <a:r>
              <a:rPr lang="en-US" sz="5999">
                <a:latin typeface="Montserrat"/>
                <a:ea typeface="Montserrat"/>
                <a:cs typeface="Montserrat"/>
                <a:sym typeface="Montserrat"/>
              </a:rPr>
              <a:t>OUGH AUDIO ANALYSIS </a:t>
            </a:r>
            <a:r>
              <a:rPr i="0" lang="en-US" sz="6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ontserrat"/>
                <a:ea typeface="Montserrat"/>
                <a:cs typeface="Montserrat"/>
                <a:sym typeface="Montserrat"/>
              </a:rPr>
              <a:t>MEL FREQUENCY CEPSTRAL COEFFICIENTS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94948" y="6600825"/>
            <a:ext cx="8115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BY: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Abhishek Verma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Research Intern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SSN College of Engineering, Kalavakkam</a:t>
            </a:r>
            <a:endParaRPr i="0" sz="3000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4066" y="0"/>
            <a:ext cx="3453935" cy="345393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8810248" y="6600825"/>
            <a:ext cx="9242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GUIDE :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Dr. A. Shahina</a:t>
            </a:r>
            <a:endParaRPr i="0" sz="3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Professor, Department of</a:t>
            </a:r>
            <a:r>
              <a:rPr lang="en-US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SSN College of Engineering, Kalavakkam</a:t>
            </a:r>
            <a:endParaRPr i="0" sz="3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e08732bab4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7002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08732bab4_0_51"/>
          <p:cNvSpPr txBox="1"/>
          <p:nvPr/>
        </p:nvSpPr>
        <p:spPr>
          <a:xfrm>
            <a:off x="497048" y="289466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Work: 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ge08732bab4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552" y="1882602"/>
            <a:ext cx="14231251" cy="76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e08732bab4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7002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e08732bab4_0_59"/>
          <p:cNvSpPr txBox="1"/>
          <p:nvPr/>
        </p:nvSpPr>
        <p:spPr>
          <a:xfrm>
            <a:off x="497048" y="289466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Work: 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ge08732bab4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075" y="4707300"/>
            <a:ext cx="14537601" cy="29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e08732bab4_0_59"/>
          <p:cNvSpPr txBox="1"/>
          <p:nvPr/>
        </p:nvSpPr>
        <p:spPr>
          <a:xfrm>
            <a:off x="1459650" y="2751900"/>
            <a:ext cx="1334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Model Accuracy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e08732bab4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7002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08732bab4_0_68"/>
          <p:cNvSpPr txBox="1"/>
          <p:nvPr/>
        </p:nvSpPr>
        <p:spPr>
          <a:xfrm>
            <a:off x="497048" y="289466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Work: 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ge08732bab4_0_68"/>
          <p:cNvSpPr txBox="1"/>
          <p:nvPr/>
        </p:nvSpPr>
        <p:spPr>
          <a:xfrm>
            <a:off x="497050" y="1570275"/>
            <a:ext cx="1334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ge08732bab4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325" y="2247375"/>
            <a:ext cx="11223549" cy="71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e08732bab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7002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08732bab4_0_77"/>
          <p:cNvSpPr txBox="1"/>
          <p:nvPr/>
        </p:nvSpPr>
        <p:spPr>
          <a:xfrm>
            <a:off x="497048" y="289466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Work: 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e08732bab4_0_77"/>
          <p:cNvSpPr txBox="1"/>
          <p:nvPr/>
        </p:nvSpPr>
        <p:spPr>
          <a:xfrm>
            <a:off x="1088650" y="1964150"/>
            <a:ext cx="1334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ge08732bab4_0_77"/>
          <p:cNvPicPr preferRelativeResize="0"/>
          <p:nvPr/>
        </p:nvPicPr>
        <p:blipFill rotWithShape="1">
          <a:blip r:embed="rId4">
            <a:alphaModFix/>
          </a:blip>
          <a:srcRect b="0" l="0" r="48649" t="88499"/>
          <a:stretch/>
        </p:blipFill>
        <p:spPr>
          <a:xfrm>
            <a:off x="1088662" y="4865450"/>
            <a:ext cx="16110675" cy="208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0856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/>
          <p:nvPr/>
        </p:nvSpPr>
        <p:spPr>
          <a:xfrm>
            <a:off x="271947" y="229935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440225" y="1763200"/>
            <a:ext cx="1334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Visualizations for an Audio File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039" y="3289975"/>
            <a:ext cx="13815926" cy="62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e08732bab4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0856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e08732bab4_0_87"/>
          <p:cNvSpPr txBox="1"/>
          <p:nvPr/>
        </p:nvSpPr>
        <p:spPr>
          <a:xfrm>
            <a:off x="271947" y="229935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ge08732bab4_0_87"/>
          <p:cNvSpPr txBox="1"/>
          <p:nvPr/>
        </p:nvSpPr>
        <p:spPr>
          <a:xfrm>
            <a:off x="440225" y="1763200"/>
            <a:ext cx="1334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Visualizations for an Audio File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ge08732bab4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941" y="2973075"/>
            <a:ext cx="12786125" cy="65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e08732bab4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0856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e08732bab4_0_10"/>
          <p:cNvSpPr txBox="1"/>
          <p:nvPr/>
        </p:nvSpPr>
        <p:spPr>
          <a:xfrm>
            <a:off x="271947" y="229935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ge08732bab4_0_10"/>
          <p:cNvSpPr txBox="1"/>
          <p:nvPr/>
        </p:nvSpPr>
        <p:spPr>
          <a:xfrm>
            <a:off x="440225" y="1763200"/>
            <a:ext cx="1334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Visualizations for an Audio File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ge08732bab4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416" y="3681651"/>
            <a:ext cx="11655174" cy="50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e08732bab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0856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e08732bab4_0_18"/>
          <p:cNvSpPr txBox="1"/>
          <p:nvPr/>
        </p:nvSpPr>
        <p:spPr>
          <a:xfrm>
            <a:off x="271947" y="229935"/>
            <a:ext cx="11424900" cy="7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Proposed Work</a:t>
            </a:r>
            <a:endParaRPr sz="6500">
              <a:solidFill>
                <a:srgbClr val="FD62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FD62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Experiment 2:</a:t>
            </a:r>
            <a:endParaRPr sz="6500">
              <a:solidFill>
                <a:srgbClr val="FD62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with Weighted Linear Prediction Cepstral Coefficient (WLPCC) and CNN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FD62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Experiment 3:</a:t>
            </a:r>
            <a:endParaRPr sz="6500">
              <a:solidFill>
                <a:srgbClr val="FD62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through Spectrograms</a:t>
            </a:r>
            <a:endParaRPr sz="6500">
              <a:solidFill>
                <a:srgbClr val="FD62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577850" y="533400"/>
            <a:ext cx="13422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500" u="none" cap="none" strike="noStrike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Covid-19: Some Facts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86225" y="2412675"/>
            <a:ext cx="13926000" cy="7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342900" marR="0" rtl="0" algn="l">
              <a:lnSpc>
                <a:spcPct val="1792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Montserrat"/>
              <a:buChar char="•"/>
            </a:pPr>
            <a:r>
              <a:rPr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Severe Acute Respiratory Syndrome Coronavirus 2 (SARS-CoV-2) </a:t>
            </a:r>
            <a:r>
              <a:rPr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a viral disease that causes serious pneumonia and impacts our different body parts from mild to severe depending on patient’s immune system.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342900" marR="0" rtl="0" algn="l">
              <a:lnSpc>
                <a:spcPct val="1792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342900" marR="0" rtl="0" algn="l">
              <a:lnSpc>
                <a:spcPct val="1792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Montserrat"/>
              <a:buChar char="•"/>
            </a:pPr>
            <a:r>
              <a:rPr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need for COVID-19 testing kits has increased, and many of the developing countries in the world are facing a shortage of testing kits as new cases are increasing day by day. 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792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5762758" y="7761752"/>
            <a:ext cx="2525248" cy="252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577850" y="533400"/>
            <a:ext cx="13422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500" u="none" cap="none" strike="noStrike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Objectives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763058" y="2946671"/>
            <a:ext cx="12553800" cy="4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342900" marR="0" rtl="0" algn="l">
              <a:lnSpc>
                <a:spcPct val="153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Montserrat"/>
              <a:buChar char="•"/>
            </a:pPr>
            <a:r>
              <a:rPr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detect Covid-19 cases </a:t>
            </a: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by analysing the Cough Audios of the patients using Neural Networks and Cepstral </a:t>
            </a: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Coefficients.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-165100" lvl="0" marL="342900" marR="0" rtl="0" algn="l">
              <a:lnSpc>
                <a:spcPct val="1536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342900" marR="0" rtl="0" algn="l">
              <a:lnSpc>
                <a:spcPct val="153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Montserrat"/>
              <a:buChar char="•"/>
            </a:pPr>
            <a:r>
              <a:rPr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give a boolean verdict (Covid or Not Covid) from the audio sample delivered by the user.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5762758" y="7761752"/>
            <a:ext cx="2525248" cy="252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577850" y="533400"/>
            <a:ext cx="13422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500" u="none" cap="none" strike="noStrike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577850" y="2641250"/>
            <a:ext cx="14890800" cy="4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6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-463550" lvl="0" marL="457200" marR="0" rtl="0" algn="l">
              <a:lnSpc>
                <a:spcPct val="153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•"/>
            </a:pPr>
            <a:r>
              <a:rPr i="0" lang="en-US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Detecting possible COVID-19</a:t>
            </a: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 without going through complex medical tests such as RT-PCR (Reverse Transcription–Polymerase Chain Reaction) and X-Rays will help in providing ease of diagnoses.</a:t>
            </a:r>
            <a:r>
              <a:rPr i="0" lang="en-US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-469900" lvl="0" marL="457200" marR="0" rtl="0" algn="l">
              <a:lnSpc>
                <a:spcPct val="153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"/>
              <a:buChar char="•"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Subject will not have to travel to a medical facility and the testing can be done at home through an Application Interface preventing the subject from exposure to the outdoor and possible hotspots for virus transmission</a:t>
            </a: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5762752" y="7772143"/>
            <a:ext cx="2525248" cy="252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577850" y="533400"/>
            <a:ext cx="13422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500" u="none" cap="none" strike="noStrike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789516" y="2185010"/>
            <a:ext cx="16660200" cy="6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ugh Audio Recordings:</a:t>
            </a:r>
            <a:r>
              <a:rPr i="0" lang="en-US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66</a:t>
            </a:r>
            <a:r>
              <a:rPr i="0" lang="en-US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Files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in .wav format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9094" lvl="1" marL="718188" marR="0" rtl="0" algn="l">
              <a:lnSpc>
                <a:spcPct val="1663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Char char="•"/>
            </a:pPr>
            <a:r>
              <a:rPr lang="en-US" sz="2800" u="sng">
                <a:latin typeface="Montserrat"/>
                <a:ea typeface="Montserrat"/>
                <a:cs typeface="Montserrat"/>
                <a:sym typeface="Montserrat"/>
              </a:rPr>
              <a:t>https://www.kaggle.com/himanshu007121/coughclassifier-trial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388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Files with Audio Labels as Covid and Not Covid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Montserrat"/>
                <a:ea typeface="Montserrat"/>
                <a:cs typeface="Montserrat"/>
                <a:sym typeface="Montserrat"/>
              </a:rPr>
              <a:t>in .csv format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55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9093" lvl="1" marL="718187" marR="0" rtl="0" algn="l">
              <a:lnSpc>
                <a:spcPct val="1663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Char char="•"/>
            </a:pPr>
            <a:r>
              <a:rPr lang="en-US" sz="2800" u="sng">
                <a:latin typeface="Montserrat"/>
                <a:ea typeface="Montserrat"/>
                <a:cs typeface="Montserrat"/>
                <a:sym typeface="Montserrat"/>
              </a:rPr>
              <a:t>https://www.kaggle.com/himanshu007121/coughclassifier-trial</a:t>
            </a:r>
            <a:endParaRPr sz="28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3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5762752" y="7765216"/>
            <a:ext cx="2525248" cy="252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8732bab4_0_111"/>
          <p:cNvSpPr txBox="1"/>
          <p:nvPr/>
        </p:nvSpPr>
        <p:spPr>
          <a:xfrm>
            <a:off x="577850" y="533400"/>
            <a:ext cx="13422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500" u="none" cap="none" strike="noStrike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ge08732bab4_0_111"/>
          <p:cNvSpPr txBox="1"/>
          <p:nvPr/>
        </p:nvSpPr>
        <p:spPr>
          <a:xfrm>
            <a:off x="813891" y="1860635"/>
            <a:ext cx="16660200" cy="6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ugh Audio Recordings:</a:t>
            </a:r>
            <a:r>
              <a:rPr i="0" lang="en-US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66</a:t>
            </a:r>
            <a:r>
              <a:rPr i="0" lang="en-US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Files</a:t>
            </a:r>
            <a:endParaRPr i="0" sz="4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663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388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Files with Audio Labels as Covid and Not Covid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3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663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ge08732bab4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5762752" y="7765217"/>
            <a:ext cx="2525248" cy="252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e08732bab4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550" y="2919295"/>
            <a:ext cx="6087373" cy="25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e08732bab4_0_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145" y="7113823"/>
            <a:ext cx="7516193" cy="25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7002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497048" y="289466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Work: 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534532" y="1903944"/>
            <a:ext cx="1409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2240" lvl="1" marL="6003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Char char="•"/>
            </a:pP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Exploratory Data Analysis using MFCCs and ANN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1951012" y="4028319"/>
            <a:ext cx="2041111" cy="2041111"/>
          </a:xfrm>
          <a:custGeom>
            <a:rect b="b" l="l" r="r" t="t"/>
            <a:pathLst>
              <a:path extrusionOk="0" h="1913890" w="1913890">
                <a:moveTo>
                  <a:pt x="1789430" y="59690"/>
                </a:moveTo>
                <a:cubicBezTo>
                  <a:pt x="1824990" y="59690"/>
                  <a:pt x="1854200" y="88900"/>
                  <a:pt x="1854200" y="124460"/>
                </a:cubicBezTo>
                <a:lnTo>
                  <a:pt x="1854200" y="1789430"/>
                </a:lnTo>
                <a:cubicBezTo>
                  <a:pt x="1854200" y="1824990"/>
                  <a:pt x="1824990" y="1854200"/>
                  <a:pt x="1789430" y="1854200"/>
                </a:cubicBezTo>
                <a:lnTo>
                  <a:pt x="124460" y="1854200"/>
                </a:lnTo>
                <a:cubicBezTo>
                  <a:pt x="88900" y="1854200"/>
                  <a:pt x="59690" y="1824990"/>
                  <a:pt x="59690" y="1789430"/>
                </a:cubicBezTo>
                <a:lnTo>
                  <a:pt x="59690" y="124460"/>
                </a:lnTo>
                <a:cubicBezTo>
                  <a:pt x="59690" y="88900"/>
                  <a:pt x="88900" y="59690"/>
                  <a:pt x="124460" y="59690"/>
                </a:cubicBezTo>
                <a:lnTo>
                  <a:pt x="1789430" y="59690"/>
                </a:lnTo>
                <a:moveTo>
                  <a:pt x="1789430" y="0"/>
                </a:moveTo>
                <a:lnTo>
                  <a:pt x="124460" y="0"/>
                </a:lnTo>
                <a:cubicBezTo>
                  <a:pt x="55880" y="0"/>
                  <a:pt x="0" y="55880"/>
                  <a:pt x="0" y="124460"/>
                </a:cubicBezTo>
                <a:lnTo>
                  <a:pt x="0" y="1789430"/>
                </a:lnTo>
                <a:cubicBezTo>
                  <a:pt x="0" y="1858010"/>
                  <a:pt x="55880" y="1913890"/>
                  <a:pt x="124460" y="1913890"/>
                </a:cubicBezTo>
                <a:lnTo>
                  <a:pt x="1789430" y="1913890"/>
                </a:lnTo>
                <a:cubicBezTo>
                  <a:pt x="1858010" y="1913890"/>
                  <a:pt x="1913890" y="1858010"/>
                  <a:pt x="1913890" y="1789430"/>
                </a:cubicBezTo>
                <a:lnTo>
                  <a:pt x="1913890" y="124460"/>
                </a:lnTo>
                <a:cubicBezTo>
                  <a:pt x="1913890" y="55880"/>
                  <a:pt x="1858010" y="0"/>
                  <a:pt x="1789430" y="0"/>
                </a:cubicBezTo>
                <a:close/>
              </a:path>
            </a:pathLst>
          </a:custGeom>
          <a:solidFill>
            <a:srgbClr val="FD6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5573478" y="3952749"/>
            <a:ext cx="2041111" cy="2041111"/>
          </a:xfrm>
          <a:custGeom>
            <a:rect b="b" l="l" r="r" t="t"/>
            <a:pathLst>
              <a:path extrusionOk="0" h="1913890" w="1913890">
                <a:moveTo>
                  <a:pt x="1789430" y="59690"/>
                </a:moveTo>
                <a:cubicBezTo>
                  <a:pt x="1824990" y="59690"/>
                  <a:pt x="1854200" y="88900"/>
                  <a:pt x="1854200" y="124460"/>
                </a:cubicBezTo>
                <a:lnTo>
                  <a:pt x="1854200" y="1789430"/>
                </a:lnTo>
                <a:cubicBezTo>
                  <a:pt x="1854200" y="1824990"/>
                  <a:pt x="1824990" y="1854200"/>
                  <a:pt x="1789430" y="1854200"/>
                </a:cubicBezTo>
                <a:lnTo>
                  <a:pt x="124460" y="1854200"/>
                </a:lnTo>
                <a:cubicBezTo>
                  <a:pt x="88900" y="1854200"/>
                  <a:pt x="59690" y="1824990"/>
                  <a:pt x="59690" y="1789430"/>
                </a:cubicBezTo>
                <a:lnTo>
                  <a:pt x="59690" y="124460"/>
                </a:lnTo>
                <a:cubicBezTo>
                  <a:pt x="59690" y="88900"/>
                  <a:pt x="88900" y="59690"/>
                  <a:pt x="124460" y="59690"/>
                </a:cubicBezTo>
                <a:lnTo>
                  <a:pt x="1789430" y="59690"/>
                </a:lnTo>
                <a:moveTo>
                  <a:pt x="1789430" y="0"/>
                </a:moveTo>
                <a:lnTo>
                  <a:pt x="124460" y="0"/>
                </a:lnTo>
                <a:cubicBezTo>
                  <a:pt x="55880" y="0"/>
                  <a:pt x="0" y="55880"/>
                  <a:pt x="0" y="124460"/>
                </a:cubicBezTo>
                <a:lnTo>
                  <a:pt x="0" y="1789430"/>
                </a:lnTo>
                <a:cubicBezTo>
                  <a:pt x="0" y="1858010"/>
                  <a:pt x="55880" y="1913890"/>
                  <a:pt x="124460" y="1913890"/>
                </a:cubicBezTo>
                <a:lnTo>
                  <a:pt x="1789430" y="1913890"/>
                </a:lnTo>
                <a:cubicBezTo>
                  <a:pt x="1858010" y="1913890"/>
                  <a:pt x="1913890" y="1858010"/>
                  <a:pt x="1913890" y="1789430"/>
                </a:cubicBezTo>
                <a:lnTo>
                  <a:pt x="1913890" y="124460"/>
                </a:lnTo>
                <a:cubicBezTo>
                  <a:pt x="1913890" y="55880"/>
                  <a:pt x="1858010" y="0"/>
                  <a:pt x="1789430" y="0"/>
                </a:cubicBezTo>
                <a:close/>
              </a:path>
            </a:pathLst>
          </a:custGeom>
          <a:solidFill>
            <a:srgbClr val="FD6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3981788" y="4735813"/>
            <a:ext cx="1547044" cy="451736"/>
          </a:xfrm>
          <a:custGeom>
            <a:rect b="b" l="l" r="r" t="t"/>
            <a:pathLst>
              <a:path extrusionOk="0" h="1854200" w="6350000">
                <a:moveTo>
                  <a:pt x="6249670" y="739140"/>
                </a:moveTo>
                <a:lnTo>
                  <a:pt x="5328920" y="49530"/>
                </a:lnTo>
                <a:cubicBezTo>
                  <a:pt x="5284470" y="16510"/>
                  <a:pt x="5236210" y="0"/>
                  <a:pt x="5186680" y="0"/>
                </a:cubicBezTo>
                <a:cubicBezTo>
                  <a:pt x="5081270" y="0"/>
                  <a:pt x="5003800" y="81280"/>
                  <a:pt x="5003800" y="194310"/>
                </a:cubicBezTo>
                <a:lnTo>
                  <a:pt x="5003800" y="605790"/>
                </a:lnTo>
                <a:lnTo>
                  <a:pt x="313690" y="605790"/>
                </a:lnTo>
                <a:cubicBezTo>
                  <a:pt x="139700" y="609600"/>
                  <a:pt x="0" y="751840"/>
                  <a:pt x="0" y="927100"/>
                </a:cubicBezTo>
                <a:cubicBezTo>
                  <a:pt x="0" y="1102360"/>
                  <a:pt x="139700" y="1244600"/>
                  <a:pt x="313690" y="1248410"/>
                </a:cubicBezTo>
                <a:lnTo>
                  <a:pt x="5003800" y="1248410"/>
                </a:lnTo>
                <a:lnTo>
                  <a:pt x="5003800" y="1659890"/>
                </a:lnTo>
                <a:cubicBezTo>
                  <a:pt x="5003800" y="1772920"/>
                  <a:pt x="5081270" y="1854200"/>
                  <a:pt x="5186680" y="1854200"/>
                </a:cubicBezTo>
                <a:cubicBezTo>
                  <a:pt x="5236210" y="1854200"/>
                  <a:pt x="5284470" y="1836420"/>
                  <a:pt x="5328920" y="1803400"/>
                </a:cubicBezTo>
                <a:lnTo>
                  <a:pt x="6249670" y="1115060"/>
                </a:lnTo>
                <a:cubicBezTo>
                  <a:pt x="6313170" y="1066800"/>
                  <a:pt x="6350000" y="998220"/>
                  <a:pt x="6350000" y="927100"/>
                </a:cubicBezTo>
                <a:cubicBezTo>
                  <a:pt x="6350000" y="854710"/>
                  <a:pt x="6313170" y="787400"/>
                  <a:pt x="6249670" y="739140"/>
                </a:cubicBezTo>
                <a:close/>
              </a:path>
            </a:pathLst>
          </a:custGeom>
          <a:solidFill>
            <a:srgbClr val="55A4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534513" y="4488625"/>
            <a:ext cx="48741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33">
                <a:latin typeface="Open Sans"/>
                <a:ea typeface="Open Sans"/>
                <a:cs typeface="Open Sans"/>
                <a:sym typeface="Open Sans"/>
              </a:rPr>
              <a:t>Cough</a:t>
            </a:r>
            <a:endParaRPr sz="3033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33">
                <a:latin typeface="Open Sans"/>
                <a:ea typeface="Open Sans"/>
                <a:cs typeface="Open Sans"/>
                <a:sym typeface="Open Sans"/>
              </a:rPr>
              <a:t>Audio</a:t>
            </a:r>
            <a:endParaRPr sz="3033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191000" y="4678663"/>
            <a:ext cx="4874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33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-US" sz="303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NN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8077200" y="4228478"/>
            <a:ext cx="43176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Covid </a:t>
            </a:r>
            <a:endParaRPr/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87">
                <a:latin typeface="Open Sans"/>
                <a:ea typeface="Open Sans"/>
                <a:cs typeface="Open Sans"/>
                <a:sym typeface="Open Sans"/>
              </a:rPr>
              <a:t>or</a:t>
            </a:r>
            <a:endParaRPr/>
          </a:p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687">
                <a:latin typeface="Open Sans"/>
                <a:ea typeface="Open Sans"/>
                <a:cs typeface="Open Sans"/>
                <a:sym typeface="Open Sans"/>
              </a:rPr>
              <a:t>ot Covid</a:t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7604867" y="4749573"/>
            <a:ext cx="1547044" cy="451736"/>
          </a:xfrm>
          <a:custGeom>
            <a:rect b="b" l="l" r="r" t="t"/>
            <a:pathLst>
              <a:path extrusionOk="0" h="1854200" w="6350000">
                <a:moveTo>
                  <a:pt x="6249670" y="739140"/>
                </a:moveTo>
                <a:lnTo>
                  <a:pt x="5328920" y="49530"/>
                </a:lnTo>
                <a:cubicBezTo>
                  <a:pt x="5284470" y="16510"/>
                  <a:pt x="5236210" y="0"/>
                  <a:pt x="5186680" y="0"/>
                </a:cubicBezTo>
                <a:cubicBezTo>
                  <a:pt x="5081270" y="0"/>
                  <a:pt x="5003800" y="81280"/>
                  <a:pt x="5003800" y="194310"/>
                </a:cubicBezTo>
                <a:lnTo>
                  <a:pt x="5003800" y="605790"/>
                </a:lnTo>
                <a:lnTo>
                  <a:pt x="313690" y="605790"/>
                </a:lnTo>
                <a:cubicBezTo>
                  <a:pt x="139700" y="609600"/>
                  <a:pt x="0" y="751840"/>
                  <a:pt x="0" y="927100"/>
                </a:cubicBezTo>
                <a:cubicBezTo>
                  <a:pt x="0" y="1102360"/>
                  <a:pt x="139700" y="1244600"/>
                  <a:pt x="313690" y="1248410"/>
                </a:cubicBezTo>
                <a:lnTo>
                  <a:pt x="5003800" y="1248410"/>
                </a:lnTo>
                <a:lnTo>
                  <a:pt x="5003800" y="1659890"/>
                </a:lnTo>
                <a:cubicBezTo>
                  <a:pt x="5003800" y="1772920"/>
                  <a:pt x="5081270" y="1854200"/>
                  <a:pt x="5186680" y="1854200"/>
                </a:cubicBezTo>
                <a:cubicBezTo>
                  <a:pt x="5236210" y="1854200"/>
                  <a:pt x="5284470" y="1836420"/>
                  <a:pt x="5328920" y="1803400"/>
                </a:cubicBezTo>
                <a:lnTo>
                  <a:pt x="6249670" y="1115060"/>
                </a:lnTo>
                <a:cubicBezTo>
                  <a:pt x="6313170" y="1066800"/>
                  <a:pt x="6350000" y="998220"/>
                  <a:pt x="6350000" y="927100"/>
                </a:cubicBezTo>
                <a:cubicBezTo>
                  <a:pt x="6350000" y="854710"/>
                  <a:pt x="6313170" y="787400"/>
                  <a:pt x="6249670" y="739140"/>
                </a:cubicBezTo>
                <a:close/>
              </a:path>
            </a:pathLst>
          </a:custGeom>
          <a:solidFill>
            <a:srgbClr val="55A4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e08732bab4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7002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e08732bab4_0_30"/>
          <p:cNvSpPr txBox="1"/>
          <p:nvPr/>
        </p:nvSpPr>
        <p:spPr>
          <a:xfrm>
            <a:off x="497048" y="289466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Work: 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e08732bab4_0_30"/>
          <p:cNvSpPr txBox="1"/>
          <p:nvPr/>
        </p:nvSpPr>
        <p:spPr>
          <a:xfrm>
            <a:off x="534532" y="1903944"/>
            <a:ext cx="1409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2240" lvl="1" marL="6003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"/>
              <a:buChar char="•"/>
            </a:pP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Model Creation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ge08732bab4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600" y="4485350"/>
            <a:ext cx="15314799" cy="41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e08732bab4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7002" y="0"/>
            <a:ext cx="2810998" cy="28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e08732bab4_0_26"/>
          <p:cNvSpPr txBox="1"/>
          <p:nvPr/>
        </p:nvSpPr>
        <p:spPr>
          <a:xfrm>
            <a:off x="497048" y="289466"/>
            <a:ext cx="11424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D6220"/>
                </a:solidFill>
                <a:latin typeface="Montserrat"/>
                <a:ea typeface="Montserrat"/>
                <a:cs typeface="Montserrat"/>
                <a:sym typeface="Montserrat"/>
              </a:rPr>
              <a:t>Work: Experiment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ge08732bab4_0_26"/>
          <p:cNvPicPr preferRelativeResize="0"/>
          <p:nvPr/>
        </p:nvPicPr>
        <p:blipFill rotWithShape="1">
          <a:blip r:embed="rId4">
            <a:alphaModFix/>
          </a:blip>
          <a:srcRect b="10233" l="0" r="10233" t="0"/>
          <a:stretch/>
        </p:blipFill>
        <p:spPr>
          <a:xfrm>
            <a:off x="3731163" y="1830350"/>
            <a:ext cx="10825674" cy="79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Shahina</dc:creator>
</cp:coreProperties>
</file>