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3" r:id="rId4"/>
    <p:sldId id="276" r:id="rId5"/>
    <p:sldId id="275" r:id="rId6"/>
    <p:sldId id="277" r:id="rId7"/>
    <p:sldId id="278" r:id="rId8"/>
    <p:sldId id="280" r:id="rId9"/>
    <p:sldId id="263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BE49C9B4-EB0B-43B6-8B5F-6E20F3EB3825}">
          <p14:sldIdLst>
            <p14:sldId id="256"/>
            <p14:sldId id="272"/>
            <p14:sldId id="273"/>
            <p14:sldId id="276"/>
            <p14:sldId id="275"/>
            <p14:sldId id="277"/>
            <p14:sldId id="278"/>
            <p14:sldId id="280"/>
            <p14:sldId id="263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EXTRAS" id="{D2FDD72F-93A2-4912-8E50-17A9958FEE99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34E4-61E4-4C78-A78B-EFF303FAD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E8292-BC85-4679-8EC9-EE94EA974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06E34-81DF-42D1-AAC1-A194DA86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B261-E1DB-4AE1-B058-919F7653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71C55-C779-4909-B7CB-7A02CEE9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6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B6AF-20AF-4AD3-A59E-0E3E0373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873FF-792A-43C6-9E68-7E13D07CE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A9EB3-F216-45C1-B9CE-4ABD9C50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608A1-EFB6-4F0A-B52F-376A791C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4F6FE-9540-46EC-AB80-ADE98CB2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C5335-46D3-4220-8160-5FAB2A2A6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6D6E0-8E1A-44AE-BCDF-A5C03A751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6F7D5-661B-4F82-B8DC-007D9D61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3416E-DA7F-4D82-83B6-250BDA4B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F2D0C-CD62-473E-A4E4-07F22B6E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7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B850-45CD-4F84-AB54-451F14F4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AFB8-13A9-4534-81B8-E1930F7A0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CA2C5-39E7-4AA9-9FDF-26A78424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1927-E9D1-4334-A68A-1467A071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6DCAA-B3C3-4F95-B6BC-3BD9F3BF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9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CCC0-C631-4E04-8579-D3B67A6A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1AE11-E177-46C9-AD34-22FB53F78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0A49-46CF-4962-8E7E-09D6CCFC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56423-DF47-4386-B194-9B8C0768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48EAB-1862-4C35-B3BB-C7F8094F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7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6FE3-698A-4084-8E8B-7FB48D06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0F82-2908-4D57-B015-BC78D72F3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74D8C-639B-48AF-AA0A-C8FAA389C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8C96C-F436-4D46-9080-9430A170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19863-A87C-4F3B-8A3A-9459ECF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502AE-E1BE-4356-BD94-E5696729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4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F60A-2A93-46DF-A6BA-7D849B0A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7DF6E-EB51-474E-A080-E5602E144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2BFA5-38F4-4C2E-8DF3-25C5C9C9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7FEB1-7628-4695-BC6E-322FB83C6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968F2-E4C9-47F5-9651-E55658580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248ED-39E9-4A1A-8429-2CD518F2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2E552-3D3F-41EB-948F-85158E89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C88F1-9FF0-4D1F-A8E3-A11C0BA7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EC63-C8B2-4F2C-844F-1853229B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D31F6-6C7E-4588-8D1D-D577407E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6D4CA-9CB8-444B-A9F1-226BC95B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0E009-6AC1-4E97-9FBA-7A32EEBE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00280-E65C-413F-88B3-8F1A016B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A2655-94AA-44C0-AB88-AFFBF81E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DE818-00EC-4AEF-B5C6-10169027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9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4B5C-A576-43AF-90F2-02ED8735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67F8-C840-47A3-A519-23FA3342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E7C99-5D61-459C-AF64-D8155B040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3F0FA-5CE4-4759-918A-3D3D5910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CD171-CE7A-436F-B7A9-1FEA54C3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9A000-63BD-4A7B-B686-C4677D4B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7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6496-7CE1-4D64-8B7F-F8CCD98A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FD9E3-EE8F-479B-A47F-04251DE93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4680C-E128-4B37-81E4-C88B32F47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59092-9C74-4BD8-84B0-F7ED391A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2ACC-460C-42EB-8F08-C9B1E400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9061A-DAAE-49A8-9DC5-5D8802F1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11BD6-D193-42C3-881F-6C80B0FA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2F0AE-3325-4970-90B7-07B4FCAA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81C7-80F7-49CC-BD1F-6DB28AAF1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061DC-DBED-46A3-BD2D-25EC04AE9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86F49-9F23-4FCE-BA3E-31FDA4A1E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9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E3E6-9105-43FE-ADAB-DD4DCFD94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675" y="366713"/>
            <a:ext cx="9144000" cy="2105024"/>
          </a:xfrm>
        </p:spPr>
        <p:txBody>
          <a:bodyPr>
            <a:normAutofit/>
          </a:bodyPr>
          <a:lstStyle/>
          <a:p>
            <a:r>
              <a:rPr lang="en-US" b="1" dirty="0"/>
              <a:t>Local Elections in England – What is the message?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0CE01-3666-458E-AC80-4438BFD2F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775" y="3233739"/>
            <a:ext cx="9144000" cy="13668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by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Oyeleke Olaoye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199F6-3B92-436B-B929-15E9ADEDEEA1}"/>
              </a:ext>
            </a:extLst>
          </p:cNvPr>
          <p:cNvSpPr txBox="1"/>
          <p:nvPr/>
        </p:nvSpPr>
        <p:spPr>
          <a:xfrm>
            <a:off x="2066927" y="4802745"/>
            <a:ext cx="7800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endParaRPr lang="en-US" sz="1200" dirty="0"/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August 9, 2019</a:t>
            </a:r>
          </a:p>
          <a:p>
            <a:pPr algn="ctr"/>
            <a:endParaRPr lang="en-US" sz="12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A9381F4-D89F-49CA-928B-6E11D3288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1" y="5105402"/>
            <a:ext cx="2993225" cy="199548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790B3F-786E-4326-A29E-C0341B493970}"/>
              </a:ext>
            </a:extLst>
          </p:cNvPr>
          <p:cNvCxnSpPr>
            <a:cxnSpLocks/>
          </p:cNvCxnSpPr>
          <p:nvPr/>
        </p:nvCxnSpPr>
        <p:spPr>
          <a:xfrm>
            <a:off x="180976" y="2576512"/>
            <a:ext cx="12011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ACBD36B-9E84-4190-980C-4507C3EC6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METHOD: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LOGISTIC REGRESSION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9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19" y="349423"/>
            <a:ext cx="890673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Why logistic regression?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eportAdd">
            <a:extLst>
              <a:ext uri="{FF2B5EF4-FFF2-40B4-BE49-F238E27FC236}">
                <a16:creationId xmlns:a16="http://schemas.microsoft.com/office/drawing/2014/main" id="{B6006F1C-FB51-4023-9132-079B8920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A27671-FFF7-4AC5-8E6D-81FD738E5262}"/>
              </a:ext>
            </a:extLst>
          </p:cNvPr>
          <p:cNvCxnSpPr>
            <a:cxnSpLocks/>
          </p:cNvCxnSpPr>
          <p:nvPr/>
        </p:nvCxnSpPr>
        <p:spPr>
          <a:xfrm>
            <a:off x="872229" y="1423050"/>
            <a:ext cx="602420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5743781-B78F-4566-B566-6A2CACFABCA2}"/>
              </a:ext>
            </a:extLst>
          </p:cNvPr>
          <p:cNvSpPr/>
          <p:nvPr/>
        </p:nvSpPr>
        <p:spPr>
          <a:xfrm>
            <a:off x="808147" y="2071211"/>
            <a:ext cx="7210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Relevance in answering the questions of interest.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Flexibility in terms of assumptions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Our response is not normally distributed and no suitable transformation was found.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5E9D1984-6F3E-4C4E-8366-1E2C642E31A2}"/>
              </a:ext>
            </a:extLst>
          </p:cNvPr>
          <p:cNvSpPr txBox="1">
            <a:spLocks/>
          </p:cNvSpPr>
          <p:nvPr/>
        </p:nvSpPr>
        <p:spPr>
          <a:xfrm>
            <a:off x="733735" y="3428999"/>
            <a:ext cx="89067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Limitations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116E96-688E-4951-87D9-498D0ECBD6DD}"/>
              </a:ext>
            </a:extLst>
          </p:cNvPr>
          <p:cNvCxnSpPr>
            <a:cxnSpLocks/>
          </p:cNvCxnSpPr>
          <p:nvPr/>
        </p:nvCxnSpPr>
        <p:spPr>
          <a:xfrm>
            <a:off x="808147" y="4404375"/>
            <a:ext cx="602420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2B9E74-4BBA-4931-B85B-C4A021025A75}"/>
              </a:ext>
            </a:extLst>
          </p:cNvPr>
          <p:cNvSpPr/>
          <p:nvPr/>
        </p:nvSpPr>
        <p:spPr>
          <a:xfrm>
            <a:off x="808147" y="4699235"/>
            <a:ext cx="7210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Multicollinearity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Low sample size</a:t>
            </a:r>
          </a:p>
        </p:txBody>
      </p:sp>
    </p:spTree>
    <p:extLst>
      <p:ext uri="{BB962C8B-B14F-4D97-AF65-F5344CB8AC3E}">
        <p14:creationId xmlns:p14="http://schemas.microsoft.com/office/powerpoint/2010/main" val="3366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09" y="121275"/>
            <a:ext cx="890673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VARIABLE SCREENING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eportAdd">
            <a:extLst>
              <a:ext uri="{FF2B5EF4-FFF2-40B4-BE49-F238E27FC236}">
                <a16:creationId xmlns:a16="http://schemas.microsoft.com/office/drawing/2014/main" id="{B6006F1C-FB51-4023-9132-079B8920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A27671-FFF7-4AC5-8E6D-81FD738E5262}"/>
              </a:ext>
            </a:extLst>
          </p:cNvPr>
          <p:cNvCxnSpPr>
            <a:cxnSpLocks/>
          </p:cNvCxnSpPr>
          <p:nvPr/>
        </p:nvCxnSpPr>
        <p:spPr>
          <a:xfrm>
            <a:off x="624319" y="1194902"/>
            <a:ext cx="602420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7D41A9C0-8536-4762-B9C4-B830CB52E4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0115029"/>
                  </p:ext>
                </p:extLst>
              </p:nvPr>
            </p:nvGraphicFramePr>
            <p:xfrm>
              <a:off x="691254" y="1291589"/>
              <a:ext cx="3614738" cy="484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88792">
                      <a:extLst>
                        <a:ext uri="{9D8B030D-6E8A-4147-A177-3AD203B41FA5}">
                          <a16:colId xmlns:a16="http://schemas.microsoft.com/office/drawing/2014/main" val="3046630061"/>
                        </a:ext>
                      </a:extLst>
                    </a:gridCol>
                    <a:gridCol w="1225946">
                      <a:extLst>
                        <a:ext uri="{9D8B030D-6E8A-4147-A177-3AD203B41FA5}">
                          <a16:colId xmlns:a16="http://schemas.microsoft.com/office/drawing/2014/main" val="3296009009"/>
                        </a:ext>
                      </a:extLst>
                    </a:gridCol>
                  </a:tblGrid>
                  <a:tr h="3539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774479"/>
                      </a:ext>
                    </a:extLst>
                  </a:tr>
                  <a:tr h="3539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Social Grade 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567647"/>
                      </a:ext>
                    </a:extLst>
                  </a:tr>
                  <a:tr h="3539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Social Grade C1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8784557"/>
                      </a:ext>
                    </a:extLst>
                  </a:tr>
                  <a:tr h="353986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50"/>
                              </a:solidFill>
                            </a:rPr>
                            <a:t>Social Grade C2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0.387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14011"/>
                      </a:ext>
                    </a:extLst>
                  </a:tr>
                  <a:tr h="3539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Social Grade C3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4915172"/>
                      </a:ext>
                    </a:extLst>
                  </a:tr>
                  <a:tr h="5674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Conservative Vote Share 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4665638"/>
                      </a:ext>
                    </a:extLst>
                  </a:tr>
                  <a:tr h="567451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Labour</a:t>
                          </a:r>
                          <a:r>
                            <a:rPr lang="en-US" dirty="0"/>
                            <a:t> Vote Share 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179572"/>
                      </a:ext>
                    </a:extLst>
                  </a:tr>
                  <a:tr h="567451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LibDem</a:t>
                          </a:r>
                          <a:r>
                            <a:rPr lang="en-US" dirty="0"/>
                            <a:t> Vote Share 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2045812"/>
                      </a:ext>
                    </a:extLst>
                  </a:tr>
                  <a:tr h="3539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Green Vote Share 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5250646"/>
                      </a:ext>
                    </a:extLst>
                  </a:tr>
                  <a:tr h="3539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UKIP Vote Share 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42206"/>
                      </a:ext>
                    </a:extLst>
                  </a:tr>
                  <a:tr h="3539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Leave EU Votes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14860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7D41A9C0-8536-4762-B9C4-B830CB52E4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0115029"/>
                  </p:ext>
                </p:extLst>
              </p:nvPr>
            </p:nvGraphicFramePr>
            <p:xfrm>
              <a:off x="691254" y="1291589"/>
              <a:ext cx="3614738" cy="484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88792">
                      <a:extLst>
                        <a:ext uri="{9D8B030D-6E8A-4147-A177-3AD203B41FA5}">
                          <a16:colId xmlns:a16="http://schemas.microsoft.com/office/drawing/2014/main" val="3046630061"/>
                        </a:ext>
                      </a:extLst>
                    </a:gridCol>
                    <a:gridCol w="1225946">
                      <a:extLst>
                        <a:ext uri="{9D8B030D-6E8A-4147-A177-3AD203B41FA5}">
                          <a16:colId xmlns:a16="http://schemas.microsoft.com/office/drawing/2014/main" val="3296009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7744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Social Grade 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020" t="-108333" r="-1990" b="-11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65676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Social Grade C1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87845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50"/>
                              </a:solidFill>
                            </a:rPr>
                            <a:t>Social Grade C2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0.387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140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Social Grade C3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020" t="-408333" r="-1990" b="-8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491517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Conservative Vote Share 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020" t="-287736" r="-1990" b="-383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6656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Labour</a:t>
                          </a:r>
                          <a:r>
                            <a:rPr lang="en-US" dirty="0"/>
                            <a:t> Vote Share 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020" t="-391429" r="-1990" b="-2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17957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LibDem</a:t>
                          </a:r>
                          <a:r>
                            <a:rPr lang="en-US" dirty="0"/>
                            <a:t> Vote Share 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020" t="-491429" r="-1990" b="-1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20458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Green Vote Share 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020" t="-1035000" r="-199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52506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UKIP Vote Share 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020" t="-1135000" r="-1990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22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Leave EU Votes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020" t="-1235000" r="-199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14860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CD1EFC2-461B-4381-9B00-046FB6AF577D}"/>
              </a:ext>
            </a:extLst>
          </p:cNvPr>
          <p:cNvSpPr/>
          <p:nvPr/>
        </p:nvSpPr>
        <p:spPr>
          <a:xfrm>
            <a:off x="656180" y="6137909"/>
            <a:ext cx="9329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Table 1</a:t>
            </a:r>
            <a:r>
              <a:rPr lang="en-US" dirty="0"/>
              <a:t>. 	A univariate analysis using a p-value threshold of 0.25 to select variables of clinical 	importance as recommended by Hosmer &amp; </a:t>
            </a:r>
            <a:r>
              <a:rPr lang="en-US" dirty="0" err="1"/>
              <a:t>Lemeshow</a:t>
            </a:r>
            <a:r>
              <a:rPr lang="en-US" dirty="0"/>
              <a:t> (2000).</a:t>
            </a:r>
          </a:p>
        </p:txBody>
      </p:sp>
    </p:spTree>
    <p:extLst>
      <p:ext uri="{BB962C8B-B14F-4D97-AF65-F5344CB8AC3E}">
        <p14:creationId xmlns:p14="http://schemas.microsoft.com/office/powerpoint/2010/main" val="61979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09" y="121275"/>
            <a:ext cx="890673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VARIABLE SCREENING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eportAdd">
            <a:extLst>
              <a:ext uri="{FF2B5EF4-FFF2-40B4-BE49-F238E27FC236}">
                <a16:creationId xmlns:a16="http://schemas.microsoft.com/office/drawing/2014/main" id="{B6006F1C-FB51-4023-9132-079B8920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A27671-FFF7-4AC5-8E6D-81FD738E5262}"/>
              </a:ext>
            </a:extLst>
          </p:cNvPr>
          <p:cNvCxnSpPr>
            <a:cxnSpLocks/>
          </p:cNvCxnSpPr>
          <p:nvPr/>
        </p:nvCxnSpPr>
        <p:spPr>
          <a:xfrm>
            <a:off x="624319" y="1194902"/>
            <a:ext cx="602420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CD1EFC2-461B-4381-9B00-046FB6AF577D}"/>
              </a:ext>
            </a:extLst>
          </p:cNvPr>
          <p:cNvSpPr/>
          <p:nvPr/>
        </p:nvSpPr>
        <p:spPr>
          <a:xfrm>
            <a:off x="172834" y="6488666"/>
            <a:ext cx="9329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Fig 3. 	</a:t>
            </a:r>
            <a:r>
              <a:rPr lang="en-US" dirty="0" err="1"/>
              <a:t>Barplots</a:t>
            </a:r>
            <a:r>
              <a:rPr lang="en-US" dirty="0"/>
              <a:t> and Density plots.	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C5288F3-0FB1-4C0B-9626-B361AB750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5333"/>
          <a:stretch/>
        </p:blipFill>
        <p:spPr>
          <a:xfrm>
            <a:off x="293894" y="1359277"/>
            <a:ext cx="8328136" cy="512938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5253B3A-00E5-4785-B9AB-6600D80DA48D}"/>
              </a:ext>
            </a:extLst>
          </p:cNvPr>
          <p:cNvSpPr/>
          <p:nvPr/>
        </p:nvSpPr>
        <p:spPr>
          <a:xfrm>
            <a:off x="172834" y="1194902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FF1DA3-55A5-42A3-A462-5099E42C0E12}"/>
              </a:ext>
            </a:extLst>
          </p:cNvPr>
          <p:cNvSpPr/>
          <p:nvPr/>
        </p:nvSpPr>
        <p:spPr>
          <a:xfrm>
            <a:off x="3081134" y="1271102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EFD083-76A0-484F-A59B-A26F0238A630}"/>
              </a:ext>
            </a:extLst>
          </p:cNvPr>
          <p:cNvSpPr/>
          <p:nvPr/>
        </p:nvSpPr>
        <p:spPr>
          <a:xfrm>
            <a:off x="6001032" y="1271102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FD0041-4889-48E0-9186-1A668E26B06D}"/>
              </a:ext>
            </a:extLst>
          </p:cNvPr>
          <p:cNvSpPr/>
          <p:nvPr/>
        </p:nvSpPr>
        <p:spPr>
          <a:xfrm>
            <a:off x="172834" y="2558872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915258-D6E0-46E6-B9C3-D8C4A3ECA828}"/>
              </a:ext>
            </a:extLst>
          </p:cNvPr>
          <p:cNvSpPr/>
          <p:nvPr/>
        </p:nvSpPr>
        <p:spPr>
          <a:xfrm>
            <a:off x="3081134" y="2558872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88B229-650A-4013-8E3A-26BC480698BC}"/>
              </a:ext>
            </a:extLst>
          </p:cNvPr>
          <p:cNvSpPr/>
          <p:nvPr/>
        </p:nvSpPr>
        <p:spPr>
          <a:xfrm>
            <a:off x="6001032" y="2558872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B5501E-D55C-4182-9234-7FB41AEC91C5}"/>
              </a:ext>
            </a:extLst>
          </p:cNvPr>
          <p:cNvSpPr/>
          <p:nvPr/>
        </p:nvSpPr>
        <p:spPr>
          <a:xfrm>
            <a:off x="172834" y="3874531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7E66BC-32ED-4536-A3F6-5BC57FFCB4AA}"/>
              </a:ext>
            </a:extLst>
          </p:cNvPr>
          <p:cNvSpPr/>
          <p:nvPr/>
        </p:nvSpPr>
        <p:spPr>
          <a:xfrm>
            <a:off x="3081134" y="3874531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9C14A3-A5A0-4AC2-86A2-322C94A47B95}"/>
              </a:ext>
            </a:extLst>
          </p:cNvPr>
          <p:cNvSpPr/>
          <p:nvPr/>
        </p:nvSpPr>
        <p:spPr>
          <a:xfrm>
            <a:off x="6001032" y="3813628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8B0A89-0F5C-4F0E-967E-1C01C347F09A}"/>
              </a:ext>
            </a:extLst>
          </p:cNvPr>
          <p:cNvSpPr/>
          <p:nvPr/>
        </p:nvSpPr>
        <p:spPr>
          <a:xfrm>
            <a:off x="172834" y="5154259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F59B42-EE42-41E3-AC58-71D54C988212}"/>
              </a:ext>
            </a:extLst>
          </p:cNvPr>
          <p:cNvSpPr/>
          <p:nvPr/>
        </p:nvSpPr>
        <p:spPr>
          <a:xfrm>
            <a:off x="3081134" y="5169002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B4E9AA-EAE9-488B-AD71-9581826E9D2C}"/>
              </a:ext>
            </a:extLst>
          </p:cNvPr>
          <p:cNvSpPr/>
          <p:nvPr/>
        </p:nvSpPr>
        <p:spPr>
          <a:xfrm>
            <a:off x="6001032" y="5150380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57333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09" y="121275"/>
            <a:ext cx="890673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MODEL FOR CONSERVATIVE LOSS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eportAdd">
            <a:extLst>
              <a:ext uri="{FF2B5EF4-FFF2-40B4-BE49-F238E27FC236}">
                <a16:creationId xmlns:a16="http://schemas.microsoft.com/office/drawing/2014/main" id="{B6006F1C-FB51-4023-9132-079B8920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A27671-FFF7-4AC5-8E6D-81FD738E5262}"/>
              </a:ext>
            </a:extLst>
          </p:cNvPr>
          <p:cNvCxnSpPr>
            <a:cxnSpLocks/>
          </p:cNvCxnSpPr>
          <p:nvPr/>
        </p:nvCxnSpPr>
        <p:spPr>
          <a:xfrm>
            <a:off x="624319" y="1194902"/>
            <a:ext cx="731000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71F0517-2E13-492C-B8D2-DA62AAE40449}"/>
                  </a:ext>
                </a:extLst>
              </p:cNvPr>
              <p:cNvSpPr/>
              <p:nvPr/>
            </p:nvSpPr>
            <p:spPr>
              <a:xfrm>
                <a:off x="236665" y="1771690"/>
                <a:ext cx="602126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71F0517-2E13-492C-B8D2-DA62AAE40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5" y="1771690"/>
                <a:ext cx="6021264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30F62F-A4BE-4DBF-9D08-4731D4C76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31780"/>
              </p:ext>
            </p:extLst>
          </p:nvPr>
        </p:nvGraphicFramePr>
        <p:xfrm>
          <a:off x="6103620" y="1535430"/>
          <a:ext cx="5859336" cy="4028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04663006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892586369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9968346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883393744"/>
                    </a:ext>
                  </a:extLst>
                </a:gridCol>
                <a:gridCol w="832901">
                  <a:extLst>
                    <a:ext uri="{9D8B030D-6E8A-4147-A177-3AD203B41FA5}">
                      <a16:colId xmlns:a16="http://schemas.microsoft.com/office/drawing/2014/main" val="2325041783"/>
                    </a:ext>
                  </a:extLst>
                </a:gridCol>
                <a:gridCol w="806860">
                  <a:extLst>
                    <a:ext uri="{9D8B030D-6E8A-4147-A177-3AD203B41FA5}">
                      <a16:colId xmlns:a16="http://schemas.microsoft.com/office/drawing/2014/main" val="329600900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exp(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74479"/>
                  </a:ext>
                </a:extLst>
              </a:tr>
              <a:tr h="7031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Social Grade 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67647"/>
                  </a:ext>
                </a:extLst>
              </a:tr>
              <a:tr h="100450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Conservative Vote Share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65638"/>
                  </a:ext>
                </a:extLst>
              </a:tr>
              <a:tr h="70315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LibDem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Vote Share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45812"/>
                  </a:ext>
                </a:extLst>
              </a:tr>
              <a:tr h="7031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Leave EU Vote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860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AB15B9-D36B-49D8-9F1F-917EF283C3F5}"/>
                  </a:ext>
                </a:extLst>
              </p:cNvPr>
              <p:cNvSpPr txBox="1"/>
              <p:nvPr/>
            </p:nvSpPr>
            <p:spPr>
              <a:xfrm>
                <a:off x="482490" y="2794099"/>
                <a:ext cx="5495925" cy="3409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where: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𝐶𝑜𝑛𝑠𝑒𝑟𝑣𝑎𝑡𝑖𝑣𝑒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𝑃𝑎𝑟𝑡𝑦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𝑙𝑜𝑠𝑖𝑛𝑔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𝑙𝑎𝑟𝑔𝑒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𝑝𝑟𝑜𝑝𝑜𝑟𝑡𝑖𝑜𝑛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𝑠𝑒𝑎𝑡𝑠</m:t>
                      </m:r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𝑠𝑜𝑐𝑖𝑎𝑙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𝑔𝑟𝑎𝑑𝑒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𝑐𝑜𝑛𝑠𝑒𝑟𝑣𝑎𝑡𝑖𝑣𝑒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𝑣𝑜𝑡𝑒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𝑠h𝑎𝑟𝑒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2017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𝐿𝑖𝑏𝐷𝑒𝑚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𝑉𝑜𝑡𝑒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𝑆h𝑎𝑟𝑒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2017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𝐿𝑒𝑎𝑣𝑒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𝑉𝑜𝑡𝑒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AB15B9-D36B-49D8-9F1F-917EF283C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90" y="2794099"/>
                <a:ext cx="5495925" cy="3409972"/>
              </a:xfrm>
              <a:prstGeom prst="rect">
                <a:avLst/>
              </a:prstGeom>
              <a:blipFill>
                <a:blip r:embed="rId5"/>
                <a:stretch>
                  <a:fillRect l="-887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321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09" y="121275"/>
            <a:ext cx="890673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ASSESSMENT OF MODEL FIT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eportAdd">
            <a:extLst>
              <a:ext uri="{FF2B5EF4-FFF2-40B4-BE49-F238E27FC236}">
                <a16:creationId xmlns:a16="http://schemas.microsoft.com/office/drawing/2014/main" id="{B6006F1C-FB51-4023-9132-079B8920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A27671-FFF7-4AC5-8E6D-81FD738E5262}"/>
              </a:ext>
            </a:extLst>
          </p:cNvPr>
          <p:cNvCxnSpPr>
            <a:cxnSpLocks/>
          </p:cNvCxnSpPr>
          <p:nvPr/>
        </p:nvCxnSpPr>
        <p:spPr>
          <a:xfrm>
            <a:off x="624319" y="1194902"/>
            <a:ext cx="731000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EAA637-CB13-427C-BF20-D57DAB2898C9}"/>
              </a:ext>
            </a:extLst>
          </p:cNvPr>
          <p:cNvSpPr txBox="1"/>
          <p:nvPr/>
        </p:nvSpPr>
        <p:spPr>
          <a:xfrm>
            <a:off x="624319" y="1662630"/>
            <a:ext cx="584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HOSMER-LEMESHOW TEST FOR GOODNESS OF FIT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09C4A5-4029-46EC-9CD5-6E3115F11D9C}"/>
                  </a:ext>
                </a:extLst>
              </p:cNvPr>
              <p:cNvSpPr txBox="1"/>
              <p:nvPr/>
            </p:nvSpPr>
            <p:spPr>
              <a:xfrm>
                <a:off x="624319" y="2035747"/>
                <a:ext cx="75009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𝑒𝑥𝑝𝑒𝑐𝑡𝑒𝑑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𝑓𝑟𝑒𝑞𝑢𝑒𝑛𝑐𝑖𝑒𝑠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𝑠𝑖𝑚𝑖𝑙𝑎𝑟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𝑓𝑟𝑒𝑞𝑢𝑒𝑛𝑐𝑒𝑠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𝑒𝑥𝑝𝑒𝑐𝑡𝑒𝑑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𝑓𝑟𝑒𝑞𝑢𝑒𝑛𝑐𝑖𝑒𝑠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09C4A5-4029-46EC-9CD5-6E3115F11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19" y="2035747"/>
                <a:ext cx="7500937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29D82955-27AB-44B3-B5E9-2ED452B74A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4964103"/>
                  </p:ext>
                </p:extLst>
              </p:nvPr>
            </p:nvGraphicFramePr>
            <p:xfrm>
              <a:off x="699248" y="2986418"/>
              <a:ext cx="8127999" cy="7427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46565638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86706162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124984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Degree of Freedom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674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34628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29D82955-27AB-44B3-B5E9-2ED452B74A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4964103"/>
                  </p:ext>
                </p:extLst>
              </p:nvPr>
            </p:nvGraphicFramePr>
            <p:xfrm>
              <a:off x="699248" y="2986418"/>
              <a:ext cx="8127999" cy="7427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46565638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86706162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12498444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8065" r="-20022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Degree of Freedom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674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34628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FE8172A-AB7E-45E5-B60A-FB26972D9E27}"/>
              </a:ext>
            </a:extLst>
          </p:cNvPr>
          <p:cNvSpPr txBox="1"/>
          <p:nvPr/>
        </p:nvSpPr>
        <p:spPr>
          <a:xfrm>
            <a:off x="624319" y="2617086"/>
            <a:ext cx="584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RESULT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16230-7DBF-4547-99F2-53046DFCD71E}"/>
              </a:ext>
            </a:extLst>
          </p:cNvPr>
          <p:cNvSpPr txBox="1"/>
          <p:nvPr/>
        </p:nvSpPr>
        <p:spPr>
          <a:xfrm>
            <a:off x="624319" y="4150481"/>
            <a:ext cx="948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Conclusion</a:t>
            </a:r>
            <a:r>
              <a:rPr lang="en-US" b="1" dirty="0"/>
              <a:t> </a:t>
            </a:r>
          </a:p>
          <a:p>
            <a:r>
              <a:rPr lang="en-US" b="1" dirty="0"/>
              <a:t>As p-value &gt; 0.05, we do not reject the null hypothesis at 5% level of significance and conclude that there is no evidence of lack of fit for the specified model.</a:t>
            </a:r>
          </a:p>
        </p:txBody>
      </p:sp>
    </p:spTree>
    <p:extLst>
      <p:ext uri="{BB962C8B-B14F-4D97-AF65-F5344CB8AC3E}">
        <p14:creationId xmlns:p14="http://schemas.microsoft.com/office/powerpoint/2010/main" val="219290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ACBD36B-9E84-4190-980C-4507C3EC6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ADVANCED ANALYSIS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PLAN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68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09" y="121275"/>
            <a:ext cx="890673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AREAL UNIT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eportAdd">
            <a:extLst>
              <a:ext uri="{FF2B5EF4-FFF2-40B4-BE49-F238E27FC236}">
                <a16:creationId xmlns:a16="http://schemas.microsoft.com/office/drawing/2014/main" id="{B6006F1C-FB51-4023-9132-079B8920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A27671-FFF7-4AC5-8E6D-81FD738E5262}"/>
              </a:ext>
            </a:extLst>
          </p:cNvPr>
          <p:cNvCxnSpPr>
            <a:cxnSpLocks/>
          </p:cNvCxnSpPr>
          <p:nvPr/>
        </p:nvCxnSpPr>
        <p:spPr>
          <a:xfrm>
            <a:off x="624319" y="1194902"/>
            <a:ext cx="731000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216535F-85B0-458E-990A-00D7AFC2F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09" y="1272073"/>
            <a:ext cx="5629520" cy="4391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C15B74-535F-4931-BFB9-5380FE39E6D3}"/>
              </a:ext>
            </a:extLst>
          </p:cNvPr>
          <p:cNvSpPr txBox="1"/>
          <p:nvPr/>
        </p:nvSpPr>
        <p:spPr>
          <a:xfrm>
            <a:off x="595409" y="5765536"/>
            <a:ext cx="6553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an areal unit data where the domain (England) is split into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/>
              <a:t> non-overlapping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suspect spatial autocorrelation.</a:t>
            </a:r>
          </a:p>
        </p:txBody>
      </p:sp>
    </p:spTree>
    <p:extLst>
      <p:ext uri="{BB962C8B-B14F-4D97-AF65-F5344CB8AC3E}">
        <p14:creationId xmlns:p14="http://schemas.microsoft.com/office/powerpoint/2010/main" val="2150043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09" y="121275"/>
            <a:ext cx="890673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QUESTIONS OF INTEREST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eportAdd">
            <a:extLst>
              <a:ext uri="{FF2B5EF4-FFF2-40B4-BE49-F238E27FC236}">
                <a16:creationId xmlns:a16="http://schemas.microsoft.com/office/drawing/2014/main" id="{B6006F1C-FB51-4023-9132-079B8920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A27671-FFF7-4AC5-8E6D-81FD738E5262}"/>
              </a:ext>
            </a:extLst>
          </p:cNvPr>
          <p:cNvCxnSpPr>
            <a:cxnSpLocks/>
          </p:cNvCxnSpPr>
          <p:nvPr/>
        </p:nvCxnSpPr>
        <p:spPr>
          <a:xfrm>
            <a:off x="624319" y="1194902"/>
            <a:ext cx="731000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9EE29-3A7B-4487-9A1E-1E98ABC22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19" y="1635125"/>
            <a:ext cx="767715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is the spatial pattern in the data?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Does the data contain spatial autocorrelation or are the units independent?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we remove the spatial random effect and estimate a spatially smooth mean function for the 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96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E3E6-9105-43FE-ADAB-DD4DCFD94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675" y="366713"/>
            <a:ext cx="9144000" cy="2105024"/>
          </a:xfrm>
        </p:spPr>
        <p:txBody>
          <a:bodyPr>
            <a:normAutofit/>
          </a:bodyPr>
          <a:lstStyle/>
          <a:p>
            <a:r>
              <a:rPr lang="en-US" b="1" dirty="0"/>
              <a:t>Thank you for listening!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A9381F4-D89F-49CA-928B-6E11D3288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1" y="5105402"/>
            <a:ext cx="2993225" cy="199548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790B3F-786E-4326-A29E-C0341B493970}"/>
              </a:ext>
            </a:extLst>
          </p:cNvPr>
          <p:cNvCxnSpPr>
            <a:cxnSpLocks/>
          </p:cNvCxnSpPr>
          <p:nvPr/>
        </p:nvCxnSpPr>
        <p:spPr>
          <a:xfrm>
            <a:off x="180976" y="2576512"/>
            <a:ext cx="12011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3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ACBD36B-9E84-4190-980C-4507C3EC6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STUDY BACKGROUND &amp; OBJECTIVES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18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F24B-9FAA-4B6D-A7D4-408C1B0D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075" y="51752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48644-4E14-4C3B-B47E-95FE9CB1D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2445" y="1628782"/>
                <a:ext cx="7905750" cy="14700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𝑝𝑟𝑜𝑝𝑜𝑟𝑡𝑖𝑜𝑛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𝑐h𝑎𝑛𝑔𝑒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𝑎𝑣𝑎𝑖𝑙𝑎𝑏𝑙𝑒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𝑠𝑒𝑎𝑡𝑠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48644-4E14-4C3B-B47E-95FE9CB1D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2445" y="1628782"/>
                <a:ext cx="7905750" cy="1470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0DC680-8A4E-4168-9936-07593C60DA45}"/>
              </a:ext>
            </a:extLst>
          </p:cNvPr>
          <p:cNvSpPr txBox="1">
            <a:spLocks/>
          </p:cNvSpPr>
          <p:nvPr/>
        </p:nvSpPr>
        <p:spPr>
          <a:xfrm>
            <a:off x="1108075" y="3697285"/>
            <a:ext cx="7905750" cy="1470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Why did we create this variable?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Relevance in answering our questions of interest</a:t>
            </a:r>
          </a:p>
          <a:p>
            <a:r>
              <a:rPr lang="en-US" dirty="0"/>
              <a:t>To account for differing number of seats each council put up for election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5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70" y="466432"/>
            <a:ext cx="747417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en-US" sz="4000" b="1" dirty="0"/>
              <a:t>BACKGROUND  OF THE STUDY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BC990-1E09-43A8-9E10-B9EBC3B1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England held local elections on 2</a:t>
            </a:r>
            <a:r>
              <a:rPr lang="en-US" sz="2400" baseline="30000" dirty="0"/>
              <a:t>nd</a:t>
            </a:r>
            <a:r>
              <a:rPr lang="en-US" sz="2400" dirty="0"/>
              <a:t> of May, 2019. The two main parties suffered losses while minor parties made significant gains.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Our interest is in describing the characteristics of the local authorities where the significant change in hand happened.</a:t>
            </a:r>
          </a:p>
          <a:p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eportAdd">
            <a:extLst>
              <a:ext uri="{FF2B5EF4-FFF2-40B4-BE49-F238E27FC236}">
                <a16:creationId xmlns:a16="http://schemas.microsoft.com/office/drawing/2014/main" id="{B6006F1C-FB51-4023-9132-079B8920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B3F76D-DE1A-4892-B782-00066B7C6E09}"/>
              </a:ext>
            </a:extLst>
          </p:cNvPr>
          <p:cNvCxnSpPr>
            <a:cxnSpLocks/>
          </p:cNvCxnSpPr>
          <p:nvPr/>
        </p:nvCxnSpPr>
        <p:spPr>
          <a:xfrm>
            <a:off x="1052870" y="1495425"/>
            <a:ext cx="602420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29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95" y="421555"/>
            <a:ext cx="7474172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RESEARCH QUESTIONS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BC990-1E09-43A8-9E10-B9EBC3B1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95" y="1623293"/>
            <a:ext cx="8231838" cy="4506761"/>
          </a:xfrm>
        </p:spPr>
        <p:txBody>
          <a:bodyPr anchor="ctr">
            <a:normAutofit/>
          </a:bodyPr>
          <a:lstStyle/>
          <a:p>
            <a:pPr lvl="0"/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where the </a:t>
            </a:r>
            <a:r>
              <a:rPr lang="en-US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Conservatives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lost a large proportion of the seats up for election?</a:t>
            </a:r>
          </a:p>
          <a:p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where </a:t>
            </a:r>
            <a:r>
              <a:rPr lang="en-US" b="1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Labour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lost a large proportion of the seats up for election? </a:t>
            </a:r>
          </a:p>
          <a:p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in which the </a:t>
            </a:r>
            <a:r>
              <a:rPr lang="en-US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Liberal Democrats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/ </a:t>
            </a:r>
            <a:r>
              <a:rPr lang="en-US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Greens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/ </a:t>
            </a:r>
            <a:r>
              <a:rPr lang="en-US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Independents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made the largest gains? </a:t>
            </a:r>
          </a:p>
          <a:p>
            <a:pPr marL="0" lvl="0" indent="0">
              <a:buNone/>
            </a:pPr>
            <a:r>
              <a:rPr lang="en-US" sz="1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</a:p>
          <a:p>
            <a:pPr marL="0" lvl="0" indent="0">
              <a:buNone/>
            </a:pPr>
            <a:endParaRPr lang="en-US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eportAdd">
            <a:extLst>
              <a:ext uri="{FF2B5EF4-FFF2-40B4-BE49-F238E27FC236}">
                <a16:creationId xmlns:a16="http://schemas.microsoft.com/office/drawing/2014/main" id="{B6006F1C-FB51-4023-9132-079B8920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609E5EB5-10CB-4086-B53D-C0E6F1E5E582}"/>
              </a:ext>
            </a:extLst>
          </p:cNvPr>
          <p:cNvSpPr txBox="1">
            <a:spLocks/>
          </p:cNvSpPr>
          <p:nvPr/>
        </p:nvSpPr>
        <p:spPr>
          <a:xfrm>
            <a:off x="757595" y="3101389"/>
            <a:ext cx="8231838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dirty="0"/>
          </a:p>
          <a:p>
            <a:pPr lvl="0"/>
            <a:endParaRPr lang="en-US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366E51-47E8-451E-9E1C-06AFECC35A34}"/>
              </a:ext>
            </a:extLst>
          </p:cNvPr>
          <p:cNvCxnSpPr>
            <a:cxnSpLocks/>
          </p:cNvCxnSpPr>
          <p:nvPr/>
        </p:nvCxnSpPr>
        <p:spPr>
          <a:xfrm>
            <a:off x="872229" y="1423050"/>
            <a:ext cx="602420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60B1400-54C3-474B-9F5A-32CC98E8FA4B}"/>
              </a:ext>
            </a:extLst>
          </p:cNvPr>
          <p:cNvSpPr/>
          <p:nvPr/>
        </p:nvSpPr>
        <p:spPr>
          <a:xfrm>
            <a:off x="805554" y="1857375"/>
            <a:ext cx="7772400" cy="5412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What are the characteristics of the local authorities</a:t>
            </a:r>
          </a:p>
        </p:txBody>
      </p:sp>
    </p:spTree>
    <p:extLst>
      <p:ext uri="{BB962C8B-B14F-4D97-AF65-F5344CB8AC3E}">
        <p14:creationId xmlns:p14="http://schemas.microsoft.com/office/powerpoint/2010/main" val="126009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ACBD36B-9E84-4190-980C-4507C3EC6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DESCRIPTION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OF THE 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DATA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33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19" y="349423"/>
            <a:ext cx="890673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England Local Election 2019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eportAdd">
            <a:extLst>
              <a:ext uri="{FF2B5EF4-FFF2-40B4-BE49-F238E27FC236}">
                <a16:creationId xmlns:a16="http://schemas.microsoft.com/office/drawing/2014/main" id="{B6006F1C-FB51-4023-9132-079B8920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49AE1C-E590-43FE-914A-AECE4E538FAB}"/>
              </a:ext>
            </a:extLst>
          </p:cNvPr>
          <p:cNvSpPr/>
          <p:nvPr/>
        </p:nvSpPr>
        <p:spPr>
          <a:xfrm>
            <a:off x="752475" y="1771650"/>
            <a:ext cx="7772400" cy="4000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248 observations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E35EF4-FF7E-445F-93B1-DBCA61339490}"/>
              </a:ext>
            </a:extLst>
          </p:cNvPr>
          <p:cNvSpPr/>
          <p:nvPr/>
        </p:nvSpPr>
        <p:spPr>
          <a:xfrm>
            <a:off x="752475" y="2268364"/>
            <a:ext cx="2370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41 incomplete cases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2AC29-39BF-4E25-8651-4922E1DB91C6}"/>
              </a:ext>
            </a:extLst>
          </p:cNvPr>
          <p:cNvSpPr/>
          <p:nvPr/>
        </p:nvSpPr>
        <p:spPr>
          <a:xfrm>
            <a:off x="752475" y="2734360"/>
            <a:ext cx="7772400" cy="4000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Five (5) response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1A74DE-E19C-40D0-80D8-5509172A536C}"/>
              </a:ext>
            </a:extLst>
          </p:cNvPr>
          <p:cNvSpPr/>
          <p:nvPr/>
        </p:nvSpPr>
        <p:spPr>
          <a:xfrm>
            <a:off x="752475" y="3231074"/>
            <a:ext cx="7641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Proportion change for (Conservative, </a:t>
            </a:r>
            <a:r>
              <a:rPr lang="en-US" dirty="0" err="1"/>
              <a:t>Labour</a:t>
            </a:r>
            <a:r>
              <a:rPr lang="en-US" dirty="0"/>
              <a:t>, </a:t>
            </a:r>
            <a:r>
              <a:rPr lang="en-US" dirty="0" err="1"/>
              <a:t>LibDem</a:t>
            </a:r>
            <a:r>
              <a:rPr lang="en-US" dirty="0"/>
              <a:t>, Independents, Greens)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A79ED-9755-4901-A326-D9F5B847A759}"/>
              </a:ext>
            </a:extLst>
          </p:cNvPr>
          <p:cNvSpPr/>
          <p:nvPr/>
        </p:nvSpPr>
        <p:spPr>
          <a:xfrm>
            <a:off x="752475" y="3800521"/>
            <a:ext cx="7772400" cy="4000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Eleven (11) explanatory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BA73A4-E53A-4BD2-8243-40E2230FE71E}"/>
              </a:ext>
            </a:extLst>
          </p:cNvPr>
          <p:cNvSpPr/>
          <p:nvPr/>
        </p:nvSpPr>
        <p:spPr>
          <a:xfrm>
            <a:off x="752475" y="4297235"/>
            <a:ext cx="870930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Proportion of people in social grade (AB, C1, C2, DE).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Vote Share in the 2017 General Election for (Conservative, </a:t>
            </a:r>
            <a:r>
              <a:rPr lang="en-US" dirty="0" err="1"/>
              <a:t>Labour</a:t>
            </a:r>
            <a:r>
              <a:rPr lang="en-US" dirty="0"/>
              <a:t>, </a:t>
            </a:r>
            <a:r>
              <a:rPr lang="en-US" dirty="0" err="1"/>
              <a:t>LibDem</a:t>
            </a:r>
            <a:r>
              <a:rPr lang="en-US" dirty="0"/>
              <a:t>, UKIP, Green)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Leave EU Vote Share in 2016 referendum.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 of Local Authority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CC2138-A88A-475D-9142-D31E53BD9D2C}"/>
              </a:ext>
            </a:extLst>
          </p:cNvPr>
          <p:cNvSpPr/>
          <p:nvPr/>
        </p:nvSpPr>
        <p:spPr>
          <a:xfrm>
            <a:off x="752475" y="5586352"/>
            <a:ext cx="7772400" cy="4048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51C722-12B9-401C-AAF9-BC7A5A60BCB3}"/>
              </a:ext>
            </a:extLst>
          </p:cNvPr>
          <p:cNvSpPr/>
          <p:nvPr/>
        </p:nvSpPr>
        <p:spPr>
          <a:xfrm>
            <a:off x="698611" y="5991226"/>
            <a:ext cx="9390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split our dataset into five, one for each party, for the purpose of this presentation, we focus on the results for the Conservative </a:t>
            </a:r>
            <a:r>
              <a:rPr lang="en-US" dirty="0" err="1"/>
              <a:t>dataframe</a:t>
            </a:r>
            <a:r>
              <a:rPr lang="en-US" dirty="0"/>
              <a:t> , the same approach was adopted for the rest parties.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417F85-C3CA-437B-85AD-211465A75419}"/>
              </a:ext>
            </a:extLst>
          </p:cNvPr>
          <p:cNvCxnSpPr>
            <a:cxnSpLocks/>
          </p:cNvCxnSpPr>
          <p:nvPr/>
        </p:nvCxnSpPr>
        <p:spPr>
          <a:xfrm>
            <a:off x="872229" y="1423050"/>
            <a:ext cx="752221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29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ACBD36B-9E84-4190-980C-4507C3EC6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INITIAL INSIGHTS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7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BF24B-9FAA-4B6D-A7D4-408C1B0D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INITIAL INSIGHTS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20F2344-66DA-47AE-AA70-F6BEA49D9DD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b="7358"/>
          <a:stretch/>
        </p:blipFill>
        <p:spPr bwMode="auto">
          <a:xfrm>
            <a:off x="4032514" y="133350"/>
            <a:ext cx="6740261" cy="560070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AE7458-5846-429F-BF23-6C740BDA4298}"/>
              </a:ext>
            </a:extLst>
          </p:cNvPr>
          <p:cNvSpPr txBox="1"/>
          <p:nvPr/>
        </p:nvSpPr>
        <p:spPr>
          <a:xfrm>
            <a:off x="5624512" y="6178882"/>
            <a:ext cx="499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Fig 1. </a:t>
            </a:r>
            <a:r>
              <a:rPr lang="en-US" dirty="0"/>
              <a:t>	Snapshot of the election result.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759A3-ABD8-44EE-83F4-0855DC39DA9A}"/>
              </a:ext>
            </a:extLst>
          </p:cNvPr>
          <p:cNvSpPr txBox="1"/>
          <p:nvPr/>
        </p:nvSpPr>
        <p:spPr>
          <a:xfrm>
            <a:off x="4492605" y="5746990"/>
            <a:ext cx="1293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Conservative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823FB8-4E1B-4A08-8620-3B5050D5D685}"/>
              </a:ext>
            </a:extLst>
          </p:cNvPr>
          <p:cNvSpPr txBox="1"/>
          <p:nvPr/>
        </p:nvSpPr>
        <p:spPr>
          <a:xfrm>
            <a:off x="5988200" y="5740640"/>
            <a:ext cx="580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Green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C5584-BB34-45E8-8F34-0627CAB1FD0F}"/>
              </a:ext>
            </a:extLst>
          </p:cNvPr>
          <p:cNvSpPr txBox="1"/>
          <p:nvPr/>
        </p:nvSpPr>
        <p:spPr>
          <a:xfrm>
            <a:off x="7008021" y="5746990"/>
            <a:ext cx="1167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Independents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72C823-52AD-4099-A1BD-88EF52DAA265}"/>
              </a:ext>
            </a:extLst>
          </p:cNvPr>
          <p:cNvSpPr txBox="1"/>
          <p:nvPr/>
        </p:nvSpPr>
        <p:spPr>
          <a:xfrm>
            <a:off x="8432024" y="5736782"/>
            <a:ext cx="1167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Labour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8A40EE-7608-4D6A-9944-838168AF5DBA}"/>
              </a:ext>
            </a:extLst>
          </p:cNvPr>
          <p:cNvSpPr txBox="1"/>
          <p:nvPr/>
        </p:nvSpPr>
        <p:spPr>
          <a:xfrm>
            <a:off x="9296129" y="5736782"/>
            <a:ext cx="148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Liberal Democrat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AC8F7-D0D6-4C6A-8152-46C3809FF439}"/>
              </a:ext>
            </a:extLst>
          </p:cNvPr>
          <p:cNvSpPr txBox="1"/>
          <p:nvPr/>
        </p:nvSpPr>
        <p:spPr>
          <a:xfrm rot="16200000">
            <a:off x="2781048" y="281672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Proportion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6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F24B-9FAA-4B6D-A7D4-408C1B0D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5" y="1649197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INITIAL INSIGHTS</a:t>
            </a:r>
          </a:p>
        </p:txBody>
      </p:sp>
      <p:pic>
        <p:nvPicPr>
          <p:cNvPr id="46" name="Content Placeholder 12">
            <a:extLst>
              <a:ext uri="{FF2B5EF4-FFF2-40B4-BE49-F238E27FC236}">
                <a16:creationId xmlns:a16="http://schemas.microsoft.com/office/drawing/2014/main" id="{6C895078-5D50-4633-84F2-E3FFDE9C4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73" y="600077"/>
            <a:ext cx="9073502" cy="50577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B07E80F-2C7F-421F-B31D-050D9BA98EDC}"/>
              </a:ext>
            </a:extLst>
          </p:cNvPr>
          <p:cNvSpPr txBox="1"/>
          <p:nvPr/>
        </p:nvSpPr>
        <p:spPr>
          <a:xfrm>
            <a:off x="2861427" y="5796260"/>
            <a:ext cx="8410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Fig 2. </a:t>
            </a:r>
            <a:r>
              <a:rPr lang="en-US" dirty="0"/>
              <a:t>	Scatterplot indicating a class divide in choice of support for Conservative 	where AB &amp; C1 had a negative relationship with Conservative, C2 &amp; DE had a 	positive relationship for Conservative.</a:t>
            </a:r>
          </a:p>
        </p:txBody>
      </p:sp>
    </p:spTree>
    <p:extLst>
      <p:ext uri="{BB962C8B-B14F-4D97-AF65-F5344CB8AC3E}">
        <p14:creationId xmlns:p14="http://schemas.microsoft.com/office/powerpoint/2010/main" val="213737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689</Words>
  <Application>Microsoft Office PowerPoint</Application>
  <PresentationFormat>Widescreen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Browallia New</vt:lpstr>
      <vt:lpstr>Calibri</vt:lpstr>
      <vt:lpstr>Calibri Light</vt:lpstr>
      <vt:lpstr>Cambria Math</vt:lpstr>
      <vt:lpstr>Wingdings</vt:lpstr>
      <vt:lpstr>Office Theme</vt:lpstr>
      <vt:lpstr>Local Elections in England – What is the message?</vt:lpstr>
      <vt:lpstr>STUDY BACKGROUND &amp; OBJECTIVES</vt:lpstr>
      <vt:lpstr> BACKGROUND  OF THE STUDY</vt:lpstr>
      <vt:lpstr>RESEARCH QUESTIONS</vt:lpstr>
      <vt:lpstr>DESCRIPTION OF THE  DATA</vt:lpstr>
      <vt:lpstr>England Local Election 2019 Dataset</vt:lpstr>
      <vt:lpstr>INITIAL INSIGHTS</vt:lpstr>
      <vt:lpstr>INITIAL INSIGHTS</vt:lpstr>
      <vt:lpstr>INITIAL INSIGHTS</vt:lpstr>
      <vt:lpstr>METHOD: LOGISTIC REGRESSION</vt:lpstr>
      <vt:lpstr>Why logistic regression?</vt:lpstr>
      <vt:lpstr>VARIABLE SCREENING</vt:lpstr>
      <vt:lpstr>VARIABLE SCREENING</vt:lpstr>
      <vt:lpstr>MODEL FOR CONSERVATIVE LOSS</vt:lpstr>
      <vt:lpstr>ASSESSMENT OF MODEL FIT</vt:lpstr>
      <vt:lpstr>ADVANCED ANALYSIS PLAN</vt:lpstr>
      <vt:lpstr>AREAL UNIT DATA</vt:lpstr>
      <vt:lpstr>QUESTIONS OF INTEREST</vt:lpstr>
      <vt:lpstr>Thank you for listening!</vt:lpstr>
      <vt:lpstr>DATA TRANSFORMATION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Elections in England – What is the message?</dc:title>
  <dc:creator>Oyeleke Olaoye</dc:creator>
  <cp:lastModifiedBy>Oyeleke Olaoye</cp:lastModifiedBy>
  <cp:revision>19</cp:revision>
  <dcterms:created xsi:type="dcterms:W3CDTF">2019-08-07T19:02:18Z</dcterms:created>
  <dcterms:modified xsi:type="dcterms:W3CDTF">2019-08-07T23:56:28Z</dcterms:modified>
</cp:coreProperties>
</file>