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73" r:id="rId4"/>
    <p:sldId id="276" r:id="rId5"/>
    <p:sldId id="275" r:id="rId6"/>
    <p:sldId id="277" r:id="rId7"/>
    <p:sldId id="293" r:id="rId8"/>
    <p:sldId id="278" r:id="rId9"/>
    <p:sldId id="263" r:id="rId10"/>
    <p:sldId id="291" r:id="rId11"/>
    <p:sldId id="281" r:id="rId12"/>
    <p:sldId id="282" r:id="rId13"/>
    <p:sldId id="283" r:id="rId14"/>
    <p:sldId id="284" r:id="rId15"/>
    <p:sldId id="285" r:id="rId16"/>
    <p:sldId id="292" r:id="rId17"/>
    <p:sldId id="286" r:id="rId18"/>
    <p:sldId id="287" r:id="rId19"/>
    <p:sldId id="288" r:id="rId20"/>
    <p:sldId id="289" r:id="rId21"/>
    <p:sldId id="290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E49C9B4-EB0B-43B6-8B5F-6E20F3EB3825}">
          <p14:sldIdLst>
            <p14:sldId id="256"/>
            <p14:sldId id="272"/>
            <p14:sldId id="273"/>
            <p14:sldId id="276"/>
            <p14:sldId id="275"/>
            <p14:sldId id="277"/>
            <p14:sldId id="293"/>
            <p14:sldId id="278"/>
            <p14:sldId id="263"/>
            <p14:sldId id="291"/>
            <p14:sldId id="281"/>
            <p14:sldId id="282"/>
            <p14:sldId id="283"/>
            <p14:sldId id="284"/>
            <p14:sldId id="285"/>
            <p14:sldId id="292"/>
            <p14:sldId id="286"/>
            <p14:sldId id="287"/>
            <p14:sldId id="288"/>
            <p14:sldId id="289"/>
            <p14:sldId id="290"/>
          </p14:sldIdLst>
        </p14:section>
        <p14:section name="EXTRAS" id="{D2FDD72F-93A2-4912-8E50-17A9958FEE99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34E4-61E4-4C78-A78B-EFF303FA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E8292-BC85-4679-8EC9-EE94EA97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6E34-81DF-42D1-AAC1-A194DA86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B261-E1DB-4AE1-B058-919F7653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1C55-C779-4909-B7CB-7A02CEE9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B6AF-20AF-4AD3-A59E-0E3E0373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73FF-792A-43C6-9E68-7E13D07CE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9EB3-F216-45C1-B9CE-4ABD9C50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08A1-EFB6-4F0A-B52F-376A791C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F6FE-9540-46EC-AB80-ADE98CB2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7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C5335-46D3-4220-8160-5FAB2A2A6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6D6E0-8E1A-44AE-BCDF-A5C03A751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F7D5-661B-4F82-B8DC-007D9D61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416E-DA7F-4D82-83B6-250BDA4B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2D0C-CD62-473E-A4E4-07F22B6E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7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B850-45CD-4F84-AB54-451F14F4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AFB8-13A9-4534-81B8-E1930F7A0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A2C5-39E7-4AA9-9FDF-26A7842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1927-E9D1-4334-A68A-1467A071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DCAA-B3C3-4F95-B6BC-3BD9F3BF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CCC0-C631-4E04-8579-D3B67A6A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AE11-E177-46C9-AD34-22FB53F7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0A49-46CF-4962-8E7E-09D6CCFC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6423-DF47-4386-B194-9B8C0768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48EAB-1862-4C35-B3BB-C7F8094F0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6FE3-698A-4084-8E8B-7FB48D06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0F82-2908-4D57-B015-BC78D72F3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4D8C-639B-48AF-AA0A-C8FAA389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8C96C-F436-4D46-9080-9430A170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9863-A87C-4F3B-8A3A-9459ECF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502AE-E1BE-4356-BD94-E569672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F60A-2A93-46DF-A6BA-7D849B0A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DF6E-EB51-474E-A080-E5602E14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2BFA5-38F4-4C2E-8DF3-25C5C9C9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FEB1-7628-4695-BC6E-322FB83C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968F2-E4C9-47F5-9651-E55658580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248ED-39E9-4A1A-8429-2CD518F2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E552-3D3F-41EB-948F-85158E89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C88F1-9FF0-4D1F-A8E3-A11C0BA7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EC63-C8B2-4F2C-844F-1853229B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D31F6-6C7E-4588-8D1D-D577407EF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6D4CA-9CB8-444B-A9F1-226BC95B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0E009-6AC1-4E97-9FBA-7A32EEB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00280-E65C-413F-88B3-8F1A016B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A2655-94AA-44C0-AB88-AFFBF81E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DE818-00EC-4AEF-B5C6-10169027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4B5C-A576-43AF-90F2-02ED8735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67F8-C840-47A3-A519-23FA3342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E7C99-5D61-459C-AF64-D8155B040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3F0FA-5CE4-4759-918A-3D3D5910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CD171-CE7A-436F-B7A9-1FEA54C3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9A000-63BD-4A7B-B686-C4677D4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6496-7CE1-4D64-8B7F-F8CCD98A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FD9E3-EE8F-479B-A47F-04251DE93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4680C-E128-4B37-81E4-C88B32F4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9092-9C74-4BD8-84B0-F7ED391A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2ACC-460C-42EB-8F08-C9B1E400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061A-DAAE-49A8-9DC5-5D8802F1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11BD6-D193-42C3-881F-6C80B0FA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F0AE-3325-4970-90B7-07B4FCA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81C7-80F7-49CC-BD1F-6DB28AAF1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EFBB1-5B1E-4A5B-864B-4B5DFB7161A7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61DC-DBED-46A3-BD2D-25EC04AE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6F49-9F23-4FCE-BA3E-31FDA4A1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F36D8-0372-4C11-AD0F-1AA6126EF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3E6-9105-43FE-ADAB-DD4DCFD9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66713"/>
            <a:ext cx="9144000" cy="2105024"/>
          </a:xfrm>
        </p:spPr>
        <p:txBody>
          <a:bodyPr>
            <a:normAutofit/>
          </a:bodyPr>
          <a:lstStyle/>
          <a:p>
            <a:r>
              <a:rPr lang="en-US" b="1" dirty="0"/>
              <a:t>Local Elections in England – What is the message?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0CE01-3666-458E-AC80-4438BFD2F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775" y="3233739"/>
            <a:ext cx="9144000" cy="13668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by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Oyeleke Olaoye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199F6-3B92-436B-B929-15E9ADEDEEA1}"/>
              </a:ext>
            </a:extLst>
          </p:cNvPr>
          <p:cNvSpPr txBox="1"/>
          <p:nvPr/>
        </p:nvSpPr>
        <p:spPr>
          <a:xfrm>
            <a:off x="2066927" y="4802745"/>
            <a:ext cx="78009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endParaRPr lang="en-US" sz="1200" dirty="0"/>
          </a:p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</a:rPr>
              <a:t>August 9, 2019</a:t>
            </a:r>
          </a:p>
          <a:p>
            <a:pPr algn="ctr"/>
            <a:endParaRPr lang="en-US" sz="1200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A9381F4-D89F-49CA-928B-6E11D32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1" y="5105402"/>
            <a:ext cx="2993225" cy="19954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790B3F-786E-4326-A29E-C0341B493970}"/>
              </a:ext>
            </a:extLst>
          </p:cNvPr>
          <p:cNvCxnSpPr>
            <a:cxnSpLocks/>
          </p:cNvCxnSpPr>
          <p:nvPr/>
        </p:nvCxnSpPr>
        <p:spPr>
          <a:xfrm>
            <a:off x="180976" y="2576512"/>
            <a:ext cx="12011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" y="1649197"/>
            <a:ext cx="2743200" cy="2743200"/>
          </a:xfrm>
          <a:prstGeom prst="ellipse">
            <a:avLst/>
          </a:prstGeom>
          <a:solidFill>
            <a:schemeClr val="accent1"/>
          </a:solidFill>
          <a:ln w="174625" cmpd="thinThick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INITIAL INSIGHTS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7B2585-1984-426E-BB88-45E76E34259F}"/>
              </a:ext>
            </a:extLst>
          </p:cNvPr>
          <p:cNvSpPr txBox="1"/>
          <p:nvPr/>
        </p:nvSpPr>
        <p:spPr>
          <a:xfrm>
            <a:off x="3323440" y="5661505"/>
            <a:ext cx="841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2. </a:t>
            </a:r>
            <a:r>
              <a:rPr lang="en-US" dirty="0"/>
              <a:t>	</a:t>
            </a:r>
            <a:r>
              <a:rPr lang="en-US" b="1" dirty="0"/>
              <a:t>Scatterplot indicating a class divide in choice of support for Conservative 	where AB &amp; C1 had a negative relationship with Conservative, C2 &amp; DE had a 	positive relationship for Conservative.</a:t>
            </a:r>
          </a:p>
        </p:txBody>
      </p:sp>
      <p:pic>
        <p:nvPicPr>
          <p:cNvPr id="37" name="Content Placeholder 12">
            <a:extLst>
              <a:ext uri="{FF2B5EF4-FFF2-40B4-BE49-F238E27FC236}">
                <a16:creationId xmlns:a16="http://schemas.microsoft.com/office/drawing/2014/main" id="{F088DDCB-28F1-4784-8ED4-2D628E6F3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68" y="491909"/>
            <a:ext cx="8410593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4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METHOD: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BINARY LOGISTIC REGRESSION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9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19" y="349423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Why logistic regression?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743781-B78F-4566-B566-6A2CACFABCA2}"/>
              </a:ext>
            </a:extLst>
          </p:cNvPr>
          <p:cNvSpPr/>
          <p:nvPr/>
        </p:nvSpPr>
        <p:spPr>
          <a:xfrm>
            <a:off x="843319" y="1589195"/>
            <a:ext cx="721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Models a binary output.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Our response is not normally distributed and no suitable transformation was found.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5E9D1984-6F3E-4C4E-8366-1E2C642E31A2}"/>
              </a:ext>
            </a:extLst>
          </p:cNvPr>
          <p:cNvSpPr txBox="1">
            <a:spLocks/>
          </p:cNvSpPr>
          <p:nvPr/>
        </p:nvSpPr>
        <p:spPr>
          <a:xfrm>
            <a:off x="733735" y="4757283"/>
            <a:ext cx="8906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Limitations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116E96-688E-4951-87D9-498D0ECBD6DD}"/>
              </a:ext>
            </a:extLst>
          </p:cNvPr>
          <p:cNvCxnSpPr>
            <a:cxnSpLocks/>
          </p:cNvCxnSpPr>
          <p:nvPr/>
        </p:nvCxnSpPr>
        <p:spPr>
          <a:xfrm>
            <a:off x="808147" y="5732659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B9E74-4BBA-4931-B85B-C4A021025A75}"/>
              </a:ext>
            </a:extLst>
          </p:cNvPr>
          <p:cNvSpPr/>
          <p:nvPr/>
        </p:nvSpPr>
        <p:spPr>
          <a:xfrm>
            <a:off x="808147" y="6027519"/>
            <a:ext cx="721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Multicollinearity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Low sample size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727DB42E-BB4C-4B4D-A95A-3E285655616C}"/>
              </a:ext>
            </a:extLst>
          </p:cNvPr>
          <p:cNvSpPr txBox="1">
            <a:spLocks/>
          </p:cNvSpPr>
          <p:nvPr/>
        </p:nvSpPr>
        <p:spPr>
          <a:xfrm>
            <a:off x="733735" y="2759060"/>
            <a:ext cx="89067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Key Assumptions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B4DE78-FE54-44FE-8475-2CDC4A7EDEAD}"/>
              </a:ext>
            </a:extLst>
          </p:cNvPr>
          <p:cNvCxnSpPr>
            <a:cxnSpLocks/>
          </p:cNvCxnSpPr>
          <p:nvPr/>
        </p:nvCxnSpPr>
        <p:spPr>
          <a:xfrm>
            <a:off x="808147" y="3734436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87E9F77-7E85-40B3-ADB6-C8A2E2B83ED0}"/>
              </a:ext>
            </a:extLst>
          </p:cNvPr>
          <p:cNvSpPr/>
          <p:nvPr/>
        </p:nvSpPr>
        <p:spPr>
          <a:xfrm>
            <a:off x="808147" y="4029296"/>
            <a:ext cx="7210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Response variable is binary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Independent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66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SCREENING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D41A9C0-8536-4762-B9C4-B830CB52E4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115029"/>
                  </p:ext>
                </p:extLst>
              </p:nvPr>
            </p:nvGraphicFramePr>
            <p:xfrm>
              <a:off x="691254" y="1291589"/>
              <a:ext cx="3614738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8792">
                      <a:extLst>
                        <a:ext uri="{9D8B030D-6E8A-4147-A177-3AD203B41FA5}">
                          <a16:colId xmlns:a16="http://schemas.microsoft.com/office/drawing/2014/main" val="3046630061"/>
                        </a:ext>
                      </a:extLst>
                    </a:gridCol>
                    <a:gridCol w="1225946">
                      <a:extLst>
                        <a:ext uri="{9D8B030D-6E8A-4147-A177-3AD203B41FA5}">
                          <a16:colId xmlns:a16="http://schemas.microsoft.com/office/drawing/2014/main" val="3296009009"/>
                        </a:ext>
                      </a:extLst>
                    </a:gridCol>
                  </a:tblGrid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74479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67647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784557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Social Grade 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0.387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011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915172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Conservative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665638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Labour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5179572"/>
                      </a:ext>
                    </a:extLst>
                  </a:tr>
                  <a:tr h="567451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LibDem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2045812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Green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5250646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UKIP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2206"/>
                      </a:ext>
                    </a:extLst>
                  </a:tr>
                  <a:tr h="35398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 EU Votes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860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D41A9C0-8536-4762-B9C4-B830CB52E4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0115029"/>
                  </p:ext>
                </p:extLst>
              </p:nvPr>
            </p:nvGraphicFramePr>
            <p:xfrm>
              <a:off x="691254" y="1291589"/>
              <a:ext cx="3614738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8792">
                      <a:extLst>
                        <a:ext uri="{9D8B030D-6E8A-4147-A177-3AD203B41FA5}">
                          <a16:colId xmlns:a16="http://schemas.microsoft.com/office/drawing/2014/main" val="3046630061"/>
                        </a:ext>
                      </a:extLst>
                    </a:gridCol>
                    <a:gridCol w="1225946">
                      <a:extLst>
                        <a:ext uri="{9D8B030D-6E8A-4147-A177-3AD203B41FA5}">
                          <a16:colId xmlns:a16="http://schemas.microsoft.com/office/drawing/2014/main" val="329600900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Variable 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744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AB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08333" r="-1990" b="-11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567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0.0164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87845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00B050"/>
                              </a:solidFill>
                            </a:rPr>
                            <a:t>Social Grade C2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0.387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14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Social Grade C3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408333" r="-1990" b="-8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151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Conservative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287736" r="-199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6656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Labour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391429" r="-1990" b="-2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517957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LibDem</a:t>
                          </a:r>
                          <a:r>
                            <a:rPr lang="en-US" dirty="0"/>
                            <a:t>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491429" r="-1990" b="-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0458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Green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035000" r="-199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5250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UKIP Vote Share 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135000" r="-1990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22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Leave EU Votes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6020" t="-1235000" r="-199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14860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CD1EFC2-461B-4381-9B00-046FB6AF577D}"/>
              </a:ext>
            </a:extLst>
          </p:cNvPr>
          <p:cNvSpPr/>
          <p:nvPr/>
        </p:nvSpPr>
        <p:spPr>
          <a:xfrm>
            <a:off x="656180" y="6137909"/>
            <a:ext cx="9329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Table 1</a:t>
            </a:r>
            <a:r>
              <a:rPr lang="en-US" dirty="0"/>
              <a:t>. 	A univariate analysis using a p-value threshold of 0.25 to select variables of clinical 	importance as recommended by Hosmer &amp; </a:t>
            </a:r>
            <a:r>
              <a:rPr lang="en-US" dirty="0" err="1"/>
              <a:t>Lemeshow</a:t>
            </a:r>
            <a:r>
              <a:rPr lang="en-US" dirty="0"/>
              <a:t> (2000).</a:t>
            </a:r>
          </a:p>
        </p:txBody>
      </p:sp>
    </p:spTree>
    <p:extLst>
      <p:ext uri="{BB962C8B-B14F-4D97-AF65-F5344CB8AC3E}">
        <p14:creationId xmlns:p14="http://schemas.microsoft.com/office/powerpoint/2010/main" val="619797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SCREENING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D1EFC2-461B-4381-9B00-046FB6AF577D}"/>
              </a:ext>
            </a:extLst>
          </p:cNvPr>
          <p:cNvSpPr/>
          <p:nvPr/>
        </p:nvSpPr>
        <p:spPr>
          <a:xfrm>
            <a:off x="172834" y="6488666"/>
            <a:ext cx="9329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3. 	</a:t>
            </a:r>
            <a:r>
              <a:rPr lang="en-US" dirty="0" err="1"/>
              <a:t>Barplots</a:t>
            </a:r>
            <a:r>
              <a:rPr lang="en-US" dirty="0"/>
              <a:t> and Density plots.	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C5288F3-0FB1-4C0B-9626-B361AB75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5333"/>
          <a:stretch/>
        </p:blipFill>
        <p:spPr>
          <a:xfrm>
            <a:off x="293894" y="1359277"/>
            <a:ext cx="8328136" cy="512938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5253B3A-00E5-4785-B9AB-6600D80DA48D}"/>
              </a:ext>
            </a:extLst>
          </p:cNvPr>
          <p:cNvSpPr/>
          <p:nvPr/>
        </p:nvSpPr>
        <p:spPr>
          <a:xfrm>
            <a:off x="172834" y="11949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FF1DA3-55A5-42A3-A462-5099E42C0E12}"/>
              </a:ext>
            </a:extLst>
          </p:cNvPr>
          <p:cNvSpPr/>
          <p:nvPr/>
        </p:nvSpPr>
        <p:spPr>
          <a:xfrm>
            <a:off x="3081134" y="12711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EFD083-76A0-484F-A59B-A26F0238A630}"/>
              </a:ext>
            </a:extLst>
          </p:cNvPr>
          <p:cNvSpPr/>
          <p:nvPr/>
        </p:nvSpPr>
        <p:spPr>
          <a:xfrm>
            <a:off x="6001032" y="12711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FD0041-4889-48E0-9186-1A668E26B06D}"/>
              </a:ext>
            </a:extLst>
          </p:cNvPr>
          <p:cNvSpPr/>
          <p:nvPr/>
        </p:nvSpPr>
        <p:spPr>
          <a:xfrm>
            <a:off x="172834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915258-D6E0-46E6-B9C3-D8C4A3ECA828}"/>
              </a:ext>
            </a:extLst>
          </p:cNvPr>
          <p:cNvSpPr/>
          <p:nvPr/>
        </p:nvSpPr>
        <p:spPr>
          <a:xfrm>
            <a:off x="3081134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88B229-650A-4013-8E3A-26BC480698BC}"/>
              </a:ext>
            </a:extLst>
          </p:cNvPr>
          <p:cNvSpPr/>
          <p:nvPr/>
        </p:nvSpPr>
        <p:spPr>
          <a:xfrm>
            <a:off x="6001032" y="255887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B5501E-D55C-4182-9234-7FB41AEC91C5}"/>
              </a:ext>
            </a:extLst>
          </p:cNvPr>
          <p:cNvSpPr/>
          <p:nvPr/>
        </p:nvSpPr>
        <p:spPr>
          <a:xfrm>
            <a:off x="172834" y="3874531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7E66BC-32ED-4536-A3F6-5BC57FFCB4AA}"/>
              </a:ext>
            </a:extLst>
          </p:cNvPr>
          <p:cNvSpPr/>
          <p:nvPr/>
        </p:nvSpPr>
        <p:spPr>
          <a:xfrm>
            <a:off x="3081134" y="3874531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9C14A3-A5A0-4AC2-86A2-322C94A47B95}"/>
              </a:ext>
            </a:extLst>
          </p:cNvPr>
          <p:cNvSpPr/>
          <p:nvPr/>
        </p:nvSpPr>
        <p:spPr>
          <a:xfrm>
            <a:off x="6001032" y="3813628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8B0A89-0F5C-4F0E-967E-1C01C347F09A}"/>
              </a:ext>
            </a:extLst>
          </p:cNvPr>
          <p:cNvSpPr/>
          <p:nvPr/>
        </p:nvSpPr>
        <p:spPr>
          <a:xfrm>
            <a:off x="172834" y="5154259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F59B42-EE42-41E3-AC58-71D54C988212}"/>
              </a:ext>
            </a:extLst>
          </p:cNvPr>
          <p:cNvSpPr/>
          <p:nvPr/>
        </p:nvSpPr>
        <p:spPr>
          <a:xfrm>
            <a:off x="3081134" y="5169002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AB4E9AA-EAE9-488B-AD71-9581826E9D2C}"/>
              </a:ext>
            </a:extLst>
          </p:cNvPr>
          <p:cNvSpPr/>
          <p:nvPr/>
        </p:nvSpPr>
        <p:spPr>
          <a:xfrm>
            <a:off x="6001032" y="5150380"/>
            <a:ext cx="265316" cy="25193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57333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MODEL FOR CONSERVATIVE 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1F0517-2E13-492C-B8D2-DA62AAE40449}"/>
                  </a:ext>
                </a:extLst>
              </p:cNvPr>
              <p:cNvSpPr/>
              <p:nvPr/>
            </p:nvSpPr>
            <p:spPr>
              <a:xfrm>
                <a:off x="835432" y="1623954"/>
                <a:ext cx="2938368" cy="530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71F0517-2E13-492C-B8D2-DA62AAE40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32" y="1623954"/>
                <a:ext cx="2938368" cy="530466"/>
              </a:xfrm>
              <a:prstGeom prst="rect">
                <a:avLst/>
              </a:prstGeom>
              <a:blipFill>
                <a:blip r:embed="rId4"/>
                <a:stretch>
                  <a:fillRect l="-622" t="-1149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B15B9-D36B-49D8-9F1F-917EF283C3F5}"/>
                  </a:ext>
                </a:extLst>
              </p:cNvPr>
              <p:cNvSpPr txBox="1"/>
              <p:nvPr/>
            </p:nvSpPr>
            <p:spPr>
              <a:xfrm>
                <a:off x="902235" y="4231389"/>
                <a:ext cx="574312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where: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𝐶𝑜𝑛𝑠𝑒𝑟𝑣𝑎𝑡𝑖𝑣𝑒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𝑃𝑎𝑟𝑡𝑦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𝑝𝑟𝑜𝑝𝑜𝑟𝑡𝑖𝑜𝑛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𝑠𝑒𝑎𝑡𝑠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𝑠𝑜𝑐𝑖𝑎𝑙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𝑔𝑟𝑎𝑑𝑒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𝑐𝑜𝑛𝑠𝑒𝑟𝑣𝑎𝑡𝑖𝑣𝑒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𝑠h𝑎𝑟𝑒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2017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𝐿𝑖𝑏𝐷𝑒𝑚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𝑆h𝑎𝑟𝑒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2017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𝐿𝑒𝑎𝑣𝑒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𝑉𝑜𝑡𝑒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AB15B9-D36B-49D8-9F1F-917EF283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5" y="4231389"/>
                <a:ext cx="5743129" cy="3416320"/>
              </a:xfrm>
              <a:prstGeom prst="rect">
                <a:avLst/>
              </a:prstGeom>
              <a:blipFill>
                <a:blip r:embed="rId5"/>
                <a:stretch>
                  <a:fillRect l="-849" t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B769B9-2F3D-4F87-A1B0-A1451F94A712}"/>
                  </a:ext>
                </a:extLst>
              </p:cNvPr>
              <p:cNvSpPr/>
              <p:nvPr/>
            </p:nvSpPr>
            <p:spPr>
              <a:xfrm>
                <a:off x="851408" y="3483431"/>
                <a:ext cx="4216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3B769B9-2F3D-4F87-A1B0-A1451F94A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8" y="3483431"/>
                <a:ext cx="421628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0932-316A-442A-925C-9187ED49F8BD}"/>
                  </a:ext>
                </a:extLst>
              </p:cNvPr>
              <p:cNvSpPr/>
              <p:nvPr/>
            </p:nvSpPr>
            <p:spPr>
              <a:xfrm>
                <a:off x="835432" y="2488208"/>
                <a:ext cx="1618648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03D0932-316A-442A-925C-9187ED49F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32" y="2488208"/>
                <a:ext cx="1618648" cy="669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F367C4-A5AE-404D-A83C-057812DEC50A}"/>
              </a:ext>
            </a:extLst>
          </p:cNvPr>
          <p:cNvCxnSpPr>
            <a:cxnSpLocks/>
          </p:cNvCxnSpPr>
          <p:nvPr/>
        </p:nvCxnSpPr>
        <p:spPr>
          <a:xfrm>
            <a:off x="3890607" y="1889187"/>
            <a:ext cx="18288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F13AA3-3813-4F24-AEC7-426C814D243E}"/>
              </a:ext>
            </a:extLst>
          </p:cNvPr>
          <p:cNvCxnSpPr>
            <a:cxnSpLocks/>
          </p:cNvCxnSpPr>
          <p:nvPr/>
        </p:nvCxnSpPr>
        <p:spPr>
          <a:xfrm>
            <a:off x="2571946" y="2898235"/>
            <a:ext cx="307559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A423A-393D-453D-AB1E-15C180241B1F}"/>
              </a:ext>
            </a:extLst>
          </p:cNvPr>
          <p:cNvCxnSpPr>
            <a:cxnSpLocks/>
          </p:cNvCxnSpPr>
          <p:nvPr/>
        </p:nvCxnSpPr>
        <p:spPr>
          <a:xfrm>
            <a:off x="4995586" y="3712461"/>
            <a:ext cx="651955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C0F4BE3-FA43-47AA-A89D-F295C3302F28}"/>
              </a:ext>
            </a:extLst>
          </p:cNvPr>
          <p:cNvSpPr/>
          <p:nvPr/>
        </p:nvSpPr>
        <p:spPr>
          <a:xfrm>
            <a:off x="5779322" y="1651739"/>
            <a:ext cx="538254" cy="53046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81D183-AC56-432D-8976-E8FF9E1DE5C8}"/>
              </a:ext>
            </a:extLst>
          </p:cNvPr>
          <p:cNvSpPr/>
          <p:nvPr/>
        </p:nvSpPr>
        <p:spPr>
          <a:xfrm>
            <a:off x="5784180" y="2687632"/>
            <a:ext cx="538254" cy="53046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1E0605-BF22-46F2-AE61-07A7FB518BD1}"/>
              </a:ext>
            </a:extLst>
          </p:cNvPr>
          <p:cNvSpPr/>
          <p:nvPr/>
        </p:nvSpPr>
        <p:spPr>
          <a:xfrm>
            <a:off x="5774949" y="3470033"/>
            <a:ext cx="538254" cy="53046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iii</a:t>
            </a:r>
          </a:p>
        </p:txBody>
      </p:sp>
    </p:spTree>
    <p:extLst>
      <p:ext uri="{BB962C8B-B14F-4D97-AF65-F5344CB8AC3E}">
        <p14:creationId xmlns:p14="http://schemas.microsoft.com/office/powerpoint/2010/main" val="320532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RESULT FOR CONSERVATIVE 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30F62F-A4BE-4DBF-9D08-4731D4C76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20149"/>
              </p:ext>
            </p:extLst>
          </p:nvPr>
        </p:nvGraphicFramePr>
        <p:xfrm>
          <a:off x="755859" y="1446838"/>
          <a:ext cx="5605890" cy="494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673">
                  <a:extLst>
                    <a:ext uri="{9D8B030D-6E8A-4147-A177-3AD203B41FA5}">
                      <a16:colId xmlns:a16="http://schemas.microsoft.com/office/drawing/2014/main" val="3046630061"/>
                    </a:ext>
                  </a:extLst>
                </a:gridCol>
                <a:gridCol w="838565">
                  <a:extLst>
                    <a:ext uri="{9D8B030D-6E8A-4147-A177-3AD203B41FA5}">
                      <a16:colId xmlns:a16="http://schemas.microsoft.com/office/drawing/2014/main" val="892586369"/>
                    </a:ext>
                  </a:extLst>
                </a:gridCol>
                <a:gridCol w="737905">
                  <a:extLst>
                    <a:ext uri="{9D8B030D-6E8A-4147-A177-3AD203B41FA5}">
                      <a16:colId xmlns:a16="http://schemas.microsoft.com/office/drawing/2014/main" val="299683461"/>
                    </a:ext>
                  </a:extLst>
                </a:gridCol>
                <a:gridCol w="1443790">
                  <a:extLst>
                    <a:ext uri="{9D8B030D-6E8A-4147-A177-3AD203B41FA5}">
                      <a16:colId xmlns:a16="http://schemas.microsoft.com/office/drawing/2014/main" val="883393744"/>
                    </a:ext>
                  </a:extLst>
                </a:gridCol>
                <a:gridCol w="800957">
                  <a:extLst>
                    <a:ext uri="{9D8B030D-6E8A-4147-A177-3AD203B41FA5}">
                      <a16:colId xmlns:a16="http://schemas.microsoft.com/office/drawing/2014/main" val="3296009009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Coeff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Std.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 </a:t>
                      </a:r>
                    </a:p>
                    <a:p>
                      <a:r>
                        <a:rPr lang="en-US" dirty="0"/>
                        <a:t>(95% CI)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4479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107976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Social Grade 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(0.71, 0.95)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67647"/>
                  </a:ext>
                </a:extLst>
              </a:tr>
              <a:tr h="100450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Conservative Vote Share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(1.16, 1.36)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65638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LibDem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Vote Share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1.09</a:t>
                      </a:r>
                    </a:p>
                    <a:p>
                      <a:r>
                        <a:rPr lang="en-US" dirty="0"/>
                        <a:t>(1.04, 1.16)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45812"/>
                  </a:ext>
                </a:extLst>
              </a:tr>
              <a:tr h="70315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Leave EU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-0.19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  <a:p>
                      <a:r>
                        <a:rPr lang="en-US" dirty="0"/>
                        <a:t>(0.73, 0.91)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8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34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ASSESSMENT OF MODEL FIT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EAA637-CB13-427C-BF20-D57DAB2898C9}"/>
              </a:ext>
            </a:extLst>
          </p:cNvPr>
          <p:cNvSpPr txBox="1"/>
          <p:nvPr/>
        </p:nvSpPr>
        <p:spPr>
          <a:xfrm>
            <a:off x="624319" y="1662630"/>
            <a:ext cx="584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HOSMER-LEMESHOW TEST FOR GOODNESS OF FIT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09C4A5-4029-46EC-9CD5-6E3115F11D9C}"/>
                  </a:ext>
                </a:extLst>
              </p:cNvPr>
              <p:cNvSpPr txBox="1"/>
              <p:nvPr/>
            </p:nvSpPr>
            <p:spPr>
              <a:xfrm>
                <a:off x="624319" y="2035747"/>
                <a:ext cx="75009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09C4A5-4029-46EC-9CD5-6E3115F11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19" y="2035747"/>
                <a:ext cx="7500937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9D82955-27AB-44B3-B5E9-2ED452B74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964103"/>
                  </p:ext>
                </p:extLst>
              </p:nvPr>
            </p:nvGraphicFramePr>
            <p:xfrm>
              <a:off x="699248" y="2986418"/>
              <a:ext cx="8127999" cy="7427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656563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6706162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124984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674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2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29D82955-27AB-44B3-B5E9-2ED452B74A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964103"/>
                  </p:ext>
                </p:extLst>
              </p:nvPr>
            </p:nvGraphicFramePr>
            <p:xfrm>
              <a:off x="699248" y="2986418"/>
              <a:ext cx="8127999" cy="7427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46565638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6706162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12498444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065" r="-20022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Degree of Freedom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P-Value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6741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3462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FE8172A-AB7E-45E5-B60A-FB26972D9E27}"/>
              </a:ext>
            </a:extLst>
          </p:cNvPr>
          <p:cNvSpPr txBox="1"/>
          <p:nvPr/>
        </p:nvSpPr>
        <p:spPr>
          <a:xfrm>
            <a:off x="624319" y="2617086"/>
            <a:ext cx="584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A16230-7DBF-4547-99F2-53046DFCD71E}"/>
              </a:ext>
            </a:extLst>
          </p:cNvPr>
          <p:cNvSpPr txBox="1"/>
          <p:nvPr/>
        </p:nvSpPr>
        <p:spPr>
          <a:xfrm>
            <a:off x="624319" y="4150481"/>
            <a:ext cx="948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Conclusion</a:t>
            </a:r>
            <a:r>
              <a:rPr lang="en-US" b="1" dirty="0"/>
              <a:t> </a:t>
            </a:r>
          </a:p>
          <a:p>
            <a:r>
              <a:rPr lang="en-US" b="1" dirty="0"/>
              <a:t>As p-value &gt; 0.05, we do not reject the null hypothesis at 5% level of significance and conclude that there is no evidence of lack of fit for the specified model.</a:t>
            </a:r>
          </a:p>
        </p:txBody>
      </p:sp>
    </p:spTree>
    <p:extLst>
      <p:ext uri="{BB962C8B-B14F-4D97-AF65-F5344CB8AC3E}">
        <p14:creationId xmlns:p14="http://schemas.microsoft.com/office/powerpoint/2010/main" val="2192902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ADVANCED ANALYSIS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PLAN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AREAL UNIT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216535F-85B0-458E-990A-00D7AFC2F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09" y="1272073"/>
            <a:ext cx="5629520" cy="4391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C15B74-535F-4931-BFB9-5380FE39E6D3}"/>
              </a:ext>
            </a:extLst>
          </p:cNvPr>
          <p:cNvSpPr txBox="1"/>
          <p:nvPr/>
        </p:nvSpPr>
        <p:spPr>
          <a:xfrm>
            <a:off x="595409" y="5765536"/>
            <a:ext cx="6553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an areal unit data where the domain (England) is split into </a:t>
            </a:r>
            <a:r>
              <a:rPr lang="en-US" i="1" dirty="0">
                <a:solidFill>
                  <a:srgbClr val="FF0000"/>
                </a:solidFill>
              </a:rPr>
              <a:t>n</a:t>
            </a:r>
            <a:r>
              <a:rPr lang="en-US" dirty="0"/>
              <a:t> non-overlapping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suspect spatial autocorrelation.</a:t>
            </a:r>
          </a:p>
        </p:txBody>
      </p:sp>
    </p:spTree>
    <p:extLst>
      <p:ext uri="{BB962C8B-B14F-4D97-AF65-F5344CB8AC3E}">
        <p14:creationId xmlns:p14="http://schemas.microsoft.com/office/powerpoint/2010/main" val="215004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STUDY BACKGROUND &amp; OBJECTIVES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18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09" y="121275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QUESTIONS OF INTEREST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A27671-FFF7-4AC5-8E6D-81FD738E5262}"/>
              </a:ext>
            </a:extLst>
          </p:cNvPr>
          <p:cNvCxnSpPr>
            <a:cxnSpLocks/>
          </p:cNvCxnSpPr>
          <p:nvPr/>
        </p:nvCxnSpPr>
        <p:spPr>
          <a:xfrm>
            <a:off x="624319" y="1194902"/>
            <a:ext cx="731000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EE29-3A7B-4487-9A1E-1E98ABC22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19" y="1635125"/>
            <a:ext cx="7677150" cy="4351338"/>
          </a:xfrm>
        </p:spPr>
        <p:txBody>
          <a:bodyPr/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spatial pattern in the data?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Does the data contain spatial autocorrelation or are the units independent?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Can we remove the spatial random effect and estimate a spatially smooth mean function for the data?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9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E3E6-9105-43FE-ADAB-DD4DCFD94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675" y="366713"/>
            <a:ext cx="9144000" cy="2105024"/>
          </a:xfrm>
        </p:spPr>
        <p:txBody>
          <a:bodyPr>
            <a:normAutofit/>
          </a:bodyPr>
          <a:lstStyle/>
          <a:p>
            <a:r>
              <a:rPr lang="en-US" b="1" dirty="0"/>
              <a:t>Thank you for listening!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A9381F4-D89F-49CA-928B-6E11D3288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11" y="5105402"/>
            <a:ext cx="2993225" cy="1995483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790B3F-786E-4326-A29E-C0341B493970}"/>
              </a:ext>
            </a:extLst>
          </p:cNvPr>
          <p:cNvCxnSpPr>
            <a:cxnSpLocks/>
          </p:cNvCxnSpPr>
          <p:nvPr/>
        </p:nvCxnSpPr>
        <p:spPr>
          <a:xfrm>
            <a:off x="180976" y="2576512"/>
            <a:ext cx="120110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3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75" y="5175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48644-4E14-4C3B-B47E-95FE9CB1D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2445" y="1628782"/>
                <a:ext cx="7905750" cy="14700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𝑝𝑟𝑜𝑝𝑜𝑟𝑡𝑖𝑜𝑛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𝑠𝑒𝑎𝑡𝑠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D48644-4E14-4C3B-B47E-95FE9CB1D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2445" y="1628782"/>
                <a:ext cx="7905750" cy="1470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0DC680-8A4E-4168-9936-07593C60DA45}"/>
              </a:ext>
            </a:extLst>
          </p:cNvPr>
          <p:cNvSpPr txBox="1">
            <a:spLocks/>
          </p:cNvSpPr>
          <p:nvPr/>
        </p:nvSpPr>
        <p:spPr>
          <a:xfrm>
            <a:off x="1108075" y="3697285"/>
            <a:ext cx="7905750" cy="1470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Why did we create this variable?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Relevance in answering our questions of interest</a:t>
            </a:r>
          </a:p>
          <a:p>
            <a:r>
              <a:rPr lang="en-US" dirty="0"/>
              <a:t>To account for differing number of seats each council put up for election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70" y="466432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</a:t>
            </a:r>
            <a:r>
              <a:rPr lang="en-US" sz="4000" b="1" dirty="0"/>
              <a:t>BACKGROUND  OF THE STUDY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BC990-1E09-43A8-9E10-B9EBC3B1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England held local elections on 2</a:t>
            </a:r>
            <a:r>
              <a:rPr lang="en-US" sz="2400" baseline="30000" dirty="0"/>
              <a:t>nd</a:t>
            </a:r>
            <a:r>
              <a:rPr lang="en-US" sz="2400" dirty="0"/>
              <a:t> of May, 2019. The two main parties suffered losses while minor parties made significant gains.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Our interest is in describing the characteristics of the local authorities where the significant change in hand happened.</a:t>
            </a:r>
          </a:p>
          <a:p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3F76D-DE1A-4892-B782-00066B7C6E09}"/>
              </a:ext>
            </a:extLst>
          </p:cNvPr>
          <p:cNvCxnSpPr>
            <a:cxnSpLocks/>
          </p:cNvCxnSpPr>
          <p:nvPr/>
        </p:nvCxnSpPr>
        <p:spPr>
          <a:xfrm>
            <a:off x="1052870" y="1495425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9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95" y="421555"/>
            <a:ext cx="7474172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RESEARCH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BC990-1E09-43A8-9E10-B9EBC3B1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95" y="1623293"/>
            <a:ext cx="8231838" cy="4506761"/>
          </a:xfrm>
        </p:spPr>
        <p:txBody>
          <a:bodyPr anchor="ctr">
            <a:normAutofit/>
          </a:bodyPr>
          <a:lstStyle/>
          <a:p>
            <a:pPr lvl="0"/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where the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Conservatives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lost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a large proportion of the seats up for election?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where </a:t>
            </a:r>
            <a:r>
              <a:rPr lang="en-US" b="1" dirty="0" err="1">
                <a:latin typeface="Browallia New" panose="020B0604020202020204" pitchFamily="34" charset="-34"/>
                <a:cs typeface="Browallia New" panose="020B0604020202020204" pitchFamily="34" charset="-34"/>
              </a:rPr>
              <a:t>Labour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  <a:r>
              <a:rPr lang="en-US" dirty="0">
                <a:solidFill>
                  <a:srgbClr val="FF000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lost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a large proportion of the seats up for election? </a:t>
            </a:r>
          </a:p>
          <a:p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in which the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Liberal Democrats 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/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Greens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/ </a:t>
            </a:r>
            <a:r>
              <a:rPr lang="en-US" b="1" dirty="0">
                <a:latin typeface="Browallia New" panose="020B0604020202020204" pitchFamily="34" charset="-34"/>
                <a:cs typeface="Browallia New" panose="020B0604020202020204" pitchFamily="34" charset="-34"/>
              </a:rPr>
              <a:t>Independents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 made the largest </a:t>
            </a:r>
            <a:r>
              <a:rPr lang="en-US" dirty="0">
                <a:solidFill>
                  <a:srgbClr val="00B050"/>
                </a:solidFill>
                <a:latin typeface="Browallia New" panose="020B0604020202020204" pitchFamily="34" charset="-34"/>
                <a:cs typeface="Browallia New" panose="020B0604020202020204" pitchFamily="34" charset="-34"/>
              </a:rPr>
              <a:t>gains</a:t>
            </a:r>
            <a:r>
              <a:rPr lang="en-US" dirty="0">
                <a:latin typeface="Browallia New" panose="020B0604020202020204" pitchFamily="34" charset="-34"/>
                <a:cs typeface="Browallia New" panose="020B0604020202020204" pitchFamily="34" charset="-34"/>
              </a:rPr>
              <a:t>? </a:t>
            </a:r>
          </a:p>
          <a:p>
            <a:pPr marL="0" lvl="0" indent="0">
              <a:buNone/>
            </a:pPr>
            <a:r>
              <a:rPr lang="en-US" sz="14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 </a:t>
            </a:r>
          </a:p>
          <a:p>
            <a:pPr marL="0" lvl="0" indent="0">
              <a:buNone/>
            </a:pPr>
            <a:endParaRPr lang="en-US" sz="1400" dirty="0">
              <a:latin typeface="Browallia New" panose="020B0604020202020204" pitchFamily="34" charset="-34"/>
              <a:cs typeface="Browallia New" panose="020B0604020202020204" pitchFamily="34" charset="-3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09E5EB5-10CB-4086-B53D-C0E6F1E5E582}"/>
              </a:ext>
            </a:extLst>
          </p:cNvPr>
          <p:cNvSpPr txBox="1">
            <a:spLocks/>
          </p:cNvSpPr>
          <p:nvPr/>
        </p:nvSpPr>
        <p:spPr>
          <a:xfrm>
            <a:off x="757595" y="3101389"/>
            <a:ext cx="8231838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dirty="0"/>
          </a:p>
          <a:p>
            <a:pPr lvl="0"/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366E51-47E8-451E-9E1C-06AFECC35A34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602420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B1400-54C3-474B-9F5A-32CC98E8FA4B}"/>
              </a:ext>
            </a:extLst>
          </p:cNvPr>
          <p:cNvSpPr/>
          <p:nvPr/>
        </p:nvSpPr>
        <p:spPr>
          <a:xfrm>
            <a:off x="805554" y="1857375"/>
            <a:ext cx="7772400" cy="5412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dirty="0">
                <a:latin typeface="Browallia New" panose="020B0604020202020204" pitchFamily="34" charset="-34"/>
                <a:cs typeface="Browallia New" panose="020B0604020202020204" pitchFamily="34" charset="-34"/>
              </a:rPr>
              <a:t>What are the characteristics of the local authorities</a:t>
            </a:r>
          </a:p>
        </p:txBody>
      </p:sp>
    </p:spTree>
    <p:extLst>
      <p:ext uri="{BB962C8B-B14F-4D97-AF65-F5344CB8AC3E}">
        <p14:creationId xmlns:p14="http://schemas.microsoft.com/office/powerpoint/2010/main" val="126009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DESCRIPTION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OF THE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dirty="0">
                <a:solidFill>
                  <a:srgbClr val="FFFFFF"/>
                </a:solidFill>
              </a:rPr>
              <a:t>DATA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33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19" y="349423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England Local Election 2019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49AE1C-E590-43FE-914A-AECE4E538FAB}"/>
              </a:ext>
            </a:extLst>
          </p:cNvPr>
          <p:cNvSpPr/>
          <p:nvPr/>
        </p:nvSpPr>
        <p:spPr>
          <a:xfrm>
            <a:off x="752475" y="1771650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248 observations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E35EF4-FF7E-445F-93B1-DBCA61339490}"/>
              </a:ext>
            </a:extLst>
          </p:cNvPr>
          <p:cNvSpPr/>
          <p:nvPr/>
        </p:nvSpPr>
        <p:spPr>
          <a:xfrm>
            <a:off x="752475" y="2268364"/>
            <a:ext cx="2370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41 incomplete cases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32AC29-39BF-4E25-8651-4922E1DB91C6}"/>
              </a:ext>
            </a:extLst>
          </p:cNvPr>
          <p:cNvSpPr/>
          <p:nvPr/>
        </p:nvSpPr>
        <p:spPr>
          <a:xfrm>
            <a:off x="752475" y="2734360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Five (5) response variables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1A74DE-E19C-40D0-80D8-5509172A536C}"/>
              </a:ext>
            </a:extLst>
          </p:cNvPr>
          <p:cNvSpPr/>
          <p:nvPr/>
        </p:nvSpPr>
        <p:spPr>
          <a:xfrm>
            <a:off x="752475" y="3231074"/>
            <a:ext cx="7641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Proportion change for (Conservative, </a:t>
            </a:r>
            <a:r>
              <a:rPr lang="en-US" dirty="0" err="1"/>
              <a:t>Labour</a:t>
            </a:r>
            <a:r>
              <a:rPr lang="en-US" dirty="0"/>
              <a:t>, </a:t>
            </a:r>
            <a:r>
              <a:rPr lang="en-US" dirty="0" err="1"/>
              <a:t>LibDem</a:t>
            </a:r>
            <a:r>
              <a:rPr lang="en-US" dirty="0"/>
              <a:t>, Independents, Greens)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A79ED-9755-4901-A326-D9F5B847A759}"/>
              </a:ext>
            </a:extLst>
          </p:cNvPr>
          <p:cNvSpPr/>
          <p:nvPr/>
        </p:nvSpPr>
        <p:spPr>
          <a:xfrm>
            <a:off x="752475" y="3800521"/>
            <a:ext cx="7772400" cy="400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Eleven (11) explanatory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A73A4-E53A-4BD2-8243-40E2230FE71E}"/>
              </a:ext>
            </a:extLst>
          </p:cNvPr>
          <p:cNvSpPr/>
          <p:nvPr/>
        </p:nvSpPr>
        <p:spPr>
          <a:xfrm>
            <a:off x="752475" y="4297235"/>
            <a:ext cx="87093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Proportion of people in social grade (AB, C1, C2, DE).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Vote Share in the 2017 General Election for (Conservative, </a:t>
            </a:r>
            <a:r>
              <a:rPr lang="en-US" dirty="0" err="1"/>
              <a:t>Labour</a:t>
            </a:r>
            <a:r>
              <a:rPr lang="en-US" dirty="0"/>
              <a:t>, </a:t>
            </a:r>
            <a:r>
              <a:rPr lang="en-US" dirty="0" err="1"/>
              <a:t>LibDem</a:t>
            </a:r>
            <a:r>
              <a:rPr lang="en-US" dirty="0"/>
              <a:t>, UKIP, Green)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Leave EU Vote Share in 2016 referendum.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 of Local Authority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CC2138-A88A-475D-9142-D31E53BD9D2C}"/>
              </a:ext>
            </a:extLst>
          </p:cNvPr>
          <p:cNvSpPr/>
          <p:nvPr/>
        </p:nvSpPr>
        <p:spPr>
          <a:xfrm>
            <a:off x="752475" y="5586352"/>
            <a:ext cx="7772400" cy="404874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NOTE.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1C722-12B9-401C-AAF9-BC7A5A60BCB3}"/>
              </a:ext>
            </a:extLst>
          </p:cNvPr>
          <p:cNvSpPr/>
          <p:nvPr/>
        </p:nvSpPr>
        <p:spPr>
          <a:xfrm>
            <a:off x="698611" y="5991226"/>
            <a:ext cx="9390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split our dataset into five, one for each party, for the purpose of this presentation, we focus on the results for the Conservative </a:t>
            </a:r>
            <a:r>
              <a:rPr lang="en-US" dirty="0" err="1"/>
              <a:t>dataframe</a:t>
            </a:r>
            <a:r>
              <a:rPr lang="en-US" dirty="0"/>
              <a:t> , the same approach was adopted for the rest parties.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17F85-C3CA-437B-85AD-211465A75419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752221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2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19" y="349423"/>
            <a:ext cx="890673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VARIABLE TRANSFORMATION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ReportAdd">
            <a:extLst>
              <a:ext uri="{FF2B5EF4-FFF2-40B4-BE49-F238E27FC236}">
                <a16:creationId xmlns:a16="http://schemas.microsoft.com/office/drawing/2014/main" id="{B6006F1C-FB51-4023-9132-079B8920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17F85-C3CA-437B-85AD-211465A75419}"/>
              </a:ext>
            </a:extLst>
          </p:cNvPr>
          <p:cNvCxnSpPr>
            <a:cxnSpLocks/>
          </p:cNvCxnSpPr>
          <p:nvPr/>
        </p:nvCxnSpPr>
        <p:spPr>
          <a:xfrm>
            <a:off x="872229" y="1423050"/>
            <a:ext cx="752221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472DEE-C699-49A9-8C21-645D0CE339BC}"/>
                  </a:ext>
                </a:extLst>
              </p:cNvPr>
              <p:cNvSpPr txBox="1"/>
              <p:nvPr/>
            </p:nvSpPr>
            <p:spPr>
              <a:xfrm>
                <a:off x="872228" y="2133873"/>
                <a:ext cx="7052561" cy="9351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𝑝𝑟𝑜𝑝𝑜𝑟𝑡𝑖𝑜𝑛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𝑠𝑒𝑎𝑡𝑠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472DEE-C699-49A9-8C21-645D0CE33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28" y="2133873"/>
                <a:ext cx="7052561" cy="935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C3E13-F5D2-491C-B256-9B454E05A93B}"/>
                  </a:ext>
                </a:extLst>
              </p:cNvPr>
              <p:cNvSpPr txBox="1"/>
              <p:nvPr/>
            </p:nvSpPr>
            <p:spPr>
              <a:xfrm>
                <a:off x="843319" y="4499085"/>
                <a:ext cx="705256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𝒍𝒐𝒔𝒔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𝐶𝑜𝑛𝑠𝑒𝑟𝑣𝑎𝑡𝑖𝑣𝑒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𝐿𝑎𝑏𝑜𝑢𝑟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𝒈𝒂𝒊𝒏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𝐿𝑖𝑏𝐷𝑒𝑚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𝐼𝑛𝑑𝑒𝑝𝑒𝑛𝑑𝑒𝑛𝑡𝑠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𝐺𝑟𝑒𝑒𝑛𝑠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C3E13-F5D2-491C-B256-9B454E05A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19" y="4499085"/>
                <a:ext cx="7052561" cy="1107996"/>
              </a:xfrm>
              <a:prstGeom prst="rect">
                <a:avLst/>
              </a:prstGeom>
              <a:blipFill>
                <a:blip r:embed="rId5"/>
                <a:stretch>
                  <a:fillRect l="-691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2901836-BCB3-42D7-93C1-CBB604380E6F}"/>
              </a:ext>
            </a:extLst>
          </p:cNvPr>
          <p:cNvSpPr/>
          <p:nvPr/>
        </p:nvSpPr>
        <p:spPr>
          <a:xfrm>
            <a:off x="872228" y="3877055"/>
            <a:ext cx="3681483" cy="6220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change</a:t>
            </a:r>
          </a:p>
        </p:txBody>
      </p:sp>
    </p:spTree>
    <p:extLst>
      <p:ext uri="{BB962C8B-B14F-4D97-AF65-F5344CB8AC3E}">
        <p14:creationId xmlns:p14="http://schemas.microsoft.com/office/powerpoint/2010/main" val="2257128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ACBD36B-9E84-4190-980C-4507C3EC6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DB847B-130F-4EBE-BFA1-E7518EAC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INITIAL INSIGHTS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F24B-9FAA-4B6D-A7D4-408C1B0D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5" y="1649197"/>
            <a:ext cx="2743200" cy="2743200"/>
          </a:xfrm>
          <a:prstGeom prst="ellipse">
            <a:avLst/>
          </a:prstGeom>
          <a:solidFill>
            <a:schemeClr val="accent1">
              <a:alpha val="97000"/>
            </a:schemeClr>
          </a:solidFill>
          <a:ln w="174625" cmpd="thinThick">
            <a:solidFill>
              <a:srgbClr val="00206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</a:rPr>
              <a:t>INITIAL INSIGHTS</a:t>
            </a:r>
          </a:p>
        </p:txBody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612FFCE4-4F7B-4031-A216-B1E38991A15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b="7358"/>
          <a:stretch/>
        </p:blipFill>
        <p:spPr bwMode="auto">
          <a:xfrm>
            <a:off x="4032514" y="133350"/>
            <a:ext cx="6740261" cy="5600700"/>
          </a:xfrm>
          <a:prstGeom prst="rect">
            <a:avLst/>
          </a:prstGeom>
          <a:noFill/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4CD896-21AA-4830-82DF-1AFD319D5DC1}"/>
              </a:ext>
            </a:extLst>
          </p:cNvPr>
          <p:cNvSpPr txBox="1"/>
          <p:nvPr/>
        </p:nvSpPr>
        <p:spPr>
          <a:xfrm>
            <a:off x="4492605" y="5746990"/>
            <a:ext cx="1293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Conservative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40B203-7BDC-46F3-BF90-FAE1150D269C}"/>
              </a:ext>
            </a:extLst>
          </p:cNvPr>
          <p:cNvSpPr txBox="1"/>
          <p:nvPr/>
        </p:nvSpPr>
        <p:spPr>
          <a:xfrm>
            <a:off x="5988200" y="5740640"/>
            <a:ext cx="580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Green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F5E16-2E13-429A-A7BE-9A76D054C795}"/>
              </a:ext>
            </a:extLst>
          </p:cNvPr>
          <p:cNvSpPr txBox="1"/>
          <p:nvPr/>
        </p:nvSpPr>
        <p:spPr>
          <a:xfrm>
            <a:off x="7008021" y="5746990"/>
            <a:ext cx="116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Independents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A2383-1B95-4A5E-904B-69E07D3EA04D}"/>
              </a:ext>
            </a:extLst>
          </p:cNvPr>
          <p:cNvSpPr txBox="1"/>
          <p:nvPr/>
        </p:nvSpPr>
        <p:spPr>
          <a:xfrm>
            <a:off x="8432024" y="5736782"/>
            <a:ext cx="116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</a:rPr>
              <a:t>Labour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1C240A-5A63-4AD4-A30C-7862FA99A951}"/>
              </a:ext>
            </a:extLst>
          </p:cNvPr>
          <p:cNvSpPr txBox="1"/>
          <p:nvPr/>
        </p:nvSpPr>
        <p:spPr>
          <a:xfrm>
            <a:off x="9296129" y="5736782"/>
            <a:ext cx="148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Liberal Democrats</a:t>
            </a:r>
            <a:endParaRPr lang="en-US" sz="1200" dirty="0">
              <a:solidFill>
                <a:srgbClr val="FFC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E09C3E-2FA2-4C6E-BC20-B4ADB83C4C7E}"/>
              </a:ext>
            </a:extLst>
          </p:cNvPr>
          <p:cNvSpPr txBox="1"/>
          <p:nvPr/>
        </p:nvSpPr>
        <p:spPr>
          <a:xfrm rot="16200000">
            <a:off x="2781048" y="28167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Proportion Change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427591-341F-45AE-B05F-477514C87829}"/>
              </a:ext>
            </a:extLst>
          </p:cNvPr>
          <p:cNvSpPr txBox="1"/>
          <p:nvPr/>
        </p:nvSpPr>
        <p:spPr>
          <a:xfrm>
            <a:off x="5624512" y="6178882"/>
            <a:ext cx="499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Fig 1. </a:t>
            </a:r>
            <a:r>
              <a:rPr lang="en-US" dirty="0"/>
              <a:t>	Snapshot of the election result.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05124-1948-42A9-A8E1-2F0F2A49A37D}"/>
                  </a:ext>
                </a:extLst>
              </p:cNvPr>
              <p:cNvSpPr txBox="1"/>
              <p:nvPr/>
            </p:nvSpPr>
            <p:spPr>
              <a:xfrm>
                <a:off x="3853946" y="121275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D05124-1948-42A9-A8E1-2F0F2A49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946" y="1212759"/>
                <a:ext cx="226023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755838-6260-42EF-9575-4902ACEC9541}"/>
                  </a:ext>
                </a:extLst>
              </p:cNvPr>
              <p:cNvSpPr txBox="1"/>
              <p:nvPr/>
            </p:nvSpPr>
            <p:spPr>
              <a:xfrm>
                <a:off x="3806490" y="411539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0755838-6260-42EF-9575-4902ACEC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490" y="4115398"/>
                <a:ext cx="226023" cy="276999"/>
              </a:xfrm>
              <a:prstGeom prst="rect">
                <a:avLst/>
              </a:prstGeom>
              <a:blipFill>
                <a:blip r:embed="rId4"/>
                <a:stretch>
                  <a:fillRect l="-5263"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370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2264</TotalTime>
  <Words>771</Words>
  <Application>Microsoft Office PowerPoint</Application>
  <PresentationFormat>Widescreen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Browallia New</vt:lpstr>
      <vt:lpstr>Calibri</vt:lpstr>
      <vt:lpstr>Calibri Light</vt:lpstr>
      <vt:lpstr>Cambria Math</vt:lpstr>
      <vt:lpstr>Times New Roman</vt:lpstr>
      <vt:lpstr>Wingdings</vt:lpstr>
      <vt:lpstr>Office Theme</vt:lpstr>
      <vt:lpstr>Local Elections in England – What is the message?</vt:lpstr>
      <vt:lpstr>STUDY BACKGROUND &amp; OBJECTIVES</vt:lpstr>
      <vt:lpstr> BACKGROUND  OF THE STUDY</vt:lpstr>
      <vt:lpstr>RESEARCH QUESTIONS</vt:lpstr>
      <vt:lpstr>DESCRIPTION OF THE  DATA</vt:lpstr>
      <vt:lpstr>England Local Election 2019 Dataset</vt:lpstr>
      <vt:lpstr>VARIABLE TRANSFORMATION</vt:lpstr>
      <vt:lpstr>INITIAL INSIGHTS</vt:lpstr>
      <vt:lpstr>INITIAL INSIGHTS</vt:lpstr>
      <vt:lpstr>INITIAL INSIGHTS</vt:lpstr>
      <vt:lpstr>METHOD: BINARY LOGISTIC REGRESSION</vt:lpstr>
      <vt:lpstr>Why logistic regression?</vt:lpstr>
      <vt:lpstr>VARIABLE SCREENING</vt:lpstr>
      <vt:lpstr>VARIABLE SCREENING</vt:lpstr>
      <vt:lpstr>MODEL FOR CONSERVATIVE LOSS</vt:lpstr>
      <vt:lpstr>RESULT FOR CONSERVATIVE LOSS</vt:lpstr>
      <vt:lpstr>ASSESSMENT OF MODEL FIT</vt:lpstr>
      <vt:lpstr>ADVANCED ANALYSIS PLAN</vt:lpstr>
      <vt:lpstr>AREAL UNIT DATA</vt:lpstr>
      <vt:lpstr>QUESTIONS OF INTEREST</vt:lpstr>
      <vt:lpstr>Thank you for listening!</vt:lpstr>
      <vt:lpstr>DATA TRANSFORMATION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Elections in England – What is the message?</dc:title>
  <dc:creator>Oyeleke Olaoye</dc:creator>
  <cp:lastModifiedBy>Oyeleke Olaoye</cp:lastModifiedBy>
  <cp:revision>38</cp:revision>
  <dcterms:created xsi:type="dcterms:W3CDTF">2019-08-07T19:02:18Z</dcterms:created>
  <dcterms:modified xsi:type="dcterms:W3CDTF">2019-08-09T09:10:18Z</dcterms:modified>
</cp:coreProperties>
</file>