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57" r:id="rId5"/>
    <p:sldId id="261" r:id="rId6"/>
    <p:sldId id="263" r:id="rId7"/>
    <p:sldId id="259" r:id="rId8"/>
    <p:sldId id="265" r:id="rId9"/>
    <p:sldId id="266" r:id="rId10"/>
    <p:sldId id="269" r:id="rId11"/>
    <p:sldId id="270" r:id="rId12"/>
    <p:sldId id="274" r:id="rId13"/>
    <p:sldId id="275" r:id="rId14"/>
    <p:sldId id="276" r:id="rId15"/>
    <p:sldId id="277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9" r:id="rId26"/>
    <p:sldId id="300" r:id="rId27"/>
    <p:sldId id="298" r:id="rId28"/>
    <p:sldId id="301" r:id="rId29"/>
    <p:sldId id="302" r:id="rId30"/>
    <p:sldId id="282" r:id="rId31"/>
    <p:sldId id="283" r:id="rId32"/>
    <p:sldId id="258" r:id="rId33"/>
    <p:sldId id="26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EDE268-DEEA-48E9-8823-28E96F322AD4}">
          <p14:sldIdLst>
            <p14:sldId id="256"/>
            <p14:sldId id="284"/>
            <p14:sldId id="285"/>
          </p14:sldIdLst>
        </p14:section>
        <p14:section name="Definition" id="{87A5E1F1-A345-4EED-B804-F0A2569F3759}">
          <p14:sldIdLst>
            <p14:sldId id="257"/>
            <p14:sldId id="261"/>
            <p14:sldId id="263"/>
            <p14:sldId id="259"/>
          </p14:sldIdLst>
        </p14:section>
        <p14:section name="Objective" id="{6B5370DB-3841-495E-8DFC-62118C01C0B8}">
          <p14:sldIdLst>
            <p14:sldId id="265"/>
            <p14:sldId id="266"/>
          </p14:sldIdLst>
        </p14:section>
        <p14:section name="All primes generation" id="{9A4DBBB6-BB75-4B5E-ACDE-59DAE114B82A}">
          <p14:sldIdLst>
            <p14:sldId id="269"/>
            <p14:sldId id="270"/>
            <p14:sldId id="274"/>
            <p14:sldId id="275"/>
            <p14:sldId id="276"/>
            <p14:sldId id="277"/>
          </p14:sldIdLst>
        </p14:section>
        <p14:section name="Proof of prime generator algorithm" id="{FDAFDF51-8C5B-4A00-B003-74D2D6AFC7A3}">
          <p14:sldIdLst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9"/>
            <p14:sldId id="300"/>
            <p14:sldId id="298"/>
            <p14:sldId id="301"/>
            <p14:sldId id="302"/>
          </p14:sldIdLst>
        </p14:section>
        <p14:section name="Conclusion &amp; Reference" id="{0E8A509B-E03A-473E-A12B-474624A960D7}">
          <p14:sldIdLst>
            <p14:sldId id="282"/>
            <p14:sldId id="283"/>
            <p14:sldId id="258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1DE4D3-D03F-461D-89B4-46CB25B20E1E}" v="60" dt="2024-12-03T12:33:35.2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B143-9E5A-4A77-BD01-1B3C306D1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ACF89-9FB2-A1F3-654F-3CAC38710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068F8-E314-4E44-151C-6C561E56B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D218-1B3A-4F42-850F-2F8F22FF924B}" type="datetimeFigureOut">
              <a:rPr lang="en-IN" smtClean="0"/>
              <a:t>11-12-2024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1958A-8FB2-D708-C8C8-2EE0C326C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CF26E-2C6F-76B5-95F8-4F359DEAD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9F08-0DFE-4AAC-A340-0194988337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809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F994-7593-CAF4-32F4-A89A0172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3EBE0-E7A1-7132-621A-9A2DC5281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CBD9E-0A3F-C288-2413-625906B8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D218-1B3A-4F42-850F-2F8F22FF924B}" type="datetimeFigureOut">
              <a:rPr lang="en-IN" smtClean="0"/>
              <a:t>11-12-2024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0320E-C49D-5938-42BC-7CA27675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41B07-5B8C-0BBC-EAEE-D1ADAB3E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9F08-0DFE-4AAC-A340-0194988337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601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3D966C-C4C1-9BC7-4C5D-89B042CC9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AEDA78-E57A-1BA3-A2FC-6FF2C397C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589B5-4890-C01A-5F89-F173F7DB8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D218-1B3A-4F42-850F-2F8F22FF924B}" type="datetimeFigureOut">
              <a:rPr lang="en-IN" smtClean="0"/>
              <a:t>11-12-2024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89297-280D-B560-FB5F-5FC298447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F6750-12D9-641B-147F-E68A161D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9F08-0DFE-4AAC-A340-0194988337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628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E7EFB-026D-3EB3-7645-287F6F90E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82F4-47DE-AF00-9970-15ECE912B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62B47-40DD-B787-C45F-2B615052B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D218-1B3A-4F42-850F-2F8F22FF924B}" type="datetimeFigureOut">
              <a:rPr lang="en-IN" smtClean="0"/>
              <a:t>11-12-2024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8B4C7-D349-81D8-55B8-218E99DA3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4F6B3-CC65-7988-23D6-DE1B18B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9F08-0DFE-4AAC-A340-0194988337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88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A336-8953-E847-8139-C93B5338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E7522-30AA-D923-228C-6DB025008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33F58-B50F-2338-584C-26419EB61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D218-1B3A-4F42-850F-2F8F22FF924B}" type="datetimeFigureOut">
              <a:rPr lang="en-IN" smtClean="0"/>
              <a:t>11-12-2024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BB47E-798C-2474-6C0E-2D5DF343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DDE0C-884A-EB43-B211-1C8C68C7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9F08-0DFE-4AAC-A340-0194988337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336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E4B3-E994-550A-C983-C497F879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57C64-2CD1-8992-3096-273BE9EA1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A6D5F-070E-7A53-BC9F-052EBF556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2B9E7-7C92-D498-3032-BA82E4E7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D218-1B3A-4F42-850F-2F8F22FF924B}" type="datetimeFigureOut">
              <a:rPr lang="en-IN" smtClean="0"/>
              <a:t>11-12-2024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F9AC9-63DC-E643-745E-A42A862C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C115D-0BCC-2B55-76B6-3B7B5CCB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9F08-0DFE-4AAC-A340-0194988337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00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91D4-CCD5-F1EA-6272-9EDB6A5F3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088E5-3025-A1FE-75DC-6809D8746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046A1-38FE-1F86-DE23-7026E1F6F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BD5F72-2169-A197-1924-2440C2F44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9C6E6-F2D2-1897-1C2A-1081324D5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77F00D-3BEA-275A-84E6-813705C5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D218-1B3A-4F42-850F-2F8F22FF924B}" type="datetimeFigureOut">
              <a:rPr lang="en-IN" smtClean="0"/>
              <a:t>11-12-2024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47DF7-FED0-F7E0-8A95-81B8AEAB8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11A709-891E-265D-6BBB-140A81F80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9F08-0DFE-4AAC-A340-0194988337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37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7663-2388-F119-6295-153F5A04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4BEC1-A4AB-DB7A-68BF-E075AC7E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D218-1B3A-4F42-850F-2F8F22FF924B}" type="datetimeFigureOut">
              <a:rPr lang="en-IN" smtClean="0"/>
              <a:t>11-12-2024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881AE-E6C3-DB91-F7BD-DEE26F37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71EA0-1167-8971-C80B-28896A75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9F08-0DFE-4AAC-A340-0194988337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4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52884A-D163-8DE1-1B26-52A680815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D218-1B3A-4F42-850F-2F8F22FF924B}" type="datetimeFigureOut">
              <a:rPr lang="en-IN" smtClean="0"/>
              <a:t>11-12-2024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F016A2-6FE0-E62C-4BF2-7B3EE47E2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6666B-9FB0-CEC2-F66E-617D5C093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9F08-0DFE-4AAC-A340-0194988337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711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FCEC-90E4-90A8-D826-12027B4CB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94A10-24CD-3E83-403A-6A64CC482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B4E1B-DB1E-099E-14F1-DAD842430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40E55-E576-3ED7-6012-449C7401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D218-1B3A-4F42-850F-2F8F22FF924B}" type="datetimeFigureOut">
              <a:rPr lang="en-IN" smtClean="0"/>
              <a:t>11-12-2024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066EA-CF02-72A2-6081-22C9FA904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9DCBF-D10E-D6C9-439F-02E79381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9F08-0DFE-4AAC-A340-0194988337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74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B0AD-E39C-37DB-02FF-62C1C73D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FBD9A8-1D66-78CA-C6B6-EE3673C5C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2B177-D3A6-1975-03A7-7043B8CA8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EC1AF-3AC2-582C-B1D8-19AFA29D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0D218-1B3A-4F42-850F-2F8F22FF924B}" type="datetimeFigureOut">
              <a:rPr lang="en-IN" smtClean="0"/>
              <a:t>11-12-2024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1396B-1020-92B9-A5C6-2C3F8BCB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6EDCD-191C-BBD6-B51C-9A5DCE49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89F08-0DFE-4AAC-A340-0194988337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562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6CDED5-8937-B0CC-CB39-B80FC9F6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0BCB2-2F90-6F7C-5F4F-8B482D233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4733A-E371-8AB0-37F1-1BF747DF2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0D218-1B3A-4F42-850F-2F8F22FF924B}" type="datetimeFigureOut">
              <a:rPr lang="en-IN" smtClean="0"/>
              <a:t>11-12-2024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9259F-D2CE-B7B8-90E7-F09318C66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FBFF7-60D9-685B-65FE-5CD2F474C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89F08-0DFE-4AAC-A340-0194988337F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998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2.png"/><Relationship Id="rId7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oyeluckydps/directed_graph/blob/master/prime_DiGraph_Generator.p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yeluckydps/directed_graph/blob/master/using_isomorphic_hashCDG.csv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yeluckydps/directed_graph" TargetMode="External"/><Relationship Id="rId2" Type="http://schemas.openxmlformats.org/officeDocument/2006/relationships/hyperlink" Target="https://en.wikipedia.org/wiki/K-edge-connected_grap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jmlr.org/papers/volume12/shervashidze11a/shervashidze11a.pdf" TargetMode="External"/><Relationship Id="rId5" Type="http://schemas.openxmlformats.org/officeDocument/2006/relationships/hyperlink" Target="https://citeseerx.ist.psu.edu/viewdoc/summary?doi=10.1.1.101.5342" TargetMode="External"/><Relationship Id="rId4" Type="http://schemas.openxmlformats.org/officeDocument/2006/relationships/hyperlink" Target="https://en.wikipedia.org/wiki/Graph_isomorphism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nyi.hu/~p_erdos/1959-11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669D8-5606-B360-678D-93AFFF43F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IN" sz="4400" dirty="0"/>
              <a:t>Proof of </a:t>
            </a:r>
            <a:r>
              <a:rPr lang="en-IN" sz="4400" u="sng" dirty="0"/>
              <a:t>edge-critical</a:t>
            </a:r>
            <a:r>
              <a:rPr lang="en-IN" sz="4400" dirty="0"/>
              <a:t> </a:t>
            </a:r>
            <a:r>
              <a:rPr lang="en-IN" sz="4400" u="sng" dirty="0"/>
              <a:t>strongly-connected</a:t>
            </a:r>
            <a:r>
              <a:rPr lang="en-IN" sz="4400" dirty="0"/>
              <a:t> digraph generator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1A932-0674-C678-E0B0-9D5D43BC51D7}"/>
              </a:ext>
            </a:extLst>
          </p:cNvPr>
          <p:cNvSpPr txBox="1"/>
          <p:nvPr/>
        </p:nvSpPr>
        <p:spPr>
          <a:xfrm>
            <a:off x="5491411" y="5579706"/>
            <a:ext cx="120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version 1.4</a:t>
            </a:r>
          </a:p>
        </p:txBody>
      </p:sp>
    </p:spTree>
    <p:extLst>
      <p:ext uri="{BB962C8B-B14F-4D97-AF65-F5344CB8AC3E}">
        <p14:creationId xmlns:p14="http://schemas.microsoft.com/office/powerpoint/2010/main" val="4077245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16C3-9CD1-B691-215E-1AD848F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All prime digraphs of 2,3, and 4 nodes</a:t>
            </a:r>
          </a:p>
        </p:txBody>
      </p:sp>
      <p:pic>
        <p:nvPicPr>
          <p:cNvPr id="4" name="Content Placeholder 3" descr="A picture containing text, pool ball, night sky&#10;&#10;Description automatically generated">
            <a:extLst>
              <a:ext uri="{FF2B5EF4-FFF2-40B4-BE49-F238E27FC236}">
                <a16:creationId xmlns:a16="http://schemas.microsoft.com/office/drawing/2014/main" id="{1FE2B8EB-DE97-195D-6195-7A4102BDE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142" y="1757363"/>
            <a:ext cx="7736633" cy="1821155"/>
          </a:xfrm>
        </p:spPr>
      </p:pic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FE74DA81-A7D9-FE55-8E5F-E5E241262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58" y="4251885"/>
            <a:ext cx="11773484" cy="16455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ADD089-9F24-048E-892A-946A3EC8F34E}"/>
                  </a:ext>
                </a:extLst>
              </p:cNvPr>
              <p:cNvSpPr txBox="1"/>
              <p:nvPr/>
            </p:nvSpPr>
            <p:spPr>
              <a:xfrm>
                <a:off x="2744755" y="3284898"/>
                <a:ext cx="726233" cy="64998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ADD089-9F24-048E-892A-946A3EC8F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755" y="3284898"/>
                <a:ext cx="726233" cy="6499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F85334-BA2E-4C9D-2DDF-97E67C055778}"/>
                  </a:ext>
                </a:extLst>
              </p:cNvPr>
              <p:cNvSpPr txBox="1"/>
              <p:nvPr/>
            </p:nvSpPr>
            <p:spPr>
              <a:xfrm>
                <a:off x="5145832" y="3284898"/>
                <a:ext cx="726233" cy="64998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F85334-BA2E-4C9D-2DDF-97E67C055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832" y="3284898"/>
                <a:ext cx="726233" cy="6499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7F2ED5-CAB2-2D73-B362-A69BC9750879}"/>
                  </a:ext>
                </a:extLst>
              </p:cNvPr>
              <p:cNvSpPr txBox="1"/>
              <p:nvPr/>
            </p:nvSpPr>
            <p:spPr>
              <a:xfrm>
                <a:off x="9333625" y="3253525"/>
                <a:ext cx="726233" cy="64998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7F2ED5-CAB2-2D73-B362-A69BC9750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625" y="3253525"/>
                <a:ext cx="726233" cy="6499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3EF9D8-A6EA-F68D-E473-FBF846DF93DD}"/>
                  </a:ext>
                </a:extLst>
              </p:cNvPr>
              <p:cNvSpPr txBox="1"/>
              <p:nvPr/>
            </p:nvSpPr>
            <p:spPr>
              <a:xfrm>
                <a:off x="838200" y="5920855"/>
                <a:ext cx="726233" cy="64998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3EF9D8-A6EA-F68D-E473-FBF846DF9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920855"/>
                <a:ext cx="726233" cy="6499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E42950-3ACD-9116-EA0D-652E835E9429}"/>
                  </a:ext>
                </a:extLst>
              </p:cNvPr>
              <p:cNvSpPr txBox="1"/>
              <p:nvPr/>
            </p:nvSpPr>
            <p:spPr>
              <a:xfrm>
                <a:off x="3489649" y="5920855"/>
                <a:ext cx="726233" cy="64998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E42950-3ACD-9116-EA0D-652E835E9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649" y="5920855"/>
                <a:ext cx="726233" cy="6499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CBEB84-EF70-EC25-2337-9499ABE3B210}"/>
                  </a:ext>
                </a:extLst>
              </p:cNvPr>
              <p:cNvSpPr txBox="1"/>
              <p:nvPr/>
            </p:nvSpPr>
            <p:spPr>
              <a:xfrm>
                <a:off x="5646575" y="5897474"/>
                <a:ext cx="726233" cy="64998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CBEB84-EF70-EC25-2337-9499ABE3B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575" y="5897474"/>
                <a:ext cx="726233" cy="6499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F426C7A-1F46-1A51-2C2E-F7FEADC5EDF7}"/>
                  </a:ext>
                </a:extLst>
              </p:cNvPr>
              <p:cNvSpPr txBox="1"/>
              <p:nvPr/>
            </p:nvSpPr>
            <p:spPr>
              <a:xfrm>
                <a:off x="8298024" y="5897474"/>
                <a:ext cx="726233" cy="64998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F426C7A-1F46-1A51-2C2E-F7FEADC5E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024" y="5897474"/>
                <a:ext cx="726233" cy="6499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985E59-4025-DF14-169C-6860E501B377}"/>
                  </a:ext>
                </a:extLst>
              </p:cNvPr>
              <p:cNvSpPr txBox="1"/>
              <p:nvPr/>
            </p:nvSpPr>
            <p:spPr>
              <a:xfrm>
                <a:off x="10666444" y="5920855"/>
                <a:ext cx="726233" cy="64998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985E59-4025-DF14-169C-6860E501B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6444" y="5920855"/>
                <a:ext cx="726233" cy="6499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1424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16C3-9CD1-B691-215E-1AD848F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 of Prime digraphs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982CDAE-FB1B-E58F-571D-D662EB3A70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2175"/>
                <a:ext cx="10515600" cy="4980700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The prime (edge-critical strongly-connected) digraphs are basic unit of construction for any strongly-connected graph.</a:t>
                </a:r>
              </a:p>
              <a:p>
                <a:r>
                  <a:rPr lang="en-IN" dirty="0"/>
                  <a:t>If even a single prime digraph is available for a given number of nodes, then one can add edges randomly with some probability p adhering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IN" dirty="0"/>
                  <a:t> Erdős–Rényi model</a:t>
                </a:r>
                <a:r>
                  <a:rPr lang="en-IN" baseline="30000" dirty="0"/>
                  <a:t>[11]</a:t>
                </a:r>
                <a:r>
                  <a:rPr lang="en-IN" dirty="0"/>
                  <a:t>. This results into a digraph that is assured to be strongly-connected.</a:t>
                </a:r>
              </a:p>
              <a:p>
                <a:r>
                  <a:rPr lang="en-IN" dirty="0"/>
                  <a:t>In order to choose a random prime digraph for reduced bias in digraph selection, it is best to have list of all prime digraphs for a given node count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982CDAE-FB1B-E58F-571D-D662EB3A7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2175"/>
                <a:ext cx="10515600" cy="4980700"/>
              </a:xfrm>
              <a:blipFill>
                <a:blip r:embed="rId2"/>
                <a:stretch>
                  <a:fillRect l="-1043" t="-1958" r="-19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589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16C3-9CD1-B691-215E-1AD848F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I – Find all prime digraphs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982CDAE-FB1B-E58F-571D-D662EB3A70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2175"/>
                <a:ext cx="10515600" cy="49807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</a:t>
                </a:r>
                <a:r>
                  <a:rPr lang="en-IN" dirty="0"/>
                  <a:t>iven an exhaustive list of all prime digraphs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𝐶𝐷𝐺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 nodes, we employ Algorithm I to build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𝐶𝐷𝐺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IN" dirty="0"/>
                  <a:t>, a list of all prime digraphs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IN" dirty="0"/>
                  <a:t> nodes.</a:t>
                </a:r>
              </a:p>
              <a:p>
                <a:r>
                  <a:rPr lang="en-IN" sz="1600" dirty="0"/>
                  <a:t>Code present at: </a:t>
                </a:r>
                <a:r>
                  <a:rPr lang="en-IN" sz="1600" dirty="0">
                    <a:hlinkClick r:id="rId2"/>
                  </a:rPr>
                  <a:t>https://github.com/oyeluckydps/directed_graph/blob/master/prime_DiGraph_Generator.py</a:t>
                </a:r>
                <a:endParaRPr lang="en-IN" sz="1600" dirty="0"/>
              </a:p>
              <a:p>
                <a:r>
                  <a:rPr lang="en-IN" dirty="0"/>
                  <a:t>A digraph is chosen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𝐶𝐷𝐺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 iteratively. It has nodes labelled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IN" dirty="0"/>
                  <a:t>.</a:t>
                </a:r>
              </a:p>
              <a:p>
                <a:r>
                  <a:rPr lang="en-IN" dirty="0"/>
                  <a:t>Start with an empty list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𝐶𝐷𝐺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/>
              </a:p>
              <a:p>
                <a:r>
                  <a:rPr lang="en-IN" dirty="0"/>
                  <a:t>Two new digraph are generated following these steps: </a:t>
                </a:r>
              </a:p>
              <a:p>
                <a:pPr lvl="1"/>
                <a:r>
                  <a:rPr lang="en-IN" dirty="0"/>
                  <a:t>add a new node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lvl="1"/>
                <a:r>
                  <a:rPr lang="en-IN" dirty="0"/>
                  <a:t>Add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/>
                  <a:t> edges to the original graph to generate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𝑓𝑖𝑟𝑠𝑡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𝑝𝑜𝑠𝑠𝑖𝑏𝑙𝑒</m:t>
                    </m:r>
                  </m:oMath>
                </a14:m>
                <a:r>
                  <a:rPr lang="en-IN" dirty="0"/>
                  <a:t>.</a:t>
                </a:r>
              </a:p>
              <a:p>
                <a:pPr lvl="1"/>
                <a:r>
                  <a:rPr lang="en-IN" dirty="0"/>
                  <a:t>Remove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dirty="0"/>
                  <a:t> from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𝑓𝑖𝑟𝑠𝑡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𝑝𝑜𝑠𝑠𝑖𝑏𝑙𝑒</m:t>
                    </m:r>
                  </m:oMath>
                </a14:m>
                <a:r>
                  <a:rPr lang="en-IN" dirty="0"/>
                  <a:t> to generate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𝑠𝑒𝑐𝑜𝑛𝑑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𝑝𝑜𝑠𝑠𝑖𝑏𝑙𝑒</m:t>
                    </m:r>
                  </m:oMath>
                </a14:m>
                <a:r>
                  <a:rPr lang="en-IN" dirty="0"/>
                  <a:t>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982CDAE-FB1B-E58F-571D-D662EB3A7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2175"/>
                <a:ext cx="10515600" cy="4980700"/>
              </a:xfrm>
              <a:blipFill>
                <a:blip r:embed="rId3"/>
                <a:stretch>
                  <a:fillRect l="-1043" t="-1958" r="-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101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16C3-9CD1-B691-215E-1AD848F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I – Find all prime digraphs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982CDAE-FB1B-E58F-571D-D662EB3A70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2175"/>
                <a:ext cx="10515600" cy="4980700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 possibilities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and all of them are explored for new prime generation.</a:t>
                </a:r>
                <a:endParaRPr lang="en-US" dirty="0"/>
              </a:p>
              <a:p>
                <a:r>
                  <a:rPr lang="en-US" dirty="0"/>
                  <a:t>Check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𝑓𝑖𝑟𝑠𝑡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𝑝𝑜𝑠𝑠𝑖𝑏𝑙𝑒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𝑠𝑒𝑐𝑜𝑛𝑑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𝑝𝑜𝑠𝑠𝑖𝑏𝑙𝑒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prime graph. If prime, then add it to list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𝐶𝐷𝐺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correctness of Algorithm I to generate exhaustive list of all prime digraphs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IN" dirty="0"/>
                  <a:t> is proved in following slides.</a:t>
                </a:r>
              </a:p>
              <a:p>
                <a:r>
                  <a:rPr lang="en-IN" dirty="0"/>
                  <a:t>One may start with single prime digraph of 2 nodes and generate prime digraphs for other node values iteratively.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982CDAE-FB1B-E58F-571D-D662EB3A7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2175"/>
                <a:ext cx="10515600" cy="4980700"/>
              </a:xfrm>
              <a:blipFill>
                <a:blip r:embed="rId2"/>
                <a:stretch>
                  <a:fillRect l="-1043" t="-1958" r="-11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text, pool ball, sport, pool table&#10;&#10;Description automatically generated">
            <a:extLst>
              <a:ext uri="{FF2B5EF4-FFF2-40B4-BE49-F238E27FC236}">
                <a16:creationId xmlns:a16="http://schemas.microsoft.com/office/drawing/2014/main" id="{42DFFFE8-1920-3320-08B7-A62EEBB96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0399" y="4441317"/>
            <a:ext cx="1619250" cy="1962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31A700-6A41-0EE3-9A94-9C5539B7CD3E}"/>
                  </a:ext>
                </a:extLst>
              </p:cNvPr>
              <p:cNvSpPr txBox="1"/>
              <p:nvPr/>
            </p:nvSpPr>
            <p:spPr>
              <a:xfrm>
                <a:off x="11148608" y="5753481"/>
                <a:ext cx="726233" cy="649986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31A700-6A41-0EE3-9A94-9C5539B7C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8608" y="5753481"/>
                <a:ext cx="726233" cy="6499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822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16C3-9CD1-B691-215E-1AD848F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I – Find all prime digraphs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982CDAE-FB1B-E58F-571D-D662EB3A70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6304" y="1512174"/>
                <a:ext cx="11896344" cy="52818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def </a:t>
                </a:r>
                <a:r>
                  <a:rPr lang="en-US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compute_next_primes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(cdg_n):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cdg_n1 = []; already_checked_digraphs = {}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DG_n in cdg_n: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for in_edge, out_edge in </a:t>
                </a:r>
                <a:r>
                  <a:rPr lang="en-US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new_edge_possibilities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first_possible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DG_n.add_edges_from_list([in_edge, out_edge])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second_possible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first_possible.remove_edge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in_edge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[0], 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out_edge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[1])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if 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is_prime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first_possible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 cdg_n1.append(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first_possible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if 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is_prime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second_possible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 cdg_n1.append(</a:t>
                </a:r>
                <a:r>
                  <a:rPr lang="en-US" sz="16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second_possible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return all_primes</a:t>
                </a:r>
                <a:endParaRPr lang="en-IN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IN" sz="1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new_edge_possibilities </a:t>
                </a:r>
                <a:r>
                  <a:rPr lang="en-US" sz="1600" dirty="0">
                    <a:cs typeface="Courier New" panose="02070309020205020404" pitchFamily="49" charset="0"/>
                  </a:rPr>
                  <a:t>is list of all possibilities for in_edge and out_edge in following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[ 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0,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,0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,0</m:t>
                              </m:r>
                            </m:e>
                          </m:d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,0</m:t>
                              </m:r>
                            </m:e>
                          </m:d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…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−1,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,0</m:t>
                              </m:r>
                            </m:e>
                          </m:d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en-US" sz="1600" b="0" i="0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  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0,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,1</m:t>
                              </m:r>
                            </m:e>
                          </m:d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,1</m:t>
                              </m:r>
                            </m:e>
                          </m:d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,1</m:t>
                              </m:r>
                            </m:e>
                          </m:d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…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−1,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,1</m:t>
                              </m:r>
                            </m:e>
                          </m:d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…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0,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…… 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−1,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]</m:t>
                      </m:r>
                    </m:oMath>
                  </m:oMathPara>
                </a14:m>
                <a:endParaRPr lang="en-US" sz="1600" dirty="0"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sz="1600" dirty="0"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982CDAE-FB1B-E58F-571D-D662EB3A7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304" y="1512174"/>
                <a:ext cx="11896344" cy="5281817"/>
              </a:xfrm>
              <a:blipFill>
                <a:blip r:embed="rId2"/>
                <a:stretch>
                  <a:fillRect l="-256" t="-10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687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16C3-9CD1-B691-215E-1AD848F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Result: Find all prime digraphs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E450A67-1B72-7B61-E2F4-B815CBD36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584187"/>
              </p:ext>
            </p:extLst>
          </p:nvPr>
        </p:nvGraphicFramePr>
        <p:xfrm>
          <a:off x="2032000" y="3078818"/>
          <a:ext cx="8128000" cy="37084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7100097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98408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nodes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Prime Digraphs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58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57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207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959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513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178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954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1526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51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8627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658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52021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939125"/>
                  </a:ext>
                </a:extLst>
              </a:tr>
            </a:tbl>
          </a:graphicData>
        </a:graphic>
      </p:graphicFrame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178FF5D5-7381-7157-B205-739F4876B76B}"/>
              </a:ext>
            </a:extLst>
          </p:cNvPr>
          <p:cNvSpPr txBox="1">
            <a:spLocks/>
          </p:cNvSpPr>
          <p:nvPr/>
        </p:nvSpPr>
        <p:spPr>
          <a:xfrm>
            <a:off x="838200" y="1512175"/>
            <a:ext cx="10515600" cy="1761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Algorithm I was used to generate all prime digraphs for 2 to 10 nodes. It can be found at: </a:t>
            </a:r>
            <a:r>
              <a:rPr lang="en-US" sz="1600" dirty="0">
                <a:cs typeface="Courier New" panose="02070309020205020404" pitchFamily="49" charset="0"/>
                <a:hlinkClick r:id="rId2"/>
              </a:rPr>
              <a:t>https://github.com/oyeluckydps/directed_graph/blob/master/using_isomorphic_hashCDG.csv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cs typeface="Courier New" panose="02070309020205020404" pitchFamily="49" charset="0"/>
              </a:rPr>
              <a:t>Count of prime digraphs for given number of nodes is:</a:t>
            </a:r>
          </a:p>
        </p:txBody>
      </p:sp>
    </p:spTree>
    <p:extLst>
      <p:ext uri="{BB962C8B-B14F-4D97-AF65-F5344CB8AC3E}">
        <p14:creationId xmlns:p14="http://schemas.microsoft.com/office/powerpoint/2010/main" val="1888499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AF1A3-02AE-5591-E404-4CA82FD4B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FB38-FD7A-9D4D-0839-11CB9DDFF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Correctness of prime generator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C69C17-A5EF-D1E1-84BA-1ED89927A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175"/>
            <a:ext cx="10515600" cy="5065908"/>
          </a:xfrm>
        </p:spPr>
        <p:txBody>
          <a:bodyPr>
            <a:normAutofit/>
          </a:bodyPr>
          <a:lstStyle/>
          <a:p>
            <a:r>
              <a:rPr lang="en-IN" sz="2400" dirty="0"/>
              <a:t>RTP: The prime generator algorithm outputs a set of graphs and each graph is a prime graph.</a:t>
            </a:r>
          </a:p>
          <a:p>
            <a:r>
              <a:rPr lang="en-IN" sz="2400" dirty="0"/>
              <a:t>A graph (either </a:t>
            </a:r>
            <a:r>
              <a:rPr lang="en-IN" sz="2400" i="1" dirty="0" err="1"/>
              <a:t>first_possible</a:t>
            </a:r>
            <a:r>
              <a:rPr lang="en-IN" sz="2400" dirty="0"/>
              <a:t> or </a:t>
            </a:r>
            <a:r>
              <a:rPr lang="en-IN" sz="2400" i="1" dirty="0" err="1"/>
              <a:t>second_possible</a:t>
            </a:r>
            <a:r>
              <a:rPr lang="en-IN" sz="2400" dirty="0"/>
              <a:t>) is only added to the CDG_n1 if it is prime i.e. if it passes the </a:t>
            </a:r>
            <a:r>
              <a:rPr lang="en-IN" sz="2400" b="1" dirty="0" err="1"/>
              <a:t>is_prime</a:t>
            </a:r>
            <a:r>
              <a:rPr lang="en-IN" sz="2400" b="1" dirty="0"/>
              <a:t> </a:t>
            </a:r>
            <a:r>
              <a:rPr lang="en-IN" sz="2400" dirty="0"/>
              <a:t>test thus each graph in the CDG_n1 is prime.</a:t>
            </a:r>
          </a:p>
        </p:txBody>
      </p:sp>
    </p:spTree>
    <p:extLst>
      <p:ext uri="{BB962C8B-B14F-4D97-AF65-F5344CB8AC3E}">
        <p14:creationId xmlns:p14="http://schemas.microsoft.com/office/powerpoint/2010/main" val="1045347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D4680-7DCF-6A3D-08A1-3A9A64FFF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2B32C-3689-F996-631D-3259B3527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Completeness of prime generator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42249C8-60C3-A2E4-705B-FB5040C530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2175"/>
                <a:ext cx="10515600" cy="5065908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To prove that all primes of n+1 nodes are generated when prime generator is employed, we instead prove a different result and show that this results lead to completeness of prime generator.</a:t>
                </a:r>
              </a:p>
              <a:p>
                <a:r>
                  <a:rPr lang="en-IN" sz="2400" dirty="0"/>
                  <a:t>We prove</a:t>
                </a:r>
                <a:endParaRPr lang="en-I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𝑝𝑟𝑖𝑚𝑒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𝑔𝑟𝑎𝑝h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𝑚𝑢𝑠𝑡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𝑐𝑜𝑛𝑡𝑎𝑖𝑛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𝑑𝑒𝑔𝑟𝑒𝑒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2.</m:t>
                      </m:r>
                    </m:oMath>
                  </m:oMathPara>
                </a14:m>
                <a:endParaRPr lang="en-IN" sz="2400" dirty="0"/>
              </a:p>
              <a:p>
                <a:r>
                  <a:rPr lang="en-IN" sz="2400" dirty="0"/>
                  <a:t>Let us first prove that a prime graph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𝑛𝑜𝑑𝑒𝑠</m:t>
                    </m:r>
                  </m:oMath>
                </a14:m>
                <a:r>
                  <a:rPr lang="en-IN" sz="2400" dirty="0"/>
                  <a:t>, having a node with degree 2 implies that the prime graph will be present in the output of the Algorithm I.</a:t>
                </a:r>
              </a:p>
              <a:p>
                <a:r>
                  <a:rPr lang="en-IN" sz="2400" dirty="0"/>
                  <a:t>Without the loss of generalization assume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400" dirty="0"/>
                  <a:t> of prime graph P has degree 2 and the edges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400" dirty="0"/>
                  <a:t>.</a:t>
                </a:r>
              </a:p>
              <a:p>
                <a:r>
                  <a:rPr lang="en-IN" sz="2400" dirty="0"/>
                  <a:t>Now, we require to prove that either </a:t>
                </a:r>
              </a:p>
              <a:p>
                <a:pPr lvl="1"/>
                <a:r>
                  <a:rPr lang="en-IN" sz="2000" b="0" dirty="0"/>
                  <a:t>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b="0" dirty="0"/>
                  <a:t>with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sz="2000" dirty="0"/>
                  <a:t> and nodes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sz="2000" dirty="0"/>
                  <a:t> is prime or</a:t>
                </a:r>
              </a:p>
              <a:p>
                <a:pPr lvl="1"/>
                <a:r>
                  <a:rPr lang="en-IN" sz="2000" b="0" dirty="0"/>
                  <a:t>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b="0" dirty="0"/>
                  <a:t>with edges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})∪{(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IN" sz="2000" dirty="0"/>
                  <a:t> and nodes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sz="2000" dirty="0"/>
                  <a:t> is prime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42249C8-60C3-A2E4-705B-FB5040C530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2175"/>
                <a:ext cx="10515600" cy="5065908"/>
              </a:xfrm>
              <a:blipFill>
                <a:blip r:embed="rId2"/>
                <a:stretch>
                  <a:fillRect l="-812" t="-1685" r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026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0911F-ECA2-FD96-ED97-751321C07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F82F-0788-011A-5A0A-97A2C346A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Completeness of prime generator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8BC79B8-AE7F-12C2-4843-63B6F652A9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2175"/>
                <a:ext cx="10515600" cy="5065908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Now, we require to prove that either </a:t>
                </a:r>
              </a:p>
              <a:p>
                <a:pPr lvl="1"/>
                <a:r>
                  <a:rPr lang="en-IN" sz="2000" b="0" dirty="0"/>
                  <a:t>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b="0" dirty="0"/>
                  <a:t>with edges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sz="2000" dirty="0"/>
                  <a:t> and nodes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sz="2000" dirty="0"/>
                  <a:t> is prime or</a:t>
                </a:r>
              </a:p>
              <a:p>
                <a:pPr lvl="1"/>
                <a:r>
                  <a:rPr lang="en-IN" sz="2000" b="0" dirty="0"/>
                  <a:t>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b="0" dirty="0"/>
                  <a:t>with edges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ℇ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})∪{(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IN" sz="2000" dirty="0"/>
                  <a:t> and nodes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sz="2000" dirty="0"/>
                  <a:t> is prime</a:t>
                </a:r>
              </a:p>
              <a:p>
                <a:r>
                  <a:rPr lang="en-IN" sz="2400" dirty="0"/>
                  <a:t>First, we show that there exists a path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𝑎𝑛𝑜𝑡h𝑒𝑟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sz="2400" dirty="0"/>
                  <a:t> in the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/>
                  <a:t>. This is trivial. If we assume the contradictory that there doesn’t exist a path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sz="2400" dirty="0"/>
                  <a:t> then the same would be true for original graph P too. This is a contradiction as P is prime graph.</a:t>
                </a:r>
              </a:p>
              <a:p>
                <a:r>
                  <a:rPr lang="en-IN" sz="2400" dirty="0"/>
                  <a:t>Next, any of the edges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/>
                  <a:t> except the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 cannot be redundant.</a:t>
                </a:r>
              </a:p>
              <a:p>
                <a:r>
                  <a:rPr lang="en-IN" sz="2400" dirty="0"/>
                  <a:t>To prove this, let us assume the contradictory, that removing an edge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/>
                  <a:t> (other than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) results in strongly connected graph. Then the same would be true for original graph P too but that leads to a contradiction as P is a prime graph.</a:t>
                </a:r>
              </a:p>
              <a:p>
                <a:r>
                  <a:rPr lang="en-IN" sz="2400" dirty="0"/>
                  <a:t>Finally,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/>
                  <a:t> may be a redundant edge in which case the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/>
                  <a:t> is prime otherwise,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/>
                  <a:t> is prime.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8BC79B8-AE7F-12C2-4843-63B6F652A9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2175"/>
                <a:ext cx="10515600" cy="5065908"/>
              </a:xfrm>
              <a:blipFill>
                <a:blip r:embed="rId2"/>
                <a:stretch>
                  <a:fillRect l="-812" t="-1685" r="-12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22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EE9F8-BF1C-5AB5-D67B-E87E09455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EAE0-B8B2-85FB-4B8F-D9FD8A440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Completeness of prime generator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8CBEA3-159C-924E-02C1-1391B0748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175"/>
            <a:ext cx="10515600" cy="5065908"/>
          </a:xfrm>
        </p:spPr>
        <p:txBody>
          <a:bodyPr>
            <a:normAutofit/>
          </a:bodyPr>
          <a:lstStyle/>
          <a:p>
            <a:r>
              <a:rPr lang="en-US" sz="2400" dirty="0"/>
              <a:t>This proves that a prime graph of n+1 nodes with a node having two edges can always be found from a prime graph of n nodes by either</a:t>
            </a:r>
          </a:p>
          <a:p>
            <a:pPr lvl="1"/>
            <a:r>
              <a:rPr lang="en-US" sz="2000" dirty="0"/>
              <a:t>Adding a new node ‘n’ and adding an in-edge and out-edge from two nodes say a and b, OR</a:t>
            </a:r>
          </a:p>
          <a:p>
            <a:pPr lvl="1"/>
            <a:r>
              <a:rPr lang="en-US" sz="2000" dirty="0"/>
              <a:t>Removing an edge (a, b) followed by addition of node n and edges (a, n) and (n, b).</a:t>
            </a:r>
          </a:p>
          <a:p>
            <a:endParaRPr lang="en-US" sz="2400" dirty="0"/>
          </a:p>
          <a:p>
            <a:r>
              <a:rPr lang="en-US" sz="2400" dirty="0"/>
              <a:t>Now, we shall prove that any prime graph has at least one node with two edges.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3838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92075-2E39-36CC-55BB-8881131EC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138"/>
            <a:ext cx="10515600" cy="914400"/>
          </a:xfrm>
        </p:spPr>
        <p:txBody>
          <a:bodyPr numCol="2">
            <a:normAutofit/>
          </a:bodyPr>
          <a:lstStyle/>
          <a:p>
            <a:r>
              <a:rPr lang="en-IN" dirty="0"/>
              <a:t>Definition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556E777-3276-5E65-28C3-89AFA27E1139}"/>
              </a:ext>
            </a:extLst>
          </p:cNvPr>
          <p:cNvSpPr txBox="1">
            <a:spLocks/>
          </p:cNvSpPr>
          <p:nvPr/>
        </p:nvSpPr>
        <p:spPr>
          <a:xfrm>
            <a:off x="838200" y="2009952"/>
            <a:ext cx="7512170" cy="1069677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/>
            </a:pPr>
            <a:r>
              <a:rPr lang="en-IN" sz="1600" dirty="0"/>
              <a:t>Graph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600" dirty="0"/>
              <a:t>Strongly-connected digraph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1600" dirty="0"/>
              <a:t>edge-critical strongly-connected digraph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9006A6B-2980-3C2E-A174-B44F2ECF847E}"/>
              </a:ext>
            </a:extLst>
          </p:cNvPr>
          <p:cNvSpPr txBox="1">
            <a:spLocks/>
          </p:cNvSpPr>
          <p:nvPr/>
        </p:nvSpPr>
        <p:spPr>
          <a:xfrm>
            <a:off x="838200" y="2889850"/>
            <a:ext cx="10515600" cy="396814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N" sz="1600" dirty="0"/>
              <a:t>Summary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9A436E5-83D4-ECF7-34E4-C5D81F619D99}"/>
              </a:ext>
            </a:extLst>
          </p:cNvPr>
          <p:cNvSpPr txBox="1">
            <a:spLocks/>
          </p:cNvSpPr>
          <p:nvPr/>
        </p:nvSpPr>
        <p:spPr>
          <a:xfrm>
            <a:off x="838200" y="3252158"/>
            <a:ext cx="10515600" cy="365760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Problem Statement</a:t>
            </a:r>
          </a:p>
          <a:p>
            <a:pPr lvl="1"/>
            <a:r>
              <a:rPr lang="en-IN" sz="1600" dirty="0"/>
              <a:t>Objective</a:t>
            </a:r>
          </a:p>
          <a:p>
            <a:pPr lvl="1"/>
            <a:r>
              <a:rPr lang="en-IN" sz="1600" dirty="0"/>
              <a:t>Existing tools</a:t>
            </a:r>
          </a:p>
          <a:p>
            <a:r>
              <a:rPr lang="en-IN" dirty="0"/>
              <a:t>Prime digraph generation</a:t>
            </a:r>
          </a:p>
          <a:p>
            <a:pPr lvl="1"/>
            <a:r>
              <a:rPr lang="en-IN" sz="1600" dirty="0"/>
              <a:t>Example and Motivation</a:t>
            </a:r>
          </a:p>
          <a:p>
            <a:pPr lvl="1"/>
            <a:r>
              <a:rPr lang="en-IN" sz="1600" dirty="0"/>
              <a:t>Algorithm I - Find all prime digraphs</a:t>
            </a:r>
          </a:p>
          <a:p>
            <a:pPr lvl="1"/>
            <a:r>
              <a:rPr lang="en-IN" sz="1600" dirty="0"/>
              <a:t>Results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8EA5219-CA05-E394-363B-3ED133A7B61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Index</a:t>
            </a:r>
            <a:endParaRPr lang="en-IN" baseline="30000" dirty="0"/>
          </a:p>
        </p:txBody>
      </p:sp>
    </p:spTree>
    <p:extLst>
      <p:ext uri="{BB962C8B-B14F-4D97-AF65-F5344CB8AC3E}">
        <p14:creationId xmlns:p14="http://schemas.microsoft.com/office/powerpoint/2010/main" val="4104833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D87A1-B010-38E8-BA7E-7EE0856B4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6C813-5CF1-670D-7D7F-986056D4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Construction of BFS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A05F183-AE47-34E5-D293-F02FC20CC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2175"/>
                <a:ext cx="10515600" cy="506590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Now, we shall prove that any prime graph has at least one node with two edges.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IN" sz="2400" b="0" i="0" smtClean="0">
                                      <a:latin typeface="Cambria Math" panose="02040503050406030204" pitchFamily="18" charset="0"/>
                                    </a:rPr>
                                    <m:t>deg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𝑁𝑜𝑑𝑒𝑠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  <a:p>
                <a:r>
                  <a:rPr lang="en-IN" sz="2400" dirty="0"/>
                  <a:t>Let us assume the contradictory and assume that each node has at least 3 edges.</a:t>
                </a:r>
              </a:p>
              <a:p>
                <a:r>
                  <a:rPr lang="en-IN" sz="2400" dirty="0"/>
                  <a:t>To prove this we construct a Breadth First Tree using the following mechanism.</a:t>
                </a:r>
              </a:p>
              <a:p>
                <a:pPr lvl="1"/>
                <a:r>
                  <a:rPr lang="en-IN" dirty="0"/>
                  <a:t>Choose any node A in the prime graph P.</a:t>
                </a:r>
              </a:p>
              <a:p>
                <a:pPr lvl="1"/>
                <a:r>
                  <a:rPr lang="en-IN" dirty="0"/>
                  <a:t>Using a as the root, add all nodes x as children of A, if (x, A) is an edge.</a:t>
                </a:r>
              </a:p>
              <a:p>
                <a:pPr lvl="1"/>
                <a:r>
                  <a:rPr lang="en-IN" dirty="0"/>
                  <a:t>Repeat this process iteratively for the children of A, their children and so on.</a:t>
                </a:r>
              </a:p>
              <a:p>
                <a:pPr lvl="1"/>
                <a:r>
                  <a:rPr lang="en-IN" dirty="0"/>
                  <a:t>Do not readd already added nodes including the node A in the tree construction.</a:t>
                </a:r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A05F183-AE47-34E5-D293-F02FC20CC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2175"/>
                <a:ext cx="10515600" cy="5065908"/>
              </a:xfrm>
              <a:blipFill>
                <a:blip r:embed="rId2"/>
                <a:stretch>
                  <a:fillRect l="-812" t="-16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682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D1C6A-D844-982C-F9A2-3856A55A4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4010-4800-9581-B70C-34749F38F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Three cases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17B636E-89E7-4E57-7673-B06428B4B0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2175"/>
                <a:ext cx="10515600" cy="5065908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Now, we shall concentrate on the three cases for the leafs of the BFS tree. It is known that the leaf has at least 3 edges. One of this is represented in the BFS tree, so there must be at least two other edges that are not represented in the BFS.</a:t>
                </a:r>
              </a:p>
              <a:p>
                <a:r>
                  <a:rPr lang="en-IN" dirty="0"/>
                  <a:t>Case 1: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𝑙𝑒𝑎𝑓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h𝑎𝑠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𝑡𝑤𝑜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𝑚𝑜𝑟𝑒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𝑒𝑑𝑔𝑒𝑠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𝑜𝑛𝑙𝑦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dirty="0"/>
              </a:p>
              <a:p>
                <a:r>
                  <a:rPr lang="en-IN" sz="2800" dirty="0"/>
                  <a:t>Case 2: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𝑙𝑒𝑎𝑓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h𝑎𝑠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𝑡𝑤𝑜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𝑚𝑜𝑟𝑒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𝑒𝑑𝑔𝑒𝑠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sz="2800" dirty="0"/>
              </a:p>
              <a:p>
                <a:r>
                  <a:rPr lang="en-IN" sz="2800" dirty="0"/>
                  <a:t>Case 3: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𝑙𝑒𝑎𝑓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h𝑎𝑠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𝑒𝑑𝑔𝑒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𝑒𝑑𝑔𝑒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17B636E-89E7-4E57-7673-B06428B4B0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2175"/>
                <a:ext cx="10515600" cy="5065908"/>
              </a:xfrm>
              <a:blipFill>
                <a:blip r:embed="rId2"/>
                <a:stretch>
                  <a:fillRect l="-1043" t="-19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547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1EDEA-08EE-C94B-9158-3861519CA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AA4D0-22B9-524B-5146-D133EC5E1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 or more out-edges only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77D3173-8AE3-BC2B-B9FA-3796D3DCAE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2175"/>
                <a:ext cx="10515600" cy="50659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𝐶𝑎𝑠𝑒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1: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𝑙𝑒𝑎𝑓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h𝑎𝑠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𝑡𝑤𝑜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𝑚𝑜𝑟𝑒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𝑒𝑑𝑔𝑒𝑠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𝑜𝑛𝑙𝑦</m:t>
                      </m:r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If the node has only out-edges (as the edge on the BFS tree is also an out-edge), then there does not exist a path from any other node to this node. So clearly, case 1 leads to contradiction.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77D3173-8AE3-BC2B-B9FA-3796D3DCAE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2175"/>
                <a:ext cx="10515600" cy="5065908"/>
              </a:xfrm>
              <a:blipFill>
                <a:blip r:embed="rId2"/>
                <a:stretch>
                  <a:fillRect l="-1043" r="-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915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2F06A-3BB7-CA26-C9A3-D0490D4D9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BA1F-7060-8A5C-2474-5B08DD0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Three cases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7BADFEA-130B-FB13-72DA-48B9AEECD3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2175"/>
                <a:ext cx="10515600" cy="5065908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Now, we shall concentrate on the three cases for the leafs of the BFS tree. It is known that the leaf has at least 3 edges. One of this is represented in the BFS tree, so there must be at least two other edges that are not represented in the BFS.</a:t>
                </a:r>
              </a:p>
              <a:p>
                <a:r>
                  <a:rPr lang="en-IN" strike="sngStrike" dirty="0"/>
                  <a:t>Case 1: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trike="sngStrike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IN" b="0" i="1" strike="sngStrike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trike="sngStrike" smtClean="0">
                          <a:latin typeface="Cambria Math" panose="02040503050406030204" pitchFamily="18" charset="0"/>
                        </a:rPr>
                        <m:t>𝑙𝑒𝑎𝑓</m:t>
                      </m:r>
                      <m:r>
                        <a:rPr lang="en-IN" b="0" i="1" strike="sngStrike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trike="sngStrike" smtClean="0">
                          <a:latin typeface="Cambria Math" panose="02040503050406030204" pitchFamily="18" charset="0"/>
                        </a:rPr>
                        <m:t>h𝑎𝑠</m:t>
                      </m:r>
                      <m:r>
                        <a:rPr lang="en-IN" b="0" i="1" strike="sngStrike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trike="sngStrike" smtClean="0">
                          <a:latin typeface="Cambria Math" panose="02040503050406030204" pitchFamily="18" charset="0"/>
                        </a:rPr>
                        <m:t>𝑡𝑤𝑜</m:t>
                      </m:r>
                      <m:r>
                        <a:rPr lang="en-IN" b="0" i="1" strike="sngStrike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trike="sngStrike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IN" b="0" i="1" strike="sngStrike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trike="sngStrike" smtClean="0">
                          <a:latin typeface="Cambria Math" panose="02040503050406030204" pitchFamily="18" charset="0"/>
                        </a:rPr>
                        <m:t>𝑚𝑜𝑟𝑒</m:t>
                      </m:r>
                      <m:r>
                        <a:rPr lang="en-IN" b="0" i="1" strike="sngStrike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trike="sngStrike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IN" b="0" i="1" strike="sngStrike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trike="sngStrike" smtClean="0">
                          <a:latin typeface="Cambria Math" panose="02040503050406030204" pitchFamily="18" charset="0"/>
                        </a:rPr>
                        <m:t>𝑒𝑑𝑔𝑒𝑠</m:t>
                      </m:r>
                      <m:r>
                        <a:rPr lang="en-IN" b="0" i="1" strike="sngStrike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trike="sngStrike" smtClean="0">
                          <a:latin typeface="Cambria Math" panose="02040503050406030204" pitchFamily="18" charset="0"/>
                        </a:rPr>
                        <m:t>𝑜𝑛𝑙𝑦</m:t>
                      </m:r>
                      <m:r>
                        <a:rPr lang="en-IN" b="0" i="1" strike="sngStrike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strike="sngStrike" dirty="0"/>
              </a:p>
              <a:p>
                <a:r>
                  <a:rPr lang="en-IN" sz="2800" dirty="0"/>
                  <a:t>Case 2: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𝑙𝑒𝑎𝑓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h𝑎𝑠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𝑡𝑤𝑜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𝑚𝑜𝑟𝑒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𝑒𝑑𝑔𝑒𝑠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sz="2800" dirty="0"/>
              </a:p>
              <a:p>
                <a:r>
                  <a:rPr lang="en-IN" sz="2800" dirty="0"/>
                  <a:t>Case 3: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𝑙𝑒𝑎𝑓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h𝑎𝑠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𝑒𝑑𝑔𝑒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𝑒𝑑𝑔𝑒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7BADFEA-130B-FB13-72DA-48B9AEECD3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2175"/>
                <a:ext cx="10515600" cy="5065908"/>
              </a:xfrm>
              <a:blipFill>
                <a:blip r:embed="rId2"/>
                <a:stretch>
                  <a:fillRect l="-1043" t="-19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191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723EE-9A6F-51EE-AFEE-F1740D060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738C-F7F7-F96C-D5D4-8BD824AB9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 or more in-edges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BE1C8EC-7FD1-585B-0299-83875E6F6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2175"/>
                <a:ext cx="10515600" cy="50659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𝐶𝑎𝑠𝑒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2: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𝑙𝑒𝑎𝑓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h𝑎𝑠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𝑡𝑤𝑜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𝑚𝑜𝑟𝑒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𝑒𝑑𝑔𝑒𝑠</m:t>
                      </m:r>
                    </m:oMath>
                  </m:oMathPara>
                </a14:m>
                <a:endParaRPr lang="en-IN" dirty="0"/>
              </a:p>
              <a:p>
                <a:r>
                  <a:rPr lang="en-IN" b="0" dirty="0"/>
                  <a:t>We prove the base case, i.e. there </a:t>
                </a:r>
                <a:r>
                  <a:rPr lang="en-IN" dirty="0"/>
                  <a:t>exists a contradiction for two in-edges on the leaf.</a:t>
                </a:r>
                <a:endParaRPr lang="en-IN" b="0" dirty="0"/>
              </a:p>
              <a:p>
                <a:r>
                  <a:rPr lang="en-IN" b="0" dirty="0"/>
                  <a:t>Suppose the leaf node is l and the two edges are (x, l) and (y, l) which are not a part of the BFS tree.</a:t>
                </a:r>
              </a:p>
              <a:p>
                <a:r>
                  <a:rPr lang="en-IN" dirty="0"/>
                  <a:t>Now there must exist a path from A to either x or y or both, otherwise there is no path from A to l.</a:t>
                </a:r>
                <a:endParaRPr lang="en-IN" b="0" dirty="0"/>
              </a:p>
              <a:p>
                <a:pPr marL="0" indent="0">
                  <a:buNone/>
                </a:pPr>
                <a:endParaRPr lang="en-IN" b="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BE1C8EC-7FD1-585B-0299-83875E6F6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2175"/>
                <a:ext cx="10515600" cy="5065908"/>
              </a:xfrm>
              <a:blipFill>
                <a:blip r:embed="rId2"/>
                <a:stretch>
                  <a:fillRect l="-1043" r="-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133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C32C0-BF9A-0176-09D1-C92C3D3FA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117E-2D4A-B984-1AE7-29957D30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 or more in-edges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48186AB-C0F9-5503-C81A-CD92837B87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2175"/>
                <a:ext cx="10515600" cy="50659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𝐶𝑎𝑠𝑒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2: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𝑙𝑒𝑎𝑓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h𝑎𝑠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𝑡𝑤𝑜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𝑚𝑜𝑟𝑒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𝑒𝑑𝑔𝑒𝑠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dirty="0"/>
              </a:p>
              <a:p>
                <a:r>
                  <a:rPr lang="en-IN" b="0" dirty="0"/>
                  <a:t>Without the loss of generality let us assume that there exists a path from A to x. This leads to either of the two cases:</a:t>
                </a:r>
              </a:p>
              <a:p>
                <a:pPr lvl="1"/>
                <a:r>
                  <a:rPr lang="en-IN" dirty="0"/>
                  <a:t>All paths from A to x contain (y, l) edge</a:t>
                </a:r>
              </a:p>
              <a:p>
                <a:pPr lvl="1"/>
                <a:r>
                  <a:rPr lang="en-IN" dirty="0"/>
                  <a:t>There exists a path from A to x independent of (y, l) edge.</a:t>
                </a:r>
              </a:p>
              <a:p>
                <a:r>
                  <a:rPr lang="en-IN" dirty="0"/>
                  <a:t>The first case implies that there exists a path from x to A to y to l. So, the (x, l) edge is redundant.</a:t>
                </a:r>
              </a:p>
              <a:p>
                <a:r>
                  <a:rPr lang="en-IN" dirty="0"/>
                  <a:t>In the second case, there exists a path y to A to x to I. So, the (y, l) edge is redundant.</a:t>
                </a:r>
              </a:p>
              <a:p>
                <a:r>
                  <a:rPr lang="en-IN" dirty="0"/>
                  <a:t>Thus it is not possible to have two (or more) in-edges on the leaf.</a:t>
                </a:r>
              </a:p>
              <a:p>
                <a:pPr lvl="1"/>
                <a:r>
                  <a:rPr lang="en-IN" b="0" dirty="0"/>
                  <a:t>And</a:t>
                </a:r>
                <a:r>
                  <a:rPr lang="en-IN" dirty="0"/>
                  <a:t> this holds independent or number of out-edges on the leaf node.</a:t>
                </a:r>
                <a:endParaRPr lang="en-IN" b="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48186AB-C0F9-5503-C81A-CD92837B87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2175"/>
                <a:ext cx="10515600" cy="506590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976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59691-7BAF-4B65-AE94-3DBF9B9FC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DF718-FE8A-6A61-82E1-DF76A5F69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Three cases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CE75B17-A403-CFAF-B88F-6DA4E9DB09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2175"/>
                <a:ext cx="10515600" cy="5065908"/>
              </a:xfrm>
            </p:spPr>
            <p:txBody>
              <a:bodyPr>
                <a:normAutofit/>
              </a:bodyPr>
              <a:lstStyle/>
              <a:p>
                <a:r>
                  <a:rPr lang="en-IN" dirty="0"/>
                  <a:t>Now, we shall concentrate on the three cases for the leafs of the BFS tree. It is known that the leaf has at least 3 edges. One of this is represented in the BFS tree, so there must be at least two other edges that are not represented in the BFS.</a:t>
                </a:r>
              </a:p>
              <a:p>
                <a:r>
                  <a:rPr lang="en-IN" strike="sngStrike" dirty="0"/>
                  <a:t>Case 1: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trike="sngStrike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IN" b="0" i="1" strike="sngStrike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trike="sngStrike" smtClean="0">
                          <a:latin typeface="Cambria Math" panose="02040503050406030204" pitchFamily="18" charset="0"/>
                        </a:rPr>
                        <m:t>𝑙𝑒𝑎𝑓</m:t>
                      </m:r>
                      <m:r>
                        <a:rPr lang="en-IN" b="0" i="1" strike="sngStrike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trike="sngStrike" smtClean="0">
                          <a:latin typeface="Cambria Math" panose="02040503050406030204" pitchFamily="18" charset="0"/>
                        </a:rPr>
                        <m:t>h𝑎𝑠</m:t>
                      </m:r>
                      <m:r>
                        <a:rPr lang="en-IN" b="0" i="1" strike="sngStrike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trike="sngStrike" smtClean="0">
                          <a:latin typeface="Cambria Math" panose="02040503050406030204" pitchFamily="18" charset="0"/>
                        </a:rPr>
                        <m:t>𝑡𝑤𝑜</m:t>
                      </m:r>
                      <m:r>
                        <a:rPr lang="en-IN" b="0" i="1" strike="sngStrike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trike="sngStrike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IN" b="0" i="1" strike="sngStrike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trike="sngStrike" smtClean="0">
                          <a:latin typeface="Cambria Math" panose="02040503050406030204" pitchFamily="18" charset="0"/>
                        </a:rPr>
                        <m:t>𝑚𝑜𝑟𝑒</m:t>
                      </m:r>
                      <m:r>
                        <a:rPr lang="en-IN" b="0" i="1" strike="sngStrike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trike="sngStrike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IN" b="0" i="1" strike="sngStrike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trike="sngStrike" smtClean="0">
                          <a:latin typeface="Cambria Math" panose="02040503050406030204" pitchFamily="18" charset="0"/>
                        </a:rPr>
                        <m:t>𝑒𝑑𝑔𝑒𝑠</m:t>
                      </m:r>
                      <m:r>
                        <a:rPr lang="en-IN" b="0" i="1" strike="sngStrike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trike="sngStrike" smtClean="0">
                          <a:latin typeface="Cambria Math" panose="02040503050406030204" pitchFamily="18" charset="0"/>
                        </a:rPr>
                        <m:t>𝑜𝑛𝑙𝑦</m:t>
                      </m:r>
                      <m:r>
                        <a:rPr lang="en-IN" b="0" i="1" strike="sngStrike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strike="sngStrike" dirty="0"/>
              </a:p>
              <a:p>
                <a:r>
                  <a:rPr lang="en-IN" sz="2800" strike="sngStrike" dirty="0"/>
                  <a:t>Case 2: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trike="sngStrike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IN" b="0" i="1" strike="sngStrike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trike="sngStrike" smtClean="0">
                          <a:latin typeface="Cambria Math" panose="02040503050406030204" pitchFamily="18" charset="0"/>
                        </a:rPr>
                        <m:t>𝑙𝑒𝑎𝑓</m:t>
                      </m:r>
                      <m:r>
                        <a:rPr lang="en-IN" b="0" i="1" strike="sngStrike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trike="sngStrike" smtClean="0">
                          <a:latin typeface="Cambria Math" panose="02040503050406030204" pitchFamily="18" charset="0"/>
                        </a:rPr>
                        <m:t>h𝑎𝑠</m:t>
                      </m:r>
                      <m:r>
                        <a:rPr lang="en-IN" b="0" i="1" strike="sngStrike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trike="sngStrike" smtClean="0">
                          <a:latin typeface="Cambria Math" panose="02040503050406030204" pitchFamily="18" charset="0"/>
                        </a:rPr>
                        <m:t>𝑡𝑤𝑜</m:t>
                      </m:r>
                      <m:r>
                        <a:rPr lang="en-IN" b="0" i="1" strike="sngStrike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trike="sngStrike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IN" b="0" i="1" strike="sngStrike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trike="sngStrike" smtClean="0">
                          <a:latin typeface="Cambria Math" panose="02040503050406030204" pitchFamily="18" charset="0"/>
                        </a:rPr>
                        <m:t>𝑚𝑜𝑟𝑒</m:t>
                      </m:r>
                      <m:r>
                        <a:rPr lang="en-IN" b="0" i="1" strike="sngStrike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trike="sngStrike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IN" b="0" i="1" strike="sngStrike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trike="sngStrike" smtClean="0">
                          <a:latin typeface="Cambria Math" panose="02040503050406030204" pitchFamily="18" charset="0"/>
                        </a:rPr>
                        <m:t>𝑒𝑑𝑔𝑒𝑠</m:t>
                      </m:r>
                      <m:r>
                        <a:rPr lang="en-IN" b="0" i="1" strike="sngStrike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sz="2800" strike="sngStrike" dirty="0"/>
              </a:p>
              <a:p>
                <a:r>
                  <a:rPr lang="en-IN" sz="2800" dirty="0"/>
                  <a:t>Case 3: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𝑙𝑒𝑎𝑓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h𝑎𝑠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𝑒𝑑𝑔𝑒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𝑒𝑑𝑔𝑒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b="0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CE75B17-A403-CFAF-B88F-6DA4E9DB09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2175"/>
                <a:ext cx="10515600" cy="5065908"/>
              </a:xfrm>
              <a:blipFill>
                <a:blip r:embed="rId2"/>
                <a:stretch>
                  <a:fillRect l="-1043" t="-19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174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9407D-A6DB-4292-F0F3-8445FD696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F1D3-70F5-E79D-445D-27262C1D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 in-edge and at least 1 out-edge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6EBEC92-696D-AD08-48B6-02D39C6DE7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2175"/>
                <a:ext cx="10515600" cy="506590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𝐶𝑎𝑠𝑒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3: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𝑙𝑒𝑎𝑓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h𝑎𝑠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𝑒𝑑𝑔𝑒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𝑒𝑑𝑔𝑒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b="0" dirty="0"/>
              </a:p>
              <a:p>
                <a:r>
                  <a:rPr lang="en-IN" dirty="0"/>
                  <a:t>We have proved that the </a:t>
                </a:r>
                <a:r>
                  <a:rPr lang="en-IN" dirty="0" err="1"/>
                  <a:t>leafs</a:t>
                </a:r>
                <a:r>
                  <a:rPr lang="en-IN" dirty="0"/>
                  <a:t> cannot have two or more in-edges or only out-edges. So, all </a:t>
                </a:r>
                <a:r>
                  <a:rPr lang="en-IN" dirty="0" err="1"/>
                  <a:t>leafs</a:t>
                </a:r>
                <a:r>
                  <a:rPr lang="en-IN" dirty="0"/>
                  <a:t> must have one in-edge and at least one out-edge that are not a part of BFS tree.</a:t>
                </a:r>
              </a:p>
              <a:p>
                <a:r>
                  <a:rPr lang="en-IN" dirty="0"/>
                  <a:t>Let us focus on a leaf l with edges (x, l) and (l, y) which are not the part of BFS tree.</a:t>
                </a:r>
              </a:p>
              <a:p>
                <a:r>
                  <a:rPr lang="en-IN" dirty="0"/>
                  <a:t>Then there cannot exist a path from A to l, independent of (x, l)</a:t>
                </a:r>
              </a:p>
              <a:p>
                <a:pPr lvl="1"/>
                <a:r>
                  <a:rPr lang="en-IN" dirty="0"/>
                  <a:t>Otherwise it would imply that there exists a path from x to A to l, thus (x, l) is redundant.</a:t>
                </a:r>
              </a:p>
              <a:p>
                <a:r>
                  <a:rPr lang="en-IN" dirty="0"/>
                  <a:t>Also there cannot exist a path from A to y independent of (l, y)</a:t>
                </a:r>
              </a:p>
              <a:p>
                <a:pPr lvl="1"/>
                <a:r>
                  <a:rPr lang="en-IN" dirty="0"/>
                  <a:t>Otherwise it would imply that there exists a path from l to A to y, thus (l, y) is redundant.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6EBEC92-696D-AD08-48B6-02D39C6DE7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2175"/>
                <a:ext cx="10515600" cy="506590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65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C43AC-092C-8C23-4DF3-15D7CCDF3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6D14-CCF3-ED85-B7A9-4994D45F8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 in-edge and at least 1 out-edge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B583228-1ABB-1F5F-0B47-8949564BAF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2175"/>
                <a:ext cx="10515600" cy="50659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𝐶𝑎𝑠𝑒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3: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𝑙𝑒𝑎𝑓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h𝑎𝑠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𝑒𝑑𝑔𝑒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𝑒𝑑𝑔𝑒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b="0" dirty="0"/>
              </a:p>
              <a:p>
                <a:r>
                  <a:rPr lang="en-IN" dirty="0"/>
                  <a:t>Also there cannot exist a path from A to y independent of (l, y)</a:t>
                </a:r>
              </a:p>
              <a:p>
                <a:pPr lvl="1"/>
                <a:r>
                  <a:rPr lang="en-IN" dirty="0"/>
                  <a:t>Otherwise it would imply that there exists a path from l to A to y, thus (l, y) is redundant.</a:t>
                </a:r>
              </a:p>
              <a:p>
                <a:r>
                  <a:rPr lang="en-IN" dirty="0"/>
                  <a:t>But this implies, that y must be a leaf.</a:t>
                </a:r>
              </a:p>
              <a:p>
                <a:pPr lvl="1"/>
                <a:r>
                  <a:rPr lang="en-IN" dirty="0"/>
                  <a:t>If it has a child, let say y’, then there is no path from A to y’ in the prime graph P – which is not possible.</a:t>
                </a:r>
              </a:p>
              <a:p>
                <a:r>
                  <a:rPr lang="en-IN" dirty="0"/>
                  <a:t>Since y is a leaf so y must also have 1 in-edge and at least 1 out-edge and the in-edge is (l, y). Let the out edge be (y, z).</a:t>
                </a:r>
              </a:p>
              <a:p>
                <a:r>
                  <a:rPr lang="en-IN" dirty="0"/>
                  <a:t>Using the same logic, z must be leaf on the BFS tree with 1 in-edge and at least 1 out-edge.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B583228-1ABB-1F5F-0B47-8949564BAF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2175"/>
                <a:ext cx="10515600" cy="5065908"/>
              </a:xfrm>
              <a:blipFill>
                <a:blip r:embed="rId2"/>
                <a:stretch>
                  <a:fillRect l="-1043" r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093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C73F3-C237-5ACC-9184-5152679D7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4405-6098-663E-719B-B01D85FA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 in-edge and at least 1 out-edge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6E32650-4DF6-D097-DEA2-51C50E74E5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2175"/>
                <a:ext cx="10515600" cy="50659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𝐶𝑎𝑠𝑒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3: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𝑙𝑒𝑎𝑓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h𝑎𝑠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𝑒𝑑𝑔𝑒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𝑒𝑑𝑔𝑒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b="0" dirty="0"/>
              </a:p>
              <a:p>
                <a:r>
                  <a:rPr lang="en-IN" dirty="0"/>
                  <a:t>Using the same logic, z must be leaf on the BFS tree with 1 in-edge and at least 1 out-edge.</a:t>
                </a:r>
              </a:p>
              <a:p>
                <a:r>
                  <a:rPr lang="en-IN" dirty="0"/>
                  <a:t>This logic might repeat infinitely but the number of nodes on the leaf is finite.</a:t>
                </a:r>
              </a:p>
              <a:p>
                <a:r>
                  <a:rPr lang="en-IN" dirty="0"/>
                  <a:t>Thus it is not possible to have one in-edge and one or more out-edge either.</a:t>
                </a:r>
              </a:p>
              <a:p>
                <a:r>
                  <a:rPr lang="en-IN" b="1" dirty="0"/>
                  <a:t>Hence, we have found contradiction in all the three cases when assumed that all nodes have three or more edges.</a:t>
                </a:r>
              </a:p>
              <a:p>
                <a:r>
                  <a:rPr lang="en-IN" b="1" dirty="0"/>
                  <a:t>Thus all prime graphs must have at least one node with 2 edges.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D6E32650-4DF6-D097-DEA2-51C50E74E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2175"/>
                <a:ext cx="10515600" cy="5065908"/>
              </a:xfrm>
              <a:blipFill>
                <a:blip r:embed="rId2"/>
                <a:stretch>
                  <a:fillRect l="-1043" r="-4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45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9A436E5-83D4-ECF7-34E4-C5D81F619D99}"/>
              </a:ext>
            </a:extLst>
          </p:cNvPr>
          <p:cNvSpPr txBox="1">
            <a:spLocks/>
          </p:cNvSpPr>
          <p:nvPr/>
        </p:nvSpPr>
        <p:spPr>
          <a:xfrm>
            <a:off x="838200" y="1561377"/>
            <a:ext cx="10515600" cy="5236239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Proof of prime generator algorithm</a:t>
            </a:r>
          </a:p>
          <a:p>
            <a:pPr lvl="1"/>
            <a:r>
              <a:rPr lang="en-IN" sz="1600" dirty="0"/>
              <a:t>Correctness of prime_generator</a:t>
            </a:r>
          </a:p>
          <a:p>
            <a:pPr lvl="1"/>
            <a:r>
              <a:rPr lang="en-IN" sz="1600" dirty="0"/>
              <a:t>Completeness of </a:t>
            </a:r>
            <a:r>
              <a:rPr lang="en-IN" sz="1600" dirty="0" err="1"/>
              <a:t>prime_generator</a:t>
            </a:r>
            <a:endParaRPr lang="en-IN" sz="1600" dirty="0"/>
          </a:p>
          <a:p>
            <a:pPr lvl="1"/>
            <a:r>
              <a:rPr lang="en-IN" sz="1600" dirty="0"/>
              <a:t>Construction of BFS tree</a:t>
            </a:r>
          </a:p>
          <a:p>
            <a:pPr lvl="1"/>
            <a:r>
              <a:rPr lang="en-IN" sz="1600" dirty="0"/>
              <a:t>Three cases</a:t>
            </a:r>
          </a:p>
          <a:p>
            <a:pPr lvl="1"/>
            <a:r>
              <a:rPr lang="en-IN" sz="1600" dirty="0"/>
              <a:t>Case I – Two or more out-edges only</a:t>
            </a:r>
          </a:p>
          <a:p>
            <a:pPr lvl="1"/>
            <a:r>
              <a:rPr lang="en-IN" sz="1600" dirty="0"/>
              <a:t>Case II – Two or more in-edges</a:t>
            </a:r>
          </a:p>
          <a:p>
            <a:pPr lvl="1"/>
            <a:r>
              <a:rPr lang="en-IN" sz="1600" dirty="0"/>
              <a:t>Case III – One in-edge and at least one out-edge</a:t>
            </a:r>
          </a:p>
          <a:p>
            <a:r>
              <a:rPr lang="en-IN" dirty="0"/>
              <a:t>Conclusion</a:t>
            </a:r>
          </a:p>
          <a:p>
            <a:pPr lvl="1"/>
            <a:r>
              <a:rPr lang="en-IN" sz="1600" dirty="0"/>
              <a:t>Conclusion</a:t>
            </a:r>
          </a:p>
          <a:p>
            <a:pPr lvl="1"/>
            <a:r>
              <a:rPr lang="en-IN" sz="1600" dirty="0"/>
              <a:t>Further study</a:t>
            </a:r>
          </a:p>
          <a:p>
            <a:pPr lvl="1"/>
            <a:r>
              <a:rPr lang="en-IN" sz="1600" dirty="0"/>
              <a:t>Reference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8EA5219-CA05-E394-363B-3ED133A7B61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Index</a:t>
            </a:r>
            <a:endParaRPr lang="en-IN" baseline="30000" dirty="0"/>
          </a:p>
        </p:txBody>
      </p:sp>
    </p:spTree>
    <p:extLst>
      <p:ext uri="{BB962C8B-B14F-4D97-AF65-F5344CB8AC3E}">
        <p14:creationId xmlns:p14="http://schemas.microsoft.com/office/powerpoint/2010/main" val="25502802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16C3-9CD1-B691-215E-1AD848F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982CDAE-FB1B-E58F-571D-D662EB3A70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2174"/>
                <a:ext cx="10515600" cy="5217810"/>
              </a:xfrm>
            </p:spPr>
            <p:txBody>
              <a:bodyPr>
                <a:normAutofit/>
              </a:bodyPr>
              <a:lstStyle/>
              <a:p>
                <a:r>
                  <a:rPr lang="en-IN" dirty="0">
                    <a:cs typeface="Courier New" panose="02070309020205020404" pitchFamily="49" charset="0"/>
                  </a:rPr>
                  <a:t>A algorithm to find the set of all prime (edge-critical strongly-connected) digraphs for any given number of nodes is found. The algorithm is iterative in nature.</a:t>
                </a:r>
              </a:p>
              <a:p>
                <a:r>
                  <a:rPr lang="en-US" dirty="0"/>
                  <a:t>A theoretical proof for correctness and completeness of Alorithm I to generate exhaustive list of all prime digraphs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IN" dirty="0"/>
                  <a:t> nodes </a:t>
                </a:r>
                <a:r>
                  <a:rPr lang="en-IN"/>
                  <a:t>is established.</a:t>
                </a:r>
                <a:endParaRPr lang="en-IN" dirty="0"/>
              </a:p>
              <a:p>
                <a:endParaRPr lang="en-IN" dirty="0"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982CDAE-FB1B-E58F-571D-D662EB3A7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2174"/>
                <a:ext cx="10515600" cy="5217810"/>
              </a:xfrm>
              <a:blipFill>
                <a:blip r:embed="rId2"/>
                <a:stretch>
                  <a:fillRect l="-1043" t="-1869" r="-4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614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16C3-9CD1-B691-215E-1AD848F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Further study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982CDAE-FB1B-E58F-571D-D662EB3A70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2174"/>
                <a:ext cx="10515600" cy="5217810"/>
              </a:xfrm>
            </p:spPr>
            <p:txBody>
              <a:bodyPr>
                <a:normAutofit/>
              </a:bodyPr>
              <a:lstStyle/>
              <a:p>
                <a:r>
                  <a:rPr lang="en-IN" dirty="0">
                    <a:cs typeface="Courier New" panose="02070309020205020404" pitchFamily="49" charset="0"/>
                  </a:rPr>
                  <a:t>This is the first step in study of random strongly-connected directed graphs and further study may be conducted in following direction: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dirty="0">
                    <a:cs typeface="Courier New" panose="02070309020205020404" pitchFamily="49" charset="0"/>
                  </a:rPr>
                  <a:t>Study of time/space complexity of the mentioned algorithm.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dirty="0">
                    <a:cs typeface="Courier New" panose="02070309020205020404" pitchFamily="49" charset="0"/>
                  </a:rPr>
                  <a:t>Optimization of the mentioned algorithm.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dirty="0">
                    <a:cs typeface="Courier New" panose="02070309020205020404" pitchFamily="49" charset="0"/>
                  </a:rPr>
                  <a:t>Optimization of the </a:t>
                </a:r>
                <a:r>
                  <a:rPr lang="en-IN" dirty="0" err="1">
                    <a:cs typeface="Courier New" panose="02070309020205020404" pitchFamily="49" charset="0"/>
                  </a:rPr>
                  <a:t>is_prime</a:t>
                </a:r>
                <a:r>
                  <a:rPr lang="en-IN" dirty="0">
                    <a:cs typeface="Courier New" panose="02070309020205020404" pitchFamily="49" charset="0"/>
                  </a:rPr>
                  <a:t> algorithm.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dirty="0">
                    <a:cs typeface="Courier New" panose="02070309020205020404" pitchFamily="49" charset="0"/>
                  </a:rPr>
                  <a:t>Peer review of correctness and completeness of Algorithm I - </a:t>
                </a:r>
                <a:r>
                  <a:rPr lang="en-US" dirty="0"/>
                  <a:t>to generate exhaustive list of all prime digraphs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IN" dirty="0"/>
                  <a:t> is provable.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dirty="0">
                    <a:cs typeface="Courier New" panose="02070309020205020404" pitchFamily="49" charset="0"/>
                  </a:rPr>
                  <a:t>Deployment of strongly-connected digraphs in network studies.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dirty="0">
                    <a:cs typeface="Courier New" panose="02070309020205020404" pitchFamily="49" charset="0"/>
                  </a:rPr>
                  <a:t>Resilience test of AI agents on games with underlying strongly-connected digraphs as playground.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982CDAE-FB1B-E58F-571D-D662EB3A7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2174"/>
                <a:ext cx="10515600" cy="5217810"/>
              </a:xfrm>
              <a:blipFill>
                <a:blip r:embed="rId2"/>
                <a:stretch>
                  <a:fillRect l="-1043" t="-18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752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16C3-9CD1-B691-215E-1AD848F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AEC94-F695-0185-88C0-04489ACB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1600" dirty="0"/>
              <a:t>Douglas B West (2001). 1.1.2 Introduction to Graph Theory. Pearson Education, Inc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Douglas B West (2001). 1.4.2 Introduction to Graph Theory. Pearson Education, Inc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Douglas B West (2001). 1.4.12 Introduction to Graph Theory. Pearson Education, Inc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Wikipedia contributors (2022a, June 25). K-edge-connected graph. </a:t>
            </a:r>
            <a:r>
              <a:rPr lang="en-US" sz="1600" dirty="0">
                <a:hlinkClick r:id="rId2"/>
              </a:rPr>
              <a:t>https://en.wikipedia.org/wiki/K-edge-connected_graph</a:t>
            </a: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Verma, A. Kumar (2022, December 11). Directed Graph and analysis. GitHub. </a:t>
            </a:r>
            <a:r>
              <a:rPr lang="en-US" sz="1600" dirty="0">
                <a:hlinkClick r:id="rId3"/>
              </a:rPr>
              <a:t>https://github.com/oyeluckydps/directed_graph</a:t>
            </a: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Wikipedia contributors (2022c, November 28). Graph isomorphism. Wikipedia. </a:t>
            </a:r>
            <a:r>
              <a:rPr lang="en-US" sz="1600" dirty="0">
                <a:hlinkClick r:id="rId4"/>
              </a:rPr>
              <a:t>https://en.wikipedia.org/wiki/Graph_isomorphism</a:t>
            </a: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L. P. Cordella, P. Foggia, C. Sansone, M. Vento (2001). “An Improved Algorithm for Matching Large Graphs”, 3rd IAPR-TC15 Workshop on Graph-based Representations in Pattern Recognition, Cuen, pp. 149-159. </a:t>
            </a:r>
            <a:r>
              <a:rPr lang="en-IN" sz="1600" dirty="0">
                <a:hlinkClick r:id="rId5"/>
              </a:rPr>
              <a:t>https://citeseerx.ist.psu.edu/viewdoc/summary?doi=10.1.1.101.5342</a:t>
            </a:r>
            <a:endParaRPr lang="en-IN" sz="1600" dirty="0"/>
          </a:p>
          <a:p>
            <a:pPr marL="514350" indent="-514350">
              <a:buFont typeface="+mj-lt"/>
              <a:buAutoNum type="arabicPeriod"/>
            </a:pPr>
            <a:r>
              <a:rPr lang="en-IN" sz="1600" dirty="0"/>
              <a:t>Shervashidze, Nino, Pascal Schweitzer, Erik Jan Van Leeuwen, Kurt Mehlhorn, and Karsten M. Borgwardt (2011). Weisfeiler Lehman Graph Kernels. Journal of Machine Learning Research. </a:t>
            </a:r>
            <a:r>
              <a:rPr lang="en-IN" sz="1600" dirty="0">
                <a:hlinkClick r:id="rId6"/>
              </a:rPr>
              <a:t>http://www.jmlr.org/papers/volume12/shervashidze11a/shervashidze11a.pdf</a:t>
            </a:r>
            <a:endParaRPr lang="en-IN" sz="1600" dirty="0"/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59619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16C3-9CD1-B691-215E-1AD848F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AEC94-F695-0185-88C0-04489ACBC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en-US" sz="1600" dirty="0"/>
              <a:t>R. Tarjan (1972). Depth-first search and linear graph algorithms. SIAM Journal of Computing 1(2):146-160.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sz="1600" dirty="0"/>
              <a:t>E. Nuutila and E. Soisalon-Soinen (1994). On finding the strongly connected components in a directed graph. Information Processing Letters 49(1): 9-14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sz="1600" dirty="0"/>
              <a:t>Erdős, P.; Rényi, A. (1959). </a:t>
            </a:r>
            <a:r>
              <a:rPr lang="en-US" sz="1600" dirty="0">
                <a:hlinkClick r:id="rId2"/>
              </a:rPr>
              <a:t>"On Random Graphs. I"</a:t>
            </a:r>
            <a:r>
              <a:rPr lang="en-US" sz="1600" dirty="0"/>
              <a:t> (PDF). Publications Mathematicae. </a:t>
            </a:r>
            <a:r>
              <a:rPr lang="en-US" sz="1600" b="1" dirty="0"/>
              <a:t>6</a:t>
            </a:r>
            <a:r>
              <a:rPr lang="en-US" sz="1600" dirty="0"/>
              <a:t>: 290–297.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1479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16C3-9CD1-B691-215E-1AD848F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</a:t>
            </a:r>
            <a:r>
              <a:rPr lang="en-IN" baseline="30000" dirty="0"/>
              <a:t>[1]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982CDAE-FB1B-E58F-571D-D662EB3A70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33204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graph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triple consisting of a </a:t>
                </a:r>
                <a:r>
                  <a:rPr lang="en-US" b="1" dirty="0"/>
                  <a:t>vertex set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𝐕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 </a:t>
                </a:r>
                <a:r>
                  <a:rPr lang="en-US" b="1" dirty="0"/>
                  <a:t>edge set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𝐄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a relation that associates with each edge two vertices (not necessarily distinct) called its endpoints.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terms </a:t>
                </a:r>
                <a:r>
                  <a:rPr lang="en-US" b="1" dirty="0"/>
                  <a:t>vertex</a:t>
                </a:r>
                <a:r>
                  <a:rPr lang="en-US" dirty="0"/>
                  <a:t> and </a:t>
                </a:r>
                <a:r>
                  <a:rPr lang="en-US" b="1" dirty="0"/>
                  <a:t>node</a:t>
                </a:r>
                <a:r>
                  <a:rPr lang="en-US" dirty="0"/>
                  <a:t> may be used interchangeably.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982CDAE-FB1B-E58F-571D-D662EB3A7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33204" cy="4351338"/>
              </a:xfrm>
              <a:blipFill>
                <a:blip r:embed="rId2"/>
                <a:stretch>
                  <a:fillRect l="-2357" t="-2241" r="-1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Application, background pattern&#10;&#10;Description automatically generated">
            <a:extLst>
              <a:ext uri="{FF2B5EF4-FFF2-40B4-BE49-F238E27FC236}">
                <a16:creationId xmlns:a16="http://schemas.microsoft.com/office/drawing/2014/main" id="{1424CEC8-1C11-CC75-7B5E-319CDA374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837" y="1208744"/>
            <a:ext cx="4828369" cy="41168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E6684A-2CFC-CB70-55A9-5D5CB20E5C8D}"/>
                  </a:ext>
                </a:extLst>
              </p:cNvPr>
              <p:cNvSpPr txBox="1"/>
              <p:nvPr/>
            </p:nvSpPr>
            <p:spPr>
              <a:xfrm>
                <a:off x="6493120" y="5477754"/>
                <a:ext cx="5271802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𝐻𝑒𝑟𝑒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0, 1, 2, 3, 4, 5, 6, 7, 8, 9, 10</m:t>
                          </m:r>
                        </m:e>
                      </m:d>
                    </m:oMath>
                  </m:oMathPara>
                </a14:m>
                <a:endParaRPr lang="en-I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𝐴𝑛𝑑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0,3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2,5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2,6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r>
                  <a:rPr lang="en-IN" b="0" dirty="0"/>
                  <a:t>	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3,7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4,8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5,9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6,9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7,10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8,9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IN" b="0" dirty="0"/>
              </a:p>
              <a:p>
                <a:r>
                  <a:rPr lang="en-IN" b="0" dirty="0"/>
                  <a:t>	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9,10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IN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E6684A-2CFC-CB70-55A9-5D5CB20E5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120" y="5477754"/>
                <a:ext cx="5271802" cy="1107996"/>
              </a:xfrm>
              <a:prstGeom prst="rect">
                <a:avLst/>
              </a:prstGeom>
              <a:blipFill>
                <a:blip r:embed="rId4"/>
                <a:stretch>
                  <a:fillRect l="-1618" b="-88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E73F4FE-68E6-4C8C-0433-639D5DA72DDF}"/>
                  </a:ext>
                </a:extLst>
              </p:cNvPr>
              <p:cNvSpPr txBox="1"/>
              <p:nvPr/>
            </p:nvSpPr>
            <p:spPr>
              <a:xfrm>
                <a:off x="7163578" y="1167468"/>
                <a:ext cx="506186" cy="52322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E73F4FE-68E6-4C8C-0433-639D5DA72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578" y="1167468"/>
                <a:ext cx="50618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31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16C3-9CD1-B691-215E-1AD848F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strongly-connected digraph</a:t>
            </a:r>
            <a:r>
              <a:rPr lang="en-IN" baseline="30000" dirty="0"/>
              <a:t> [3]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982CDAE-FB1B-E58F-571D-D662EB3A70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3320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digraph is strongly connected or strong if for each ordered pair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of vertices, there is a path from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. </a:t>
                </a:r>
                <a:endParaRPr lang="en-IN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982CDAE-FB1B-E58F-571D-D662EB3A7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33204" cy="4351338"/>
              </a:xfrm>
              <a:blipFill>
                <a:blip r:embed="rId2"/>
                <a:stretch>
                  <a:fillRect l="-235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E6684A-2CFC-CB70-55A9-5D5CB20E5C8D}"/>
                  </a:ext>
                </a:extLst>
              </p:cNvPr>
              <p:cNvSpPr txBox="1"/>
              <p:nvPr/>
            </p:nvSpPr>
            <p:spPr>
              <a:xfrm>
                <a:off x="6271404" y="5486377"/>
                <a:ext cx="5271802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𝐻𝑒𝑟𝑒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0, 1, 2, 3, 4, 5, 6, 7, 8, 9, 10</m:t>
                          </m:r>
                        </m:e>
                      </m:d>
                    </m:oMath>
                  </m:oMathPara>
                </a14:m>
                <a:endParaRPr lang="en-I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𝐴𝑛𝑑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0,2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0,3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2,5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2,6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r>
                  <a:rPr lang="en-IN" b="0" dirty="0"/>
                  <a:t>	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3,7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4,8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5,9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6,9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7,10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8,9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IN" b="0" dirty="0"/>
              </a:p>
              <a:p>
                <a:r>
                  <a:rPr lang="en-IN" b="0" dirty="0"/>
                  <a:t>	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),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10,9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IN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E6684A-2CFC-CB70-55A9-5D5CB20E5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404" y="5486377"/>
                <a:ext cx="5271802" cy="1107996"/>
              </a:xfrm>
              <a:prstGeom prst="rect">
                <a:avLst/>
              </a:prstGeom>
              <a:blipFill>
                <a:blip r:embed="rId3"/>
                <a:stretch>
                  <a:fillRect l="-1618" b="-82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E813EEB-8E81-F64B-427E-2AE1DDD0E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5594" y="1111009"/>
            <a:ext cx="5103422" cy="4351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8E5EBD-0CA4-A6F2-965C-724AF36BEB1E}"/>
                  </a:ext>
                </a:extLst>
              </p:cNvPr>
              <p:cNvSpPr txBox="1"/>
              <p:nvPr/>
            </p:nvSpPr>
            <p:spPr>
              <a:xfrm>
                <a:off x="10270672" y="1134043"/>
                <a:ext cx="506186" cy="52322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8E5EBD-0CA4-A6F2-965C-724AF36BE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672" y="1134043"/>
                <a:ext cx="50618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50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16C3-9CD1-B691-215E-1AD848F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edge-critical strongly-connected digraph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82CDAE-FB1B-E58F-571D-D662EB3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433204" cy="4444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strongly-connected digraph that ceases to be strongly-connected if </a:t>
            </a:r>
            <a:r>
              <a:rPr lang="en-US" b="1" dirty="0"/>
              <a:t>any of its edge is removed</a:t>
            </a:r>
            <a:r>
              <a:rPr lang="en-US" dirty="0"/>
              <a:t> is called edge-critical strongly-connected digraph.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Note: In the codebase</a:t>
            </a:r>
            <a:r>
              <a:rPr lang="en-IN" baseline="30000" dirty="0"/>
              <a:t> [5]</a:t>
            </a:r>
            <a:r>
              <a:rPr lang="en-IN" dirty="0"/>
              <a:t>, an edge-critical strongly-connected digraph is called </a:t>
            </a:r>
            <a:r>
              <a:rPr lang="en-IN" b="1" dirty="0"/>
              <a:t>prime digraph.</a:t>
            </a:r>
            <a:r>
              <a:rPr lang="en-IN" dirty="0"/>
              <a:t> We may use the terms interchangeably.</a:t>
            </a:r>
          </a:p>
          <a:p>
            <a:pPr marL="0" indent="0">
              <a:buNone/>
            </a:pPr>
            <a:endParaRPr lang="en-IN" sz="1200" b="1" dirty="0"/>
          </a:p>
        </p:txBody>
      </p:sp>
      <p:pic>
        <p:nvPicPr>
          <p:cNvPr id="6" name="Picture 5" descr="A picture containing text, pool ball, vector graphics&#10;&#10;Description automatically generated">
            <a:extLst>
              <a:ext uri="{FF2B5EF4-FFF2-40B4-BE49-F238E27FC236}">
                <a16:creationId xmlns:a16="http://schemas.microsoft.com/office/drawing/2014/main" id="{357DDE44-E054-CEBF-D25B-6D1FAE735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306" y="1623236"/>
            <a:ext cx="3112642" cy="42646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70141-8CB0-7115-BB82-91758C60C511}"/>
                  </a:ext>
                </a:extLst>
              </p:cNvPr>
              <p:cNvSpPr txBox="1"/>
              <p:nvPr/>
            </p:nvSpPr>
            <p:spPr>
              <a:xfrm>
                <a:off x="7583455" y="1755652"/>
                <a:ext cx="506186" cy="52322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70141-8CB0-7115-BB82-91758C60C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455" y="1755652"/>
                <a:ext cx="50618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DF32A5-F2F6-08C2-1B03-67B9A58B3B5B}"/>
                  </a:ext>
                </a:extLst>
              </p:cNvPr>
              <p:cNvSpPr txBox="1"/>
              <p:nvPr/>
            </p:nvSpPr>
            <p:spPr>
              <a:xfrm>
                <a:off x="7330362" y="4573144"/>
                <a:ext cx="506186" cy="52322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DF32A5-F2F6-08C2-1B03-67B9A58B3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362" y="4573144"/>
                <a:ext cx="50618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0807B00-25BB-5485-462D-B58846778EB7}"/>
              </a:ext>
            </a:extLst>
          </p:cNvPr>
          <p:cNvSpPr txBox="1"/>
          <p:nvPr/>
        </p:nvSpPr>
        <p:spPr>
          <a:xfrm>
            <a:off x="8030389" y="6100008"/>
            <a:ext cx="2876475" cy="2821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dirty="0"/>
              <a:t>G and H are prime digraphs.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36E722-638D-4B04-21DD-C0F910DA538A}"/>
              </a:ext>
            </a:extLst>
          </p:cNvPr>
          <p:cNvSpPr txBox="1"/>
          <p:nvPr/>
        </p:nvSpPr>
        <p:spPr>
          <a:xfrm>
            <a:off x="838200" y="6482267"/>
            <a:ext cx="8865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rgbClr val="FF0000"/>
                </a:solidFill>
              </a:rPr>
              <a:t>Note:</a:t>
            </a:r>
            <a:r>
              <a:rPr lang="en-IN" sz="1800" dirty="0">
                <a:solidFill>
                  <a:srgbClr val="FF0000"/>
                </a:solidFill>
              </a:rPr>
              <a:t> All edge-critical graphs are 1-edge-connected graphs but not necessarily vice versa.</a:t>
            </a:r>
            <a:endParaRPr lang="en-IN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968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16C3-9CD1-B691-215E-1AD848F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Definitions-Summary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61B76171-357A-B73B-3739-3117CA16BF0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5539037"/>
                  </p:ext>
                </p:extLst>
              </p:nvPr>
            </p:nvGraphicFramePr>
            <p:xfrm>
              <a:off x="838200" y="1620352"/>
              <a:ext cx="10515600" cy="4759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2804">
                      <a:extLst>
                        <a:ext uri="{9D8B030D-6E8A-4147-A177-3AD203B41FA5}">
                          <a16:colId xmlns:a16="http://schemas.microsoft.com/office/drawing/2014/main" val="1950117188"/>
                        </a:ext>
                      </a:extLst>
                    </a:gridCol>
                    <a:gridCol w="8282796">
                      <a:extLst>
                        <a:ext uri="{9D8B030D-6E8A-4147-A177-3AD203B41FA5}">
                          <a16:colId xmlns:a16="http://schemas.microsoft.com/office/drawing/2014/main" val="21800387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Term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Definition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7937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graph </a:t>
                          </a:r>
                          <a14:m>
                            <m:oMath xmlns:m="http://schemas.openxmlformats.org/officeDocument/2006/math"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r>
                            <a:rPr lang="en-US" dirty="0"/>
                            <a:t> is a triple consisting of a </a:t>
                          </a:r>
                          <a:r>
                            <a:rPr lang="en-US" b="1" dirty="0"/>
                            <a:t>vertex set </a:t>
                          </a:r>
                          <a14:m>
                            <m:oMath xmlns:m="http://schemas.openxmlformats.org/officeDocument/2006/math">
                              <m:r>
                                <a:rPr lang="en-IN" b="1" i="0" smtClean="0">
                                  <a:latin typeface="Cambria Math" panose="02040503050406030204" pitchFamily="18" charset="0"/>
                                </a:rPr>
                                <m:t>𝐕</m:t>
                              </m:r>
                              <m:r>
                                <a:rPr lang="en-IN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, an </a:t>
                          </a:r>
                          <a:r>
                            <a:rPr lang="en-US" b="1" dirty="0"/>
                            <a:t>edge set </a:t>
                          </a:r>
                          <a14:m>
                            <m:oMath xmlns:m="http://schemas.openxmlformats.org/officeDocument/2006/math">
                              <m:r>
                                <a:rPr lang="en-IN" b="1" i="0" smtClean="0"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  <m:r>
                                <a:rPr lang="en-IN" b="1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, and a relation that associates with each edge two vertices (not necessarily distinct) called its endpoints.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24519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Directed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directed graph or digraph </a:t>
                          </a:r>
                          <a14:m>
                            <m:oMath xmlns:m="http://schemas.openxmlformats.org/officeDocument/2006/math"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r>
                            <a:rPr lang="en-US" dirty="0"/>
                            <a:t> is a triple consisting of a vertex set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, an edge set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, and a function assigning each edge an </a:t>
                          </a:r>
                          <a:r>
                            <a:rPr lang="en-US" b="1" dirty="0"/>
                            <a:t>ordered pair of vertices</a:t>
                          </a:r>
                          <a:r>
                            <a:rPr lang="en-US" dirty="0"/>
                            <a:t>. </a:t>
                          </a:r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035843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strongly-connected Directed Graphs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digraph is strongly connected or strong if for each ordered pair </a:t>
                          </a:r>
                          <a14:m>
                            <m:oMath xmlns:m="http://schemas.openxmlformats.org/officeDocument/2006/math"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en-US" dirty="0"/>
                            <a:t> of vertices, there is a path from </a:t>
                          </a:r>
                          <a14:m>
                            <m:oMath xmlns:m="http://schemas.openxmlformats.org/officeDocument/2006/math"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en-US" dirty="0"/>
                            <a:t>. 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91447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k-edge-connected digraph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strongly-connected digraph is k-edge-connected directed graph if it remains strongly-connected whenever fewer than k edges are removed.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96926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edge-critical strongly-connected digraph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strongly-connected digraph that ceases to be strongly-connected if any of its edge is removed is called edge-critical strongly-connected digraph.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384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Isomorphic Graphs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dirty="0"/>
                            <a:t>Two graphs </a:t>
                          </a:r>
                          <a14:m>
                            <m:oMath xmlns:m="http://schemas.openxmlformats.org/officeDocument/2006/math"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r>
                            <a:rPr lang="en-IN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oMath>
                          </a14:m>
                          <a:r>
                            <a:rPr lang="en-IN" dirty="0"/>
                            <a:t> are said to be isomorphic if there exists a function </a:t>
                          </a:r>
                          <a14:m>
                            <m:oMath xmlns:m="http://schemas.openxmlformats.org/officeDocument/2006/math"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IN" b="1" dirty="0"/>
                            <a:t> </a:t>
                          </a:r>
                          <a:r>
                            <a:rPr lang="en-IN" dirty="0"/>
                            <a:t>from nodes of </a:t>
                          </a:r>
                          <a14:m>
                            <m:oMath xmlns:m="http://schemas.openxmlformats.org/officeDocument/2006/math"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r>
                            <a:rPr lang="en-IN" dirty="0"/>
                            <a:t> to nodes of </a:t>
                          </a:r>
                          <a14:m>
                            <m:oMath xmlns:m="http://schemas.openxmlformats.org/officeDocument/2006/math"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oMath>
                          </a14:m>
                          <a:r>
                            <a:rPr lang="en-IN" dirty="0"/>
                            <a:t>, such that </a:t>
                          </a:r>
                          <a14:m>
                            <m:oMath xmlns:m="http://schemas.openxmlformats.org/officeDocument/2006/math"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IN" dirty="0"/>
                            <a:t> is an edge of G if and only if </a:t>
                          </a:r>
                          <a14:m>
                            <m:oMath xmlns:m="http://schemas.openxmlformats.org/officeDocument/2006/math"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oMath>
                          </a14:m>
                          <a:r>
                            <a:rPr lang="en-IN" dirty="0"/>
                            <a:t> is an edge of H.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18517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61B76171-357A-B73B-3739-3117CA16BF0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5539037"/>
                  </p:ext>
                </p:extLst>
              </p:nvPr>
            </p:nvGraphicFramePr>
            <p:xfrm>
              <a:off x="838200" y="1620352"/>
              <a:ext cx="10515600" cy="4759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2804">
                      <a:extLst>
                        <a:ext uri="{9D8B030D-6E8A-4147-A177-3AD203B41FA5}">
                          <a16:colId xmlns:a16="http://schemas.microsoft.com/office/drawing/2014/main" val="1950117188"/>
                        </a:ext>
                      </a:extLst>
                    </a:gridCol>
                    <a:gridCol w="8282796">
                      <a:extLst>
                        <a:ext uri="{9D8B030D-6E8A-4147-A177-3AD203B41FA5}">
                          <a16:colId xmlns:a16="http://schemas.microsoft.com/office/drawing/2014/main" val="21800387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Term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Definition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793734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985" t="-44000" r="-294" b="-39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245197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Directed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985" t="-205714" r="-294" b="-45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358439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strongly-connected Directed Graphs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985" t="-305714" r="-294" b="-35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914477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k-edge-connected digraph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strongly-connected digraph is k-edge-connected directed graph if it remains strongly-connected whenever fewer than k edges are removed.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969264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edge-critical strongly-connected digraph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strongly-connected digraph that ceases to be strongly-connected if any of its edge is removed is called edge-critical strongly-connected digraph.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384623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Isomorphic Graphs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6985" t="-424667" r="-294" b="-1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8517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6200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16C3-9CD1-B691-215E-1AD848F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  <a:endParaRPr lang="en-IN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982CDAE-FB1B-E58F-571D-D662EB3A70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/>
              <a:lstStyle/>
              <a:p>
                <a:r>
                  <a:rPr lang="en-IN" dirty="0"/>
                  <a:t>Find an algorithm to generate all prime (edge-critical strongly-connected) directed graphs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IN" dirty="0"/>
                  <a:t> nodes given a set of all prime digraphs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dirty="0"/>
                  <a:t> nodes.</a:t>
                </a:r>
              </a:p>
              <a:p>
                <a:r>
                  <a:rPr lang="en-IN" dirty="0"/>
                  <a:t>Prove the algorithm’s correctness and completeness.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982CDAE-FB1B-E58F-571D-D662EB3A7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075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16C3-9CD1-B691-215E-1AD848F0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at hand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82CDAE-FB1B-E58F-571D-D662EB3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45"/>
            <a:ext cx="10515600" cy="4980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Following algorithms/tools that have been studied in detail is assumed to be present at hand for achieving the mentioned objectives.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strong-connection test</a:t>
            </a:r>
            <a:r>
              <a:rPr lang="en-IN" baseline="30000" dirty="0"/>
              <a:t>[9,10]</a:t>
            </a:r>
            <a:r>
              <a:rPr lang="en-IN" dirty="0"/>
              <a:t>: An algorithm that tests whether the given graph is strongly-connected or not. It does so by finding the strongly connected components using Depth First Search algorithm. It is referred as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is_strongly_connected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(digraph)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Prime test</a:t>
            </a:r>
            <a:r>
              <a:rPr lang="en-IN" baseline="30000" dirty="0"/>
              <a:t> [5]</a:t>
            </a:r>
            <a:r>
              <a:rPr lang="en-IN" dirty="0"/>
              <a:t>: An algorithm that tests whether given graph is edge-critical strongly-connected or not. It does so by removing an edge and checking for strong-connectedness. This is done for all edges. It is referred as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(digraph)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Note: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is_strongly_connected</a:t>
            </a:r>
            <a:r>
              <a:rPr lang="en-IN" dirty="0"/>
              <a:t> is available in the networkx package while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IN" dirty="0"/>
              <a:t> is available on link mentioned in reference.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F4836-8BDF-3FC0-B696-F1004AE834D1}"/>
              </a:ext>
            </a:extLst>
          </p:cNvPr>
          <p:cNvSpPr txBox="1"/>
          <p:nvPr/>
        </p:nvSpPr>
        <p:spPr>
          <a:xfrm>
            <a:off x="838200" y="6482267"/>
            <a:ext cx="88656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Further Work</a:t>
            </a:r>
            <a:r>
              <a:rPr lang="en-IN" sz="1800" b="1" dirty="0">
                <a:solidFill>
                  <a:srgbClr val="FF0000"/>
                </a:solidFill>
              </a:rPr>
              <a:t>: </a:t>
            </a:r>
            <a:r>
              <a:rPr lang="en-IN" sz="1800" dirty="0">
                <a:solidFill>
                  <a:srgbClr val="FF0000"/>
                </a:solidFill>
              </a:rPr>
              <a:t>Find a better algorithm to conclude primality of directed graph.</a:t>
            </a:r>
          </a:p>
        </p:txBody>
      </p:sp>
    </p:spTree>
    <p:extLst>
      <p:ext uri="{BB962C8B-B14F-4D97-AF65-F5344CB8AC3E}">
        <p14:creationId xmlns:p14="http://schemas.microsoft.com/office/powerpoint/2010/main" val="1138635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2451</TotalTime>
  <Words>3719</Words>
  <Application>Microsoft Office PowerPoint</Application>
  <PresentationFormat>Widescreen</PresentationFormat>
  <Paragraphs>265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Courier New</vt:lpstr>
      <vt:lpstr>Office Theme</vt:lpstr>
      <vt:lpstr>Proof of edge-critical strongly-connected digraph generator algorithm</vt:lpstr>
      <vt:lpstr>PowerPoint Presentation</vt:lpstr>
      <vt:lpstr>PowerPoint Presentation</vt:lpstr>
      <vt:lpstr>Graph[1]</vt:lpstr>
      <vt:lpstr>strongly-connected digraph [3]</vt:lpstr>
      <vt:lpstr>edge-critical strongly-connected digraph</vt:lpstr>
      <vt:lpstr>Definitions-Summary</vt:lpstr>
      <vt:lpstr>Objective</vt:lpstr>
      <vt:lpstr>Tools at hand</vt:lpstr>
      <vt:lpstr>All prime digraphs of 2,3, and 4 nodes</vt:lpstr>
      <vt:lpstr>Motivation of Prime digraphs</vt:lpstr>
      <vt:lpstr>Algorithm I – Find all prime digraphs</vt:lpstr>
      <vt:lpstr>Algorithm I – Find all prime digraphs</vt:lpstr>
      <vt:lpstr>Algorithm I – Find all prime digraphs</vt:lpstr>
      <vt:lpstr>Result: Find all prime digraphs</vt:lpstr>
      <vt:lpstr>Correctness of prime generator</vt:lpstr>
      <vt:lpstr>Completeness of prime generator</vt:lpstr>
      <vt:lpstr>Completeness of prime generator</vt:lpstr>
      <vt:lpstr>Completeness of prime generator</vt:lpstr>
      <vt:lpstr>Construction of BFS tree</vt:lpstr>
      <vt:lpstr>Three cases</vt:lpstr>
      <vt:lpstr>Two or more out-edges only</vt:lpstr>
      <vt:lpstr>Three cases</vt:lpstr>
      <vt:lpstr>Two or more in-edges</vt:lpstr>
      <vt:lpstr>Two or more in-edges</vt:lpstr>
      <vt:lpstr>Three cases</vt:lpstr>
      <vt:lpstr>1 in-edge and at least 1 out-edge</vt:lpstr>
      <vt:lpstr>1 in-edge and at least 1 out-edge</vt:lpstr>
      <vt:lpstr>1 in-edge and at least 1 out-edge</vt:lpstr>
      <vt:lpstr>Conclusion</vt:lpstr>
      <vt:lpstr>Further study</vt:lpstr>
      <vt:lpstr>Reference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Generation of  random strongly-connected Directed Graphs</dc:title>
  <dc:creator>Abhinav</dc:creator>
  <cp:lastModifiedBy>Abhinav Kumar Verma</cp:lastModifiedBy>
  <cp:revision>81</cp:revision>
  <dcterms:created xsi:type="dcterms:W3CDTF">2022-12-27T15:16:20Z</dcterms:created>
  <dcterms:modified xsi:type="dcterms:W3CDTF">2024-12-11T15:22:21Z</dcterms:modified>
</cp:coreProperties>
</file>