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81" r:id="rId8"/>
    <p:sldId id="262" r:id="rId9"/>
    <p:sldId id="263" r:id="rId10"/>
    <p:sldId id="264" r:id="rId11"/>
    <p:sldId id="282" r:id="rId12"/>
    <p:sldId id="265" r:id="rId13"/>
    <p:sldId id="266" r:id="rId14"/>
    <p:sldId id="283" r:id="rId15"/>
    <p:sldId id="267" r:id="rId16"/>
    <p:sldId id="284" r:id="rId17"/>
    <p:sldId id="285"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9480A64F-5B2A-4D3C-A098-504E36B892AB}" type="datetimeFigureOut">
              <a:rPr lang="en-US" smtClean="0"/>
              <a:pPr/>
              <a:t>4/14/2015</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C652F8A9-3A2F-4BCC-9B02-7F9B15E7F023}"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480A64F-5B2A-4D3C-A098-504E36B892AB}" type="datetimeFigureOut">
              <a:rPr lang="en-US" smtClean="0"/>
              <a:pPr/>
              <a:t>4/14/2015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652F8A9-3A2F-4BCC-9B02-7F9B15E7F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480A64F-5B2A-4D3C-A098-504E36B892AB}" type="datetimeFigureOut">
              <a:rPr lang="en-US" smtClean="0"/>
              <a:pPr/>
              <a:t>4/14/2015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652F8A9-3A2F-4BCC-9B02-7F9B15E7F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480A64F-5B2A-4D3C-A098-504E36B892AB}" type="datetimeFigureOut">
              <a:rPr lang="en-US" smtClean="0"/>
              <a:pPr/>
              <a:t>4/14/2015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652F8A9-3A2F-4BCC-9B02-7F9B15E7F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480A64F-5B2A-4D3C-A098-504E36B892AB}" type="datetimeFigureOut">
              <a:rPr lang="en-US" smtClean="0"/>
              <a:pPr/>
              <a:t>4/14/2015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652F8A9-3A2F-4BCC-9B02-7F9B15E7F023}"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480A64F-5B2A-4D3C-A098-504E36B892AB}" type="datetimeFigureOut">
              <a:rPr lang="en-US" smtClean="0"/>
              <a:pPr/>
              <a:t>4/14/2015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652F8A9-3A2F-4BCC-9B02-7F9B15E7F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480A64F-5B2A-4D3C-A098-504E36B892AB}" type="datetimeFigureOut">
              <a:rPr lang="en-US" smtClean="0"/>
              <a:pPr/>
              <a:t>4/14/2015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652F8A9-3A2F-4BCC-9B02-7F9B15E7F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480A64F-5B2A-4D3C-A098-504E36B892AB}" type="datetimeFigureOut">
              <a:rPr lang="en-US" smtClean="0"/>
              <a:pPr/>
              <a:t>4/14/2015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652F8A9-3A2F-4BCC-9B02-7F9B15E7F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9480A64F-5B2A-4D3C-A098-504E36B892AB}" type="datetimeFigureOut">
              <a:rPr lang="en-US" smtClean="0"/>
              <a:pPr/>
              <a:t>4/14/2015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652F8A9-3A2F-4BCC-9B02-7F9B15E7F023}"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480A64F-5B2A-4D3C-A098-504E36B892AB}" type="datetimeFigureOut">
              <a:rPr lang="en-US" smtClean="0"/>
              <a:pPr/>
              <a:t>4/14/2015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652F8A9-3A2F-4BCC-9B02-7F9B15E7F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9480A64F-5B2A-4D3C-A098-504E36B892AB}" type="datetimeFigureOut">
              <a:rPr lang="en-US" smtClean="0"/>
              <a:pPr/>
              <a:t>4/14/2015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652F8A9-3A2F-4BCC-9B02-7F9B15E7F023}"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480A64F-5B2A-4D3C-A098-504E36B892AB}" type="datetimeFigureOut">
              <a:rPr lang="en-US" smtClean="0"/>
              <a:pPr/>
              <a:t>4/14/2015</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652F8A9-3A2F-4BCC-9B02-7F9B15E7F023}"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Miniature Rheostat</a:t>
            </a:r>
            <a:endParaRPr lang="en-US" dirty="0"/>
          </a:p>
        </p:txBody>
      </p:sp>
      <p:sp>
        <p:nvSpPr>
          <p:cNvPr id="3" name="Subtitle 2"/>
          <p:cNvSpPr>
            <a:spLocks noGrp="1"/>
          </p:cNvSpPr>
          <p:nvPr>
            <p:ph type="subTitle" idx="1"/>
          </p:nvPr>
        </p:nvSpPr>
        <p:spPr/>
        <p:txBody>
          <a:bodyPr/>
          <a:lstStyle/>
          <a:p>
            <a:r>
              <a:rPr lang="en-US" dirty="0" smtClean="0"/>
              <a:t>Team Flux</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57200"/>
            <a:ext cx="7498080" cy="4800600"/>
          </a:xfrm>
        </p:spPr>
        <p:txBody>
          <a:bodyPr>
            <a:normAutofit lnSpcReduction="10000"/>
          </a:bodyPr>
          <a:lstStyle/>
          <a:p>
            <a:r>
              <a:rPr lang="en-US" sz="4400" dirty="0" smtClean="0"/>
              <a:t>WIRES IN RHEOSTAT</a:t>
            </a:r>
          </a:p>
          <a:p>
            <a:r>
              <a:rPr lang="en-US" dirty="0" smtClean="0"/>
              <a:t>As our rheostat works on a wide range so it has wires of different materials put on the core in helical style. The helix has the same pitch as that of cap so that the pointer which is attached to the cap remains in contact with the wire.  The wires used for 1-10 ohm is constantan, for 10-100 ohm a is </a:t>
            </a:r>
            <a:r>
              <a:rPr lang="en-US" dirty="0" err="1" smtClean="0"/>
              <a:t>nichrome</a:t>
            </a:r>
            <a:r>
              <a:rPr lang="en-US" dirty="0" smtClean="0"/>
              <a:t> and for 100-1000 ohm is </a:t>
            </a:r>
            <a:r>
              <a:rPr lang="en-US" dirty="0" err="1" smtClean="0"/>
              <a:t>mangenese</a:t>
            </a:r>
            <a:r>
              <a:rPr lang="en-US" dirty="0" smtClean="0"/>
              <a: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re1.png"/>
          <p:cNvPicPr>
            <a:picLocks noChangeAspect="1"/>
          </p:cNvPicPr>
          <p:nvPr/>
        </p:nvPicPr>
        <p:blipFill>
          <a:blip r:embed="rId2"/>
          <a:stretch>
            <a:fillRect/>
          </a:stretch>
        </p:blipFill>
        <p:spPr>
          <a:xfrm>
            <a:off x="1523999" y="762000"/>
            <a:ext cx="7108785" cy="5334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533400"/>
            <a:ext cx="7498080" cy="4800600"/>
          </a:xfrm>
        </p:spPr>
        <p:txBody>
          <a:bodyPr>
            <a:normAutofit lnSpcReduction="10000"/>
          </a:bodyPr>
          <a:lstStyle/>
          <a:p>
            <a:r>
              <a:rPr lang="en-US" dirty="0" smtClean="0"/>
              <a:t>We will be working on wires of diameter already available in market for early experiments and then if necessary for better precision drawing of wire is also considered.</a:t>
            </a:r>
          </a:p>
          <a:p>
            <a:r>
              <a:rPr lang="en-US" dirty="0" smtClean="0"/>
              <a:t>The width of width is taken after calculations on helical path. Due to non-availability of all wire diameters we have also considered the possibility and changing the core diameter with height.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533400"/>
            <a:ext cx="7498080" cy="6248400"/>
          </a:xfrm>
        </p:spPr>
        <p:txBody>
          <a:bodyPr>
            <a:normAutofit/>
          </a:bodyPr>
          <a:lstStyle/>
          <a:p>
            <a:r>
              <a:rPr lang="en-US" sz="4400" dirty="0" smtClean="0"/>
              <a:t>Pointer</a:t>
            </a:r>
          </a:p>
          <a:p>
            <a:r>
              <a:rPr lang="en-US" dirty="0" smtClean="0"/>
              <a:t>The rheostat has a point that is attached to the cap part of the rheostat and it goes through a hole in the base part of rheostat to the wire on the core that is the rheostat wire.</a:t>
            </a:r>
          </a:p>
          <a:p>
            <a:r>
              <a:rPr lang="en-US" dirty="0" smtClean="0"/>
              <a:t>The material for pointer will be copper (and some tests with </a:t>
            </a:r>
            <a:r>
              <a:rPr lang="en-US" dirty="0" err="1" smtClean="0"/>
              <a:t>aluminium</a:t>
            </a:r>
            <a:r>
              <a:rPr lang="en-US" dirty="0" smtClean="0"/>
              <a:t> too). To make the pointer we used a 22gauge/16oz copper sheet that has thickness of about 0.55mm, This is standard sheet and it is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ointer1 .png"/>
          <p:cNvPicPr>
            <a:picLocks noChangeAspect="1"/>
          </p:cNvPicPr>
          <p:nvPr/>
        </p:nvPicPr>
        <p:blipFill>
          <a:blip r:embed="rId2"/>
          <a:stretch>
            <a:fillRect/>
          </a:stretch>
        </p:blipFill>
        <p:spPr>
          <a:xfrm>
            <a:off x="457200" y="457200"/>
            <a:ext cx="4038600" cy="3553968"/>
          </a:xfrm>
          <a:prstGeom prst="rect">
            <a:avLst/>
          </a:prstGeom>
        </p:spPr>
      </p:pic>
      <p:pic>
        <p:nvPicPr>
          <p:cNvPr id="5" name="Picture 4" descr="pointer2 .png"/>
          <p:cNvPicPr>
            <a:picLocks noChangeAspect="1"/>
          </p:cNvPicPr>
          <p:nvPr/>
        </p:nvPicPr>
        <p:blipFill>
          <a:blip r:embed="rId3"/>
          <a:stretch>
            <a:fillRect/>
          </a:stretch>
        </p:blipFill>
        <p:spPr>
          <a:xfrm>
            <a:off x="4191000" y="2590800"/>
            <a:ext cx="4429324" cy="393877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609600"/>
            <a:ext cx="7498080" cy="4800600"/>
          </a:xfrm>
        </p:spPr>
        <p:txBody>
          <a:bodyPr/>
          <a:lstStyle/>
          <a:p>
            <a:pPr>
              <a:buNone/>
            </a:pPr>
            <a:r>
              <a:rPr lang="en-US" dirty="0" smtClean="0"/>
              <a:t>	easily available online. It may also be available in local market. Same goes for </a:t>
            </a:r>
            <a:r>
              <a:rPr lang="en-US" dirty="0" err="1" smtClean="0"/>
              <a:t>aluminium</a:t>
            </a:r>
            <a:r>
              <a:rPr lang="en-US" dirty="0" smtClean="0"/>
              <a:t> sheet.  We need two tools</a:t>
            </a:r>
          </a:p>
          <a:p>
            <a:pPr>
              <a:buNone/>
            </a:pPr>
            <a:r>
              <a:rPr lang="en-US" dirty="0" smtClean="0"/>
              <a:t> &gt;MULTITEC Palm Nipper Micro Shear</a:t>
            </a:r>
          </a:p>
          <a:p>
            <a:pPr>
              <a:buNone/>
            </a:pPr>
            <a:r>
              <a:rPr lang="en-US" dirty="0" smtClean="0"/>
              <a:t>&gt;AGRICART PROFESSIONAL HEDGE SHEAR STRAIGHT</a:t>
            </a:r>
          </a:p>
          <a:p>
            <a:pPr>
              <a:buNone/>
            </a:pPr>
            <a:r>
              <a:rPr lang="en-US" dirty="0" smtClean="0"/>
              <a:t>	For working on the plates to produce desirable chips.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 on Rheostat</a:t>
            </a:r>
            <a:endParaRPr lang="en-US" dirty="0"/>
          </a:p>
        </p:txBody>
      </p:sp>
      <p:sp>
        <p:nvSpPr>
          <p:cNvPr id="3" name="Content Placeholder 2"/>
          <p:cNvSpPr>
            <a:spLocks noGrp="1"/>
          </p:cNvSpPr>
          <p:nvPr>
            <p:ph idx="1"/>
          </p:nvPr>
        </p:nvSpPr>
        <p:spPr/>
        <p:txBody>
          <a:bodyPr/>
          <a:lstStyle/>
          <a:p>
            <a:r>
              <a:rPr lang="en-US" dirty="0" smtClean="0"/>
              <a:t>The cap of rheostat  has marking that tell the current resistance offered by the rheostat.  </a:t>
            </a:r>
            <a:r>
              <a:rPr lang="en-US" smtClean="0"/>
              <a:t>Each marking is at 40deg.</a:t>
            </a:r>
            <a:endParaRPr lang="en-US" dirty="0" smtClean="0"/>
          </a:p>
          <a:p>
            <a:endParaRPr lang="en-US" dirty="0"/>
          </a:p>
        </p:txBody>
      </p:sp>
      <p:pic>
        <p:nvPicPr>
          <p:cNvPr id="1026" name="Picture 2"/>
          <p:cNvPicPr>
            <a:picLocks noChangeAspect="1" noChangeArrowheads="1"/>
          </p:cNvPicPr>
          <p:nvPr/>
        </p:nvPicPr>
        <p:blipFill>
          <a:blip r:embed="rId2"/>
          <a:srcRect/>
          <a:stretch>
            <a:fillRect/>
          </a:stretch>
        </p:blipFill>
        <p:spPr bwMode="auto">
          <a:xfrm>
            <a:off x="5715000" y="3581400"/>
            <a:ext cx="2066925" cy="31337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286000" y="3181350"/>
            <a:ext cx="2190750" cy="367665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533400"/>
            <a:ext cx="7498080" cy="6324600"/>
          </a:xfrm>
        </p:spPr>
        <p:txBody>
          <a:bodyPr>
            <a:normAutofit/>
          </a:bodyPr>
          <a:lstStyle/>
          <a:p>
            <a:r>
              <a:rPr lang="en-US" dirty="0" smtClean="0"/>
              <a:t>And then we decide the value of x and y that is the EXPONENT by number of </a:t>
            </a:r>
            <a:r>
              <a:rPr lang="en-US" dirty="0" err="1" smtClean="0"/>
              <a:t>colours</a:t>
            </a:r>
            <a:r>
              <a:rPr lang="en-US" dirty="0" smtClean="0"/>
              <a:t> visible on threads of body of rheostat.  When the rheostat is rotated for first 360 degrees only one </a:t>
            </a:r>
            <a:r>
              <a:rPr lang="en-US" dirty="0" err="1" smtClean="0"/>
              <a:t>colour</a:t>
            </a:r>
            <a:r>
              <a:rPr lang="en-US" dirty="0" smtClean="0"/>
              <a:t> is visible and second </a:t>
            </a:r>
            <a:r>
              <a:rPr lang="en-US" dirty="0" err="1" smtClean="0"/>
              <a:t>colour</a:t>
            </a:r>
            <a:r>
              <a:rPr lang="en-US" dirty="0" smtClean="0"/>
              <a:t> is visible for the second round and so on.</a:t>
            </a:r>
          </a:p>
          <a:p>
            <a:r>
              <a:rPr lang="en-US" dirty="0" smtClean="0"/>
              <a:t>The </a:t>
            </a:r>
            <a:r>
              <a:rPr lang="en-US" dirty="0" err="1" smtClean="0"/>
              <a:t>colours</a:t>
            </a:r>
            <a:r>
              <a:rPr lang="en-US" dirty="0" smtClean="0"/>
              <a:t> displayed with each turn are BLACK, BROWN, RED, ORANGE, YELLOW, GREEN, BLUE, VIOLET, GREY, WHITE.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Problems that we are still working on:-</a:t>
            </a:r>
            <a:endParaRPr lang="en-US" dirty="0"/>
          </a:p>
        </p:txBody>
      </p:sp>
      <p:sp>
        <p:nvSpPr>
          <p:cNvPr id="3" name="Content Placeholder 2"/>
          <p:cNvSpPr>
            <a:spLocks noGrp="1"/>
          </p:cNvSpPr>
          <p:nvPr>
            <p:ph idx="1"/>
          </p:nvPr>
        </p:nvSpPr>
        <p:spPr/>
        <p:txBody>
          <a:bodyPr/>
          <a:lstStyle/>
          <a:p>
            <a:r>
              <a:rPr lang="en-US" dirty="0" smtClean="0"/>
              <a:t>We are still working on the following problems and trying to get their solution as soon as possible.</a:t>
            </a:r>
          </a:p>
          <a:p>
            <a:r>
              <a:rPr lang="en-US" dirty="0" smtClean="0"/>
              <a:t>Finding a mentor:  This has been a challenge for us because none of the faculty has complete expertise on this subject so people are a bit reluctant in joining us. There are many issues that needs to be handled.</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533400"/>
            <a:ext cx="7498080" cy="5867400"/>
          </a:xfrm>
        </p:spPr>
        <p:txBody>
          <a:bodyPr/>
          <a:lstStyle/>
          <a:p>
            <a:r>
              <a:rPr lang="en-US" dirty="0" smtClean="0"/>
              <a:t>Way to join the metal joins on helical path: This is a major issue and we have already contacted Assistant Professor. </a:t>
            </a:r>
            <a:r>
              <a:rPr lang="en-US" dirty="0" err="1" smtClean="0"/>
              <a:t>Jinu</a:t>
            </a:r>
            <a:r>
              <a:rPr lang="en-US" dirty="0" smtClean="0"/>
              <a:t> Paul of Mechanical Science department.  He might help us with other manufacturing issues too.</a:t>
            </a:r>
          </a:p>
          <a:p>
            <a:r>
              <a:rPr lang="en-US" dirty="0" smtClean="0"/>
              <a:t>Choice of material: Since we need material of different resistivity over a wide range, it is not easy to get all materials single-handedly so we are in contact with two faculty members of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endParaRPr lang="en-US" dirty="0" smtClean="0"/>
          </a:p>
          <a:p>
            <a:r>
              <a:rPr lang="en-US" dirty="0" smtClean="0"/>
              <a:t> To develop a rheostat that has range of 0.1Ω to 10^6 Ω and can be employed in Robotics, PCB, and testing of circuits (breadboards).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533400"/>
            <a:ext cx="7498080" cy="5638800"/>
          </a:xfrm>
        </p:spPr>
        <p:txBody>
          <a:bodyPr>
            <a:normAutofit/>
          </a:bodyPr>
          <a:lstStyle/>
          <a:p>
            <a:pPr>
              <a:buNone/>
            </a:pPr>
            <a:r>
              <a:rPr lang="en-US" dirty="0" smtClean="0"/>
              <a:t>	Metallurgy and material science department.</a:t>
            </a:r>
          </a:p>
          <a:p>
            <a:r>
              <a:rPr lang="en-US" dirty="0" smtClean="0"/>
              <a:t>Manufacturing challenges: There are many manufacturing challenges that needs to be addressed at earliest like improving the design of pointer so that it can be achieved easily and how the actual result will be manufactured etc.  We are in Contact with Assistant Professor. </a:t>
            </a:r>
            <a:r>
              <a:rPr lang="en-US" dirty="0" err="1" smtClean="0"/>
              <a:t>Jinu</a:t>
            </a:r>
            <a:r>
              <a:rPr lang="en-US" dirty="0" smtClean="0"/>
              <a:t> Paul  for that.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 and Plan of activities.</a:t>
            </a:r>
            <a:endParaRPr lang="en-US" dirty="0"/>
          </a:p>
        </p:txBody>
      </p:sp>
      <p:sp>
        <p:nvSpPr>
          <p:cNvPr id="3" name="Content Placeholder 2"/>
          <p:cNvSpPr>
            <a:spLocks noGrp="1"/>
          </p:cNvSpPr>
          <p:nvPr>
            <p:ph idx="1"/>
          </p:nvPr>
        </p:nvSpPr>
        <p:spPr>
          <a:xfrm>
            <a:off x="1435608" y="1447800"/>
            <a:ext cx="7498080" cy="5181600"/>
          </a:xfrm>
        </p:spPr>
        <p:txBody>
          <a:bodyPr/>
          <a:lstStyle/>
          <a:p>
            <a:r>
              <a:rPr lang="en-US" dirty="0" smtClean="0"/>
              <a:t>We are almost ready with the prototype and dimensions of the rheostat and we are working on its manufacturing details.</a:t>
            </a:r>
          </a:p>
          <a:p>
            <a:r>
              <a:rPr lang="en-US" dirty="0" smtClean="0"/>
              <a:t>First month we will be constructing a basic working model of the rheostat.</a:t>
            </a:r>
          </a:p>
          <a:p>
            <a:r>
              <a:rPr lang="en-US" dirty="0" smtClean="0"/>
              <a:t>Second month we will focus on the size of rheostat. We will try to reduce it as much as possible by using all the different shapes of material strips that offer the resistance.</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609600"/>
            <a:ext cx="7498080" cy="4800600"/>
          </a:xfrm>
        </p:spPr>
        <p:txBody>
          <a:bodyPr/>
          <a:lstStyle/>
          <a:p>
            <a:r>
              <a:rPr lang="en-US" dirty="0" smtClean="0"/>
              <a:t>Third month efforts will be made to increase the efficiency and accuracy of the instrument.</a:t>
            </a:r>
          </a:p>
          <a:p>
            <a:r>
              <a:rPr lang="en-US" dirty="0" smtClean="0"/>
              <a:t>By the end of fourth month we will come up with the final and fully completed rheostat.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members and role:</a:t>
            </a:r>
            <a:endParaRPr lang="en-US" dirty="0"/>
          </a:p>
        </p:txBody>
      </p:sp>
      <p:sp>
        <p:nvSpPr>
          <p:cNvPr id="3" name="Content Placeholder 2"/>
          <p:cNvSpPr>
            <a:spLocks noGrp="1"/>
          </p:cNvSpPr>
          <p:nvPr>
            <p:ph idx="1"/>
          </p:nvPr>
        </p:nvSpPr>
        <p:spPr/>
        <p:txBody>
          <a:bodyPr/>
          <a:lstStyle/>
          <a:p>
            <a:r>
              <a:rPr lang="en-US" dirty="0" err="1" smtClean="0"/>
              <a:t>Abhinav</a:t>
            </a:r>
            <a:r>
              <a:rPr lang="en-US" dirty="0" smtClean="0"/>
              <a:t> Kumar </a:t>
            </a:r>
            <a:r>
              <a:rPr lang="en-US" dirty="0" err="1" smtClean="0"/>
              <a:t>Verma</a:t>
            </a:r>
            <a:r>
              <a:rPr lang="en-US" dirty="0" smtClean="0"/>
              <a:t>: The work will be mainly to keep team on track. He will supervise the team and work mainly on product development. </a:t>
            </a:r>
          </a:p>
          <a:p>
            <a:r>
              <a:rPr lang="en-US" dirty="0" err="1" smtClean="0"/>
              <a:t>Omkar</a:t>
            </a:r>
            <a:r>
              <a:rPr lang="en-US" dirty="0" smtClean="0"/>
              <a:t> </a:t>
            </a:r>
            <a:r>
              <a:rPr lang="en-US" dirty="0" err="1" smtClean="0"/>
              <a:t>Gabhale</a:t>
            </a:r>
            <a:r>
              <a:rPr lang="en-US" dirty="0" smtClean="0"/>
              <a:t>: He will be the person developing the product and doing AUTO CAD for 3D printers.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609600"/>
            <a:ext cx="7498080" cy="4800600"/>
          </a:xfrm>
        </p:spPr>
        <p:txBody>
          <a:bodyPr/>
          <a:lstStyle/>
          <a:p>
            <a:r>
              <a:rPr lang="en-US" dirty="0" err="1" smtClean="0"/>
              <a:t>Anukul</a:t>
            </a:r>
            <a:r>
              <a:rPr lang="en-US" dirty="0" smtClean="0"/>
              <a:t> Kumar: He will be overlooking all the presentations and other relations along with the final product design. He will also take care of manufacturing details.</a:t>
            </a:r>
          </a:p>
          <a:p>
            <a:r>
              <a:rPr lang="en-US" dirty="0" err="1" smtClean="0"/>
              <a:t>Vatte</a:t>
            </a:r>
            <a:r>
              <a:rPr lang="en-US" dirty="0" smtClean="0"/>
              <a:t> </a:t>
            </a:r>
            <a:r>
              <a:rPr lang="en-US" dirty="0" err="1" smtClean="0"/>
              <a:t>Vineeth</a:t>
            </a:r>
            <a:r>
              <a:rPr lang="en-US" dirty="0" smtClean="0"/>
              <a:t> Reddy:  He work is mainly to look into materials and their properties and decide the suitable ones for the rheostat.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Deliverable:</a:t>
            </a:r>
            <a:endParaRPr lang="en-US" dirty="0"/>
          </a:p>
        </p:txBody>
      </p:sp>
      <p:sp>
        <p:nvSpPr>
          <p:cNvPr id="3" name="Content Placeholder 2"/>
          <p:cNvSpPr>
            <a:spLocks noGrp="1"/>
          </p:cNvSpPr>
          <p:nvPr>
            <p:ph idx="1"/>
          </p:nvPr>
        </p:nvSpPr>
        <p:spPr/>
        <p:txBody>
          <a:bodyPr/>
          <a:lstStyle/>
          <a:p>
            <a:r>
              <a:rPr lang="en-US" dirty="0" smtClean="0"/>
              <a:t>A rheostat of size at maximum (2.5cm in length and 2cm in diameter) and range 1-10^6 ohm that can be employed on PCBs, testing of circuits(breadboards) and robotics.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is our rheostat beneficial over other product </a:t>
            </a:r>
            <a:endParaRPr lang="en-US" dirty="0"/>
          </a:p>
        </p:txBody>
      </p:sp>
      <p:sp>
        <p:nvSpPr>
          <p:cNvPr id="3" name="Content Placeholder 2"/>
          <p:cNvSpPr>
            <a:spLocks noGrp="1"/>
          </p:cNvSpPr>
          <p:nvPr>
            <p:ph idx="1"/>
          </p:nvPr>
        </p:nvSpPr>
        <p:spPr/>
        <p:txBody>
          <a:bodyPr>
            <a:normAutofit lnSpcReduction="10000"/>
          </a:bodyPr>
          <a:lstStyle/>
          <a:p>
            <a:r>
              <a:rPr lang="en-US" dirty="0" smtClean="0"/>
              <a:t>There are very few or none miniature rheostat that vary resistance exponentially in market. This results in a very large range of operation from 1-10^6ohm.  There are rheostats of 1Mega-ohm available in market but You can’t use them over any other range. On the other hand You can use this rheostat for a range of 10ohm, 500ohm, 1000ohm or for whatever range You wish.</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609600"/>
            <a:ext cx="7498080" cy="4800600"/>
          </a:xfrm>
        </p:spPr>
        <p:txBody>
          <a:bodyPr/>
          <a:lstStyle/>
          <a:p>
            <a:r>
              <a:rPr lang="en-US" dirty="0" smtClean="0"/>
              <a:t>There are again some or none rheostats with graduated markings for hinting actual value of resistance on which the rheostat is set. Our rheostat achieves this easily by markings on the cap and different </a:t>
            </a:r>
            <a:r>
              <a:rPr lang="en-US" dirty="0" err="1" smtClean="0"/>
              <a:t>colours</a:t>
            </a:r>
            <a:r>
              <a:rPr lang="en-US" dirty="0" smtClean="0"/>
              <a:t> used on the threads of body and cap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need for this  project</a:t>
            </a:r>
            <a:endParaRPr lang="en-US" dirty="0"/>
          </a:p>
        </p:txBody>
      </p:sp>
      <p:sp>
        <p:nvSpPr>
          <p:cNvPr id="3" name="Content Placeholder 2"/>
          <p:cNvSpPr>
            <a:spLocks noGrp="1"/>
          </p:cNvSpPr>
          <p:nvPr>
            <p:ph idx="1"/>
          </p:nvPr>
        </p:nvSpPr>
        <p:spPr/>
        <p:txBody>
          <a:bodyPr/>
          <a:lstStyle/>
          <a:p>
            <a:r>
              <a:rPr lang="en-US" dirty="0" smtClean="0"/>
              <a:t>We would be requiring access to following facilities already available in Institute</a:t>
            </a:r>
          </a:p>
          <a:p>
            <a:pPr>
              <a:buNone/>
            </a:pPr>
            <a:r>
              <a:rPr lang="en-US" dirty="0" smtClean="0"/>
              <a:t>&gt;3-D printing facility in STEP.</a:t>
            </a:r>
          </a:p>
          <a:p>
            <a:pPr>
              <a:buNone/>
            </a:pPr>
            <a:r>
              <a:rPr lang="en-US" dirty="0" smtClean="0"/>
              <a:t>&gt;Metal sheet cutting facility.</a:t>
            </a:r>
          </a:p>
          <a:p>
            <a:pPr>
              <a:buNone/>
            </a:pPr>
            <a:r>
              <a:rPr lang="en-US" dirty="0" smtClean="0"/>
              <a:t>&gt;Other facilities as and when required from material science department.</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533400"/>
            <a:ext cx="7498080" cy="6096000"/>
          </a:xfrm>
        </p:spPr>
        <p:txBody>
          <a:bodyPr/>
          <a:lstStyle/>
          <a:p>
            <a:r>
              <a:rPr lang="en-US" dirty="0" smtClean="0"/>
              <a:t>We would be requiring these products for routine activity.</a:t>
            </a:r>
          </a:p>
          <a:p>
            <a:pPr>
              <a:buNone/>
            </a:pPr>
            <a:r>
              <a:rPr lang="en-US" dirty="0" smtClean="0"/>
              <a:t>&gt;Copper and </a:t>
            </a:r>
            <a:r>
              <a:rPr lang="en-US" dirty="0" err="1" smtClean="0"/>
              <a:t>aluminium</a:t>
            </a:r>
            <a:r>
              <a:rPr lang="en-US" dirty="0" smtClean="0"/>
              <a:t> Sheet</a:t>
            </a:r>
          </a:p>
          <a:p>
            <a:pPr>
              <a:buNone/>
            </a:pPr>
            <a:r>
              <a:rPr lang="en-US" dirty="0" smtClean="0"/>
              <a:t>&gt;Metal shears</a:t>
            </a:r>
          </a:p>
          <a:p>
            <a:pPr>
              <a:buNone/>
            </a:pPr>
            <a:r>
              <a:rPr lang="en-US" dirty="0" smtClean="0"/>
              <a:t>&gt;</a:t>
            </a:r>
            <a:r>
              <a:rPr lang="en-US" dirty="0" err="1" smtClean="0"/>
              <a:t>Vernier</a:t>
            </a:r>
            <a:r>
              <a:rPr lang="en-US" dirty="0" smtClean="0"/>
              <a:t> Caliper</a:t>
            </a:r>
          </a:p>
          <a:p>
            <a:pPr>
              <a:buNone/>
            </a:pPr>
            <a:r>
              <a:rPr lang="en-US" dirty="0" smtClean="0"/>
              <a:t>&gt;Micrometer</a:t>
            </a:r>
          </a:p>
          <a:p>
            <a:pPr>
              <a:buNone/>
            </a:pPr>
            <a:r>
              <a:rPr lang="en-US" dirty="0" smtClean="0"/>
              <a:t>&gt;</a:t>
            </a:r>
            <a:r>
              <a:rPr lang="en-US" dirty="0" err="1" smtClean="0"/>
              <a:t>Multimeter</a:t>
            </a:r>
            <a:endParaRPr lang="en-US" dirty="0" smtClean="0"/>
          </a:p>
          <a:p>
            <a:pPr>
              <a:buNone/>
            </a:pPr>
            <a:r>
              <a:rPr lang="en-US" dirty="0" smtClean="0"/>
              <a:t>&gt;</a:t>
            </a:r>
            <a:r>
              <a:rPr lang="en-US" dirty="0" err="1" smtClean="0"/>
              <a:t>Nichrome</a:t>
            </a:r>
            <a:r>
              <a:rPr lang="en-US" dirty="0" smtClean="0"/>
              <a:t>,  constantan, </a:t>
            </a:r>
            <a:r>
              <a:rPr lang="en-US" dirty="0" err="1" smtClean="0"/>
              <a:t>Magnin</a:t>
            </a:r>
            <a:r>
              <a:rPr lang="en-US" dirty="0" smtClean="0"/>
              <a:t> and </a:t>
            </a:r>
            <a:r>
              <a:rPr lang="en-US" dirty="0" err="1" smtClean="0"/>
              <a:t>mangenese</a:t>
            </a:r>
            <a:r>
              <a:rPr lang="en-US" dirty="0" smtClean="0"/>
              <a:t> wire of different </a:t>
            </a:r>
            <a:r>
              <a:rPr lang="en-US" dirty="0" err="1" smtClean="0"/>
              <a:t>guages</a:t>
            </a:r>
            <a:r>
              <a:rPr lang="en-US" dirty="0" smtClean="0"/>
              <a:t>.</a:t>
            </a:r>
          </a:p>
          <a:p>
            <a:pPr>
              <a:buNone/>
            </a:pPr>
            <a:r>
              <a:rPr lang="en-US" dirty="0" smtClean="0"/>
              <a:t>&gt;Soldering Kit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t>
            </a:r>
            <a:r>
              <a:rPr lang="en-US" b="1" dirty="0" smtClean="0"/>
              <a:t>Methodology: </a:t>
            </a:r>
            <a:endParaRPr lang="en-US" dirty="0"/>
          </a:p>
        </p:txBody>
      </p:sp>
      <p:sp>
        <p:nvSpPr>
          <p:cNvPr id="3" name="Content Placeholder 2"/>
          <p:cNvSpPr>
            <a:spLocks noGrp="1"/>
          </p:cNvSpPr>
          <p:nvPr>
            <p:ph idx="1"/>
          </p:nvPr>
        </p:nvSpPr>
        <p:spPr/>
        <p:txBody>
          <a:bodyPr/>
          <a:lstStyle/>
          <a:p>
            <a:pPr>
              <a:buNone/>
            </a:pPr>
            <a:r>
              <a:rPr lang="en-US" dirty="0" smtClean="0"/>
              <a:t> We intend to develop the rheostat in parts. </a:t>
            </a:r>
          </a:p>
          <a:p>
            <a:r>
              <a:rPr lang="en-US" dirty="0" smtClean="0"/>
              <a:t>1.) Cap part:  Plastic cast that has pointer. </a:t>
            </a:r>
            <a:endParaRPr lang="en-US" dirty="0"/>
          </a:p>
        </p:txBody>
      </p:sp>
      <p:sp>
        <p:nvSpPr>
          <p:cNvPr id="23554" name="AutoShape 2" descr="Inline image 1"/>
          <p:cNvSpPr>
            <a:spLocks noChangeAspect="1" noChangeArrowheads="1"/>
          </p:cNvSpPr>
          <p:nvPr/>
        </p:nvSpPr>
        <p:spPr bwMode="auto">
          <a:xfrm>
            <a:off x="155575" y="-1600200"/>
            <a:ext cx="4333875" cy="33432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descr="cap1.png"/>
          <p:cNvPicPr>
            <a:picLocks noChangeAspect="1"/>
          </p:cNvPicPr>
          <p:nvPr/>
        </p:nvPicPr>
        <p:blipFill>
          <a:blip r:embed="rId2"/>
          <a:stretch>
            <a:fillRect/>
          </a:stretch>
        </p:blipFill>
        <p:spPr>
          <a:xfrm>
            <a:off x="2971800" y="3200400"/>
            <a:ext cx="4267200" cy="3290865"/>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819400"/>
            <a:ext cx="6946392" cy="1143000"/>
          </a:xfrm>
        </p:spPr>
        <p:txBody>
          <a:bodyPr/>
          <a:lstStyle/>
          <a:p>
            <a:pPr algn="ctr"/>
            <a:r>
              <a:rPr lang="en-US" dirty="0" smtClean="0"/>
              <a:t>Thank You!</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04800"/>
            <a:ext cx="7498080" cy="4800600"/>
          </a:xfrm>
        </p:spPr>
        <p:txBody>
          <a:bodyPr/>
          <a:lstStyle/>
          <a:p>
            <a:r>
              <a:rPr lang="en-US" dirty="0" smtClean="0"/>
              <a:t> 2.) Side part: It has grooves and base and it finally gets attached to base part.  It also has the neck through which pointer is held. </a:t>
            </a:r>
            <a:endParaRPr lang="en-US" dirty="0"/>
          </a:p>
        </p:txBody>
      </p:sp>
      <p:pic>
        <p:nvPicPr>
          <p:cNvPr id="4" name="Picture 3" descr="outer1.png"/>
          <p:cNvPicPr>
            <a:picLocks noChangeAspect="1"/>
          </p:cNvPicPr>
          <p:nvPr/>
        </p:nvPicPr>
        <p:blipFill>
          <a:blip r:embed="rId2"/>
          <a:stretch>
            <a:fillRect/>
          </a:stretch>
        </p:blipFill>
        <p:spPr>
          <a:xfrm>
            <a:off x="762000" y="2667000"/>
            <a:ext cx="3753374" cy="3705742"/>
          </a:xfrm>
          <a:prstGeom prst="rect">
            <a:avLst/>
          </a:prstGeom>
        </p:spPr>
      </p:pic>
      <p:pic>
        <p:nvPicPr>
          <p:cNvPr id="22529" name="Picture 1"/>
          <p:cNvPicPr>
            <a:picLocks noChangeAspect="1" noChangeArrowheads="1"/>
          </p:cNvPicPr>
          <p:nvPr/>
        </p:nvPicPr>
        <p:blipFill>
          <a:blip r:embed="rId3"/>
          <a:srcRect/>
          <a:stretch>
            <a:fillRect/>
          </a:stretch>
        </p:blipFill>
        <p:spPr bwMode="auto">
          <a:xfrm>
            <a:off x="4800600" y="2667000"/>
            <a:ext cx="3796448"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04800"/>
            <a:ext cx="7498080" cy="4800600"/>
          </a:xfrm>
        </p:spPr>
        <p:txBody>
          <a:bodyPr/>
          <a:lstStyle/>
          <a:p>
            <a:r>
              <a:rPr lang="en-US" dirty="0" smtClean="0"/>
              <a:t> 3.) Base part: It has different material wires wrapped on screw groove. This works as the wire on rheostat. It also has the terminals.</a:t>
            </a:r>
            <a:endParaRPr lang="en-US" dirty="0"/>
          </a:p>
        </p:txBody>
      </p:sp>
      <p:pic>
        <p:nvPicPr>
          <p:cNvPr id="4" name="Picture 3" descr="core1.png"/>
          <p:cNvPicPr>
            <a:picLocks noChangeAspect="1"/>
          </p:cNvPicPr>
          <p:nvPr/>
        </p:nvPicPr>
        <p:blipFill>
          <a:blip r:embed="rId2"/>
          <a:stretch>
            <a:fillRect/>
          </a:stretch>
        </p:blipFill>
        <p:spPr>
          <a:xfrm>
            <a:off x="304800" y="3124200"/>
            <a:ext cx="4018224" cy="3015031"/>
          </a:xfrm>
          <a:prstGeom prst="rect">
            <a:avLst/>
          </a:prstGeom>
        </p:spPr>
      </p:pic>
      <p:pic>
        <p:nvPicPr>
          <p:cNvPr id="5" name="Picture 4" descr="core2.png"/>
          <p:cNvPicPr>
            <a:picLocks noChangeAspect="1"/>
          </p:cNvPicPr>
          <p:nvPr/>
        </p:nvPicPr>
        <p:blipFill>
          <a:blip r:embed="rId3"/>
          <a:stretch>
            <a:fillRect/>
          </a:stretch>
        </p:blipFill>
        <p:spPr>
          <a:xfrm>
            <a:off x="4572000" y="3124200"/>
            <a:ext cx="3984717" cy="302923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Details of Design and Materials and other features</a:t>
            </a:r>
            <a:endParaRPr lang="en-US" dirty="0"/>
          </a:p>
        </p:txBody>
      </p:sp>
      <p:sp>
        <p:nvSpPr>
          <p:cNvPr id="3" name="Content Placeholder 2"/>
          <p:cNvSpPr>
            <a:spLocks noGrp="1"/>
          </p:cNvSpPr>
          <p:nvPr>
            <p:ph idx="1"/>
          </p:nvPr>
        </p:nvSpPr>
        <p:spPr>
          <a:xfrm>
            <a:off x="1435608" y="1905000"/>
            <a:ext cx="7498080" cy="4800600"/>
          </a:xfrm>
        </p:spPr>
        <p:txBody>
          <a:bodyPr/>
          <a:lstStyle/>
          <a:p>
            <a:r>
              <a:rPr lang="en-US" sz="4400" dirty="0" smtClean="0"/>
              <a:t>CORE</a:t>
            </a:r>
          </a:p>
          <a:p>
            <a:r>
              <a:rPr lang="en-US" dirty="0" smtClean="0"/>
              <a:t> The basic design consists of a core with a composite wire made of wires with different resistivity wound on it. The core can be made of porcelain or ceramic, when in production finally but initially we use ABS, PLA, PET etc that can be 3-D printed from the facility already available in our institute.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re2.png"/>
          <p:cNvPicPr>
            <a:picLocks noChangeAspect="1"/>
          </p:cNvPicPr>
          <p:nvPr/>
        </p:nvPicPr>
        <p:blipFill>
          <a:blip r:embed="rId2"/>
          <a:stretch>
            <a:fillRect/>
          </a:stretch>
        </p:blipFill>
        <p:spPr>
          <a:xfrm>
            <a:off x="1600200" y="864999"/>
            <a:ext cx="6956517" cy="52884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533400"/>
            <a:ext cx="7498080" cy="6019800"/>
          </a:xfrm>
        </p:spPr>
        <p:txBody>
          <a:bodyPr>
            <a:normAutofit/>
          </a:bodyPr>
          <a:lstStyle/>
          <a:p>
            <a:r>
              <a:rPr lang="en-US" dirty="0" smtClean="0"/>
              <a:t>Then after initial </a:t>
            </a:r>
            <a:r>
              <a:rPr lang="en-US" dirty="0" err="1" smtClean="0"/>
              <a:t>testings</a:t>
            </a:r>
            <a:r>
              <a:rPr lang="en-US" dirty="0" smtClean="0"/>
              <a:t> with thermoplastics,  we also test ULTEM 1010 which can be bought from STRATASYS(Bangalore), an online website. This will result in:-</a:t>
            </a:r>
          </a:p>
          <a:p>
            <a:pPr>
              <a:buNone/>
            </a:pPr>
            <a:endParaRPr lang="en-US" dirty="0" smtClean="0"/>
          </a:p>
          <a:p>
            <a:pPr>
              <a:buNone/>
            </a:pPr>
            <a:r>
              <a:rPr lang="en-US" dirty="0" smtClean="0"/>
              <a:t>Glass Transition temperature of 215C.</a:t>
            </a:r>
          </a:p>
          <a:p>
            <a:pPr>
              <a:buNone/>
            </a:pPr>
            <a:r>
              <a:rPr lang="en-US" dirty="0" smtClean="0"/>
              <a:t>Heat Deflection temperature at 264psi is 213C.</a:t>
            </a:r>
          </a:p>
          <a:p>
            <a:pPr>
              <a:buNone/>
            </a:pPr>
            <a:r>
              <a:rPr lang="en-US" dirty="0" smtClean="0"/>
              <a:t>Volume resistivity is  of order 10^14.</a:t>
            </a:r>
          </a:p>
          <a:p>
            <a:pPr>
              <a:buNone/>
            </a:pPr>
            <a:r>
              <a:rPr lang="en-US" dirty="0" smtClean="0"/>
              <a:t>Dielectric constant 2.67</a:t>
            </a:r>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533400"/>
            <a:ext cx="7498080" cy="4800600"/>
          </a:xfrm>
        </p:spPr>
        <p:txBody>
          <a:bodyPr/>
          <a:lstStyle/>
          <a:p>
            <a:r>
              <a:rPr lang="en-US" dirty="0" smtClean="0"/>
              <a:t> These materials are chosen for core because their hardness and toughness does not get affected much because of continuous absorbing and releasing of heat(especially ULTEM 1010).</a:t>
            </a:r>
          </a:p>
          <a:p>
            <a:r>
              <a:rPr lang="en-US" dirty="0" smtClean="0"/>
              <a:t>This material also has high specific heat.</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472</TotalTime>
  <Words>1189</Words>
  <Application>Microsoft Office PowerPoint</Application>
  <PresentationFormat>On-screen Show (4:3)</PresentationFormat>
  <Paragraphs>73</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Solstice</vt:lpstr>
      <vt:lpstr>Miniature Rheostat</vt:lpstr>
      <vt:lpstr>Objective:</vt:lpstr>
      <vt:lpstr>  Methodology: </vt:lpstr>
      <vt:lpstr>Slide 4</vt:lpstr>
      <vt:lpstr>Slide 5</vt:lpstr>
      <vt:lpstr> Details of Design and Materials and other features</vt:lpstr>
      <vt:lpstr>Slide 7</vt:lpstr>
      <vt:lpstr>Slide 8</vt:lpstr>
      <vt:lpstr>Slide 9</vt:lpstr>
      <vt:lpstr>Slide 10</vt:lpstr>
      <vt:lpstr>Slide 11</vt:lpstr>
      <vt:lpstr>Slide 12</vt:lpstr>
      <vt:lpstr>Slide 13</vt:lpstr>
      <vt:lpstr>Slide 14</vt:lpstr>
      <vt:lpstr>Slide 15</vt:lpstr>
      <vt:lpstr>Scale on Rheostat</vt:lpstr>
      <vt:lpstr>Slide 17</vt:lpstr>
      <vt:lpstr>Problems that we are still working on:-</vt:lpstr>
      <vt:lpstr>Slide 19</vt:lpstr>
      <vt:lpstr>Slide 20</vt:lpstr>
      <vt:lpstr>Timeline and Plan of activities.</vt:lpstr>
      <vt:lpstr>Slide 22</vt:lpstr>
      <vt:lpstr>Team members and role:</vt:lpstr>
      <vt:lpstr>Slide 24</vt:lpstr>
      <vt:lpstr>Deliverable:</vt:lpstr>
      <vt:lpstr>How is our rheostat beneficial over other product </vt:lpstr>
      <vt:lpstr>Slide 27</vt:lpstr>
      <vt:lpstr>What we need for this  project</vt:lpstr>
      <vt:lpstr>Slide 29</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Miniature Rheostat</dc:title>
  <dc:creator>Lucky</dc:creator>
  <cp:lastModifiedBy>Lucky</cp:lastModifiedBy>
  <cp:revision>51</cp:revision>
  <dcterms:created xsi:type="dcterms:W3CDTF">2015-04-12T15:25:15Z</dcterms:created>
  <dcterms:modified xsi:type="dcterms:W3CDTF">2015-04-14T03:10:27Z</dcterms:modified>
</cp:coreProperties>
</file>