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151FE-4BFC-FACE-B115-2E8F1C89C93E}" v="6" dt="2021-10-29T15:27:38.247"/>
    <p1510:client id="{A861FC69-67A1-4072-B131-69CBF6015C47}" v="123" dt="2021-10-25T15:35:41.510"/>
    <p1510:client id="{DCE395A7-5F45-B56A-7045-3048C701D8B2}" v="5" dt="2021-10-25T14:49:03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C7BD0-FF08-4A7C-9809-6FCAF52CEA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22DD5D-7218-4C9D-8FF3-443D2DF4D94E}">
      <dgm:prSet/>
      <dgm:spPr/>
      <dgm:t>
        <a:bodyPr/>
        <a:lstStyle/>
        <a:p>
          <a:r>
            <a:rPr lang="en-US"/>
            <a:t>Data Overview</a:t>
          </a:r>
        </a:p>
      </dgm:t>
    </dgm:pt>
    <dgm:pt modelId="{EA4E13F3-BB75-4173-9CB0-93DDFDE7C2E3}" type="parTrans" cxnId="{4646389E-55AC-4823-8907-3A314F5F17A3}">
      <dgm:prSet/>
      <dgm:spPr/>
      <dgm:t>
        <a:bodyPr/>
        <a:lstStyle/>
        <a:p>
          <a:endParaRPr lang="en-US"/>
        </a:p>
      </dgm:t>
    </dgm:pt>
    <dgm:pt modelId="{E898804A-A2B2-4D2A-A8F2-D8E7725BB427}" type="sibTrans" cxnId="{4646389E-55AC-4823-8907-3A314F5F17A3}">
      <dgm:prSet/>
      <dgm:spPr/>
      <dgm:t>
        <a:bodyPr/>
        <a:lstStyle/>
        <a:p>
          <a:endParaRPr lang="en-US"/>
        </a:p>
      </dgm:t>
    </dgm:pt>
    <dgm:pt modelId="{2FB9C4AB-3B51-4C51-AAB2-6D72D364F1DE}">
      <dgm:prSet/>
      <dgm:spPr/>
      <dgm:t>
        <a:bodyPr/>
        <a:lstStyle/>
        <a:p>
          <a:r>
            <a:rPr lang="en-US"/>
            <a:t>Problem Analysis</a:t>
          </a:r>
        </a:p>
      </dgm:t>
    </dgm:pt>
    <dgm:pt modelId="{51F0446D-24E8-47CB-A8C5-BEE653828859}" type="parTrans" cxnId="{44A8AC1F-88EA-4265-B09C-230C64C975EF}">
      <dgm:prSet/>
      <dgm:spPr/>
      <dgm:t>
        <a:bodyPr/>
        <a:lstStyle/>
        <a:p>
          <a:endParaRPr lang="en-US"/>
        </a:p>
      </dgm:t>
    </dgm:pt>
    <dgm:pt modelId="{5C872C5C-E200-484A-ABA0-32FEEF0FBF61}" type="sibTrans" cxnId="{44A8AC1F-88EA-4265-B09C-230C64C975EF}">
      <dgm:prSet/>
      <dgm:spPr/>
      <dgm:t>
        <a:bodyPr/>
        <a:lstStyle/>
        <a:p>
          <a:endParaRPr lang="en-US"/>
        </a:p>
      </dgm:t>
    </dgm:pt>
    <dgm:pt modelId="{DFC4C065-83B1-499C-863F-99DA353E4481}">
      <dgm:prSet/>
      <dgm:spPr/>
      <dgm:t>
        <a:bodyPr/>
        <a:lstStyle/>
        <a:p>
          <a:r>
            <a:rPr lang="en-US"/>
            <a:t>Data Dictionary</a:t>
          </a:r>
        </a:p>
      </dgm:t>
    </dgm:pt>
    <dgm:pt modelId="{9EE8CE38-D1D4-4D9A-B02C-B4979FCCD195}" type="parTrans" cxnId="{E0AD9970-011B-454C-B07A-4591C155F637}">
      <dgm:prSet/>
      <dgm:spPr/>
      <dgm:t>
        <a:bodyPr/>
        <a:lstStyle/>
        <a:p>
          <a:endParaRPr lang="en-US"/>
        </a:p>
      </dgm:t>
    </dgm:pt>
    <dgm:pt modelId="{3725035B-95BE-4B86-A629-642EFCA55FC4}" type="sibTrans" cxnId="{E0AD9970-011B-454C-B07A-4591C155F637}">
      <dgm:prSet/>
      <dgm:spPr/>
      <dgm:t>
        <a:bodyPr/>
        <a:lstStyle/>
        <a:p>
          <a:endParaRPr lang="en-US"/>
        </a:p>
      </dgm:t>
    </dgm:pt>
    <dgm:pt modelId="{D3D9D523-1146-45A9-B18F-40B9DA5E4C6A}">
      <dgm:prSet/>
      <dgm:spPr/>
      <dgm:t>
        <a:bodyPr/>
        <a:lstStyle/>
        <a:p>
          <a:r>
            <a:rPr lang="en-US" dirty="0"/>
            <a:t>Dashboard</a:t>
          </a:r>
        </a:p>
      </dgm:t>
    </dgm:pt>
    <dgm:pt modelId="{468D5D97-D340-4BEA-8702-CF17D14B9233}" type="parTrans" cxnId="{897477B0-5FBD-4103-B3BA-5184957FD3EA}">
      <dgm:prSet/>
      <dgm:spPr/>
      <dgm:t>
        <a:bodyPr/>
        <a:lstStyle/>
        <a:p>
          <a:endParaRPr lang="en-US"/>
        </a:p>
      </dgm:t>
    </dgm:pt>
    <dgm:pt modelId="{A4D3736F-18AD-4B03-A281-A7507E5944ED}" type="sibTrans" cxnId="{897477B0-5FBD-4103-B3BA-5184957FD3EA}">
      <dgm:prSet/>
      <dgm:spPr/>
      <dgm:t>
        <a:bodyPr/>
        <a:lstStyle/>
        <a:p>
          <a:endParaRPr lang="en-US"/>
        </a:p>
      </dgm:t>
    </dgm:pt>
    <dgm:pt modelId="{2A54A04E-885D-46FA-9BC1-75476319D0FF}">
      <dgm:prSet/>
      <dgm:spPr/>
      <dgm:t>
        <a:bodyPr/>
        <a:lstStyle/>
        <a:p>
          <a:r>
            <a:rPr lang="en-US" dirty="0"/>
            <a:t>Closing Remarks</a:t>
          </a:r>
        </a:p>
      </dgm:t>
    </dgm:pt>
    <dgm:pt modelId="{0366F6E4-554E-4C9C-BA76-797DCD091DF3}" type="parTrans" cxnId="{4DA69E2A-F08F-43BB-B26F-F951E9D62A55}">
      <dgm:prSet/>
      <dgm:spPr/>
      <dgm:t>
        <a:bodyPr/>
        <a:lstStyle/>
        <a:p>
          <a:endParaRPr lang="en-US"/>
        </a:p>
      </dgm:t>
    </dgm:pt>
    <dgm:pt modelId="{6B675590-B0A9-4FB4-9EDE-551EDE153618}" type="sibTrans" cxnId="{4DA69E2A-F08F-43BB-B26F-F951E9D62A55}">
      <dgm:prSet/>
      <dgm:spPr/>
      <dgm:t>
        <a:bodyPr/>
        <a:lstStyle/>
        <a:p>
          <a:endParaRPr lang="en-US"/>
        </a:p>
      </dgm:t>
    </dgm:pt>
    <dgm:pt modelId="{11FD2642-7CC0-49DF-A732-1E0270F16DA5}" type="pres">
      <dgm:prSet presAssocID="{DCDC7BD0-FF08-4A7C-9809-6FCAF52CEA4A}" presName="linear" presStyleCnt="0">
        <dgm:presLayoutVars>
          <dgm:animLvl val="lvl"/>
          <dgm:resizeHandles val="exact"/>
        </dgm:presLayoutVars>
      </dgm:prSet>
      <dgm:spPr/>
    </dgm:pt>
    <dgm:pt modelId="{892521F0-BDCA-4DC7-A8B3-250EE73D8C64}" type="pres">
      <dgm:prSet presAssocID="{A322DD5D-7218-4C9D-8FF3-443D2DF4D94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BB08BE-7F10-4BC4-911F-AF9400B9A407}" type="pres">
      <dgm:prSet presAssocID="{E898804A-A2B2-4D2A-A8F2-D8E7725BB427}" presName="spacer" presStyleCnt="0"/>
      <dgm:spPr/>
    </dgm:pt>
    <dgm:pt modelId="{0036DD5D-0161-48BD-A71D-A2E8BFEBFF2D}" type="pres">
      <dgm:prSet presAssocID="{2FB9C4AB-3B51-4C51-AAB2-6D72D364F1D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9BB223-EEFB-432E-BDBC-21612C771E57}" type="pres">
      <dgm:prSet presAssocID="{5C872C5C-E200-484A-ABA0-32FEEF0FBF61}" presName="spacer" presStyleCnt="0"/>
      <dgm:spPr/>
    </dgm:pt>
    <dgm:pt modelId="{E9AB0930-2514-4857-8C2C-84D521E73EB0}" type="pres">
      <dgm:prSet presAssocID="{DFC4C065-83B1-499C-863F-99DA353E44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7A6B38-7CFC-4C61-A4F9-58209D0A451F}" type="pres">
      <dgm:prSet presAssocID="{3725035B-95BE-4B86-A629-642EFCA55FC4}" presName="spacer" presStyleCnt="0"/>
      <dgm:spPr/>
    </dgm:pt>
    <dgm:pt modelId="{A2DDE598-5320-429B-85DF-62C4DB8F8E18}" type="pres">
      <dgm:prSet presAssocID="{D3D9D523-1146-45A9-B18F-40B9DA5E4C6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BF8850-4AB4-4480-B167-B60D7782E624}" type="pres">
      <dgm:prSet presAssocID="{A4D3736F-18AD-4B03-A281-A7507E5944ED}" presName="spacer" presStyleCnt="0"/>
      <dgm:spPr/>
    </dgm:pt>
    <dgm:pt modelId="{659B2248-600E-44EB-A71C-0DFC777C8FA2}" type="pres">
      <dgm:prSet presAssocID="{2A54A04E-885D-46FA-9BC1-75476319D0F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E3FF05-67C3-4D9E-8CA2-870203AC0A70}" type="presOf" srcId="{2A54A04E-885D-46FA-9BC1-75476319D0FF}" destId="{659B2248-600E-44EB-A71C-0DFC777C8FA2}" srcOrd="0" destOrd="0" presId="urn:microsoft.com/office/officeart/2005/8/layout/vList2"/>
    <dgm:cxn modelId="{44A8AC1F-88EA-4265-B09C-230C64C975EF}" srcId="{DCDC7BD0-FF08-4A7C-9809-6FCAF52CEA4A}" destId="{2FB9C4AB-3B51-4C51-AAB2-6D72D364F1DE}" srcOrd="1" destOrd="0" parTransId="{51F0446D-24E8-47CB-A8C5-BEE653828859}" sibTransId="{5C872C5C-E200-484A-ABA0-32FEEF0FBF61}"/>
    <dgm:cxn modelId="{4DA69E2A-F08F-43BB-B26F-F951E9D62A55}" srcId="{DCDC7BD0-FF08-4A7C-9809-6FCAF52CEA4A}" destId="{2A54A04E-885D-46FA-9BC1-75476319D0FF}" srcOrd="4" destOrd="0" parTransId="{0366F6E4-554E-4C9C-BA76-797DCD091DF3}" sibTransId="{6B675590-B0A9-4FB4-9EDE-551EDE153618}"/>
    <dgm:cxn modelId="{0C5F0D3B-D103-4ED9-B38A-73FEE9397ABD}" type="presOf" srcId="{A322DD5D-7218-4C9D-8FF3-443D2DF4D94E}" destId="{892521F0-BDCA-4DC7-A8B3-250EE73D8C64}" srcOrd="0" destOrd="0" presId="urn:microsoft.com/office/officeart/2005/8/layout/vList2"/>
    <dgm:cxn modelId="{2383BD60-5954-4709-8A18-30F1F0B70794}" type="presOf" srcId="{D3D9D523-1146-45A9-B18F-40B9DA5E4C6A}" destId="{A2DDE598-5320-429B-85DF-62C4DB8F8E18}" srcOrd="0" destOrd="0" presId="urn:microsoft.com/office/officeart/2005/8/layout/vList2"/>
    <dgm:cxn modelId="{A3AFE248-BC44-402E-AB27-C69FBCDD5786}" type="presOf" srcId="{DFC4C065-83B1-499C-863F-99DA353E4481}" destId="{E9AB0930-2514-4857-8C2C-84D521E73EB0}" srcOrd="0" destOrd="0" presId="urn:microsoft.com/office/officeart/2005/8/layout/vList2"/>
    <dgm:cxn modelId="{E0AD9970-011B-454C-B07A-4591C155F637}" srcId="{DCDC7BD0-FF08-4A7C-9809-6FCAF52CEA4A}" destId="{DFC4C065-83B1-499C-863F-99DA353E4481}" srcOrd="2" destOrd="0" parTransId="{9EE8CE38-D1D4-4D9A-B02C-B4979FCCD195}" sibTransId="{3725035B-95BE-4B86-A629-642EFCA55FC4}"/>
    <dgm:cxn modelId="{4646389E-55AC-4823-8907-3A314F5F17A3}" srcId="{DCDC7BD0-FF08-4A7C-9809-6FCAF52CEA4A}" destId="{A322DD5D-7218-4C9D-8FF3-443D2DF4D94E}" srcOrd="0" destOrd="0" parTransId="{EA4E13F3-BB75-4173-9CB0-93DDFDE7C2E3}" sibTransId="{E898804A-A2B2-4D2A-A8F2-D8E7725BB427}"/>
    <dgm:cxn modelId="{897477B0-5FBD-4103-B3BA-5184957FD3EA}" srcId="{DCDC7BD0-FF08-4A7C-9809-6FCAF52CEA4A}" destId="{D3D9D523-1146-45A9-B18F-40B9DA5E4C6A}" srcOrd="3" destOrd="0" parTransId="{468D5D97-D340-4BEA-8702-CF17D14B9233}" sibTransId="{A4D3736F-18AD-4B03-A281-A7507E5944ED}"/>
    <dgm:cxn modelId="{87B5ABDC-22E1-4595-AC81-FE08F666CEDE}" type="presOf" srcId="{2FB9C4AB-3B51-4C51-AAB2-6D72D364F1DE}" destId="{0036DD5D-0161-48BD-A71D-A2E8BFEBFF2D}" srcOrd="0" destOrd="0" presId="urn:microsoft.com/office/officeart/2005/8/layout/vList2"/>
    <dgm:cxn modelId="{1B6FA2FB-BBB7-4422-96A2-121068723723}" type="presOf" srcId="{DCDC7BD0-FF08-4A7C-9809-6FCAF52CEA4A}" destId="{11FD2642-7CC0-49DF-A732-1E0270F16DA5}" srcOrd="0" destOrd="0" presId="urn:microsoft.com/office/officeart/2005/8/layout/vList2"/>
    <dgm:cxn modelId="{152AF20A-A171-4169-80B1-A361823DBE14}" type="presParOf" srcId="{11FD2642-7CC0-49DF-A732-1E0270F16DA5}" destId="{892521F0-BDCA-4DC7-A8B3-250EE73D8C64}" srcOrd="0" destOrd="0" presId="urn:microsoft.com/office/officeart/2005/8/layout/vList2"/>
    <dgm:cxn modelId="{79D6DF95-A729-4CFA-83BC-A66FFFD1AB23}" type="presParOf" srcId="{11FD2642-7CC0-49DF-A732-1E0270F16DA5}" destId="{0BBB08BE-7F10-4BC4-911F-AF9400B9A407}" srcOrd="1" destOrd="0" presId="urn:microsoft.com/office/officeart/2005/8/layout/vList2"/>
    <dgm:cxn modelId="{9E610FDC-82E0-495E-B643-4A89DADC0ED4}" type="presParOf" srcId="{11FD2642-7CC0-49DF-A732-1E0270F16DA5}" destId="{0036DD5D-0161-48BD-A71D-A2E8BFEBFF2D}" srcOrd="2" destOrd="0" presId="urn:microsoft.com/office/officeart/2005/8/layout/vList2"/>
    <dgm:cxn modelId="{35A7DDD6-EA28-4C37-A63B-1502DCC7B589}" type="presParOf" srcId="{11FD2642-7CC0-49DF-A732-1E0270F16DA5}" destId="{0B9BB223-EEFB-432E-BDBC-21612C771E57}" srcOrd="3" destOrd="0" presId="urn:microsoft.com/office/officeart/2005/8/layout/vList2"/>
    <dgm:cxn modelId="{1269DC5E-D87F-4F53-AF8D-09D04543E816}" type="presParOf" srcId="{11FD2642-7CC0-49DF-A732-1E0270F16DA5}" destId="{E9AB0930-2514-4857-8C2C-84D521E73EB0}" srcOrd="4" destOrd="0" presId="urn:microsoft.com/office/officeart/2005/8/layout/vList2"/>
    <dgm:cxn modelId="{4BD64D68-293B-4C6A-B69A-4811F6A75467}" type="presParOf" srcId="{11FD2642-7CC0-49DF-A732-1E0270F16DA5}" destId="{D57A6B38-7CFC-4C61-A4F9-58209D0A451F}" srcOrd="5" destOrd="0" presId="urn:microsoft.com/office/officeart/2005/8/layout/vList2"/>
    <dgm:cxn modelId="{93157E7F-39E1-4835-B663-FAB68C8DFC51}" type="presParOf" srcId="{11FD2642-7CC0-49DF-A732-1E0270F16DA5}" destId="{A2DDE598-5320-429B-85DF-62C4DB8F8E18}" srcOrd="6" destOrd="0" presId="urn:microsoft.com/office/officeart/2005/8/layout/vList2"/>
    <dgm:cxn modelId="{925A1D59-3034-4C95-B9A2-3AFD27FABEED}" type="presParOf" srcId="{11FD2642-7CC0-49DF-A732-1E0270F16DA5}" destId="{82BF8850-4AB4-4480-B167-B60D7782E624}" srcOrd="7" destOrd="0" presId="urn:microsoft.com/office/officeart/2005/8/layout/vList2"/>
    <dgm:cxn modelId="{AE76F5C2-431D-4A55-8879-F5A6BBE9CBA7}" type="presParOf" srcId="{11FD2642-7CC0-49DF-A732-1E0270F16DA5}" destId="{659B2248-600E-44EB-A71C-0DFC777C8FA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521F0-BDCA-4DC7-A8B3-250EE73D8C64}">
      <dsp:nvSpPr>
        <dsp:cNvPr id="0" name=""/>
        <dsp:cNvSpPr/>
      </dsp:nvSpPr>
      <dsp:spPr>
        <a:xfrm>
          <a:off x="0" y="21956"/>
          <a:ext cx="6735443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Data Overview</a:t>
          </a:r>
        </a:p>
      </dsp:txBody>
      <dsp:txXfrm>
        <a:off x="49176" y="71132"/>
        <a:ext cx="6637091" cy="909018"/>
      </dsp:txXfrm>
    </dsp:sp>
    <dsp:sp modelId="{0036DD5D-0161-48BD-A71D-A2E8BFEBFF2D}">
      <dsp:nvSpPr>
        <dsp:cNvPr id="0" name=""/>
        <dsp:cNvSpPr/>
      </dsp:nvSpPr>
      <dsp:spPr>
        <a:xfrm>
          <a:off x="0" y="1150286"/>
          <a:ext cx="6735443" cy="1007370"/>
        </a:xfrm>
        <a:prstGeom prst="roundRect">
          <a:avLst/>
        </a:prstGeom>
        <a:solidFill>
          <a:schemeClr val="accent2">
            <a:hueOff val="950851"/>
            <a:satOff val="-19128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Problem Analysis</a:t>
          </a:r>
        </a:p>
      </dsp:txBody>
      <dsp:txXfrm>
        <a:off x="49176" y="1199462"/>
        <a:ext cx="6637091" cy="909018"/>
      </dsp:txXfrm>
    </dsp:sp>
    <dsp:sp modelId="{E9AB0930-2514-4857-8C2C-84D521E73EB0}">
      <dsp:nvSpPr>
        <dsp:cNvPr id="0" name=""/>
        <dsp:cNvSpPr/>
      </dsp:nvSpPr>
      <dsp:spPr>
        <a:xfrm>
          <a:off x="0" y="2278616"/>
          <a:ext cx="6735443" cy="1007370"/>
        </a:xfrm>
        <a:prstGeom prst="roundRect">
          <a:avLst/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Data Dictionary</a:t>
          </a:r>
        </a:p>
      </dsp:txBody>
      <dsp:txXfrm>
        <a:off x="49176" y="2327792"/>
        <a:ext cx="6637091" cy="909018"/>
      </dsp:txXfrm>
    </dsp:sp>
    <dsp:sp modelId="{A2DDE598-5320-429B-85DF-62C4DB8F8E18}">
      <dsp:nvSpPr>
        <dsp:cNvPr id="0" name=""/>
        <dsp:cNvSpPr/>
      </dsp:nvSpPr>
      <dsp:spPr>
        <a:xfrm>
          <a:off x="0" y="3406946"/>
          <a:ext cx="6735443" cy="1007370"/>
        </a:xfrm>
        <a:prstGeom prst="roundRect">
          <a:avLst/>
        </a:prstGeom>
        <a:solidFill>
          <a:schemeClr val="accent2">
            <a:hueOff val="2852554"/>
            <a:satOff val="-57383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Dashboard</a:t>
          </a:r>
        </a:p>
      </dsp:txBody>
      <dsp:txXfrm>
        <a:off x="49176" y="3456122"/>
        <a:ext cx="6637091" cy="909018"/>
      </dsp:txXfrm>
    </dsp:sp>
    <dsp:sp modelId="{659B2248-600E-44EB-A71C-0DFC777C8FA2}">
      <dsp:nvSpPr>
        <dsp:cNvPr id="0" name=""/>
        <dsp:cNvSpPr/>
      </dsp:nvSpPr>
      <dsp:spPr>
        <a:xfrm>
          <a:off x="0" y="4535276"/>
          <a:ext cx="6735443" cy="100737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Closing Remarks</a:t>
          </a:r>
        </a:p>
      </dsp:txBody>
      <dsp:txXfrm>
        <a:off x="49176" y="4584452"/>
        <a:ext cx="6637091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09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611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268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18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7557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017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69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5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92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7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22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2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F0494-88F9-4028-B0A0-B18E3B7D5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cs typeface="Calibri Light"/>
              </a:rPr>
              <a:t>Stackoverflow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F5978-D3D4-4D53-BA22-C4D285658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1963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cs typeface="Calibri"/>
              </a:rPr>
              <a:t>Chris Birch, Sulaimon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Oyeleye</a:t>
            </a:r>
            <a:r>
              <a:rPr lang="en-US" dirty="0">
                <a:solidFill>
                  <a:srgbClr val="FFFFFF"/>
                </a:solidFill>
                <a:cs typeface="Calibri"/>
              </a:rPr>
              <a:t>, Jacinto Mendoza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52D8718F-6976-4DF6-99FC-9DFA465B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47" y="631091"/>
            <a:ext cx="6007739" cy="60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3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41D90-B755-40E6-BC02-A202EB7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OUTLINE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51752A8-80C5-4421-8A6B-FC472D8A0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901452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20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3BC7-235F-44C2-9E6F-18029594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2AB5-1694-4F0F-A58C-5D76AEC1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2018 survey consisting of data such as the community's favorite technologies to their job preferences</a:t>
            </a:r>
          </a:p>
          <a:p>
            <a:r>
              <a:rPr lang="en-US">
                <a:cs typeface="Calibri"/>
              </a:rPr>
              <a:t>30-minute survey taken in January 2018</a:t>
            </a:r>
          </a:p>
          <a:p>
            <a:r>
              <a:rPr lang="en-US" b="1">
                <a:cs typeface="Calibri"/>
              </a:rPr>
              <a:t>98,855 responses</a:t>
            </a:r>
            <a:r>
              <a:rPr lang="en-US">
                <a:cs typeface="Calibri"/>
              </a:rPr>
              <a:t> recorded with </a:t>
            </a:r>
            <a:r>
              <a:rPr lang="en-US" b="1">
                <a:cs typeface="Calibri"/>
              </a:rPr>
              <a:t>67,411</a:t>
            </a:r>
            <a:r>
              <a:rPr lang="en-US">
                <a:cs typeface="Calibri"/>
              </a:rPr>
              <a:t> that completed the survey</a:t>
            </a:r>
          </a:p>
          <a:p>
            <a:r>
              <a:rPr lang="en-US">
                <a:cs typeface="Calibri"/>
              </a:rPr>
              <a:t>Consists of two files:</a:t>
            </a:r>
          </a:p>
          <a:p>
            <a:pPr lvl="1"/>
            <a:r>
              <a:rPr lang="en-US" err="1">
                <a:cs typeface="Calibri"/>
              </a:rPr>
              <a:t>surveyresultspublic</a:t>
            </a:r>
            <a:r>
              <a:rPr lang="en-US">
                <a:cs typeface="Calibri"/>
              </a:rPr>
              <a:t> – contains main results, w/one respondent per row</a:t>
            </a:r>
          </a:p>
          <a:p>
            <a:pPr lvl="1"/>
            <a:r>
              <a:rPr lang="en-US" err="1">
                <a:cs typeface="Calibri"/>
              </a:rPr>
              <a:t>surveyresultsschema</a:t>
            </a:r>
            <a:r>
              <a:rPr lang="en-US">
                <a:cs typeface="Calibri"/>
              </a:rPr>
              <a:t> – contains each column name from the main results</a:t>
            </a:r>
          </a:p>
        </p:txBody>
      </p:sp>
    </p:spTree>
    <p:extLst>
      <p:ext uri="{BB962C8B-B14F-4D97-AF65-F5344CB8AC3E}">
        <p14:creationId xmlns:p14="http://schemas.microsoft.com/office/powerpoint/2010/main" val="325927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FAF87-AC8D-41AB-8466-7946857A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E86-5A31-438B-BFB3-C74D86AE0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Analyze the data based on:</a:t>
            </a:r>
          </a:p>
          <a:p>
            <a:pPr lvl="1"/>
            <a:r>
              <a:rPr lang="en-US" dirty="0"/>
              <a:t>Gender &amp; sex by country</a:t>
            </a:r>
          </a:p>
          <a:p>
            <a:pPr lvl="1"/>
            <a:r>
              <a:rPr lang="en-US" dirty="0"/>
              <a:t>Job satisfaction based on years coding professionally</a:t>
            </a:r>
          </a:p>
          <a:p>
            <a:pPr lvl="1"/>
            <a:r>
              <a:rPr lang="en-US" dirty="0"/>
              <a:t>Salary based off years of experience</a:t>
            </a:r>
          </a:p>
          <a:p>
            <a:pPr lvl="1"/>
            <a:r>
              <a:rPr lang="en-US" dirty="0"/>
              <a:t>Satisfaction by salary</a:t>
            </a:r>
          </a:p>
          <a:p>
            <a:pPr lvl="1"/>
            <a:r>
              <a:rPr lang="en-US" dirty="0"/>
              <a:t>Gender analysis by category</a:t>
            </a:r>
          </a:p>
          <a:p>
            <a:pPr lvl="1"/>
            <a:r>
              <a:rPr lang="en-US" dirty="0"/>
              <a:t>Education by country and the major declared</a:t>
            </a:r>
          </a:p>
          <a:p>
            <a:pPr lvl="1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5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249E-8A2F-4063-80DC-43E3DFA6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85" y="365125"/>
            <a:ext cx="10424615" cy="779654"/>
          </a:xfrm>
        </p:spPr>
        <p:txBody>
          <a:bodyPr/>
          <a:lstStyle/>
          <a:p>
            <a:r>
              <a:rPr lang="en-US"/>
              <a:t> Data Dictionary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41C86372-4FB3-4F3F-A743-F15F5AA8A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976" y="1154611"/>
            <a:ext cx="4820494" cy="5591009"/>
          </a:xfr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778CC52C-309F-4C3B-9FBA-612E21F2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773" y="1154162"/>
            <a:ext cx="4801736" cy="557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8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DD066298-6031-4207-B056-B9D931CC3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375062"/>
                  </p:ext>
                </p:extLst>
              </p:nvPr>
            </p:nvGraphicFramePr>
            <p:xfrm>
              <a:off x="65050" y="157977"/>
              <a:ext cx="12145534" cy="663497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DD066298-6031-4207-B056-B9D931CC36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50" y="157977"/>
                <a:ext cx="12145534" cy="6634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69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D3C1-7B7F-43F7-B57F-1241BE62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40F7-61A1-4C4F-90A1-58E3A15D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cleaned to provide consistency and be prepared for data analysis</a:t>
            </a:r>
          </a:p>
          <a:p>
            <a:r>
              <a:rPr lang="en-US" dirty="0"/>
              <a:t>Created meaningful, visualized data with almost 100,000 rows of data</a:t>
            </a:r>
          </a:p>
          <a:p>
            <a:pPr lvl="1"/>
            <a:r>
              <a:rPr lang="en-US" dirty="0"/>
              <a:t>Data is based off cells that isn’t N/A which </a:t>
            </a:r>
            <a:r>
              <a:rPr lang="en-US"/>
              <a:t>was filtered</a:t>
            </a:r>
            <a:endParaRPr lang="en-US" dirty="0"/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3F87A5E5-1C6D-4527-A15B-13083EE6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14" y="4757765"/>
            <a:ext cx="1622883" cy="16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A3505-8C8F-467D-9F64-19D097C4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30838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8A290C08-FCC0-4031-B8C4-4DE78F81DD26}">
  <we:reference id="WA104295828" version="1.9.0.0" store="en-US" storeType="omex"/>
  <we:alternateReferences>
    <we:reference id="WA104295828" version="1.9.0.0" store="omex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oyeleye.shinyapps.io/Final/?_ga=2.150741758.974316867.1635179106-1847778190.1635179106&quot;,&quot;values&quot;:{},&quot;data&quot;:{&quot;uri&quot;:&quot;oyeleye.shinyapps.io/Final/?_ga=2.150741758.974316867.1635179106-1847778190.1635179106&quot;},&quot;secure&quot;:false}],&quot;name&quot;:&quot;oyeleye.shinyapps.io/Final/?_ga=2.150741758.974316867.1635179106-1847778190.1635179106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tf78504181_win32</Template>
  <TotalTime>0</TotalTime>
  <Words>160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ShapesVTI</vt:lpstr>
      <vt:lpstr>Stackoverflow</vt:lpstr>
      <vt:lpstr>OUTLINE</vt:lpstr>
      <vt:lpstr>Data Overview</vt:lpstr>
      <vt:lpstr>Problem Analysis</vt:lpstr>
      <vt:lpstr> Data Dictionary</vt:lpstr>
      <vt:lpstr>PowerPoint Presentation</vt:lpstr>
      <vt:lpstr>Closing Remarks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Jacinto Mendoza</cp:lastModifiedBy>
  <cp:revision>9</cp:revision>
  <dcterms:created xsi:type="dcterms:W3CDTF">2013-07-15T20:26:40Z</dcterms:created>
  <dcterms:modified xsi:type="dcterms:W3CDTF">2021-10-29T15:28:24Z</dcterms:modified>
</cp:coreProperties>
</file>