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 b="def" i="def"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 b="def" i="def"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 b="def" i="def"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ustom layou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34" name="Google Shape;11;p2"/>
          <p:cNvGrpSpPr/>
          <p:nvPr/>
        </p:nvGrpSpPr>
        <p:grpSpPr>
          <a:xfrm>
            <a:off x="2105247" y="0"/>
            <a:ext cx="7038763" cy="5138760"/>
            <a:chOff x="0" y="0"/>
            <a:chExt cx="7038762" cy="5138759"/>
          </a:xfrm>
        </p:grpSpPr>
        <p:sp>
          <p:nvSpPr>
            <p:cNvPr id="12" name="Google Shape;12;p2"/>
            <p:cNvSpPr/>
            <p:nvPr/>
          </p:nvSpPr>
          <p:spPr>
            <a:xfrm>
              <a:off x="548528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97058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45588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194117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2646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91176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39705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88234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36754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85283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33811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82340" y="2092328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48528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97058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45588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94117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742646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91176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39705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88234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36754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85283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33811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82340" y="1569244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8528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97058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45588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194117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42646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91176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39705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88234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36754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85283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33811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82340" y="1046162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48528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7058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45588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194117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42646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91176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39705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88234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36754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85283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033811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82340" y="52308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48528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097058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45588" y="1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194117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42646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291176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839705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388234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36754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485283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33811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82340" y="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48528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97058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45588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94117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742646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291176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39705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388234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936754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85283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033811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82340" y="4682337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8528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97058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645588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194117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742646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291176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839705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388234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36754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485283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033811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582340" y="4159255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8528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97058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45588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194117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742646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291176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839705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388234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936754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85283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033811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582340" y="3636173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48528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97058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5588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94117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42646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291176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839705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388234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936754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85283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033811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582340" y="3113090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48528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97058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5588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194117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742646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91176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9705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88234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36754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85283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033811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582340" y="2590009"/>
              <a:ext cx="456423" cy="456423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5" name="Google Shape;134;p2"/>
          <p:cNvSpPr/>
          <p:nvPr/>
        </p:nvSpPr>
        <p:spPr>
          <a:xfrm>
            <a:off x="3396589" y="0"/>
            <a:ext cx="3250801" cy="5143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6" name="Google Shape;135;p2"/>
          <p:cNvSpPr/>
          <p:nvPr/>
        </p:nvSpPr>
        <p:spPr>
          <a:xfrm>
            <a:off x="-1" y="0"/>
            <a:ext cx="3415800" cy="51434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7" name="Google Shape;136;p2"/>
          <p:cNvSpPr/>
          <p:nvPr/>
        </p:nvSpPr>
        <p:spPr>
          <a:xfrm>
            <a:off x="685174" y="1799775"/>
            <a:ext cx="61201" cy="2387101"/>
          </a:xfrm>
          <a:prstGeom prst="rect">
            <a:avLst/>
          </a:prstGeom>
          <a:solidFill>
            <a:srgbClr val="4285F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992424" y="1799775"/>
            <a:ext cx="3136801" cy="1739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3600">
                <a:solidFill>
                  <a:srgbClr val="4285F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992424" y="3579374"/>
            <a:ext cx="3136801" cy="607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defRPr>
                <a:solidFill>
                  <a:srgbClr val="424242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24242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24242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24242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2424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684343" y="4744155"/>
            <a:ext cx="336814" cy="318396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Text"/>
          <p:cNvSpPr txBox="1"/>
          <p:nvPr>
            <p:ph type="title"/>
          </p:nvPr>
        </p:nvSpPr>
        <p:spPr>
          <a:xfrm>
            <a:off x="475499" y="1258525"/>
            <a:ext cx="8222101" cy="1963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12000">
                <a:solidFill>
                  <a:srgbClr val="42424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3" name="Body Level One…"/>
          <p:cNvSpPr txBox="1"/>
          <p:nvPr>
            <p:ph type="body" sz="half" idx="1"/>
          </p:nvPr>
        </p:nvSpPr>
        <p:spPr>
          <a:xfrm>
            <a:off x="475499" y="3304625"/>
            <a:ext cx="8222101" cy="130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44;p4"/>
          <p:cNvSpPr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6" name="Google Shape;145;p4"/>
          <p:cNvSpPr/>
          <p:nvPr/>
        </p:nvSpPr>
        <p:spPr>
          <a:xfrm rot="16200000">
            <a:off x="759150" y="2517450"/>
            <a:ext cx="5143499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26076" y="357800"/>
            <a:ext cx="2808000" cy="9533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sz="quarter" idx="1"/>
          </p:nvPr>
        </p:nvSpPr>
        <p:spPr>
          <a:xfrm>
            <a:off x="226075" y="1465799"/>
            <a:ext cx="2807999" cy="3163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2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50;p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7" name="Google Shape;151;p5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idx="1"/>
          </p:nvPr>
        </p:nvSpPr>
        <p:spPr>
          <a:xfrm>
            <a:off x="471900" y="1919074"/>
            <a:ext cx="8222100" cy="2710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56;p6"/>
          <p:cNvSpPr/>
          <p:nvPr/>
        </p:nvSpPr>
        <p:spPr>
          <a:xfrm flipH="1">
            <a:off x="8246399" y="424592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8" name="Google Shape;157;p6"/>
          <p:cNvSpPr/>
          <p:nvPr/>
        </p:nvSpPr>
        <p:spPr>
          <a:xfrm flipH="1">
            <a:off x="8246399" y="424587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7058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79" name="Title Text"/>
          <p:cNvSpPr txBox="1"/>
          <p:nvPr>
            <p:ph type="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390525" y="2789129"/>
            <a:ext cx="8222100" cy="432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62;p7"/>
          <p:cNvSpPr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89" name="Google Shape;163;p7"/>
          <p:cNvSpPr/>
          <p:nvPr/>
        </p:nvSpPr>
        <p:spPr>
          <a:xfrm flipH="1" rot="10800000">
            <a:off x="0" y="4622724"/>
            <a:ext cx="9144000" cy="741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57150" y="4696824"/>
            <a:ext cx="8382000" cy="446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67;p8"/>
          <p:cNvSpPr/>
          <p:nvPr/>
        </p:nvSpPr>
        <p:spPr>
          <a:xfrm flipH="1" rot="10800000">
            <a:off x="0" y="656399"/>
            <a:ext cx="9144000" cy="44871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99" name="Google Shape;168;p8"/>
          <p:cNvSpPr/>
          <p:nvPr/>
        </p:nvSpPr>
        <p:spPr>
          <a:xfrm>
            <a:off x="0" y="656350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0" name="Title Text"/>
          <p:cNvSpPr txBox="1"/>
          <p:nvPr>
            <p:ph type="title"/>
          </p:nvPr>
        </p:nvSpPr>
        <p:spPr>
          <a:xfrm>
            <a:off x="98249" y="16349"/>
            <a:ext cx="8826601" cy="6027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72;p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09" name="Google Shape;173;p9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0" name="Title Text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1" name="Body Level One…"/>
          <p:cNvSpPr txBox="1"/>
          <p:nvPr>
            <p:ph type="body" sz="half" idx="1"/>
          </p:nvPr>
        </p:nvSpPr>
        <p:spPr>
          <a:xfrm>
            <a:off x="471900" y="1919074"/>
            <a:ext cx="3999899" cy="271019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Google Shape;176;p9"/>
          <p:cNvSpPr txBox="1"/>
          <p:nvPr>
            <p:ph type="body" sz="half" idx="13"/>
          </p:nvPr>
        </p:nvSpPr>
        <p:spPr>
          <a:xfrm>
            <a:off x="4694249" y="1919074"/>
            <a:ext cx="3999900" cy="27101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400"/>
            </a:pP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1" name="Google Shape;180;p10"/>
          <p:cNvSpPr/>
          <p:nvPr/>
        </p:nvSpPr>
        <p:spPr>
          <a:xfrm rot="5400000">
            <a:off x="1946424" y="2517750"/>
            <a:ext cx="5142901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2" name="Title Text"/>
          <p:cNvSpPr txBox="1"/>
          <p:nvPr>
            <p:ph type="title"/>
          </p:nvPr>
        </p:nvSpPr>
        <p:spPr>
          <a:xfrm>
            <a:off x="265500" y="1233175"/>
            <a:ext cx="4045199" cy="14823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4200">
                <a:solidFill>
                  <a:srgbClr val="42424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3" name="Body Level One…"/>
          <p:cNvSpPr txBox="1"/>
          <p:nvPr>
            <p:ph type="body" sz="quarter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just">
              <a:lnSpc>
                <a:spcPct val="100000"/>
              </a:lnSpc>
              <a:defRPr sz="2100"/>
            </a:lvl1pPr>
            <a:lvl2pPr algn="just">
              <a:lnSpc>
                <a:spcPct val="100000"/>
              </a:lnSpc>
              <a:defRPr sz="2100"/>
            </a:lvl2pPr>
            <a:lvl3pPr algn="just">
              <a:lnSpc>
                <a:spcPct val="100000"/>
              </a:lnSpc>
              <a:defRPr sz="2100"/>
            </a:lvl3pPr>
            <a:lvl4pPr algn="just">
              <a:lnSpc>
                <a:spcPct val="100000"/>
              </a:lnSpc>
              <a:defRPr sz="2100"/>
            </a:lvl4pPr>
            <a:lvl5pPr algn="just">
              <a:lnSpc>
                <a:spcPct val="100000"/>
              </a:lnSpc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Google Shape;183;p10"/>
          <p:cNvSpPr txBox="1"/>
          <p:nvPr>
            <p:ph type="body" sz="half" idx="13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523540" y="4702306"/>
            <a:ext cx="393318" cy="380234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228600" marR="0" indent="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228600" marR="0" indent="457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228600" marR="0" indent="9144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228600" marR="0" indent="13716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" marR="0" indent="18288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28600" marR="0" indent="2286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228600" marR="0" indent="27432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228600" marR="0" indent="32004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228600" marR="0" indent="36576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195;p13"/>
          <p:cNvSpPr txBox="1"/>
          <p:nvPr>
            <p:ph type="ctrTitle"/>
          </p:nvPr>
        </p:nvSpPr>
        <p:spPr>
          <a:xfrm>
            <a:off x="1142174" y="2293899"/>
            <a:ext cx="4743001" cy="1739101"/>
          </a:xfrm>
          <a:prstGeom prst="rect">
            <a:avLst/>
          </a:prstGeom>
        </p:spPr>
        <p:txBody>
          <a:bodyPr/>
          <a:lstStyle/>
          <a:p>
            <a:pPr/>
            <a:r>
              <a:t>Jenkins</a:t>
            </a:r>
          </a:p>
          <a:p>
            <a:pPr/>
          </a:p>
          <a:p>
            <a:pPr algn="just">
              <a:lnSpc>
                <a:spcPct val="115000"/>
              </a:lnSpc>
              <a:defRPr sz="1800">
                <a:solidFill>
                  <a:srgbClr val="666666"/>
                </a:solidFill>
              </a:defRPr>
            </a:pPr>
            <a:r>
              <a:t>DevOps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6. Configuring a maven based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6. Configuring a maven based Project</a:t>
            </a:r>
          </a:p>
        </p:txBody>
      </p:sp>
      <p:sp>
        <p:nvSpPr>
          <p:cNvPr id="277" name="Install / Use maven plug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Install / Use maven plugins</a:t>
            </a:r>
          </a:p>
          <a:p>
            <a:pPr marL="180473" indent="-180473">
              <a:buSzPct val="100000"/>
              <a:buChar char="•"/>
            </a:pPr>
            <a:r>
              <a:t>Integrate the project build pipeline</a:t>
            </a:r>
          </a:p>
          <a:p>
            <a:pPr marL="180473" indent="-180473">
              <a:buSzPct val="100000"/>
              <a:buChar char="•"/>
            </a:pPr>
            <a:r>
              <a:t>CI pipeline using git-Maven-Junit</a:t>
            </a:r>
          </a:p>
          <a:p>
            <a:pPr marL="180473" indent="-180473">
              <a:buSzPct val="100000"/>
              <a:buChar char="•"/>
            </a:pPr>
            <a:r>
              <a:t>Exploring the backend of Jenkins</a:t>
            </a:r>
          </a:p>
          <a:p>
            <a:pPr marL="180473" indent="-180473">
              <a:buSzPct val="100000"/>
              <a:buChar char="•"/>
            </a:pPr>
            <a:r>
              <a:t>Config files of Jenkins</a:t>
            </a:r>
          </a:p>
          <a:p>
            <a:pPr marL="180473" indent="-180473">
              <a:buSzPct val="100000"/>
              <a:buChar char="•"/>
            </a:pPr>
            <a:r>
              <a:t>Workspaces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7. Distributed build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 Distributed build system</a:t>
            </a:r>
          </a:p>
        </p:txBody>
      </p:sp>
      <p:sp>
        <p:nvSpPr>
          <p:cNvPr id="280" name="Adding a Jenkins Sla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Adding a Jenkins Slave</a:t>
            </a:r>
          </a:p>
          <a:p>
            <a:pPr marL="180473" indent="-180473">
              <a:buSzPct val="100000"/>
              <a:buChar char="•"/>
            </a:pPr>
            <a:r>
              <a:t>Install a Jenkins Master and Prerequisites</a:t>
            </a:r>
          </a:p>
          <a:p>
            <a:pPr marL="180473" indent="-180473">
              <a:buSzPct val="100000"/>
              <a:buChar char="•"/>
            </a:pPr>
            <a:r>
              <a:t>Running remote builds</a:t>
            </a:r>
          </a:p>
          <a:p>
            <a:pPr marL="180473" indent="-180473">
              <a:buSzPct val="100000"/>
              <a:buChar char="•"/>
            </a:pPr>
            <a:r>
              <a:t>Parametrized projects</a:t>
            </a:r>
          </a:p>
          <a:p>
            <a:pPr marL="180473" indent="-180473">
              <a:buSzPct val="100000"/>
              <a:buChar char="•"/>
            </a:pPr>
            <a:r>
              <a:t>Customizing distributed builds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8. Jenkins 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8. Jenkins pipeline</a:t>
            </a:r>
          </a:p>
        </p:txBody>
      </p:sp>
      <p:sp>
        <p:nvSpPr>
          <p:cNvPr id="283" name="The Jenkins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The JenkinsFile</a:t>
            </a:r>
          </a:p>
          <a:p>
            <a:pPr marL="180473" indent="-180473">
              <a:buSzPct val="100000"/>
              <a:buChar char="•"/>
            </a:pPr>
            <a:r>
              <a:t>Configuring and Running a pipeline</a:t>
            </a:r>
          </a:p>
          <a:p>
            <a:pPr marL="180473" indent="-180473">
              <a:buSzPct val="100000"/>
              <a:buChar char="•"/>
            </a:pPr>
            <a:r>
              <a:t>Installing and Configure Maven</a:t>
            </a:r>
          </a:p>
          <a:p>
            <a:pPr marL="180473" indent="-180473">
              <a:buSzPct val="100000"/>
              <a:buChar char="•"/>
            </a:pPr>
            <a:r>
              <a:t>Artifacts</a:t>
            </a:r>
          </a:p>
          <a:p>
            <a:pPr marL="180473" indent="-180473">
              <a:buSzPct val="100000"/>
              <a:buChar char="•"/>
            </a:pPr>
            <a:r>
              <a:t>Multi-Branch pipeline</a:t>
            </a:r>
          </a:p>
          <a:p>
            <a:pPr marL="180473" indent="-180473">
              <a:buSzPct val="100000"/>
              <a:buChar char="•"/>
            </a:pPr>
            <a:r>
              <a:t>Docker Install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9. Testing with 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9. Testing with Jenkins</a:t>
            </a:r>
          </a:p>
        </p:txBody>
      </p:sp>
      <p:sp>
        <p:nvSpPr>
          <p:cNvPr id="286" name="About continuous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About continuous testing </a:t>
            </a:r>
          </a:p>
          <a:p>
            <a:pPr marL="180473" indent="-180473">
              <a:buSzPct val="100000"/>
              <a:buChar char="•"/>
            </a:pPr>
            <a:r>
              <a:t>Unit testing with Junit and maven</a:t>
            </a:r>
          </a:p>
          <a:p>
            <a:pPr marL="180473" indent="-180473">
              <a:buSzPct val="100000"/>
              <a:buChar char="•"/>
            </a:pPr>
            <a:r>
              <a:t>Deploying to Apache</a:t>
            </a:r>
          </a:p>
          <a:p>
            <a:pPr marL="180473" indent="-180473">
              <a:buSzPct val="100000"/>
              <a:buChar char="•"/>
            </a:pPr>
            <a:r>
              <a:t>Integration of Test automation setups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10. Advanced Jenkins Administ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10. Advanced Jenkins Administration</a:t>
            </a:r>
          </a:p>
        </p:txBody>
      </p:sp>
      <p:sp>
        <p:nvSpPr>
          <p:cNvPr id="289" name="Integration with Dock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Integration with Docker</a:t>
            </a:r>
          </a:p>
          <a:p>
            <a:pPr marL="180473" indent="-180473">
              <a:buSzPct val="100000"/>
              <a:buChar char="•"/>
            </a:pPr>
            <a:r>
              <a:t>The Jenkins CLI</a:t>
            </a:r>
          </a:p>
          <a:p>
            <a:pPr marL="180473" indent="-180473">
              <a:buSzPct val="100000"/>
              <a:buChar char="•"/>
            </a:pPr>
            <a:r>
              <a:t>Job DSL</a:t>
            </a:r>
          </a:p>
          <a:p>
            <a:pPr marL="180473" indent="-180473">
              <a:buSzPct val="100000"/>
              <a:buChar char="•"/>
            </a:pPr>
            <a:r>
              <a:t>The Jenkins Rest API </a:t>
            </a:r>
          </a:p>
          <a:p>
            <a:pPr marL="180473" indent="-180473">
              <a:buSzPct val="100000"/>
              <a:buChar char="•"/>
            </a:pPr>
            <a:r>
              <a:t>Multibranch Pipelines and Code Promotion</a:t>
            </a:r>
          </a:p>
          <a:p>
            <a:pPr marL="180473" indent="-180473">
              <a:buSzPct val="100000"/>
              <a:buChar char="•"/>
            </a:pPr>
            <a:r>
              <a:t>Shared pipeline libraries</a:t>
            </a:r>
          </a:p>
          <a:p>
            <a:pPr marL="180473" indent="-180473">
              <a:buSzPct val="100000"/>
              <a:buChar char="•"/>
            </a:pPr>
            <a:r>
              <a:t>JenkinsX</a:t>
            </a:r>
          </a:p>
          <a:p>
            <a:pPr marL="180473" indent="-180473">
              <a:buSzPct val="100000"/>
              <a:buChar char="•"/>
            </a:pPr>
            <a:r>
              <a:t>Overview of BlueOcean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11. Best practices of CI/CD and 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11. Best practices of CI/CD and Jenkins</a:t>
            </a:r>
          </a:p>
        </p:txBody>
      </p:sp>
      <p:sp>
        <p:nvSpPr>
          <p:cNvPr id="292" name="Some Do’s and Don’ts for Jenk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Some Do’s and Don’ts for Jenkins</a:t>
            </a:r>
          </a:p>
          <a:p>
            <a:pPr marL="180473" indent="-180473">
              <a:buSzPct val="100000"/>
              <a:buChar char="•"/>
            </a:pPr>
            <a:r>
              <a:t>Best practices</a:t>
            </a:r>
          </a:p>
          <a:p>
            <a:pPr marL="180473" indent="-180473">
              <a:buSzPct val="100000"/>
              <a:buChar char="•"/>
            </a:pPr>
            <a:r>
              <a:t>Admin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ourse Prerequisi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Prerequisites</a:t>
            </a:r>
          </a:p>
        </p:txBody>
      </p:sp>
      <p:sp>
        <p:nvSpPr>
          <p:cNvPr id="253" name="Proficiency in Software Development Lifecycle Concep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Proficiency in Software Development Lifecycle Concepts</a:t>
            </a:r>
          </a:p>
          <a:p>
            <a:pPr marL="180473" indent="-180473">
              <a:buSzPct val="100000"/>
              <a:buChar char="•"/>
            </a:pPr>
            <a:r>
              <a:t>Aptitude and analytical skills</a:t>
            </a:r>
          </a:p>
          <a:p>
            <a:pPr marL="180473" indent="-180473">
              <a:buSzPct val="100000"/>
              <a:buChar char="•"/>
            </a:pPr>
            <a:r>
              <a:t>Basics of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Learning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outcomes</a:t>
            </a:r>
          </a:p>
        </p:txBody>
      </p:sp>
      <p:sp>
        <p:nvSpPr>
          <p:cNvPr id="256" name="Learn major components and concepts of CI/C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Learn major components and concepts of CI/CD</a:t>
            </a:r>
          </a:p>
          <a:p>
            <a:pPr marL="180473" indent="-180473">
              <a:buSzPct val="100000"/>
              <a:buChar char="•"/>
            </a:pPr>
            <a:r>
              <a:t>Creating advanced DevOps Pipelines using Jenkins, providing practical implementation of CI/CD.</a:t>
            </a:r>
          </a:p>
          <a:p>
            <a:pPr marL="180473" indent="-180473">
              <a:buSzPct val="100000"/>
              <a:buChar char="•"/>
            </a:pPr>
            <a:r>
              <a:t>Integration of Jenkins with other DevOp tools such as git, maven, Docker.</a:t>
            </a:r>
          </a:p>
          <a:p>
            <a:pPr marL="180473" indent="-180473">
              <a:buSzPct val="100000"/>
              <a:buChar char="•"/>
            </a:pPr>
            <a:r>
              <a:t>Hands-on over troubleshooting with CI/CD pipelines.</a:t>
            </a:r>
          </a:p>
          <a:p>
            <a:pPr marL="180473" indent="-180473">
              <a:buSzPct val="100000"/>
              <a:buChar char="•"/>
            </a:pPr>
            <a:r>
              <a:t>Creating a distributed build cluster.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Hands on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 on project</a:t>
            </a:r>
          </a:p>
        </p:txBody>
      </p:sp>
      <p:sp>
        <p:nvSpPr>
          <p:cNvPr id="259" name="Creating a Jenkins pipeline for a maven based web applic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Creating a Jenkins pipeline for a maven based web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1. Introduction to CI/CD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Introduction to CI/CD Concepts </a:t>
            </a:r>
          </a:p>
        </p:txBody>
      </p:sp>
      <p:sp>
        <p:nvSpPr>
          <p:cNvPr id="262" name="Introduction to DevO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Introduction to DevOps</a:t>
            </a:r>
          </a:p>
          <a:p>
            <a:pPr marL="180473" indent="-180473">
              <a:buSzPct val="100000"/>
              <a:buChar char="•"/>
            </a:pPr>
            <a:r>
              <a:t>Continuous ecosystem</a:t>
            </a:r>
          </a:p>
          <a:p>
            <a:pPr marL="180473" indent="-180473">
              <a:buSzPct val="100000"/>
              <a:buChar char="•"/>
            </a:pPr>
            <a:r>
              <a:t>Infrastructure Automation</a:t>
            </a:r>
          </a:p>
          <a:p>
            <a:pPr marL="180473" indent="-180473">
              <a:buSzPct val="100000"/>
              <a:buChar char="•"/>
            </a:pPr>
            <a:r>
              <a:t>Continuous Integration and Continuous Delivery</a:t>
            </a:r>
          </a:p>
          <a:p>
            <a:pPr marL="180473" indent="-180473">
              <a:buSzPct val="100000"/>
              <a:buChar char="•"/>
            </a:pPr>
            <a:r>
              <a:t>DevOps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2. Starting with 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Starting with Jenkins</a:t>
            </a:r>
          </a:p>
        </p:txBody>
      </p:sp>
      <p:sp>
        <p:nvSpPr>
          <p:cNvPr id="265" name="Installing and Configuring Jenki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Installing and Configuring Jenkins</a:t>
            </a:r>
          </a:p>
          <a:p>
            <a:pPr marL="180473" indent="-180473">
              <a:buSzPct val="100000"/>
              <a:buChar char="•"/>
            </a:pPr>
            <a:r>
              <a:t>Prerequisites</a:t>
            </a:r>
          </a:p>
          <a:p>
            <a:pPr marL="180473" indent="-180473">
              <a:buSzPct val="100000"/>
              <a:buChar char="•"/>
            </a:pPr>
            <a:r>
              <a:t>Jenkins Install</a:t>
            </a:r>
          </a:p>
          <a:p>
            <a:pPr marL="180473" indent="-180473">
              <a:buSzPct val="100000"/>
              <a:buChar char="•"/>
            </a:pPr>
            <a:r>
              <a:t>Exploring Jenkins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3. Secu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Security</a:t>
            </a:r>
          </a:p>
        </p:txBody>
      </p:sp>
      <p:sp>
        <p:nvSpPr>
          <p:cNvPr id="268" name="User manag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User management</a:t>
            </a:r>
          </a:p>
          <a:p>
            <a:pPr marL="180473" indent="-180473">
              <a:buSzPct val="100000"/>
              <a:buChar char="•"/>
            </a:pPr>
            <a:r>
              <a:t>Various Security measures</a:t>
            </a:r>
          </a:p>
          <a:p>
            <a:pPr marL="180473" indent="-180473">
              <a:buSzPct val="100000"/>
              <a:buChar char="•"/>
            </a:pPr>
            <a:r>
              <a:t>Matrix-Based Security</a:t>
            </a:r>
          </a:p>
          <a:p>
            <a:pPr marL="180473" indent="-180473">
              <a:buSzPct val="100000"/>
              <a:buChar char="•"/>
            </a:pPr>
            <a:r>
              <a:t>Source code management using GitHub</a:t>
            </a:r>
          </a:p>
          <a:p>
            <a:pPr marL="180473" indent="-180473">
              <a:buSzPct val="100000"/>
              <a:buChar char="•"/>
            </a:pPr>
            <a:r>
              <a:t>LDAP 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4. Creating and configuring a jo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Creating and configuring a job</a:t>
            </a:r>
          </a:p>
        </p:txBody>
      </p:sp>
      <p:sp>
        <p:nvSpPr>
          <p:cNvPr id="271" name="Freestyle Pro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Freestyle Project</a:t>
            </a:r>
          </a:p>
          <a:p>
            <a:pPr marL="180473" indent="-180473">
              <a:buSzPct val="100000"/>
              <a:buChar char="•"/>
            </a:pPr>
            <a:r>
              <a:t>Configuring a job</a:t>
            </a:r>
          </a:p>
          <a:p>
            <a:pPr marL="180473" indent="-180473">
              <a:buSzPct val="100000"/>
              <a:buChar char="•"/>
            </a:pPr>
            <a:r>
              <a:t>Integrating with GitHub</a:t>
            </a:r>
          </a:p>
          <a:p>
            <a:pPr marL="180473" indent="-180473">
              <a:buSzPct val="100000"/>
              <a:buChar char="•"/>
            </a:pPr>
            <a:r>
              <a:t>Build Triggers</a:t>
            </a:r>
          </a:p>
          <a:p>
            <a:pPr marL="180473" indent="-180473">
              <a:buSzPct val="100000"/>
              <a:buChar char="•"/>
            </a:pPr>
            <a:r>
              <a:t>Github web-hooks</a:t>
            </a:r>
          </a:p>
          <a:p>
            <a:pPr marL="180473" indent="-180473">
              <a:buSzPct val="100000"/>
              <a:buChar char="•"/>
            </a:pPr>
            <a:r>
              <a:t>Workspace Environment Variables </a:t>
            </a:r>
          </a:p>
          <a:p>
            <a:pPr marL="180473" indent="-180473">
              <a:buSzPct val="100000"/>
              <a:buChar char="•"/>
            </a:pPr>
            <a:r>
              <a:t>Upstream/Downstream Projects</a:t>
            </a:r>
          </a:p>
          <a:p>
            <a:pPr marL="180473" indent="-180473">
              <a:buSzPct val="100000"/>
              <a:buChar char="•"/>
            </a:pPr>
            <a:r>
              <a:t>Parameterized builds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5. Customizing Jenk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Customizing Jenkins</a:t>
            </a:r>
          </a:p>
        </p:txBody>
      </p:sp>
      <p:sp>
        <p:nvSpPr>
          <p:cNvPr id="274" name="Sett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Settings</a:t>
            </a:r>
          </a:p>
          <a:p>
            <a:pPr marL="180473" indent="-180473">
              <a:buSzPct val="100000"/>
              <a:buChar char="•"/>
            </a:pPr>
            <a:r>
              <a:t>Customizing views</a:t>
            </a:r>
          </a:p>
          <a:p>
            <a:pPr marL="180473" indent="-180473">
              <a:buSzPct val="100000"/>
              <a:buChar char="•"/>
            </a:pPr>
            <a:r>
              <a:t>Plugin Manager</a:t>
            </a:r>
          </a:p>
          <a:p>
            <a:pPr marL="180473" indent="-180473">
              <a:buSzPct val="100000"/>
              <a:buChar char="•"/>
            </a:pPr>
            <a:r>
              <a:t>Installing and using plugins </a:t>
            </a:r>
          </a:p>
          <a:p>
            <a:pPr marL="180473" indent="-180473">
              <a:buSzPct val="100000"/>
              <a:buChar char="•"/>
            </a:pPr>
            <a:r>
              <a:t>Folders</a:t>
            </a:r>
          </a:p>
          <a:p>
            <a:pPr marL="180473" indent="-180473">
              <a:buSzPct val="100000"/>
              <a:buChar char="•"/>
            </a:pPr>
            <a:r>
              <a:t>Views</a:t>
            </a:r>
          </a:p>
          <a:p>
            <a:pPr marL="180473" indent="-180473">
              <a:buSzPct val="100000"/>
              <a:buChar char="•"/>
            </a:pPr>
            <a:r>
              <a:t>Tagging</a:t>
            </a:r>
          </a:p>
          <a:p>
            <a:pPr marL="180473" indent="-180473">
              <a:buSzPct val="100000"/>
              <a:buChar char="•"/>
            </a:pPr>
            <a:r>
              <a:t>Notifications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llegePresentation">
  <a:themeElements>
    <a:clrScheme name="CollegePresentation">
      <a:dk1>
        <a:srgbClr val="4285F4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CollegePresentatio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llege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llegePresentation">
  <a:themeElements>
    <a:clrScheme name="College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CollegePresentatio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ollege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