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7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0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7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9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7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 descr="Ein Bild, das Farbigkeit, lila, violett, Kunst enthält.&#10;&#10;Automatisch generierte Beschreibung">
            <a:extLst>
              <a:ext uri="{FF2B5EF4-FFF2-40B4-BE49-F238E27FC236}">
                <a16:creationId xmlns:a16="http://schemas.microsoft.com/office/drawing/2014/main" id="{EEE85B09-69C1-774C-7F1C-715EE15D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3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55339A-8C5C-C77D-019C-EE15CC8F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DE" sz="3100"/>
              <a:t>Echtzeit-Erkennung von Gebärden/Handzeichen (A–Y) mit Python &amp; Mediapipe</a:t>
            </a:r>
            <a:endParaRPr lang="en-GB" sz="31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4F5A72-6CC3-BFF7-4CD8-920E94D83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4917440" cy="152400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Oguzhan Yildirim &amp; Dervis Pivolic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16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3DD39-7B62-39DE-A841-41DEE88A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Trainingsprozess</a:t>
            </a:r>
            <a:r>
              <a:rPr lang="en-GB" dirty="0"/>
              <a:t> &amp;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F92EE-8C1C-C4A3-A3F3-E6C943A6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Skript</a:t>
            </a:r>
            <a:r>
              <a:rPr lang="en-GB" dirty="0"/>
              <a:t>: train_classifier.py</a:t>
            </a:r>
          </a:p>
          <a:p>
            <a:pPr lvl="1"/>
            <a:r>
              <a:rPr lang="en-GB" dirty="0" err="1"/>
              <a:t>Lädt</a:t>
            </a:r>
            <a:r>
              <a:rPr lang="en-GB" dirty="0"/>
              <a:t> </a:t>
            </a:r>
            <a:r>
              <a:rPr lang="en-GB" dirty="0" err="1"/>
              <a:t>data.pickle</a:t>
            </a:r>
            <a:r>
              <a:rPr lang="en-GB" dirty="0"/>
              <a:t>: </a:t>
            </a:r>
            <a:r>
              <a:rPr lang="en-GB" dirty="0" err="1"/>
              <a:t>Enthält</a:t>
            </a:r>
            <a:r>
              <a:rPr lang="en-GB" dirty="0"/>
              <a:t> die Feature-</a:t>
            </a:r>
            <a:r>
              <a:rPr lang="en-GB" dirty="0" err="1"/>
              <a:t>Vektoren</a:t>
            </a:r>
            <a:r>
              <a:rPr lang="en-GB" dirty="0"/>
              <a:t> und </a:t>
            </a:r>
            <a:r>
              <a:rPr lang="en-GB" dirty="0" err="1"/>
              <a:t>zugehörige</a:t>
            </a:r>
            <a:r>
              <a:rPr lang="en-GB" dirty="0"/>
              <a:t> Labels (0–23).</a:t>
            </a:r>
          </a:p>
          <a:p>
            <a:pPr lvl="1"/>
            <a:r>
              <a:rPr lang="en-GB" dirty="0" err="1"/>
              <a:t>Trennt</a:t>
            </a:r>
            <a:r>
              <a:rPr lang="en-GB" dirty="0"/>
              <a:t> </a:t>
            </a:r>
            <a:r>
              <a:rPr lang="en-GB" dirty="0" err="1"/>
              <a:t>Daten</a:t>
            </a:r>
            <a:r>
              <a:rPr lang="en-GB" dirty="0"/>
              <a:t> in Training (80%) und Test (20%).</a:t>
            </a:r>
          </a:p>
          <a:p>
            <a:pPr lvl="1"/>
            <a:r>
              <a:rPr lang="en-GB" dirty="0"/>
              <a:t>Modell: </a:t>
            </a:r>
            <a:r>
              <a:rPr lang="en-GB" dirty="0" err="1"/>
              <a:t>RandomForestClassifier</a:t>
            </a:r>
            <a:r>
              <a:rPr lang="en-GB" dirty="0"/>
              <a:t> (scikit-learn)</a:t>
            </a:r>
          </a:p>
          <a:p>
            <a:pPr lvl="2"/>
            <a:r>
              <a:rPr lang="en-GB" dirty="0"/>
              <a:t>Hyperparameter (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Anzahl</a:t>
            </a:r>
            <a:r>
              <a:rPr lang="en-GB" dirty="0"/>
              <a:t> </a:t>
            </a:r>
            <a:r>
              <a:rPr lang="en-GB" dirty="0" err="1"/>
              <a:t>Bäume</a:t>
            </a:r>
            <a:r>
              <a:rPr lang="en-GB" dirty="0"/>
              <a:t>) </a:t>
            </a:r>
            <a:r>
              <a:rPr lang="en-GB" dirty="0" err="1"/>
              <a:t>ggf</a:t>
            </a:r>
            <a:r>
              <a:rPr lang="en-GB" dirty="0"/>
              <a:t>. </a:t>
            </a:r>
            <a:r>
              <a:rPr lang="en-GB" dirty="0" err="1"/>
              <a:t>anpassbar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Trainiert</a:t>
            </a:r>
            <a:r>
              <a:rPr lang="en-GB" dirty="0"/>
              <a:t> Modell → </a:t>
            </a:r>
            <a:r>
              <a:rPr lang="en-GB" dirty="0" err="1"/>
              <a:t>Ausgabe</a:t>
            </a:r>
            <a:r>
              <a:rPr lang="en-GB" dirty="0"/>
              <a:t>: </a:t>
            </a:r>
            <a:r>
              <a:rPr lang="en-GB" dirty="0" err="1"/>
              <a:t>Genauigkeit</a:t>
            </a:r>
            <a:r>
              <a:rPr lang="en-GB" dirty="0"/>
              <a:t> in %.</a:t>
            </a:r>
          </a:p>
          <a:p>
            <a:pPr lvl="1"/>
            <a:r>
              <a:rPr lang="en-GB" dirty="0" err="1"/>
              <a:t>Speicherung</a:t>
            </a:r>
            <a:r>
              <a:rPr lang="en-GB" dirty="0"/>
              <a:t> des </a:t>
            </a:r>
            <a:r>
              <a:rPr lang="en-GB" dirty="0" err="1"/>
              <a:t>finalen</a:t>
            </a:r>
            <a:r>
              <a:rPr lang="en-GB" dirty="0"/>
              <a:t> </a:t>
            </a:r>
            <a:r>
              <a:rPr lang="en-GB" dirty="0" err="1"/>
              <a:t>Modells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model.p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4583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390F0-62F5-BBC4-9594-6CBA2169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B7A6CE9-9677-CE07-AAEF-E39D8657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7" y="1056640"/>
            <a:ext cx="6455103" cy="4399279"/>
          </a:xfrm>
          <a:prstGeom prst="rect">
            <a:avLst/>
          </a:prstGeo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14E5F2A-A0F9-28AB-9468-17CA42F69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6706" y="3048000"/>
            <a:ext cx="3914588" cy="30480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14477D8-6852-13A2-4180-D90DB194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>
            <a:normAutofit/>
          </a:bodyPr>
          <a:lstStyle/>
          <a:p>
            <a:r>
              <a:rPr lang="en-GB" sz="3200"/>
              <a:t>Trainingsprozess &amp; Modell</a:t>
            </a:r>
          </a:p>
        </p:txBody>
      </p:sp>
    </p:spTree>
    <p:extLst>
      <p:ext uri="{BB962C8B-B14F-4D97-AF65-F5344CB8AC3E}">
        <p14:creationId xmlns:p14="http://schemas.microsoft.com/office/powerpoint/2010/main" val="181176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1B729-FEEB-6055-F031-E1C0B161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Skriptarchitektur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9B4B43-8A04-9AFF-7C5A-D809F74CE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collect_imgs.py</a:t>
            </a:r>
          </a:p>
          <a:p>
            <a:pPr lvl="1"/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aufnehmen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Webcam</a:t>
            </a:r>
          </a:p>
          <a:p>
            <a:pPr lvl="1"/>
            <a:r>
              <a:rPr lang="en-GB" dirty="0" err="1"/>
              <a:t>Abspeichern</a:t>
            </a:r>
            <a:r>
              <a:rPr lang="en-GB" dirty="0"/>
              <a:t> in ./data/...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create_dataset.py</a:t>
            </a:r>
          </a:p>
          <a:p>
            <a:pPr lvl="1"/>
            <a:r>
              <a:rPr lang="en-GB" dirty="0" err="1"/>
              <a:t>Mediapipe</a:t>
            </a:r>
            <a:r>
              <a:rPr lang="en-GB" dirty="0"/>
              <a:t>-Landmark-</a:t>
            </a:r>
            <a:r>
              <a:rPr lang="en-GB" dirty="0" err="1"/>
              <a:t>Erkennung</a:t>
            </a:r>
            <a:r>
              <a:rPr lang="en-GB" dirty="0"/>
              <a:t> (Offline)Features + Labels </a:t>
            </a:r>
            <a:r>
              <a:rPr lang="en-GB" dirty="0" err="1"/>
              <a:t>pickeln</a:t>
            </a:r>
            <a:r>
              <a:rPr lang="en-GB" dirty="0"/>
              <a:t> → </a:t>
            </a:r>
            <a:r>
              <a:rPr lang="en-GB" dirty="0" err="1"/>
              <a:t>data.pickletrain</a:t>
            </a:r>
            <a:r>
              <a:rPr lang="en-GB" dirty="0"/>
              <a:t>_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classifier.py </a:t>
            </a:r>
          </a:p>
          <a:p>
            <a:pPr lvl="1"/>
            <a:r>
              <a:rPr lang="en-GB" dirty="0" err="1"/>
              <a:t>Lesen</a:t>
            </a:r>
            <a:r>
              <a:rPr lang="en-GB" dirty="0"/>
              <a:t> von </a:t>
            </a:r>
            <a:r>
              <a:rPr lang="en-GB" dirty="0" err="1"/>
              <a:t>data.pickle</a:t>
            </a:r>
            <a:r>
              <a:rPr lang="en-GB" dirty="0"/>
              <a:t>, Training &amp; </a:t>
            </a:r>
            <a:r>
              <a:rPr lang="en-GB" dirty="0" err="1"/>
              <a:t>Speichern</a:t>
            </a:r>
            <a:r>
              <a:rPr lang="en-GB" dirty="0"/>
              <a:t> → model.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pmain.py</a:t>
            </a:r>
          </a:p>
          <a:p>
            <a:pPr lvl="1"/>
            <a:r>
              <a:rPr lang="en-GB" dirty="0" err="1"/>
              <a:t>Lädt</a:t>
            </a:r>
            <a:r>
              <a:rPr lang="en-GB" dirty="0"/>
              <a:t> </a:t>
            </a:r>
            <a:r>
              <a:rPr lang="en-GB" dirty="0" err="1"/>
              <a:t>model.p</a:t>
            </a:r>
            <a:r>
              <a:rPr lang="en-GB" dirty="0"/>
              <a:t>, </a:t>
            </a:r>
            <a:r>
              <a:rPr lang="en-GB" dirty="0" err="1"/>
              <a:t>Mediapipe</a:t>
            </a:r>
            <a:r>
              <a:rPr lang="en-GB" dirty="0"/>
              <a:t>-Landmark-</a:t>
            </a:r>
            <a:r>
              <a:rPr lang="en-GB" dirty="0" err="1"/>
              <a:t>Erkennung</a:t>
            </a:r>
            <a:r>
              <a:rPr lang="en-GB" dirty="0"/>
              <a:t> in </a:t>
            </a:r>
            <a:r>
              <a:rPr lang="en-GB" dirty="0" err="1"/>
              <a:t>Echtzeit</a:t>
            </a:r>
            <a:r>
              <a:rPr lang="en-GB" dirty="0"/>
              <a:t> (Webcam)</a:t>
            </a:r>
          </a:p>
          <a:p>
            <a:pPr lvl="1"/>
            <a:r>
              <a:rPr lang="en-GB" dirty="0" err="1"/>
              <a:t>Zeichnet</a:t>
            </a:r>
            <a:r>
              <a:rPr lang="en-GB" dirty="0"/>
              <a:t> Bounding Box, </a:t>
            </a:r>
            <a:r>
              <a:rPr lang="en-GB" dirty="0" err="1"/>
              <a:t>erkennt</a:t>
            </a:r>
            <a:r>
              <a:rPr lang="en-GB" dirty="0"/>
              <a:t> </a:t>
            </a:r>
            <a:r>
              <a:rPr lang="en-GB" dirty="0" err="1"/>
              <a:t>Buchstabe</a:t>
            </a:r>
            <a:r>
              <a:rPr lang="en-GB" dirty="0"/>
              <a:t>, </a:t>
            </a:r>
            <a:r>
              <a:rPr lang="en-GB" dirty="0" err="1"/>
              <a:t>zeigt</a:t>
            </a:r>
            <a:r>
              <a:rPr lang="en-GB" dirty="0"/>
              <a:t> </a:t>
            </a:r>
            <a:r>
              <a:rPr lang="en-GB" dirty="0" err="1"/>
              <a:t>ihn</a:t>
            </a:r>
            <a:r>
              <a:rPr lang="en-GB" dirty="0"/>
              <a:t> an, </a:t>
            </a:r>
            <a:r>
              <a:rPr lang="en-GB" dirty="0" err="1"/>
              <a:t>baut</a:t>
            </a:r>
            <a:r>
              <a:rPr lang="en-GB" dirty="0"/>
              <a:t> „Wort“ auf</a:t>
            </a:r>
          </a:p>
        </p:txBody>
      </p:sp>
    </p:spTree>
    <p:extLst>
      <p:ext uri="{BB962C8B-B14F-4D97-AF65-F5344CB8AC3E}">
        <p14:creationId xmlns:p14="http://schemas.microsoft.com/office/powerpoint/2010/main" val="139386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CD3C6-F220-5E2C-0E29-48A90CD8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main.py: </a:t>
            </a:r>
            <a:r>
              <a:rPr lang="en-GB" dirty="0" err="1"/>
              <a:t>Echtzeit-Erkennung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A91AF1-694D-7966-DCDD-DF0C862E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/>
              <a:t>Hauptidee</a:t>
            </a:r>
            <a:endParaRPr lang="en-GB" dirty="0"/>
          </a:p>
          <a:p>
            <a:pPr lvl="1"/>
            <a:r>
              <a:rPr lang="en-GB" dirty="0" err="1"/>
              <a:t>Öffnet</a:t>
            </a:r>
            <a:r>
              <a:rPr lang="en-GB" dirty="0"/>
              <a:t> Webcam (cv2.VideoCapture(0))</a:t>
            </a:r>
          </a:p>
          <a:p>
            <a:pPr lvl="1"/>
            <a:r>
              <a:rPr lang="en-GB" dirty="0" err="1"/>
              <a:t>Mediapipe</a:t>
            </a:r>
            <a:r>
              <a:rPr lang="en-GB" dirty="0"/>
              <a:t> </a:t>
            </a:r>
            <a:r>
              <a:rPr lang="en-GB" dirty="0" err="1"/>
              <a:t>verarbeitet</a:t>
            </a:r>
            <a:r>
              <a:rPr lang="en-GB" dirty="0"/>
              <a:t> </a:t>
            </a:r>
            <a:r>
              <a:rPr lang="en-GB" dirty="0" err="1"/>
              <a:t>jeden</a:t>
            </a:r>
            <a:r>
              <a:rPr lang="en-GB" dirty="0"/>
              <a:t> Frame → </a:t>
            </a:r>
            <a:r>
              <a:rPr lang="en-GB" dirty="0" err="1"/>
              <a:t>Landmarken</a:t>
            </a:r>
            <a:r>
              <a:rPr lang="en-GB" dirty="0"/>
              <a:t> → Feature-</a:t>
            </a:r>
            <a:r>
              <a:rPr lang="en-GB" dirty="0" err="1"/>
              <a:t>Vektor</a:t>
            </a:r>
            <a:r>
              <a:rPr lang="en-GB" dirty="0"/>
              <a:t> (42 </a:t>
            </a:r>
            <a:r>
              <a:rPr lang="en-GB" dirty="0" err="1"/>
              <a:t>Längen</a:t>
            </a:r>
            <a:r>
              <a:rPr lang="en-GB" dirty="0"/>
              <a:t>).</a:t>
            </a:r>
          </a:p>
          <a:p>
            <a:pPr lvl="1"/>
            <a:r>
              <a:rPr lang="en-GB" dirty="0" err="1"/>
              <a:t>model.predict</a:t>
            </a:r>
            <a:r>
              <a:rPr lang="en-GB" dirty="0"/>
              <a:t>(...) → </a:t>
            </a:r>
            <a:r>
              <a:rPr lang="en-GB" dirty="0" err="1"/>
              <a:t>Buchstabe</a:t>
            </a:r>
            <a:r>
              <a:rPr lang="en-GB" dirty="0"/>
              <a:t> (Index 0–23 → A–Y).</a:t>
            </a:r>
          </a:p>
          <a:p>
            <a:pPr lvl="1"/>
            <a:r>
              <a:rPr lang="en-GB" dirty="0" err="1"/>
              <a:t>Implementierte</a:t>
            </a:r>
            <a:r>
              <a:rPr lang="en-GB" dirty="0"/>
              <a:t> </a:t>
            </a:r>
            <a:r>
              <a:rPr lang="en-GB" dirty="0" err="1"/>
              <a:t>Logik</a:t>
            </a:r>
            <a:endParaRPr lang="en-GB" dirty="0"/>
          </a:p>
          <a:p>
            <a:pPr lvl="2"/>
            <a:r>
              <a:rPr lang="en-GB" dirty="0"/>
              <a:t>Gleicher </a:t>
            </a:r>
            <a:r>
              <a:rPr lang="en-GB" dirty="0" err="1"/>
              <a:t>Buchstabe</a:t>
            </a:r>
            <a:r>
              <a:rPr lang="en-GB" dirty="0"/>
              <a:t> muss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Zeitfenster</a:t>
            </a:r>
            <a:r>
              <a:rPr lang="en-GB" dirty="0"/>
              <a:t> (</a:t>
            </a:r>
            <a:r>
              <a:rPr lang="en-GB" dirty="0" err="1"/>
              <a:t>z.B.</a:t>
            </a:r>
            <a:r>
              <a:rPr lang="en-GB" dirty="0"/>
              <a:t> 2 </a:t>
            </a:r>
            <a:r>
              <a:rPr lang="en-GB" dirty="0" err="1"/>
              <a:t>Sekunden</a:t>
            </a:r>
            <a:r>
              <a:rPr lang="en-GB" dirty="0"/>
              <a:t>) </a:t>
            </a:r>
            <a:r>
              <a:rPr lang="en-GB" dirty="0" err="1"/>
              <a:t>stabil</a:t>
            </a:r>
            <a:r>
              <a:rPr lang="en-GB" dirty="0"/>
              <a:t> </a:t>
            </a:r>
            <a:r>
              <a:rPr lang="en-GB" dirty="0" err="1"/>
              <a:t>erkannt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, um </a:t>
            </a:r>
            <a:r>
              <a:rPr lang="en-GB" dirty="0" err="1"/>
              <a:t>als</a:t>
            </a:r>
            <a:r>
              <a:rPr lang="en-GB" dirty="0"/>
              <a:t> „</a:t>
            </a:r>
            <a:r>
              <a:rPr lang="en-GB" dirty="0" err="1"/>
              <a:t>akzeptiert</a:t>
            </a:r>
            <a:r>
              <a:rPr lang="en-GB" dirty="0"/>
              <a:t>“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gelten</a:t>
            </a:r>
            <a:r>
              <a:rPr lang="en-GB" dirty="0"/>
              <a:t>.</a:t>
            </a:r>
          </a:p>
          <a:p>
            <a:pPr lvl="2"/>
            <a:r>
              <a:rPr lang="en-GB" dirty="0" err="1"/>
              <a:t>Gespeicherte</a:t>
            </a:r>
            <a:r>
              <a:rPr lang="en-GB" dirty="0"/>
              <a:t> </a:t>
            </a:r>
            <a:r>
              <a:rPr lang="en-GB" dirty="0" err="1"/>
              <a:t>Buchstaben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„Wort“ </a:t>
            </a:r>
            <a:r>
              <a:rPr lang="en-GB" dirty="0" err="1"/>
              <a:t>angezeigt</a:t>
            </a:r>
            <a:r>
              <a:rPr lang="en-GB" dirty="0"/>
              <a:t> (</a:t>
            </a:r>
            <a:r>
              <a:rPr lang="en-GB" dirty="0" err="1"/>
              <a:t>entweder</a:t>
            </a:r>
            <a:r>
              <a:rPr lang="en-GB" dirty="0"/>
              <a:t> OSD </a:t>
            </a:r>
            <a:r>
              <a:rPr lang="en-GB" dirty="0" err="1"/>
              <a:t>im</a:t>
            </a:r>
            <a:r>
              <a:rPr lang="en-GB" dirty="0"/>
              <a:t> Frame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Konsole</a:t>
            </a:r>
            <a:r>
              <a:rPr lang="en-GB" dirty="0"/>
              <a:t>).</a:t>
            </a:r>
          </a:p>
          <a:p>
            <a:pPr lvl="2"/>
            <a:r>
              <a:rPr lang="en-GB" dirty="0"/>
              <a:t>Backspace/Enter, um </a:t>
            </a:r>
            <a:r>
              <a:rPr lang="en-GB" dirty="0" err="1"/>
              <a:t>Zeichen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löschen</a:t>
            </a:r>
            <a:r>
              <a:rPr lang="en-GB" dirty="0"/>
              <a:t>/Zeile </a:t>
            </a:r>
            <a:r>
              <a:rPr lang="en-GB" dirty="0" err="1"/>
              <a:t>zurückzusetzen</a:t>
            </a:r>
            <a:r>
              <a:rPr lang="en-GB" dirty="0"/>
              <a:t>.</a:t>
            </a:r>
          </a:p>
          <a:p>
            <a:pPr marL="228600" lvl="2">
              <a:spcBef>
                <a:spcPts val="1000"/>
              </a:spcBef>
            </a:pPr>
            <a:r>
              <a:rPr lang="en-GB" sz="2800" dirty="0" err="1"/>
              <a:t>Anzeigefunktion</a:t>
            </a:r>
            <a:endParaRPr lang="en-GB" sz="2800" dirty="0"/>
          </a:p>
          <a:p>
            <a:pPr marL="685800" lvl="3">
              <a:spcBef>
                <a:spcPts val="1000"/>
              </a:spcBef>
            </a:pPr>
            <a:r>
              <a:rPr lang="en-GB" sz="2600" dirty="0"/>
              <a:t>cv2.putText(frame, 'Predicted: ...', ...)</a:t>
            </a:r>
          </a:p>
          <a:p>
            <a:pPr marL="685800" lvl="3">
              <a:spcBef>
                <a:spcPts val="1000"/>
              </a:spcBef>
            </a:pPr>
            <a:r>
              <a:rPr lang="en-GB" sz="2600" dirty="0" err="1"/>
              <a:t>Markieren</a:t>
            </a:r>
            <a:r>
              <a:rPr lang="en-GB" sz="2600" dirty="0"/>
              <a:t> der Hand </a:t>
            </a:r>
            <a:r>
              <a:rPr lang="en-GB" sz="2600" dirty="0" err="1"/>
              <a:t>mit</a:t>
            </a:r>
            <a:r>
              <a:rPr lang="en-GB" sz="2600" dirty="0"/>
              <a:t> </a:t>
            </a:r>
            <a:r>
              <a:rPr lang="en-GB" sz="2600" dirty="0" err="1"/>
              <a:t>mp_drawing.draw_landmarks</a:t>
            </a:r>
            <a:r>
              <a:rPr lang="en-GB" sz="2600" dirty="0"/>
              <a:t>(...)</a:t>
            </a:r>
          </a:p>
          <a:p>
            <a:pPr marL="685800" lvl="3">
              <a:spcBef>
                <a:spcPts val="1000"/>
              </a:spcBef>
            </a:pPr>
            <a:r>
              <a:rPr lang="en-GB" sz="2600" dirty="0" err="1"/>
              <a:t>Rechteck</a:t>
            </a:r>
            <a:r>
              <a:rPr lang="en-GB" sz="2600" dirty="0"/>
              <a:t> um Hand → </a:t>
            </a:r>
            <a:r>
              <a:rPr lang="en-GB" sz="2600" dirty="0" err="1"/>
              <a:t>visuelle</a:t>
            </a:r>
            <a:r>
              <a:rPr lang="en-GB" sz="2600" dirty="0"/>
              <a:t> </a:t>
            </a:r>
            <a:r>
              <a:rPr lang="en-GB" sz="2600" dirty="0" err="1"/>
              <a:t>Rückmeldung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91980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29536-EDB1-F887-369E-68082ECF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5E77A-A0B8-613D-D173-D78CFCFD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07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EEC801-FA2A-FBA5-2103-662E61E3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Ergebnisse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B2CA9-17AA-F979-BC7F-6FBE861D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Genauigkeit (Train/Test)</a:t>
            </a:r>
          </a:p>
          <a:p>
            <a:pPr lvl="1"/>
            <a:r>
              <a:rPr lang="de-DE" dirty="0"/>
              <a:t>Beispiel: 92–98 % in Testdaten</a:t>
            </a:r>
          </a:p>
          <a:p>
            <a:r>
              <a:rPr lang="de-DE" dirty="0"/>
              <a:t>Live-Erkennungsquote</a:t>
            </a:r>
          </a:p>
          <a:p>
            <a:pPr lvl="1"/>
            <a:r>
              <a:rPr lang="de-DE" dirty="0"/>
              <a:t>Abhängig von Beleuchtung, Abstand zur Kamera, Hintergrund.</a:t>
            </a:r>
          </a:p>
          <a:p>
            <a:r>
              <a:rPr lang="de-DE" dirty="0"/>
              <a:t>Stabilität</a:t>
            </a:r>
          </a:p>
          <a:p>
            <a:pPr lvl="1"/>
            <a:r>
              <a:rPr lang="de-DE" dirty="0"/>
              <a:t>Kurze Latenz dank Mediapipe, aber noch Verbesserungen möglich (z.B. GPU oder Tuning).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03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431C-FC0C-BCF1-56DE-C5C0F944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Probleme</a:t>
            </a:r>
            <a:r>
              <a:rPr lang="en-GB" b="1" dirty="0"/>
              <a:t> &amp; </a:t>
            </a:r>
            <a:r>
              <a:rPr lang="en-GB" b="1" dirty="0" err="1"/>
              <a:t>Limitierungen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E72D35-4FB4-94FE-E2BB-FDBA5B192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Begrenzte Anzahl Buchstaben (keine Umlaute, kein J, etc.)</a:t>
            </a:r>
          </a:p>
          <a:p>
            <a:pPr lvl="1"/>
            <a:r>
              <a:rPr lang="de-DE" dirty="0"/>
              <a:t>Im Code wird z.B. das Label „9“ übersprungen, was einem anderen Buchstaben entspricht („J“ nicht enthalten).</a:t>
            </a:r>
          </a:p>
          <a:p>
            <a:r>
              <a:rPr lang="de-DE" dirty="0"/>
              <a:t>Empfindlich auf Bildrauschen</a:t>
            </a:r>
          </a:p>
          <a:p>
            <a:pPr lvl="1"/>
            <a:r>
              <a:rPr lang="de-DE" dirty="0"/>
              <a:t>Schlechte Beleuchtung → Landmarken ggf. ungenau.</a:t>
            </a:r>
          </a:p>
          <a:p>
            <a:r>
              <a:rPr lang="de-DE" dirty="0"/>
              <a:t>Keine Gestenerkennung mit Bewegung</a:t>
            </a:r>
          </a:p>
          <a:p>
            <a:pPr lvl="1"/>
            <a:r>
              <a:rPr lang="de-DE" dirty="0"/>
              <a:t>Nur statisches „Frame für Frame“-Prinzip.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374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04D537-949D-896E-978E-99EF6FE6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06D9D0-8A8F-F966-7F3E-C5636326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Erweiterung</a:t>
            </a:r>
            <a:r>
              <a:rPr lang="en-GB" dirty="0"/>
              <a:t> um </a:t>
            </a:r>
            <a:r>
              <a:rPr lang="en-GB" dirty="0" err="1"/>
              <a:t>mehr</a:t>
            </a:r>
            <a:r>
              <a:rPr lang="en-GB" dirty="0"/>
              <a:t> </a:t>
            </a:r>
            <a:r>
              <a:rPr lang="en-GB" dirty="0" err="1"/>
              <a:t>Zeichen</a:t>
            </a:r>
            <a:endParaRPr lang="en-GB" dirty="0"/>
          </a:p>
          <a:p>
            <a:pPr lvl="1"/>
            <a:r>
              <a:rPr lang="en-GB" dirty="0" err="1"/>
              <a:t>Inklusive</a:t>
            </a:r>
            <a:r>
              <a:rPr lang="en-GB" dirty="0"/>
              <a:t> </a:t>
            </a:r>
            <a:r>
              <a:rPr lang="en-GB" dirty="0" err="1"/>
              <a:t>Umlaute</a:t>
            </a:r>
            <a:r>
              <a:rPr lang="en-GB" dirty="0"/>
              <a:t>, </a:t>
            </a:r>
            <a:r>
              <a:rPr lang="en-GB" dirty="0" err="1"/>
              <a:t>Ziffern</a:t>
            </a:r>
            <a:r>
              <a:rPr lang="en-GB" dirty="0"/>
              <a:t> 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Gebärden</a:t>
            </a:r>
            <a:r>
              <a:rPr lang="en-GB" dirty="0"/>
              <a:t> (</a:t>
            </a:r>
            <a:r>
              <a:rPr lang="en-GB" dirty="0" err="1"/>
              <a:t>z.B.</a:t>
            </a:r>
            <a:r>
              <a:rPr lang="en-GB" dirty="0"/>
              <a:t> </a:t>
            </a:r>
            <a:r>
              <a:rPr lang="en-GB" dirty="0" err="1"/>
              <a:t>ganze</a:t>
            </a:r>
            <a:r>
              <a:rPr lang="en-GB" dirty="0"/>
              <a:t> </a:t>
            </a:r>
            <a:r>
              <a:rPr lang="en-GB" dirty="0" err="1"/>
              <a:t>Wörter</a:t>
            </a:r>
            <a:r>
              <a:rPr lang="en-GB" dirty="0"/>
              <a:t>).</a:t>
            </a:r>
          </a:p>
          <a:p>
            <a:r>
              <a:rPr lang="en-GB" dirty="0" err="1"/>
              <a:t>Einsatz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</a:t>
            </a:r>
            <a:r>
              <a:rPr lang="en-GB" dirty="0" err="1"/>
              <a:t>tieferen</a:t>
            </a:r>
            <a:r>
              <a:rPr lang="en-GB" dirty="0"/>
              <a:t> </a:t>
            </a:r>
            <a:r>
              <a:rPr lang="en-GB" dirty="0" err="1"/>
              <a:t>Neuronalen</a:t>
            </a:r>
            <a:r>
              <a:rPr lang="en-GB" dirty="0"/>
              <a:t> </a:t>
            </a:r>
            <a:r>
              <a:rPr lang="en-GB" dirty="0" err="1"/>
              <a:t>Netzes</a:t>
            </a:r>
            <a:endParaRPr lang="en-GB" dirty="0"/>
          </a:p>
          <a:p>
            <a:pPr lvl="1"/>
            <a:r>
              <a:rPr lang="en-GB" dirty="0"/>
              <a:t>Z.B. TensorFlow/</a:t>
            </a:r>
            <a:r>
              <a:rPr lang="en-GB" dirty="0" err="1"/>
              <a:t>Keras</a:t>
            </a:r>
            <a:r>
              <a:rPr lang="en-GB" dirty="0"/>
              <a:t>-Modell </a:t>
            </a:r>
            <a:r>
              <a:rPr lang="en-GB" dirty="0" err="1"/>
              <a:t>statt</a:t>
            </a:r>
            <a:r>
              <a:rPr lang="en-GB" dirty="0"/>
              <a:t> </a:t>
            </a:r>
            <a:r>
              <a:rPr lang="en-GB" dirty="0" err="1"/>
              <a:t>RandomForest</a:t>
            </a:r>
            <a:r>
              <a:rPr lang="en-GB" dirty="0"/>
              <a:t> → </a:t>
            </a:r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Generalisierung</a:t>
            </a:r>
            <a:r>
              <a:rPr lang="en-GB" dirty="0"/>
              <a:t>.</a:t>
            </a:r>
          </a:p>
          <a:p>
            <a:r>
              <a:rPr lang="en-GB" dirty="0" err="1"/>
              <a:t>Optimierung</a:t>
            </a:r>
            <a:endParaRPr lang="en-GB" dirty="0"/>
          </a:p>
          <a:p>
            <a:pPr lvl="1"/>
            <a:r>
              <a:rPr lang="en-GB" dirty="0"/>
              <a:t>Hyperparameter-Tuning</a:t>
            </a:r>
          </a:p>
          <a:p>
            <a:pPr lvl="1"/>
            <a:r>
              <a:rPr lang="en-GB" dirty="0" err="1"/>
              <a:t>Datenaugmentierung</a:t>
            </a:r>
            <a:r>
              <a:rPr lang="en-GB" dirty="0"/>
              <a:t> (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Hintergründe</a:t>
            </a:r>
            <a:r>
              <a:rPr lang="en-GB" dirty="0"/>
              <a:t>,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Personen</a:t>
            </a:r>
            <a:r>
              <a:rPr lang="en-GB" dirty="0"/>
              <a:t> etc.).</a:t>
            </a:r>
          </a:p>
          <a:p>
            <a:r>
              <a:rPr lang="en-GB" dirty="0" err="1"/>
              <a:t>Einsatz</a:t>
            </a:r>
            <a:r>
              <a:rPr lang="en-GB" dirty="0"/>
              <a:t> auf Embedded-</a:t>
            </a:r>
            <a:r>
              <a:rPr lang="en-GB" dirty="0" err="1"/>
              <a:t>Systemen</a:t>
            </a:r>
            <a:endParaRPr lang="en-GB" dirty="0"/>
          </a:p>
          <a:p>
            <a:pPr lvl="1"/>
            <a:r>
              <a:rPr lang="en-GB" dirty="0"/>
              <a:t>Z.B. Jetson Nano </a:t>
            </a:r>
            <a:r>
              <a:rPr lang="en-GB" dirty="0" err="1"/>
              <a:t>oder</a:t>
            </a:r>
            <a:r>
              <a:rPr lang="en-GB" dirty="0"/>
              <a:t> Raspberry Pi </a:t>
            </a:r>
            <a:r>
              <a:rPr lang="en-GB" dirty="0" err="1"/>
              <a:t>mit</a:t>
            </a:r>
            <a:r>
              <a:rPr lang="en-GB" dirty="0"/>
              <a:t> Intel NCS → mobile </a:t>
            </a:r>
            <a:r>
              <a:rPr lang="en-GB" dirty="0" err="1"/>
              <a:t>oder</a:t>
            </a:r>
            <a:r>
              <a:rPr lang="en-GB" dirty="0"/>
              <a:t> Edge-</a:t>
            </a:r>
            <a:r>
              <a:rPr lang="en-GB" dirty="0" err="1"/>
              <a:t>Lösung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030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EBCBB-A504-D55D-6758-4439FAA1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Zusammenfassung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516CA-51D8-C904-3BB5-04E1AC221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Projektziele</a:t>
            </a:r>
            <a:r>
              <a:rPr lang="en-GB" dirty="0"/>
              <a:t> </a:t>
            </a:r>
            <a:r>
              <a:rPr lang="en-GB" dirty="0" err="1"/>
              <a:t>erreicht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Erkennung</a:t>
            </a:r>
            <a:r>
              <a:rPr lang="en-GB" dirty="0"/>
              <a:t> der </a:t>
            </a:r>
            <a:r>
              <a:rPr lang="en-GB" dirty="0" err="1"/>
              <a:t>Buchstaben</a:t>
            </a:r>
            <a:r>
              <a:rPr lang="en-GB" dirty="0"/>
              <a:t> A–Y in </a:t>
            </a:r>
            <a:r>
              <a:rPr lang="en-GB" dirty="0" err="1"/>
              <a:t>Echtzeit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Demonstration </a:t>
            </a:r>
            <a:r>
              <a:rPr lang="en-GB" dirty="0" err="1"/>
              <a:t>über</a:t>
            </a:r>
            <a:r>
              <a:rPr lang="en-GB" dirty="0"/>
              <a:t> Webcam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Mediapipe</a:t>
            </a:r>
            <a:r>
              <a:rPr lang="en-GB" dirty="0"/>
              <a:t> und Machine Learning.</a:t>
            </a:r>
          </a:p>
          <a:p>
            <a:r>
              <a:rPr lang="en-GB" dirty="0" err="1"/>
              <a:t>Technische</a:t>
            </a:r>
            <a:r>
              <a:rPr lang="en-GB" dirty="0"/>
              <a:t> </a:t>
            </a:r>
            <a:r>
              <a:rPr lang="en-GB" dirty="0" err="1"/>
              <a:t>Eckpunkte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~2–3k Bilder (99 pro </a:t>
            </a:r>
            <a:r>
              <a:rPr lang="en-GB" dirty="0" err="1"/>
              <a:t>Klasse</a:t>
            </a:r>
            <a:r>
              <a:rPr lang="en-GB" dirty="0"/>
              <a:t>).</a:t>
            </a:r>
          </a:p>
          <a:p>
            <a:pPr lvl="1"/>
            <a:r>
              <a:rPr lang="en-GB" dirty="0" err="1"/>
              <a:t>RandomForest</a:t>
            </a:r>
            <a:r>
              <a:rPr lang="en-GB" dirty="0"/>
              <a:t>, ~ 90–95 % </a:t>
            </a:r>
            <a:r>
              <a:rPr lang="en-GB" dirty="0" err="1"/>
              <a:t>Genauigkeit</a:t>
            </a:r>
            <a:r>
              <a:rPr lang="en-GB" dirty="0"/>
              <a:t>.</a:t>
            </a:r>
          </a:p>
          <a:p>
            <a:pPr lvl="1"/>
            <a:r>
              <a:rPr lang="en-GB" dirty="0" err="1"/>
              <a:t>Gute</a:t>
            </a:r>
            <a:r>
              <a:rPr lang="en-GB" dirty="0"/>
              <a:t> </a:t>
            </a:r>
            <a:r>
              <a:rPr lang="en-GB" dirty="0" err="1"/>
              <a:t>Ausgangsbasis</a:t>
            </a:r>
            <a:r>
              <a:rPr lang="en-GB" dirty="0"/>
              <a:t> für </a:t>
            </a:r>
            <a:r>
              <a:rPr lang="en-GB" dirty="0" err="1"/>
              <a:t>Erweiterungen</a:t>
            </a:r>
            <a:r>
              <a:rPr lang="en-GB" dirty="0"/>
              <a:t>.</a:t>
            </a:r>
          </a:p>
          <a:p>
            <a:r>
              <a:rPr lang="en-GB" dirty="0" err="1"/>
              <a:t>Lernpotenzial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Umgang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Computer Vision, Python, </a:t>
            </a:r>
            <a:r>
              <a:rPr lang="en-GB" dirty="0" err="1"/>
              <a:t>Mediapipe</a:t>
            </a:r>
            <a:r>
              <a:rPr lang="en-GB" dirty="0"/>
              <a:t>, scikit-learn.</a:t>
            </a:r>
          </a:p>
          <a:p>
            <a:pPr lvl="1"/>
            <a:r>
              <a:rPr lang="en-GB" dirty="0" err="1"/>
              <a:t>Projektstruktur</a:t>
            </a:r>
            <a:r>
              <a:rPr lang="en-GB" dirty="0"/>
              <a:t>, </a:t>
            </a:r>
            <a:r>
              <a:rPr lang="en-GB" dirty="0" err="1"/>
              <a:t>Skriptlogik</a:t>
            </a:r>
            <a:r>
              <a:rPr lang="en-GB" dirty="0"/>
              <a:t> für reproducible ML-Pipeline.</a:t>
            </a:r>
          </a:p>
        </p:txBody>
      </p:sp>
    </p:spTree>
    <p:extLst>
      <p:ext uri="{BB962C8B-B14F-4D97-AF65-F5344CB8AC3E}">
        <p14:creationId xmlns:p14="http://schemas.microsoft.com/office/powerpoint/2010/main" val="374087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114E2-AD16-9573-AF7C-5CF6DA414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Dank!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BB0DC6-46B3-5480-D40B-819C6DD88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Noch </a:t>
            </a:r>
            <a:r>
              <a:rPr lang="en-GB" sz="3200" b="1" dirty="0" err="1"/>
              <a:t>Fragen</a:t>
            </a:r>
            <a:r>
              <a:rPr lang="en-GB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35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A9144-6D6B-34EA-3C12-80C289E0C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Giederung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44D787-ADC1-73CC-7048-13AD18B9B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Motivation &amp; </a:t>
            </a:r>
            <a:r>
              <a:rPr lang="en-GB" dirty="0" err="1"/>
              <a:t>Problemstellung</a:t>
            </a:r>
            <a:endParaRPr lang="en-GB" dirty="0"/>
          </a:p>
          <a:p>
            <a:r>
              <a:rPr lang="en-GB" dirty="0" err="1"/>
              <a:t>Zielsetzung</a:t>
            </a:r>
            <a:r>
              <a:rPr lang="en-GB" dirty="0"/>
              <a:t> &amp; </a:t>
            </a:r>
            <a:r>
              <a:rPr lang="en-GB" dirty="0" err="1"/>
              <a:t>Projektüberblick</a:t>
            </a:r>
            <a:endParaRPr lang="en-GB" dirty="0"/>
          </a:p>
          <a:p>
            <a:r>
              <a:rPr lang="en-GB" dirty="0" err="1"/>
              <a:t>Datenakquise</a:t>
            </a:r>
            <a:r>
              <a:rPr lang="en-GB" dirty="0"/>
              <a:t> und –</a:t>
            </a:r>
            <a:r>
              <a:rPr lang="en-GB" dirty="0" err="1"/>
              <a:t>aufbereitung</a:t>
            </a:r>
            <a:endParaRPr lang="en-GB" dirty="0"/>
          </a:p>
          <a:p>
            <a:r>
              <a:rPr lang="en-GB" dirty="0" err="1"/>
              <a:t>Trainingsprozess</a:t>
            </a:r>
            <a:r>
              <a:rPr lang="en-GB" dirty="0"/>
              <a:t> &amp; </a:t>
            </a:r>
            <a:r>
              <a:rPr lang="en-GB" dirty="0" err="1"/>
              <a:t>Modellierung</a:t>
            </a:r>
            <a:endParaRPr lang="en-GB" dirty="0"/>
          </a:p>
          <a:p>
            <a:r>
              <a:rPr lang="en-GB" dirty="0" err="1"/>
              <a:t>Architektur</a:t>
            </a:r>
            <a:r>
              <a:rPr lang="en-GB" dirty="0"/>
              <a:t> &amp; </a:t>
            </a:r>
            <a:r>
              <a:rPr lang="en-GB" dirty="0" err="1"/>
              <a:t>Skriptstruktur</a:t>
            </a:r>
            <a:endParaRPr lang="en-GB" dirty="0"/>
          </a:p>
          <a:p>
            <a:r>
              <a:rPr lang="en-GB" dirty="0"/>
              <a:t>Demo</a:t>
            </a:r>
          </a:p>
          <a:p>
            <a:r>
              <a:rPr lang="en-GB" dirty="0" err="1"/>
              <a:t>Ergebnisse</a:t>
            </a:r>
            <a:r>
              <a:rPr lang="en-GB" dirty="0"/>
              <a:t> &amp; </a:t>
            </a:r>
            <a:r>
              <a:rPr lang="en-GB" dirty="0" err="1"/>
              <a:t>Ausblick</a:t>
            </a:r>
            <a:endParaRPr lang="en-GB" dirty="0"/>
          </a:p>
          <a:p>
            <a:r>
              <a:rPr lang="en-GB" dirty="0" err="1"/>
              <a:t>Fragen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771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7D964-7113-7344-83BC-0C43508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 &amp; </a:t>
            </a:r>
            <a:r>
              <a:rPr lang="en-GB" b="1" dirty="0" err="1"/>
              <a:t>Problemstellung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2B9F1-EE42-82A9-1C30-6556C55E3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  <a:p>
            <a:pPr lvl="1"/>
            <a:r>
              <a:rPr lang="de-DE" dirty="0"/>
              <a:t>Gebärdensprache (oder vereinfachte Handzeichen) automatisiert erkennen.</a:t>
            </a:r>
          </a:p>
          <a:p>
            <a:pPr lvl="1"/>
            <a:r>
              <a:rPr lang="de-DE" dirty="0"/>
              <a:t>Erleichterung der Kommunikation zwischen hörenden und gehörlosen Menschen.</a:t>
            </a:r>
          </a:p>
          <a:p>
            <a:pPr lvl="1"/>
            <a:r>
              <a:rPr lang="de-DE" dirty="0"/>
              <a:t>Einsatzmöglichkeiten in Bildung, Telemedizin, Barrierefreiheit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885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5C52-6833-CD47-310C-DFEC3ADB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6AF2F-4D4D-D4C9-98C2-33A2A51C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Motivation &amp; </a:t>
            </a:r>
            <a:r>
              <a:rPr lang="en-GB" b="1" dirty="0" err="1"/>
              <a:t>Problemstellung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39133B-A106-27F8-9AE4-6BACBB57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Problemstellung</a:t>
            </a:r>
          </a:p>
          <a:p>
            <a:pPr lvl="1"/>
            <a:r>
              <a:rPr lang="de-DE" dirty="0"/>
              <a:t>Wie können wir mithilfe einfacher Computer-Vision-Methoden (z.B. Mediapipe) und </a:t>
            </a:r>
            <a:r>
              <a:rPr lang="de-DE" dirty="0" err="1"/>
              <a:t>Machine</a:t>
            </a:r>
            <a:r>
              <a:rPr lang="de-DE" dirty="0"/>
              <a:t> Learning Handzeichen robust erkennen?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Herausforderung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Unterschiedliche Handpositionen, Beleuchtungen, Kamerawinkel, usw.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Datenmenge &amp; Datenqualität müssen ausreichend sein.</a:t>
            </a:r>
          </a:p>
        </p:txBody>
      </p:sp>
    </p:spTree>
    <p:extLst>
      <p:ext uri="{BB962C8B-B14F-4D97-AF65-F5344CB8AC3E}">
        <p14:creationId xmlns:p14="http://schemas.microsoft.com/office/powerpoint/2010/main" val="146458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E5B2E-9562-D214-A67A-71816C6C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Zielsetzung</a:t>
            </a:r>
            <a:r>
              <a:rPr lang="en-GB" b="1" dirty="0"/>
              <a:t> &amp; </a:t>
            </a:r>
            <a:r>
              <a:rPr lang="en-GB" b="1" dirty="0" err="1"/>
              <a:t>Projektüberblick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C8F24-9079-6725-815C-89B46590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Ziel:</a:t>
            </a:r>
          </a:p>
          <a:p>
            <a:pPr lvl="1"/>
            <a:r>
              <a:rPr lang="de-DE" dirty="0"/>
              <a:t>Ein System entwickeln, das anhand von Live-Kameradaten (Webcam) einzelne Buchstaben (A–Y) erkennen und klassifizieren kann.</a:t>
            </a:r>
          </a:p>
          <a:p>
            <a:pPr lvl="1"/>
            <a:r>
              <a:rPr lang="de-DE" dirty="0"/>
              <a:t>Speicherung der erkannten Buchstaben in einer „Textzeile“ und Möglichkeit zum Löschen/Eingabe bestätigen.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4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700F9-419F-4C4F-E1EF-F5B62F0C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F1E92-2E16-8F56-DB1E-9056D93E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Zielsetzung</a:t>
            </a:r>
            <a:r>
              <a:rPr lang="en-GB" b="1" dirty="0"/>
              <a:t> &amp; </a:t>
            </a:r>
            <a:r>
              <a:rPr lang="en-GB" b="1" dirty="0" err="1"/>
              <a:t>Projektüberblick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6307AD-217C-1305-F13B-7B132008E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Vorgehensweise:</a:t>
            </a:r>
          </a:p>
          <a:p>
            <a:pPr lvl="1"/>
            <a:r>
              <a:rPr lang="de-DE" dirty="0"/>
              <a:t>Datenerfassung (mit collect_imgs.py)</a:t>
            </a:r>
          </a:p>
          <a:p>
            <a:pPr lvl="1"/>
            <a:r>
              <a:rPr lang="de-DE" dirty="0"/>
              <a:t>Vorverarbeitung/Feature-Extraktion (mit create_dataset.py)</a:t>
            </a:r>
          </a:p>
          <a:p>
            <a:pPr lvl="1"/>
            <a:r>
              <a:rPr lang="de-DE" dirty="0"/>
              <a:t>Training &amp; Modellierung (mit train_classifier.py)</a:t>
            </a:r>
          </a:p>
          <a:p>
            <a:pPr lvl="1"/>
            <a:r>
              <a:rPr lang="de-DE" dirty="0"/>
              <a:t>Echtzeit-Inferenz (mit main.py)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Technologien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Python (3.9)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 err="1"/>
              <a:t>OpenCV</a:t>
            </a:r>
            <a:endParaRPr lang="de-DE" sz="2400" dirty="0"/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Mediapipe (Hand Landmark </a:t>
            </a:r>
            <a:r>
              <a:rPr lang="de-DE" sz="2400" dirty="0" err="1"/>
              <a:t>Detection</a:t>
            </a:r>
            <a:r>
              <a:rPr lang="de-DE" sz="2400" dirty="0"/>
              <a:t>)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 err="1"/>
              <a:t>Scikit-learn</a:t>
            </a:r>
            <a:r>
              <a:rPr lang="de-DE" sz="2400" dirty="0"/>
              <a:t> (z.B. </a:t>
            </a:r>
            <a:r>
              <a:rPr lang="de-DE" sz="2400" dirty="0" err="1"/>
              <a:t>RandomForestClassifier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442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74A035-3A0A-08D2-4E0B-0332A9778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59049-6161-5FB5-6376-C2E6E710F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Zielsetzung &amp; Projektüberblick</a:t>
            </a:r>
            <a:b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B31BE6B-3244-EF9D-8502-5A67F236D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718631"/>
            <a:ext cx="6095999" cy="542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2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7D222-F663-01FF-C4F6-623A2DB7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Datenakquise</a:t>
            </a:r>
            <a:r>
              <a:rPr lang="en-GB" dirty="0"/>
              <a:t> und -</a:t>
            </a:r>
            <a:r>
              <a:rPr lang="en-GB" dirty="0" err="1"/>
              <a:t>aufbereitung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E6AE7-41C9-F35F-D05D-8575AF30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Datenstruktur</a:t>
            </a:r>
          </a:p>
          <a:p>
            <a:pPr lvl="1"/>
            <a:r>
              <a:rPr lang="de-DE" dirty="0"/>
              <a:t>Ordner ./</a:t>
            </a:r>
            <a:r>
              <a:rPr lang="de-DE" dirty="0" err="1"/>
              <a:t>data</a:t>
            </a:r>
            <a:r>
              <a:rPr lang="de-DE" dirty="0"/>
              <a:t> mit Unterordnern 0, 1, 2, …, 23</a:t>
            </a:r>
          </a:p>
          <a:p>
            <a:pPr lvl="1"/>
            <a:r>
              <a:rPr lang="de-DE" dirty="0"/>
              <a:t>Jeder Ordner = ein Buchstabe (z.B. 0 = A, 1 = B, …, 23 = Y)</a:t>
            </a:r>
          </a:p>
          <a:p>
            <a:pPr lvl="1"/>
            <a:r>
              <a:rPr lang="de-DE" dirty="0"/>
              <a:t>Jeweils ~99 Bilder (JPG) pro Klasse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err="1"/>
              <a:t>Skript</a:t>
            </a:r>
            <a:r>
              <a:rPr lang="en-GB" sz="2800" dirty="0"/>
              <a:t>: collect_imgs.py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Öffnet die Webcam (cv2.VideoCapture)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Für jeden Klassen-Index (z.B. 0 bis 23) werden per Tastendruck Bilder aufgenommen.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Speicherung unter ./</a:t>
            </a:r>
            <a:r>
              <a:rPr lang="de-DE" sz="2400" dirty="0" err="1"/>
              <a:t>data</a:t>
            </a:r>
            <a:r>
              <a:rPr lang="de-DE" sz="2400" dirty="0"/>
              <a:t>/&lt;Klasse&gt;/&lt;</a:t>
            </a:r>
            <a:r>
              <a:rPr lang="de-DE" sz="2400" dirty="0" err="1"/>
              <a:t>index</a:t>
            </a:r>
            <a:r>
              <a:rPr lang="de-DE" sz="2400" dirty="0"/>
              <a:t>&gt;.</a:t>
            </a:r>
            <a:r>
              <a:rPr lang="de-DE" sz="2400" dirty="0" err="1"/>
              <a:t>jpg</a:t>
            </a:r>
            <a:endParaRPr lang="de-DE" sz="2400" dirty="0"/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Vorteile: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Schnelles Sammeln neuer Daten (z.B. verschiedene Hände, Hintergründe, etc.).</a:t>
            </a:r>
          </a:p>
          <a:p>
            <a:pPr marL="228600" lvl="1">
              <a:spcBef>
                <a:spcPts val="1000"/>
              </a:spcBef>
            </a:pPr>
            <a:r>
              <a:rPr lang="de-DE" sz="2800" dirty="0"/>
              <a:t>Erweiterbar, wenn neue Zeichen dazukommen sollen.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3496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2294E-3E5E-E5B7-701F-B8DF8687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Feature-</a:t>
            </a:r>
            <a:r>
              <a:rPr lang="en-GB" dirty="0" err="1"/>
              <a:t>Extraktion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Mediapipe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5247C4-3B5D-2145-E8B8-2DA3DDE11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err="1"/>
              <a:t>Skript</a:t>
            </a:r>
            <a:r>
              <a:rPr lang="en-GB" dirty="0"/>
              <a:t>: create_dataset.py</a:t>
            </a:r>
          </a:p>
          <a:p>
            <a:pPr lvl="1"/>
            <a:r>
              <a:rPr lang="de-DE" dirty="0"/>
              <a:t>Nutzt </a:t>
            </a:r>
            <a:r>
              <a:rPr lang="de-DE" dirty="0" err="1"/>
              <a:t>Mediapipe’s</a:t>
            </a:r>
            <a:r>
              <a:rPr lang="de-DE" dirty="0"/>
              <a:t> Hands-Modul, um Handlandmarken zu erkennen (21 Punkte pro Hand).</a:t>
            </a:r>
          </a:p>
          <a:p>
            <a:pPr lvl="1"/>
            <a:r>
              <a:rPr lang="de-DE" dirty="0"/>
              <a:t>Berechnet relative Positionen der Landmarken (Subtraktion von min(x_) und min(y_)).</a:t>
            </a:r>
          </a:p>
          <a:p>
            <a:pPr lvl="1"/>
            <a:r>
              <a:rPr lang="de-DE" dirty="0"/>
              <a:t>Erstellt daraus einen Vektor (z.B. 42 Features, da 21 Punkte * 2 Koordinaten), um die Handgeste zu beschreiben.</a:t>
            </a:r>
          </a:p>
          <a:p>
            <a:pPr lvl="1"/>
            <a:r>
              <a:rPr lang="de-DE" dirty="0"/>
              <a:t>Speichert Features + Label in </a:t>
            </a:r>
            <a:r>
              <a:rPr lang="de-DE" dirty="0" err="1"/>
              <a:t>data.pickle</a:t>
            </a:r>
            <a:r>
              <a:rPr lang="de-DE" dirty="0"/>
              <a:t> für das spätere Training.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 err="1"/>
              <a:t>Wichtige</a:t>
            </a:r>
            <a:r>
              <a:rPr lang="en-GB" sz="2800" dirty="0"/>
              <a:t> </a:t>
            </a:r>
            <a:r>
              <a:rPr lang="en-GB" sz="2800" dirty="0" err="1"/>
              <a:t>Punkte</a:t>
            </a:r>
            <a:r>
              <a:rPr lang="en-GB" sz="2800" dirty="0"/>
              <a:t>: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Normalisierung der Koordinaten → robust gegenüber Positionsverschiebungen im Bild.</a:t>
            </a:r>
          </a:p>
          <a:p>
            <a:pPr marL="685800" lvl="2">
              <a:spcBef>
                <a:spcPts val="1000"/>
              </a:spcBef>
            </a:pPr>
            <a:r>
              <a:rPr lang="de-DE" sz="2400" dirty="0"/>
              <a:t>Optional: Erweiterungen möglich (z.B. Rotation, Skalierung).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693687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941"/>
      </a:dk2>
      <a:lt2>
        <a:srgbClr val="E8E4E2"/>
      </a:lt2>
      <a:accent1>
        <a:srgbClr val="23ADDF"/>
      </a:accent1>
      <a:accent2>
        <a:srgbClr val="4E80EB"/>
      </a:accent2>
      <a:accent3>
        <a:srgbClr val="7B6EEE"/>
      </a:accent3>
      <a:accent4>
        <a:srgbClr val="9F4EEB"/>
      </a:accent4>
      <a:accent5>
        <a:srgbClr val="E66EEE"/>
      </a:accent5>
      <a:accent6>
        <a:srgbClr val="EB4EB4"/>
      </a:accent6>
      <a:hlink>
        <a:srgbClr val="AA7562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Microsoft Office PowerPoint</Application>
  <PresentationFormat>Breitbild</PresentationFormat>
  <Paragraphs>130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Avenir Next LT Pro Light</vt:lpstr>
      <vt:lpstr>Sitka Subheading</vt:lpstr>
      <vt:lpstr>PebbleVTI</vt:lpstr>
      <vt:lpstr>Echtzeit-Erkennung von Gebärden/Handzeichen (A–Y) mit Python &amp; Mediapipe</vt:lpstr>
      <vt:lpstr>Giederung</vt:lpstr>
      <vt:lpstr>Motivation &amp; Problemstellung </vt:lpstr>
      <vt:lpstr>Motivation &amp; Problemstellung </vt:lpstr>
      <vt:lpstr>Zielsetzung &amp; Projektüberblick </vt:lpstr>
      <vt:lpstr>Zielsetzung &amp; Projektüberblick </vt:lpstr>
      <vt:lpstr>Zielsetzung &amp; Projektüberblick </vt:lpstr>
      <vt:lpstr>Datenakquise und -aufbereitung</vt:lpstr>
      <vt:lpstr>Feature-Extraktion mit Mediapipe</vt:lpstr>
      <vt:lpstr>Trainingsprozess &amp; Modell</vt:lpstr>
      <vt:lpstr>Trainingsprozess &amp; Modell</vt:lpstr>
      <vt:lpstr>Skriptarchitektur</vt:lpstr>
      <vt:lpstr>main.py: Echtzeit-Erkennung</vt:lpstr>
      <vt:lpstr>Demo</vt:lpstr>
      <vt:lpstr>Ergebnisse</vt:lpstr>
      <vt:lpstr>Probleme &amp; Limitierungen </vt:lpstr>
      <vt:lpstr>Ausblick</vt:lpstr>
      <vt:lpstr>Zusammenfassung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Medisa</dc:creator>
  <cp:lastModifiedBy>Medisa</cp:lastModifiedBy>
  <cp:revision>1</cp:revision>
  <dcterms:created xsi:type="dcterms:W3CDTF">2025-01-06T22:40:23Z</dcterms:created>
  <dcterms:modified xsi:type="dcterms:W3CDTF">2025-01-07T00:01:27Z</dcterms:modified>
</cp:coreProperties>
</file>