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  <p:sldMasterId id="2147483672" r:id="rId2"/>
    <p:sldMasterId id="2147483660" r:id="rId3"/>
    <p:sldMasterId id="2147483696" r:id="rId4"/>
  </p:sldMasterIdLst>
  <p:notesMasterIdLst>
    <p:notesMasterId r:id="rId37"/>
  </p:notesMasterIdLst>
  <p:sldIdLst>
    <p:sldId id="256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26" r:id="rId29"/>
    <p:sldId id="328" r:id="rId30"/>
    <p:sldId id="329" r:id="rId31"/>
    <p:sldId id="358" r:id="rId32"/>
    <p:sldId id="359" r:id="rId33"/>
    <p:sldId id="360" r:id="rId34"/>
    <p:sldId id="361" r:id="rId35"/>
    <p:sldId id="325" r:id="rId3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431D30"/>
    <a:srgbClr val="2A2A2A"/>
    <a:srgbClr val="DEDEDE"/>
    <a:srgbClr val="00823B"/>
    <a:srgbClr val="E4C8F4"/>
    <a:srgbClr val="C9C3F9"/>
    <a:srgbClr val="C8FCD4"/>
    <a:srgbClr val="F6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85D01-DCD5-418F-8F87-6608C52D9CC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B4B0B-84FE-4958-994B-AAF7BB51AA70}">
      <dgm:prSet phldrT="[Text]" custT="1"/>
      <dgm:spPr/>
      <dgm:t>
        <a:bodyPr/>
        <a:lstStyle/>
        <a:p>
          <a:r>
            <a:rPr lang="en-US" sz="3200" dirty="0" smtClean="0"/>
            <a:t>Week 6</a:t>
          </a:r>
          <a:endParaRPr lang="en-US" sz="3200" dirty="0"/>
        </a:p>
      </dgm:t>
    </dgm:pt>
    <dgm:pt modelId="{A7D9D844-4A87-4D2C-939A-3062486A3204}" type="parTrans" cxnId="{AEFA22A1-41E1-4B6D-A57F-BBCE054618DA}">
      <dgm:prSet/>
      <dgm:spPr/>
      <dgm:t>
        <a:bodyPr/>
        <a:lstStyle/>
        <a:p>
          <a:endParaRPr lang="en-US"/>
        </a:p>
      </dgm:t>
    </dgm:pt>
    <dgm:pt modelId="{01E5ACF3-E484-482E-B9DA-48DBE240F802}" type="sibTrans" cxnId="{AEFA22A1-41E1-4B6D-A57F-BBCE054618DA}">
      <dgm:prSet/>
      <dgm:spPr/>
      <dgm:t>
        <a:bodyPr/>
        <a:lstStyle/>
        <a:p>
          <a:endParaRPr lang="en-US"/>
        </a:p>
      </dgm:t>
    </dgm:pt>
    <dgm:pt modelId="{B782CC41-FE0E-4BC7-9825-7ED8934342B2}">
      <dgm:prSet phldrT="[Text]" custT="1"/>
      <dgm:spPr/>
      <dgm:t>
        <a:bodyPr/>
        <a:lstStyle/>
        <a:p>
          <a:r>
            <a:rPr lang="en-US" sz="4400" dirty="0" smtClean="0"/>
            <a:t>Practice</a:t>
          </a:r>
          <a:endParaRPr lang="en-US" sz="4400" dirty="0"/>
        </a:p>
      </dgm:t>
    </dgm:pt>
    <dgm:pt modelId="{C3067215-EF2D-461A-BE4A-10C92E49F56B}" type="parTrans" cxnId="{821E3CA0-B691-47DA-87F2-57AEC6316B08}">
      <dgm:prSet/>
      <dgm:spPr/>
      <dgm:t>
        <a:bodyPr/>
        <a:lstStyle/>
        <a:p>
          <a:endParaRPr lang="en-US"/>
        </a:p>
      </dgm:t>
    </dgm:pt>
    <dgm:pt modelId="{61E3DA2D-D994-4CD0-98C0-7748A337601B}" type="sibTrans" cxnId="{821E3CA0-B691-47DA-87F2-57AEC6316B08}">
      <dgm:prSet/>
      <dgm:spPr/>
      <dgm:t>
        <a:bodyPr/>
        <a:lstStyle/>
        <a:p>
          <a:endParaRPr lang="en-US"/>
        </a:p>
      </dgm:t>
    </dgm:pt>
    <dgm:pt modelId="{DDB71C1B-0574-49EF-B8AB-F0ECF05BCA1D}" type="pres">
      <dgm:prSet presAssocID="{F3E85D01-DCD5-418F-8F87-6608C52D9CC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427698-0E90-4C63-AF3C-0E6CF033CBB7}" type="pres">
      <dgm:prSet presAssocID="{D7AB4B0B-84FE-4958-994B-AAF7BB51AA70}" presName="composite" presStyleCnt="0"/>
      <dgm:spPr/>
    </dgm:pt>
    <dgm:pt modelId="{B8801E2E-6480-4FB2-B603-2864D57D279C}" type="pres">
      <dgm:prSet presAssocID="{D7AB4B0B-84FE-4958-994B-AAF7BB51AA70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F89AA-C0DA-4A3B-851D-0CD0AE1243E7}" type="pres">
      <dgm:prSet presAssocID="{D7AB4B0B-84FE-4958-994B-AAF7BB51AA70}" presName="Parent" presStyleLbl="alignNode1" presStyleIdx="0" presStyleCnt="1" custScaleX="7574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A0091-A419-4E49-96DD-45E741FD5534}" type="pres">
      <dgm:prSet presAssocID="{D7AB4B0B-84FE-4958-994B-AAF7BB51AA70}" presName="Accent" presStyleLbl="parChTrans1D1" presStyleIdx="0" presStyleCnt="1"/>
      <dgm:spPr/>
    </dgm:pt>
  </dgm:ptLst>
  <dgm:cxnLst>
    <dgm:cxn modelId="{59DEE86B-5045-401B-BD15-DDA26FBDF704}" type="presOf" srcId="{F3E85D01-DCD5-418F-8F87-6608C52D9CC4}" destId="{DDB71C1B-0574-49EF-B8AB-F0ECF05BCA1D}" srcOrd="0" destOrd="0" presId="urn:microsoft.com/office/officeart/2011/layout/TabList"/>
    <dgm:cxn modelId="{76F22ED8-B634-4955-8076-3D305D7F983D}" type="presOf" srcId="{D7AB4B0B-84FE-4958-994B-AAF7BB51AA70}" destId="{BA2F89AA-C0DA-4A3B-851D-0CD0AE1243E7}" srcOrd="0" destOrd="0" presId="urn:microsoft.com/office/officeart/2011/layout/TabList"/>
    <dgm:cxn modelId="{821E3CA0-B691-47DA-87F2-57AEC6316B08}" srcId="{D7AB4B0B-84FE-4958-994B-AAF7BB51AA70}" destId="{B782CC41-FE0E-4BC7-9825-7ED8934342B2}" srcOrd="0" destOrd="0" parTransId="{C3067215-EF2D-461A-BE4A-10C92E49F56B}" sibTransId="{61E3DA2D-D994-4CD0-98C0-7748A337601B}"/>
    <dgm:cxn modelId="{EEBDE1BD-5E71-4933-8EE8-2E64E2632529}" type="presOf" srcId="{B782CC41-FE0E-4BC7-9825-7ED8934342B2}" destId="{B8801E2E-6480-4FB2-B603-2864D57D279C}" srcOrd="0" destOrd="0" presId="urn:microsoft.com/office/officeart/2011/layout/TabList"/>
    <dgm:cxn modelId="{AEFA22A1-41E1-4B6D-A57F-BBCE054618DA}" srcId="{F3E85D01-DCD5-418F-8F87-6608C52D9CC4}" destId="{D7AB4B0B-84FE-4958-994B-AAF7BB51AA70}" srcOrd="0" destOrd="0" parTransId="{A7D9D844-4A87-4D2C-939A-3062486A3204}" sibTransId="{01E5ACF3-E484-482E-B9DA-48DBE240F802}"/>
    <dgm:cxn modelId="{CBFCA933-C5D2-4F83-9B69-5947A0679BA5}" type="presParOf" srcId="{DDB71C1B-0574-49EF-B8AB-F0ECF05BCA1D}" destId="{4E427698-0E90-4C63-AF3C-0E6CF033CBB7}" srcOrd="0" destOrd="0" presId="urn:microsoft.com/office/officeart/2011/layout/TabList"/>
    <dgm:cxn modelId="{DE43A23A-3599-4ACC-BB3A-960D278A238D}" type="presParOf" srcId="{4E427698-0E90-4C63-AF3C-0E6CF033CBB7}" destId="{B8801E2E-6480-4FB2-B603-2864D57D279C}" srcOrd="0" destOrd="0" presId="urn:microsoft.com/office/officeart/2011/layout/TabList"/>
    <dgm:cxn modelId="{EDB59ADC-1989-4D47-8EE9-F90A512C4C4D}" type="presParOf" srcId="{4E427698-0E90-4C63-AF3C-0E6CF033CBB7}" destId="{BA2F89AA-C0DA-4A3B-851D-0CD0AE1243E7}" srcOrd="1" destOrd="0" presId="urn:microsoft.com/office/officeart/2011/layout/TabList"/>
    <dgm:cxn modelId="{017035DD-4361-4BFF-84AB-6D9A2B95006D}" type="presParOf" srcId="{4E427698-0E90-4C63-AF3C-0E6CF033CBB7}" destId="{FBEA0091-A419-4E49-96DD-45E741FD5534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D0AF11-B00A-4602-9599-1CB6A9C043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F1693-6482-4882-8DA4-0A38705D4ABD}">
      <dgm:prSet phldrT="[Text]" custT="1"/>
      <dgm:spPr/>
      <dgm:t>
        <a:bodyPr/>
        <a:lstStyle/>
        <a:p>
          <a:r>
            <a:rPr lang="en-US" sz="1400" b="0" i="0" dirty="0" smtClean="0"/>
            <a:t>Exercise 8: A </a:t>
          </a:r>
          <a:r>
            <a:rPr lang="en-US" sz="1400" dirty="0" smtClean="0"/>
            <a:t>program that accepts any character, float or integer, and prints the next four characters, floats or integers in multiples of 3</a:t>
          </a:r>
          <a:endParaRPr lang="en-US" sz="1400" dirty="0"/>
        </a:p>
      </dgm:t>
    </dgm:pt>
    <dgm:pt modelId="{F7F7746A-147C-40D4-BEFC-6100555F737B}" type="parTrans" cxnId="{4F622182-EE5A-43BF-86A3-C55B78379964}">
      <dgm:prSet/>
      <dgm:spPr/>
      <dgm:t>
        <a:bodyPr/>
        <a:lstStyle/>
        <a:p>
          <a:endParaRPr lang="en-US" sz="2800"/>
        </a:p>
      </dgm:t>
    </dgm:pt>
    <dgm:pt modelId="{41B8F6DC-CBFE-4FD9-895B-6266EF9AED17}" type="sibTrans" cxnId="{4F622182-EE5A-43BF-86A3-C55B78379964}">
      <dgm:prSet/>
      <dgm:spPr/>
      <dgm:t>
        <a:bodyPr/>
        <a:lstStyle/>
        <a:p>
          <a:endParaRPr lang="en-US" sz="2800"/>
        </a:p>
      </dgm:t>
    </dgm:pt>
    <dgm:pt modelId="{9EB3E629-71BF-4F6C-9CF2-DCB124A15671}" type="pres">
      <dgm:prSet presAssocID="{0CD0AF11-B00A-4602-9599-1CB6A9C043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A4CFD-75B8-4FAA-9FCF-5D9EB86EC75E}" type="pres">
      <dgm:prSet presAssocID="{6BAF1693-6482-4882-8DA4-0A38705D4ABD}" presName="parentText" presStyleLbl="node1" presStyleIdx="0" presStyleCnt="1" custScaleY="316646" custLinFactNeighborX="-5080" custLinFactNeighborY="38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95027-4DFA-4FAE-BAB7-9F900AE82D7E}" type="presOf" srcId="{0CD0AF11-B00A-4602-9599-1CB6A9C0439A}" destId="{9EB3E629-71BF-4F6C-9CF2-DCB124A15671}" srcOrd="0" destOrd="0" presId="urn:microsoft.com/office/officeart/2005/8/layout/vList2"/>
    <dgm:cxn modelId="{4F622182-EE5A-43BF-86A3-C55B78379964}" srcId="{0CD0AF11-B00A-4602-9599-1CB6A9C0439A}" destId="{6BAF1693-6482-4882-8DA4-0A38705D4ABD}" srcOrd="0" destOrd="0" parTransId="{F7F7746A-147C-40D4-BEFC-6100555F737B}" sibTransId="{41B8F6DC-CBFE-4FD9-895B-6266EF9AED17}"/>
    <dgm:cxn modelId="{EB77B0E5-E0DE-4D9A-9B4B-4E5F6A75BCDA}" type="presOf" srcId="{6BAF1693-6482-4882-8DA4-0A38705D4ABD}" destId="{3B0A4CFD-75B8-4FAA-9FCF-5D9EB86EC75E}" srcOrd="0" destOrd="0" presId="urn:microsoft.com/office/officeart/2005/8/layout/vList2"/>
    <dgm:cxn modelId="{8AF91251-7A31-4EA7-9DE9-2F1F906BFAC7}" type="presParOf" srcId="{9EB3E629-71BF-4F6C-9CF2-DCB124A15671}" destId="{3B0A4CFD-75B8-4FAA-9FCF-5D9EB86EC7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788C14-C043-4FDC-93AD-A7E837277E7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C98DDC-AA4B-4226-992A-74342484E607}">
      <dgm:prSet phldrT="[Text]" custT="1"/>
      <dgm:spPr>
        <a:solidFill>
          <a:srgbClr val="FFCDCD"/>
        </a:solidFill>
      </dgm:spPr>
      <dgm:t>
        <a:bodyPr/>
        <a:lstStyle/>
        <a:p>
          <a:r>
            <a:rPr lang="en-US" sz="1800" b="0" i="0" dirty="0" smtClean="0">
              <a:solidFill>
                <a:srgbClr val="2A2A2A"/>
              </a:solidFill>
              <a:effectLst/>
            </a:rPr>
            <a:t>Using Switch statement, write a program that displays the following menu for the food items available to take order from the customer.</a:t>
          </a:r>
        </a:p>
        <a:p>
          <a:r>
            <a:rPr lang="en-US" sz="1800" b="0" i="0" dirty="0" smtClean="0">
              <a:solidFill>
                <a:srgbClr val="2A2A2A"/>
              </a:solidFill>
              <a:effectLst/>
            </a:rPr>
            <a:t>The program inputs the type of food and quantity. It finally displays the total charges for the order according to price criteria.</a:t>
          </a:r>
          <a:r>
            <a:rPr lang="en-US" sz="1800" dirty="0" smtClean="0">
              <a:solidFill>
                <a:srgbClr val="2A2A2A"/>
              </a:solidFill>
              <a:effectLst/>
            </a:rPr>
            <a:t/>
          </a:r>
          <a:br>
            <a:rPr lang="en-US" sz="1800" dirty="0" smtClean="0">
              <a:solidFill>
                <a:srgbClr val="2A2A2A"/>
              </a:solidFill>
              <a:effectLst/>
            </a:rPr>
          </a:br>
          <a:endParaRPr lang="en-US" sz="1800" dirty="0">
            <a:solidFill>
              <a:srgbClr val="2A2A2A"/>
            </a:solidFill>
            <a:effectLst/>
          </a:endParaRPr>
        </a:p>
      </dgm:t>
    </dgm:pt>
    <dgm:pt modelId="{64FA2E13-88BC-4ACA-8966-B7FD987E5E4C}" type="parTrans" cxnId="{4859D3E0-1268-4BD3-B2AA-662DBE2317EC}">
      <dgm:prSet/>
      <dgm:spPr/>
      <dgm:t>
        <a:bodyPr/>
        <a:lstStyle/>
        <a:p>
          <a:endParaRPr lang="en-US" sz="2400"/>
        </a:p>
      </dgm:t>
    </dgm:pt>
    <dgm:pt modelId="{55F2B386-250C-4FCC-BA74-65AD53C00F47}" type="sibTrans" cxnId="{4859D3E0-1268-4BD3-B2AA-662DBE2317EC}">
      <dgm:prSet/>
      <dgm:spPr/>
      <dgm:t>
        <a:bodyPr/>
        <a:lstStyle/>
        <a:p>
          <a:endParaRPr lang="en-US" sz="2400"/>
        </a:p>
      </dgm:t>
    </dgm:pt>
    <dgm:pt modelId="{B5A07DFB-5220-403D-B7DE-3D3F9B777C79}" type="pres">
      <dgm:prSet presAssocID="{F3788C14-C043-4FDC-93AD-A7E837277E74}" presName="linear" presStyleCnt="0">
        <dgm:presLayoutVars>
          <dgm:animLvl val="lvl"/>
          <dgm:resizeHandles val="exact"/>
        </dgm:presLayoutVars>
      </dgm:prSet>
      <dgm:spPr/>
    </dgm:pt>
    <dgm:pt modelId="{C25791B9-9510-44D1-B11C-9CAF0D9E806C}" type="pres">
      <dgm:prSet presAssocID="{62C98DDC-AA4B-4226-992A-74342484E607}" presName="parentText" presStyleLbl="node1" presStyleIdx="0" presStyleCnt="1" custScaleY="497830" custLinFactNeighborX="-2316" custLinFactNeighborY="-163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E41DD9-AFF9-40AB-87A4-E0D2EEE0A737}" type="presOf" srcId="{F3788C14-C043-4FDC-93AD-A7E837277E74}" destId="{B5A07DFB-5220-403D-B7DE-3D3F9B777C79}" srcOrd="0" destOrd="0" presId="urn:microsoft.com/office/officeart/2005/8/layout/vList2"/>
    <dgm:cxn modelId="{4859D3E0-1268-4BD3-B2AA-662DBE2317EC}" srcId="{F3788C14-C043-4FDC-93AD-A7E837277E74}" destId="{62C98DDC-AA4B-4226-992A-74342484E607}" srcOrd="0" destOrd="0" parTransId="{64FA2E13-88BC-4ACA-8966-B7FD987E5E4C}" sibTransId="{55F2B386-250C-4FCC-BA74-65AD53C00F47}"/>
    <dgm:cxn modelId="{596454BD-B0C6-4FBD-B395-2ECFF67F378D}" type="presOf" srcId="{62C98DDC-AA4B-4226-992A-74342484E607}" destId="{C25791B9-9510-44D1-B11C-9CAF0D9E806C}" srcOrd="0" destOrd="0" presId="urn:microsoft.com/office/officeart/2005/8/layout/vList2"/>
    <dgm:cxn modelId="{53F97E1B-A05B-4C97-9E87-A62B1F77A0EC}" type="presParOf" srcId="{B5A07DFB-5220-403D-B7DE-3D3F9B777C79}" destId="{C25791B9-9510-44D1-B11C-9CAF0D9E80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788C14-C043-4FDC-93AD-A7E837277E7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C98DDC-AA4B-4226-992A-74342484E607}">
      <dgm:prSet phldrT="[Text]" custT="1"/>
      <dgm:spPr>
        <a:solidFill>
          <a:srgbClr val="431D30"/>
        </a:solidFill>
      </dgm:spPr>
      <dgm:t>
        <a:bodyPr/>
        <a:lstStyle/>
        <a:p>
          <a:r>
            <a:rPr lang="en-US" sz="2000" b="0" i="0" dirty="0" smtClean="0">
              <a:effectLst/>
            </a:rPr>
            <a:t>Using a nested for loop w</a:t>
          </a:r>
          <a:r>
            <a:rPr lang="en-US" sz="2000" b="0" i="0" dirty="0" smtClean="0"/>
            <a:t>rite a program in C to display the multiplication table vertically from 1 to n, such that the output will be:</a:t>
          </a:r>
          <a:endParaRPr lang="en-US" sz="2000" dirty="0">
            <a:effectLst/>
          </a:endParaRPr>
        </a:p>
      </dgm:t>
    </dgm:pt>
    <dgm:pt modelId="{64FA2E13-88BC-4ACA-8966-B7FD987E5E4C}" type="parTrans" cxnId="{4859D3E0-1268-4BD3-B2AA-662DBE2317EC}">
      <dgm:prSet/>
      <dgm:spPr/>
      <dgm:t>
        <a:bodyPr/>
        <a:lstStyle/>
        <a:p>
          <a:endParaRPr lang="en-US" sz="3200"/>
        </a:p>
      </dgm:t>
    </dgm:pt>
    <dgm:pt modelId="{55F2B386-250C-4FCC-BA74-65AD53C00F47}" type="sibTrans" cxnId="{4859D3E0-1268-4BD3-B2AA-662DBE2317EC}">
      <dgm:prSet/>
      <dgm:spPr/>
      <dgm:t>
        <a:bodyPr/>
        <a:lstStyle/>
        <a:p>
          <a:endParaRPr lang="en-US" sz="3200"/>
        </a:p>
      </dgm:t>
    </dgm:pt>
    <dgm:pt modelId="{B5A07DFB-5220-403D-B7DE-3D3F9B777C79}" type="pres">
      <dgm:prSet presAssocID="{F3788C14-C043-4FDC-93AD-A7E837277E74}" presName="linear" presStyleCnt="0">
        <dgm:presLayoutVars>
          <dgm:animLvl val="lvl"/>
          <dgm:resizeHandles val="exact"/>
        </dgm:presLayoutVars>
      </dgm:prSet>
      <dgm:spPr/>
    </dgm:pt>
    <dgm:pt modelId="{C25791B9-9510-44D1-B11C-9CAF0D9E806C}" type="pres">
      <dgm:prSet presAssocID="{62C98DDC-AA4B-4226-992A-74342484E607}" presName="parentText" presStyleLbl="node1" presStyleIdx="0" presStyleCnt="1" custScaleY="788059" custLinFactNeighborY="-666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E41DD9-AFF9-40AB-87A4-E0D2EEE0A737}" type="presOf" srcId="{F3788C14-C043-4FDC-93AD-A7E837277E74}" destId="{B5A07DFB-5220-403D-B7DE-3D3F9B777C79}" srcOrd="0" destOrd="0" presId="urn:microsoft.com/office/officeart/2005/8/layout/vList2"/>
    <dgm:cxn modelId="{4859D3E0-1268-4BD3-B2AA-662DBE2317EC}" srcId="{F3788C14-C043-4FDC-93AD-A7E837277E74}" destId="{62C98DDC-AA4B-4226-992A-74342484E607}" srcOrd="0" destOrd="0" parTransId="{64FA2E13-88BC-4ACA-8966-B7FD987E5E4C}" sibTransId="{55F2B386-250C-4FCC-BA74-65AD53C00F47}"/>
    <dgm:cxn modelId="{596454BD-B0C6-4FBD-B395-2ECFF67F378D}" type="presOf" srcId="{62C98DDC-AA4B-4226-992A-74342484E607}" destId="{C25791B9-9510-44D1-B11C-9CAF0D9E806C}" srcOrd="0" destOrd="0" presId="urn:microsoft.com/office/officeart/2005/8/layout/vList2"/>
    <dgm:cxn modelId="{53F97E1B-A05B-4C97-9E87-A62B1F77A0EC}" type="presParOf" srcId="{B5A07DFB-5220-403D-B7DE-3D3F9B777C79}" destId="{C25791B9-9510-44D1-B11C-9CAF0D9E80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D470E-C940-4F71-8CE3-AB101D1827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84DCF-F2A4-41C9-93E2-2533C4CE2FF2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In programming, a loop is used to repeat a block of code until the specified condition is met.</a:t>
          </a:r>
          <a:endParaRPr lang="en-US" dirty="0"/>
        </a:p>
      </dgm:t>
    </dgm:pt>
    <dgm:pt modelId="{057638AF-3838-46F2-9D27-D65EF03E2FAB}" type="parTrans" cxnId="{63564C84-3998-40D5-ACF3-12102916B6BB}">
      <dgm:prSet/>
      <dgm:spPr/>
      <dgm:t>
        <a:bodyPr/>
        <a:lstStyle/>
        <a:p>
          <a:endParaRPr lang="en-US"/>
        </a:p>
      </dgm:t>
    </dgm:pt>
    <dgm:pt modelId="{ACA94262-F5CB-4093-B177-9CEDF01AD196}" type="sibTrans" cxnId="{63564C84-3998-40D5-ACF3-12102916B6BB}">
      <dgm:prSet/>
      <dgm:spPr/>
      <dgm:t>
        <a:bodyPr/>
        <a:lstStyle/>
        <a:p>
          <a:endParaRPr lang="en-US"/>
        </a:p>
      </dgm:t>
    </dgm:pt>
    <dgm:pt modelId="{877B7224-FCE5-48C6-BA5D-BC6D9363DBA2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C programming has three types of loops:</a:t>
          </a:r>
          <a:endParaRPr lang="en-US" dirty="0"/>
        </a:p>
      </dgm:t>
    </dgm:pt>
    <dgm:pt modelId="{00D0B594-928A-4F3F-86FE-07E568004A35}" type="parTrans" cxnId="{5357CAAD-7707-488B-B002-106B88F625BA}">
      <dgm:prSet/>
      <dgm:spPr/>
      <dgm:t>
        <a:bodyPr/>
        <a:lstStyle/>
        <a:p>
          <a:endParaRPr lang="en-US"/>
        </a:p>
      </dgm:t>
    </dgm:pt>
    <dgm:pt modelId="{10DE9274-1742-4D0A-BCF8-F41D7741A8A8}" type="sibTrans" cxnId="{5357CAAD-7707-488B-B002-106B88F625BA}">
      <dgm:prSet/>
      <dgm:spPr/>
      <dgm:t>
        <a:bodyPr/>
        <a:lstStyle/>
        <a:p>
          <a:endParaRPr lang="en-US"/>
        </a:p>
      </dgm:t>
    </dgm:pt>
    <dgm:pt modelId="{CF643F89-4B26-402E-90EB-B663055B3400}">
      <dgm:prSet phldrT="[Text]"/>
      <dgm:spPr/>
      <dgm:t>
        <a:bodyPr/>
        <a:lstStyle/>
        <a:p>
          <a:r>
            <a:rPr lang="en-US" smtClean="0">
              <a:latin typeface="+mj-lt"/>
            </a:rPr>
            <a:t>For loop</a:t>
          </a:r>
          <a:endParaRPr lang="en-US" dirty="0"/>
        </a:p>
      </dgm:t>
    </dgm:pt>
    <dgm:pt modelId="{939728D2-B709-470A-9B5D-678E212ABA48}" type="parTrans" cxnId="{CA33C4EB-5387-4A3C-B506-FE80973824FF}">
      <dgm:prSet/>
      <dgm:spPr/>
      <dgm:t>
        <a:bodyPr/>
        <a:lstStyle/>
        <a:p>
          <a:endParaRPr lang="en-US"/>
        </a:p>
      </dgm:t>
    </dgm:pt>
    <dgm:pt modelId="{EE56449F-404A-4F70-960C-D9F9B8BBD385}" type="sibTrans" cxnId="{CA33C4EB-5387-4A3C-B506-FE80973824FF}">
      <dgm:prSet/>
      <dgm:spPr/>
      <dgm:t>
        <a:bodyPr/>
        <a:lstStyle/>
        <a:p>
          <a:endParaRPr lang="en-US"/>
        </a:p>
      </dgm:t>
    </dgm:pt>
    <dgm:pt modelId="{7B31C4A9-F4DD-4224-8D88-229E6D3CB1AB}">
      <dgm:prSet/>
      <dgm:spPr/>
      <dgm:t>
        <a:bodyPr/>
        <a:lstStyle/>
        <a:p>
          <a:r>
            <a:rPr lang="en-US" smtClean="0">
              <a:latin typeface="+mj-lt"/>
            </a:rPr>
            <a:t>While loop</a:t>
          </a:r>
          <a:endParaRPr lang="en-US" dirty="0" smtClean="0">
            <a:latin typeface="+mj-lt"/>
          </a:endParaRPr>
        </a:p>
      </dgm:t>
    </dgm:pt>
    <dgm:pt modelId="{47069BAA-507F-4D3F-A738-749F05BAD7DC}" type="parTrans" cxnId="{C33A8A46-9B5D-47B8-80FF-D0065214860C}">
      <dgm:prSet/>
      <dgm:spPr/>
      <dgm:t>
        <a:bodyPr/>
        <a:lstStyle/>
        <a:p>
          <a:endParaRPr lang="en-US"/>
        </a:p>
      </dgm:t>
    </dgm:pt>
    <dgm:pt modelId="{A7B2734A-5911-4E01-90FE-1521332E8EF7}" type="sibTrans" cxnId="{C33A8A46-9B5D-47B8-80FF-D0065214860C}">
      <dgm:prSet/>
      <dgm:spPr/>
      <dgm:t>
        <a:bodyPr/>
        <a:lstStyle/>
        <a:p>
          <a:endParaRPr lang="en-US"/>
        </a:p>
      </dgm:t>
    </dgm:pt>
    <dgm:pt modelId="{20D69193-FD26-47F9-A646-8070E9C1BDA1}">
      <dgm:prSet/>
      <dgm:spPr/>
      <dgm:t>
        <a:bodyPr/>
        <a:lstStyle/>
        <a:p>
          <a:r>
            <a:rPr lang="en-US" smtClean="0">
              <a:latin typeface="+mj-lt"/>
            </a:rPr>
            <a:t>Do…while loop</a:t>
          </a:r>
          <a:endParaRPr lang="en-US" dirty="0" smtClean="0">
            <a:latin typeface="+mj-lt"/>
          </a:endParaRPr>
        </a:p>
      </dgm:t>
    </dgm:pt>
    <dgm:pt modelId="{F80229FF-0030-4A55-843E-BFE22695B8B7}" type="parTrans" cxnId="{448700CC-2258-4460-8044-B18006BB902B}">
      <dgm:prSet/>
      <dgm:spPr/>
      <dgm:t>
        <a:bodyPr/>
        <a:lstStyle/>
        <a:p>
          <a:endParaRPr lang="en-US"/>
        </a:p>
      </dgm:t>
    </dgm:pt>
    <dgm:pt modelId="{A0CDB275-3A0A-499A-AF2D-5A28F2403C07}" type="sibTrans" cxnId="{448700CC-2258-4460-8044-B18006BB902B}">
      <dgm:prSet/>
      <dgm:spPr/>
      <dgm:t>
        <a:bodyPr/>
        <a:lstStyle/>
        <a:p>
          <a:endParaRPr lang="en-US"/>
        </a:p>
      </dgm:t>
    </dgm:pt>
    <dgm:pt modelId="{4B1D4F4E-B8AF-4189-A980-2461570E45D1}" type="pres">
      <dgm:prSet presAssocID="{12FD470E-C940-4F71-8CE3-AB101D1827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23ED4A-0FC9-4093-AB3A-ED87A64582F3}" type="pres">
      <dgm:prSet presAssocID="{A9584DCF-F2A4-41C9-93E2-2533C4CE2F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8CA57-8962-4953-B35C-ED0DEB25CEA3}" type="pres">
      <dgm:prSet presAssocID="{ACA94262-F5CB-4093-B177-9CEDF01AD196}" presName="spacer" presStyleCnt="0"/>
      <dgm:spPr/>
    </dgm:pt>
    <dgm:pt modelId="{13FB14E5-A55C-499B-8111-AC50C0B75608}" type="pres">
      <dgm:prSet presAssocID="{877B7224-FCE5-48C6-BA5D-BC6D9363DBA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23E8D-6074-414E-BE42-D5FE6C3F1845}" type="pres">
      <dgm:prSet presAssocID="{877B7224-FCE5-48C6-BA5D-BC6D9363DBA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4CBD4-4C4A-4B08-A7A6-6AC1F2CAC649}" type="presOf" srcId="{CF643F89-4B26-402E-90EB-B663055B3400}" destId="{1F223E8D-6074-414E-BE42-D5FE6C3F1845}" srcOrd="0" destOrd="0" presId="urn:microsoft.com/office/officeart/2005/8/layout/vList2"/>
    <dgm:cxn modelId="{91038FED-AC56-4F2F-9574-745C0BF790F3}" type="presOf" srcId="{20D69193-FD26-47F9-A646-8070E9C1BDA1}" destId="{1F223E8D-6074-414E-BE42-D5FE6C3F1845}" srcOrd="0" destOrd="2" presId="urn:microsoft.com/office/officeart/2005/8/layout/vList2"/>
    <dgm:cxn modelId="{C33A8A46-9B5D-47B8-80FF-D0065214860C}" srcId="{877B7224-FCE5-48C6-BA5D-BC6D9363DBA2}" destId="{7B31C4A9-F4DD-4224-8D88-229E6D3CB1AB}" srcOrd="1" destOrd="0" parTransId="{47069BAA-507F-4D3F-A738-749F05BAD7DC}" sibTransId="{A7B2734A-5911-4E01-90FE-1521332E8EF7}"/>
    <dgm:cxn modelId="{448700CC-2258-4460-8044-B18006BB902B}" srcId="{877B7224-FCE5-48C6-BA5D-BC6D9363DBA2}" destId="{20D69193-FD26-47F9-A646-8070E9C1BDA1}" srcOrd="2" destOrd="0" parTransId="{F80229FF-0030-4A55-843E-BFE22695B8B7}" sibTransId="{A0CDB275-3A0A-499A-AF2D-5A28F2403C07}"/>
    <dgm:cxn modelId="{5357CAAD-7707-488B-B002-106B88F625BA}" srcId="{12FD470E-C940-4F71-8CE3-AB101D1827A6}" destId="{877B7224-FCE5-48C6-BA5D-BC6D9363DBA2}" srcOrd="1" destOrd="0" parTransId="{00D0B594-928A-4F3F-86FE-07E568004A35}" sibTransId="{10DE9274-1742-4D0A-BCF8-F41D7741A8A8}"/>
    <dgm:cxn modelId="{CAAD1088-B742-4821-AF0C-5157664BA45F}" type="presOf" srcId="{A9584DCF-F2A4-41C9-93E2-2533C4CE2FF2}" destId="{0D23ED4A-0FC9-4093-AB3A-ED87A64582F3}" srcOrd="0" destOrd="0" presId="urn:microsoft.com/office/officeart/2005/8/layout/vList2"/>
    <dgm:cxn modelId="{CA33C4EB-5387-4A3C-B506-FE80973824FF}" srcId="{877B7224-FCE5-48C6-BA5D-BC6D9363DBA2}" destId="{CF643F89-4B26-402E-90EB-B663055B3400}" srcOrd="0" destOrd="0" parTransId="{939728D2-B709-470A-9B5D-678E212ABA48}" sibTransId="{EE56449F-404A-4F70-960C-D9F9B8BBD385}"/>
    <dgm:cxn modelId="{AA4A7880-D166-48B2-B454-4EB4442E576A}" type="presOf" srcId="{7B31C4A9-F4DD-4224-8D88-229E6D3CB1AB}" destId="{1F223E8D-6074-414E-BE42-D5FE6C3F1845}" srcOrd="0" destOrd="1" presId="urn:microsoft.com/office/officeart/2005/8/layout/vList2"/>
    <dgm:cxn modelId="{7D5EAA52-E9E4-436F-AD00-70392A63637F}" type="presOf" srcId="{12FD470E-C940-4F71-8CE3-AB101D1827A6}" destId="{4B1D4F4E-B8AF-4189-A980-2461570E45D1}" srcOrd="0" destOrd="0" presId="urn:microsoft.com/office/officeart/2005/8/layout/vList2"/>
    <dgm:cxn modelId="{63564C84-3998-40D5-ACF3-12102916B6BB}" srcId="{12FD470E-C940-4F71-8CE3-AB101D1827A6}" destId="{A9584DCF-F2A4-41C9-93E2-2533C4CE2FF2}" srcOrd="0" destOrd="0" parTransId="{057638AF-3838-46F2-9D27-D65EF03E2FAB}" sibTransId="{ACA94262-F5CB-4093-B177-9CEDF01AD196}"/>
    <dgm:cxn modelId="{ACB29F08-26C0-4EC3-9138-99BF39D90EF3}" type="presOf" srcId="{877B7224-FCE5-48C6-BA5D-BC6D9363DBA2}" destId="{13FB14E5-A55C-499B-8111-AC50C0B75608}" srcOrd="0" destOrd="0" presId="urn:microsoft.com/office/officeart/2005/8/layout/vList2"/>
    <dgm:cxn modelId="{5F4C2ABA-0A6E-4735-8E8E-9D7F454ADB38}" type="presParOf" srcId="{4B1D4F4E-B8AF-4189-A980-2461570E45D1}" destId="{0D23ED4A-0FC9-4093-AB3A-ED87A64582F3}" srcOrd="0" destOrd="0" presId="urn:microsoft.com/office/officeart/2005/8/layout/vList2"/>
    <dgm:cxn modelId="{11565A7A-6D96-4D55-BAD1-006C8E9D840F}" type="presParOf" srcId="{4B1D4F4E-B8AF-4189-A980-2461570E45D1}" destId="{2418CA57-8962-4953-B35C-ED0DEB25CEA3}" srcOrd="1" destOrd="0" presId="urn:microsoft.com/office/officeart/2005/8/layout/vList2"/>
    <dgm:cxn modelId="{AC6764DB-DC67-409B-A884-660B32A98438}" type="presParOf" srcId="{4B1D4F4E-B8AF-4189-A980-2461570E45D1}" destId="{13FB14E5-A55C-499B-8111-AC50C0B75608}" srcOrd="2" destOrd="0" presId="urn:microsoft.com/office/officeart/2005/8/layout/vList2"/>
    <dgm:cxn modelId="{637C456F-5E2E-4939-A029-55CEF11FBFB7}" type="presParOf" srcId="{4B1D4F4E-B8AF-4189-A980-2461570E45D1}" destId="{1F223E8D-6074-414E-BE42-D5FE6C3F18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8D1859-9283-44A3-A027-A0F8760DA8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07CAE7-9E5E-41F8-95F6-7D7FA647C727}">
      <dgm:prSet phldrT="[Text]"/>
      <dgm:spPr/>
      <dgm:t>
        <a:bodyPr/>
        <a:lstStyle/>
        <a:p>
          <a:r>
            <a:rPr lang="en-US" dirty="0" smtClean="0"/>
            <a:t>for loop</a:t>
          </a:r>
          <a:endParaRPr lang="en-US" dirty="0"/>
        </a:p>
      </dgm:t>
    </dgm:pt>
    <dgm:pt modelId="{9214C9A9-AFD7-49D8-B5C4-D9CA1FF5133D}" type="parTrans" cxnId="{1BCD96AA-8B9C-4A4E-BD62-FBFC002ED595}">
      <dgm:prSet/>
      <dgm:spPr/>
      <dgm:t>
        <a:bodyPr/>
        <a:lstStyle/>
        <a:p>
          <a:endParaRPr lang="en-US"/>
        </a:p>
      </dgm:t>
    </dgm:pt>
    <dgm:pt modelId="{45C57E63-BCF0-41D4-BADD-C9A6A99B2931}" type="sibTrans" cxnId="{1BCD96AA-8B9C-4A4E-BD62-FBFC002ED595}">
      <dgm:prSet/>
      <dgm:spPr/>
      <dgm:t>
        <a:bodyPr/>
        <a:lstStyle/>
        <a:p>
          <a:endParaRPr lang="en-US"/>
        </a:p>
      </dgm:t>
    </dgm:pt>
    <dgm:pt modelId="{A65782FE-0E25-4B6C-B06B-E0CAE3F390C8}">
      <dgm:prSet phldrT="[Text]"/>
      <dgm:spPr/>
      <dgm:t>
        <a:bodyPr/>
        <a:lstStyle/>
        <a:p>
          <a:r>
            <a:rPr lang="en-US" dirty="0" smtClean="0"/>
            <a:t>The syntax of the </a:t>
          </a:r>
          <a:r>
            <a: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</a:t>
          </a:r>
          <a:r>
            <a:rPr lang="en-US" dirty="0" smtClean="0"/>
            <a:t> loop is:</a:t>
          </a:r>
          <a:endParaRPr lang="en-US" dirty="0"/>
        </a:p>
      </dgm:t>
    </dgm:pt>
    <dgm:pt modelId="{52AB0A88-B5E8-4484-8498-2AB0D6F17F2B}" type="parTrans" cxnId="{3462BC38-FB98-479B-854C-06119E6DDAE2}">
      <dgm:prSet/>
      <dgm:spPr/>
      <dgm:t>
        <a:bodyPr/>
        <a:lstStyle/>
        <a:p>
          <a:endParaRPr lang="en-US"/>
        </a:p>
      </dgm:t>
    </dgm:pt>
    <dgm:pt modelId="{DF54E079-5E95-4985-88E4-7ACABA8231E6}" type="sibTrans" cxnId="{3462BC38-FB98-479B-854C-06119E6DDAE2}">
      <dgm:prSet/>
      <dgm:spPr/>
      <dgm:t>
        <a:bodyPr/>
        <a:lstStyle/>
        <a:p>
          <a:endParaRPr lang="en-US"/>
        </a:p>
      </dgm:t>
    </dgm:pt>
    <dgm:pt modelId="{F3834A18-B1CB-4C18-9BC4-E8B9A6445A30}" type="pres">
      <dgm:prSet presAssocID="{3A8D1859-9283-44A3-A027-A0F8760DA8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3B2F9F-7C69-442A-9262-B93D587D9F2C}" type="pres">
      <dgm:prSet presAssocID="{C907CAE7-9E5E-41F8-95F6-7D7FA647C727}" presName="parentLin" presStyleCnt="0"/>
      <dgm:spPr/>
    </dgm:pt>
    <dgm:pt modelId="{4B283C26-2AAB-4E49-8744-7A4783AFC647}" type="pres">
      <dgm:prSet presAssocID="{C907CAE7-9E5E-41F8-95F6-7D7FA647C727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254EF65-D248-4972-B2D9-411B28A8411F}" type="pres">
      <dgm:prSet presAssocID="{C907CAE7-9E5E-41F8-95F6-7D7FA647C7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FD853-664E-4024-B24D-0E386DFF17E8}" type="pres">
      <dgm:prSet presAssocID="{C907CAE7-9E5E-41F8-95F6-7D7FA647C727}" presName="negativeSpace" presStyleCnt="0"/>
      <dgm:spPr/>
    </dgm:pt>
    <dgm:pt modelId="{3E24522B-8B9E-4E45-83F5-345E9E218BF0}" type="pres">
      <dgm:prSet presAssocID="{C907CAE7-9E5E-41F8-95F6-7D7FA647C72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0B92C-5A44-4FE1-A5B0-07A7D85B2EC2}" type="presOf" srcId="{3A8D1859-9283-44A3-A027-A0F8760DA8C1}" destId="{F3834A18-B1CB-4C18-9BC4-E8B9A6445A30}" srcOrd="0" destOrd="0" presId="urn:microsoft.com/office/officeart/2005/8/layout/list1"/>
    <dgm:cxn modelId="{1BCD96AA-8B9C-4A4E-BD62-FBFC002ED595}" srcId="{3A8D1859-9283-44A3-A027-A0F8760DA8C1}" destId="{C907CAE7-9E5E-41F8-95F6-7D7FA647C727}" srcOrd="0" destOrd="0" parTransId="{9214C9A9-AFD7-49D8-B5C4-D9CA1FF5133D}" sibTransId="{45C57E63-BCF0-41D4-BADD-C9A6A99B2931}"/>
    <dgm:cxn modelId="{C86C6010-36EC-49BB-B486-9FD2B500D319}" type="presOf" srcId="{C907CAE7-9E5E-41F8-95F6-7D7FA647C727}" destId="{4B283C26-2AAB-4E49-8744-7A4783AFC647}" srcOrd="0" destOrd="0" presId="urn:microsoft.com/office/officeart/2005/8/layout/list1"/>
    <dgm:cxn modelId="{2D4CC5CA-1125-41B7-85AB-96F9062BD8D4}" type="presOf" srcId="{C907CAE7-9E5E-41F8-95F6-7D7FA647C727}" destId="{8254EF65-D248-4972-B2D9-411B28A8411F}" srcOrd="1" destOrd="0" presId="urn:microsoft.com/office/officeart/2005/8/layout/list1"/>
    <dgm:cxn modelId="{3462BC38-FB98-479B-854C-06119E6DDAE2}" srcId="{C907CAE7-9E5E-41F8-95F6-7D7FA647C727}" destId="{A65782FE-0E25-4B6C-B06B-E0CAE3F390C8}" srcOrd="0" destOrd="0" parTransId="{52AB0A88-B5E8-4484-8498-2AB0D6F17F2B}" sibTransId="{DF54E079-5E95-4985-88E4-7ACABA8231E6}"/>
    <dgm:cxn modelId="{4DC4CB99-3139-45FB-A419-7EDF30A1C961}" type="presOf" srcId="{A65782FE-0E25-4B6C-B06B-E0CAE3F390C8}" destId="{3E24522B-8B9E-4E45-83F5-345E9E218BF0}" srcOrd="0" destOrd="0" presId="urn:microsoft.com/office/officeart/2005/8/layout/list1"/>
    <dgm:cxn modelId="{2A651768-8911-49E0-BA3C-7808B5205A94}" type="presParOf" srcId="{F3834A18-B1CB-4C18-9BC4-E8B9A6445A30}" destId="{A83B2F9F-7C69-442A-9262-B93D587D9F2C}" srcOrd="0" destOrd="0" presId="urn:microsoft.com/office/officeart/2005/8/layout/list1"/>
    <dgm:cxn modelId="{F9C8CC00-3EEC-45C8-8A75-9C18CA6D8D58}" type="presParOf" srcId="{A83B2F9F-7C69-442A-9262-B93D587D9F2C}" destId="{4B283C26-2AAB-4E49-8744-7A4783AFC647}" srcOrd="0" destOrd="0" presId="urn:microsoft.com/office/officeart/2005/8/layout/list1"/>
    <dgm:cxn modelId="{B3E4E25C-B5BA-4102-B86D-05F9F281FEB5}" type="presParOf" srcId="{A83B2F9F-7C69-442A-9262-B93D587D9F2C}" destId="{8254EF65-D248-4972-B2D9-411B28A8411F}" srcOrd="1" destOrd="0" presId="urn:microsoft.com/office/officeart/2005/8/layout/list1"/>
    <dgm:cxn modelId="{36DC50A0-6E74-40CF-B287-018D93195008}" type="presParOf" srcId="{F3834A18-B1CB-4C18-9BC4-E8B9A6445A30}" destId="{AB8FD853-664E-4024-B24D-0E386DFF17E8}" srcOrd="1" destOrd="0" presId="urn:microsoft.com/office/officeart/2005/8/layout/list1"/>
    <dgm:cxn modelId="{65AB14B9-4841-4651-A135-FA6843DF3ABD}" type="presParOf" srcId="{F3834A18-B1CB-4C18-9BC4-E8B9A6445A30}" destId="{3E24522B-8B9E-4E45-83F5-345E9E218B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D0AF11-B00A-4602-9599-1CB6A9C043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F1693-6482-4882-8DA4-0A38705D4ABD}">
      <dgm:prSet phldrT="[Text]"/>
      <dgm:spPr/>
      <dgm:t>
        <a:bodyPr/>
        <a:lstStyle/>
        <a:p>
          <a:r>
            <a:rPr lang="en-US" b="0" i="0" dirty="0" smtClean="0"/>
            <a:t>Exercise 1: </a:t>
          </a:r>
          <a:r>
            <a:rPr lang="en-US" b="0" dirty="0" smtClean="0">
              <a:latin typeface="+mj-lt"/>
            </a:rPr>
            <a:t>Print numbers from 1 to 10</a:t>
          </a:r>
          <a:endParaRPr lang="en-US" b="0" dirty="0"/>
        </a:p>
      </dgm:t>
    </dgm:pt>
    <dgm:pt modelId="{F7F7746A-147C-40D4-BEFC-6100555F737B}" type="parTrans" cxnId="{4F622182-EE5A-43BF-86A3-C55B78379964}">
      <dgm:prSet/>
      <dgm:spPr/>
      <dgm:t>
        <a:bodyPr/>
        <a:lstStyle/>
        <a:p>
          <a:endParaRPr lang="en-US"/>
        </a:p>
      </dgm:t>
    </dgm:pt>
    <dgm:pt modelId="{41B8F6DC-CBFE-4FD9-895B-6266EF9AED17}" type="sibTrans" cxnId="{4F622182-EE5A-43BF-86A3-C55B78379964}">
      <dgm:prSet/>
      <dgm:spPr/>
      <dgm:t>
        <a:bodyPr/>
        <a:lstStyle/>
        <a:p>
          <a:endParaRPr lang="en-US"/>
        </a:p>
      </dgm:t>
    </dgm:pt>
    <dgm:pt modelId="{9EB3E629-71BF-4F6C-9CF2-DCB124A15671}" type="pres">
      <dgm:prSet presAssocID="{0CD0AF11-B00A-4602-9599-1CB6A9C043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A4CFD-75B8-4FAA-9FCF-5D9EB86EC75E}" type="pres">
      <dgm:prSet presAssocID="{6BAF1693-6482-4882-8DA4-0A38705D4ABD}" presName="parentText" presStyleLbl="node1" presStyleIdx="0" presStyleCnt="1" custLinFactNeighborX="-5080" custLinFactNeighborY="38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95027-4DFA-4FAE-BAB7-9F900AE82D7E}" type="presOf" srcId="{0CD0AF11-B00A-4602-9599-1CB6A9C0439A}" destId="{9EB3E629-71BF-4F6C-9CF2-DCB124A15671}" srcOrd="0" destOrd="0" presId="urn:microsoft.com/office/officeart/2005/8/layout/vList2"/>
    <dgm:cxn modelId="{4F622182-EE5A-43BF-86A3-C55B78379964}" srcId="{0CD0AF11-B00A-4602-9599-1CB6A9C0439A}" destId="{6BAF1693-6482-4882-8DA4-0A38705D4ABD}" srcOrd="0" destOrd="0" parTransId="{F7F7746A-147C-40D4-BEFC-6100555F737B}" sibTransId="{41B8F6DC-CBFE-4FD9-895B-6266EF9AED17}"/>
    <dgm:cxn modelId="{EB77B0E5-E0DE-4D9A-9B4B-4E5F6A75BCDA}" type="presOf" srcId="{6BAF1693-6482-4882-8DA4-0A38705D4ABD}" destId="{3B0A4CFD-75B8-4FAA-9FCF-5D9EB86EC75E}" srcOrd="0" destOrd="0" presId="urn:microsoft.com/office/officeart/2005/8/layout/vList2"/>
    <dgm:cxn modelId="{8AF91251-7A31-4EA7-9DE9-2F1F906BFAC7}" type="presParOf" srcId="{9EB3E629-71BF-4F6C-9CF2-DCB124A15671}" destId="{3B0A4CFD-75B8-4FAA-9FCF-5D9EB86EC7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D0AF11-B00A-4602-9599-1CB6A9C043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F1693-6482-4882-8DA4-0A38705D4ABD}">
      <dgm:prSet phldrT="[Text]"/>
      <dgm:spPr/>
      <dgm:t>
        <a:bodyPr/>
        <a:lstStyle/>
        <a:p>
          <a:r>
            <a:rPr lang="en-US" b="0" i="0" dirty="0" smtClean="0"/>
            <a:t>Exercise 2: P</a:t>
          </a:r>
          <a:r>
            <a:rPr lang="en-US" dirty="0" smtClean="0"/>
            <a:t>rogram to calculate the sum of first n natural numbers</a:t>
          </a:r>
          <a:endParaRPr lang="en-US" b="0" dirty="0"/>
        </a:p>
      </dgm:t>
    </dgm:pt>
    <dgm:pt modelId="{F7F7746A-147C-40D4-BEFC-6100555F737B}" type="parTrans" cxnId="{4F622182-EE5A-43BF-86A3-C55B78379964}">
      <dgm:prSet/>
      <dgm:spPr/>
      <dgm:t>
        <a:bodyPr/>
        <a:lstStyle/>
        <a:p>
          <a:endParaRPr lang="en-US"/>
        </a:p>
      </dgm:t>
    </dgm:pt>
    <dgm:pt modelId="{41B8F6DC-CBFE-4FD9-895B-6266EF9AED17}" type="sibTrans" cxnId="{4F622182-EE5A-43BF-86A3-C55B78379964}">
      <dgm:prSet/>
      <dgm:spPr/>
      <dgm:t>
        <a:bodyPr/>
        <a:lstStyle/>
        <a:p>
          <a:endParaRPr lang="en-US"/>
        </a:p>
      </dgm:t>
    </dgm:pt>
    <dgm:pt modelId="{9EB3E629-71BF-4F6C-9CF2-DCB124A15671}" type="pres">
      <dgm:prSet presAssocID="{0CD0AF11-B00A-4602-9599-1CB6A9C043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A4CFD-75B8-4FAA-9FCF-5D9EB86EC75E}" type="pres">
      <dgm:prSet presAssocID="{6BAF1693-6482-4882-8DA4-0A38705D4ABD}" presName="parentText" presStyleLbl="node1" presStyleIdx="0" presStyleCnt="1" custLinFactY="45962" custLinFactNeighborX="57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95027-4DFA-4FAE-BAB7-9F900AE82D7E}" type="presOf" srcId="{0CD0AF11-B00A-4602-9599-1CB6A9C0439A}" destId="{9EB3E629-71BF-4F6C-9CF2-DCB124A15671}" srcOrd="0" destOrd="0" presId="urn:microsoft.com/office/officeart/2005/8/layout/vList2"/>
    <dgm:cxn modelId="{4F622182-EE5A-43BF-86A3-C55B78379964}" srcId="{0CD0AF11-B00A-4602-9599-1CB6A9C0439A}" destId="{6BAF1693-6482-4882-8DA4-0A38705D4ABD}" srcOrd="0" destOrd="0" parTransId="{F7F7746A-147C-40D4-BEFC-6100555F737B}" sibTransId="{41B8F6DC-CBFE-4FD9-895B-6266EF9AED17}"/>
    <dgm:cxn modelId="{EB77B0E5-E0DE-4D9A-9B4B-4E5F6A75BCDA}" type="presOf" srcId="{6BAF1693-6482-4882-8DA4-0A38705D4ABD}" destId="{3B0A4CFD-75B8-4FAA-9FCF-5D9EB86EC75E}" srcOrd="0" destOrd="0" presId="urn:microsoft.com/office/officeart/2005/8/layout/vList2"/>
    <dgm:cxn modelId="{8AF91251-7A31-4EA7-9DE9-2F1F906BFAC7}" type="presParOf" srcId="{9EB3E629-71BF-4F6C-9CF2-DCB124A15671}" destId="{3B0A4CFD-75B8-4FAA-9FCF-5D9EB86EC7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8D1859-9283-44A3-A027-A0F8760DA8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07CAE7-9E5E-41F8-95F6-7D7FA647C727}">
      <dgm:prSet phldrT="[Text]"/>
      <dgm:spPr/>
      <dgm:t>
        <a:bodyPr/>
        <a:lstStyle/>
        <a:p>
          <a:r>
            <a:rPr lang="en-US" dirty="0" smtClean="0"/>
            <a:t>while loop</a:t>
          </a:r>
          <a:endParaRPr lang="en-US" dirty="0"/>
        </a:p>
      </dgm:t>
    </dgm:pt>
    <dgm:pt modelId="{9214C9A9-AFD7-49D8-B5C4-D9CA1FF5133D}" type="parTrans" cxnId="{1BCD96AA-8B9C-4A4E-BD62-FBFC002ED595}">
      <dgm:prSet/>
      <dgm:spPr/>
      <dgm:t>
        <a:bodyPr/>
        <a:lstStyle/>
        <a:p>
          <a:endParaRPr lang="en-US"/>
        </a:p>
      </dgm:t>
    </dgm:pt>
    <dgm:pt modelId="{45C57E63-BCF0-41D4-BADD-C9A6A99B2931}" type="sibTrans" cxnId="{1BCD96AA-8B9C-4A4E-BD62-FBFC002ED595}">
      <dgm:prSet/>
      <dgm:spPr/>
      <dgm:t>
        <a:bodyPr/>
        <a:lstStyle/>
        <a:p>
          <a:endParaRPr lang="en-US"/>
        </a:p>
      </dgm:t>
    </dgm:pt>
    <dgm:pt modelId="{A65782FE-0E25-4B6C-B06B-E0CAE3F390C8}">
      <dgm:prSet phldrT="[Text]"/>
      <dgm:spPr/>
      <dgm:t>
        <a:bodyPr/>
        <a:lstStyle/>
        <a:p>
          <a:r>
            <a:rPr lang="en-US" dirty="0" smtClean="0"/>
            <a:t>The syntax of the </a:t>
          </a:r>
          <a:r>
            <a: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while</a:t>
          </a:r>
          <a:r>
            <a:rPr lang="en-US" dirty="0" smtClean="0"/>
            <a:t> loop is:</a:t>
          </a:r>
          <a:endParaRPr lang="en-US" dirty="0"/>
        </a:p>
      </dgm:t>
    </dgm:pt>
    <dgm:pt modelId="{52AB0A88-B5E8-4484-8498-2AB0D6F17F2B}" type="parTrans" cxnId="{3462BC38-FB98-479B-854C-06119E6DDAE2}">
      <dgm:prSet/>
      <dgm:spPr/>
      <dgm:t>
        <a:bodyPr/>
        <a:lstStyle/>
        <a:p>
          <a:endParaRPr lang="en-US"/>
        </a:p>
      </dgm:t>
    </dgm:pt>
    <dgm:pt modelId="{DF54E079-5E95-4985-88E4-7ACABA8231E6}" type="sibTrans" cxnId="{3462BC38-FB98-479B-854C-06119E6DDAE2}">
      <dgm:prSet/>
      <dgm:spPr/>
      <dgm:t>
        <a:bodyPr/>
        <a:lstStyle/>
        <a:p>
          <a:endParaRPr lang="en-US"/>
        </a:p>
      </dgm:t>
    </dgm:pt>
    <dgm:pt modelId="{F3834A18-B1CB-4C18-9BC4-E8B9A6445A30}" type="pres">
      <dgm:prSet presAssocID="{3A8D1859-9283-44A3-A027-A0F8760DA8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3B2F9F-7C69-442A-9262-B93D587D9F2C}" type="pres">
      <dgm:prSet presAssocID="{C907CAE7-9E5E-41F8-95F6-7D7FA647C727}" presName="parentLin" presStyleCnt="0"/>
      <dgm:spPr/>
    </dgm:pt>
    <dgm:pt modelId="{4B283C26-2AAB-4E49-8744-7A4783AFC647}" type="pres">
      <dgm:prSet presAssocID="{C907CAE7-9E5E-41F8-95F6-7D7FA647C727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254EF65-D248-4972-B2D9-411B28A8411F}" type="pres">
      <dgm:prSet presAssocID="{C907CAE7-9E5E-41F8-95F6-7D7FA647C7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FD853-664E-4024-B24D-0E386DFF17E8}" type="pres">
      <dgm:prSet presAssocID="{C907CAE7-9E5E-41F8-95F6-7D7FA647C727}" presName="negativeSpace" presStyleCnt="0"/>
      <dgm:spPr/>
    </dgm:pt>
    <dgm:pt modelId="{3E24522B-8B9E-4E45-83F5-345E9E218BF0}" type="pres">
      <dgm:prSet presAssocID="{C907CAE7-9E5E-41F8-95F6-7D7FA647C72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0B92C-5A44-4FE1-A5B0-07A7D85B2EC2}" type="presOf" srcId="{3A8D1859-9283-44A3-A027-A0F8760DA8C1}" destId="{F3834A18-B1CB-4C18-9BC4-E8B9A6445A30}" srcOrd="0" destOrd="0" presId="urn:microsoft.com/office/officeart/2005/8/layout/list1"/>
    <dgm:cxn modelId="{1BCD96AA-8B9C-4A4E-BD62-FBFC002ED595}" srcId="{3A8D1859-9283-44A3-A027-A0F8760DA8C1}" destId="{C907CAE7-9E5E-41F8-95F6-7D7FA647C727}" srcOrd="0" destOrd="0" parTransId="{9214C9A9-AFD7-49D8-B5C4-D9CA1FF5133D}" sibTransId="{45C57E63-BCF0-41D4-BADD-C9A6A99B2931}"/>
    <dgm:cxn modelId="{C86C6010-36EC-49BB-B486-9FD2B500D319}" type="presOf" srcId="{C907CAE7-9E5E-41F8-95F6-7D7FA647C727}" destId="{4B283C26-2AAB-4E49-8744-7A4783AFC647}" srcOrd="0" destOrd="0" presId="urn:microsoft.com/office/officeart/2005/8/layout/list1"/>
    <dgm:cxn modelId="{2D4CC5CA-1125-41B7-85AB-96F9062BD8D4}" type="presOf" srcId="{C907CAE7-9E5E-41F8-95F6-7D7FA647C727}" destId="{8254EF65-D248-4972-B2D9-411B28A8411F}" srcOrd="1" destOrd="0" presId="urn:microsoft.com/office/officeart/2005/8/layout/list1"/>
    <dgm:cxn modelId="{3462BC38-FB98-479B-854C-06119E6DDAE2}" srcId="{C907CAE7-9E5E-41F8-95F6-7D7FA647C727}" destId="{A65782FE-0E25-4B6C-B06B-E0CAE3F390C8}" srcOrd="0" destOrd="0" parTransId="{52AB0A88-B5E8-4484-8498-2AB0D6F17F2B}" sibTransId="{DF54E079-5E95-4985-88E4-7ACABA8231E6}"/>
    <dgm:cxn modelId="{4DC4CB99-3139-45FB-A419-7EDF30A1C961}" type="presOf" srcId="{A65782FE-0E25-4B6C-B06B-E0CAE3F390C8}" destId="{3E24522B-8B9E-4E45-83F5-345E9E218BF0}" srcOrd="0" destOrd="0" presId="urn:microsoft.com/office/officeart/2005/8/layout/list1"/>
    <dgm:cxn modelId="{2A651768-8911-49E0-BA3C-7808B5205A94}" type="presParOf" srcId="{F3834A18-B1CB-4C18-9BC4-E8B9A6445A30}" destId="{A83B2F9F-7C69-442A-9262-B93D587D9F2C}" srcOrd="0" destOrd="0" presId="urn:microsoft.com/office/officeart/2005/8/layout/list1"/>
    <dgm:cxn modelId="{F9C8CC00-3EEC-45C8-8A75-9C18CA6D8D58}" type="presParOf" srcId="{A83B2F9F-7C69-442A-9262-B93D587D9F2C}" destId="{4B283C26-2AAB-4E49-8744-7A4783AFC647}" srcOrd="0" destOrd="0" presId="urn:microsoft.com/office/officeart/2005/8/layout/list1"/>
    <dgm:cxn modelId="{B3E4E25C-B5BA-4102-B86D-05F9F281FEB5}" type="presParOf" srcId="{A83B2F9F-7C69-442A-9262-B93D587D9F2C}" destId="{8254EF65-D248-4972-B2D9-411B28A8411F}" srcOrd="1" destOrd="0" presId="urn:microsoft.com/office/officeart/2005/8/layout/list1"/>
    <dgm:cxn modelId="{36DC50A0-6E74-40CF-B287-018D93195008}" type="presParOf" srcId="{F3834A18-B1CB-4C18-9BC4-E8B9A6445A30}" destId="{AB8FD853-664E-4024-B24D-0E386DFF17E8}" srcOrd="1" destOrd="0" presId="urn:microsoft.com/office/officeart/2005/8/layout/list1"/>
    <dgm:cxn modelId="{65AB14B9-4841-4651-A135-FA6843DF3ABD}" type="presParOf" srcId="{F3834A18-B1CB-4C18-9BC4-E8B9A6445A30}" destId="{3E24522B-8B9E-4E45-83F5-345E9E218B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4750E0-CB47-4F98-9A86-1076812E37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537FB4-5429-427F-AF0C-23444B9027A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C switch…case</a:t>
          </a:r>
          <a:endParaRPr lang="en-US" dirty="0"/>
        </a:p>
      </dgm:t>
    </dgm:pt>
    <dgm:pt modelId="{4A699BF7-8468-4055-A9F4-5E7377F51D7F}" type="parTrans" cxnId="{D94E129A-F521-4490-B102-81DB58A4AD02}">
      <dgm:prSet/>
      <dgm:spPr/>
      <dgm:t>
        <a:bodyPr/>
        <a:lstStyle/>
        <a:p>
          <a:endParaRPr lang="en-US"/>
        </a:p>
      </dgm:t>
    </dgm:pt>
    <dgm:pt modelId="{E72DD216-09A1-49B3-AD09-CC5A7C3F1036}" type="sibTrans" cxnId="{D94E129A-F521-4490-B102-81DB58A4AD02}">
      <dgm:prSet/>
      <dgm:spPr/>
      <dgm:t>
        <a:bodyPr/>
        <a:lstStyle/>
        <a:p>
          <a:endParaRPr lang="en-US"/>
        </a:p>
      </dgm:t>
    </dgm:pt>
    <dgm:pt modelId="{EB31C634-5994-438D-B2F2-9F5D9374EA59}">
      <dgm:prSet phldrT="[Text]"/>
      <dgm:spPr/>
      <dgm:t>
        <a:bodyPr/>
        <a:lstStyle/>
        <a:p>
          <a:r>
            <a:rPr lang="en-US" smtClean="0"/>
            <a:t>The switch statement allows us to execute one code block among many alternatives. </a:t>
          </a:r>
          <a:endParaRPr lang="en-US" dirty="0"/>
        </a:p>
      </dgm:t>
    </dgm:pt>
    <dgm:pt modelId="{06676F96-C361-40A6-BF3C-2C72035EEF81}" type="parTrans" cxnId="{22A57E78-DF5D-40FF-BCF0-F67A5869CBAB}">
      <dgm:prSet/>
      <dgm:spPr/>
      <dgm:t>
        <a:bodyPr/>
        <a:lstStyle/>
        <a:p>
          <a:endParaRPr lang="en-US"/>
        </a:p>
      </dgm:t>
    </dgm:pt>
    <dgm:pt modelId="{FBAADB7A-C3EB-489B-801C-D54A6B19C38C}" type="sibTrans" cxnId="{22A57E78-DF5D-40FF-BCF0-F67A5869CBAB}">
      <dgm:prSet/>
      <dgm:spPr/>
      <dgm:t>
        <a:bodyPr/>
        <a:lstStyle/>
        <a:p>
          <a:endParaRPr lang="en-US"/>
        </a:p>
      </dgm:t>
    </dgm:pt>
    <dgm:pt modelId="{A2808B5E-A04D-4E0C-A1C5-95F121D52137}">
      <dgm:prSet/>
      <dgm:spPr/>
      <dgm:t>
        <a:bodyPr/>
        <a:lstStyle/>
        <a:p>
          <a:r>
            <a:rPr lang="en-US" smtClean="0"/>
            <a:t>You can do the same thing with the if…else…if ladder.</a:t>
          </a:r>
          <a:endParaRPr lang="en-US" dirty="0" smtClean="0"/>
        </a:p>
      </dgm:t>
    </dgm:pt>
    <dgm:pt modelId="{B7EC0273-2917-44C5-8E6C-5DBFB89E0367}" type="parTrans" cxnId="{F97F589B-4016-42EE-8708-2B03F6C8AB49}">
      <dgm:prSet/>
      <dgm:spPr/>
      <dgm:t>
        <a:bodyPr/>
        <a:lstStyle/>
        <a:p>
          <a:endParaRPr lang="en-US"/>
        </a:p>
      </dgm:t>
    </dgm:pt>
    <dgm:pt modelId="{DB58BEA8-9008-4BFD-8628-85D5C3B549B5}" type="sibTrans" cxnId="{F97F589B-4016-42EE-8708-2B03F6C8AB49}">
      <dgm:prSet/>
      <dgm:spPr/>
      <dgm:t>
        <a:bodyPr/>
        <a:lstStyle/>
        <a:p>
          <a:endParaRPr lang="en-US"/>
        </a:p>
      </dgm:t>
    </dgm:pt>
    <dgm:pt modelId="{FAEBEC28-B4D0-48B4-9C66-4AC3BB8D07DE}">
      <dgm:prSet/>
      <dgm:spPr/>
      <dgm:t>
        <a:bodyPr/>
        <a:lstStyle/>
        <a:p>
          <a:r>
            <a:rPr lang="en-US" smtClean="0"/>
            <a:t>However, the syntax of the </a:t>
          </a:r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switch</a:t>
          </a:r>
          <a:r>
            <a:rPr lang="en-US" smtClean="0"/>
            <a:t> statement is much easier to read and write.</a:t>
          </a:r>
          <a:endParaRPr lang="en-US" dirty="0" smtClean="0"/>
        </a:p>
      </dgm:t>
    </dgm:pt>
    <dgm:pt modelId="{2FEDB3FE-80B9-45B2-92E5-867A9ED1BB26}" type="parTrans" cxnId="{51892F38-30E8-4003-AA7B-532BD039EE0C}">
      <dgm:prSet/>
      <dgm:spPr/>
      <dgm:t>
        <a:bodyPr/>
        <a:lstStyle/>
        <a:p>
          <a:endParaRPr lang="en-US"/>
        </a:p>
      </dgm:t>
    </dgm:pt>
    <dgm:pt modelId="{01F7C11A-35CA-4BBB-A01C-9D641AE620C2}" type="sibTrans" cxnId="{51892F38-30E8-4003-AA7B-532BD039EE0C}">
      <dgm:prSet/>
      <dgm:spPr/>
      <dgm:t>
        <a:bodyPr/>
        <a:lstStyle/>
        <a:p>
          <a:endParaRPr lang="en-US"/>
        </a:p>
      </dgm:t>
    </dgm:pt>
    <dgm:pt modelId="{82F93230-B9C3-4F6B-8960-33EB0D744EFC}" type="pres">
      <dgm:prSet presAssocID="{974750E0-CB47-4F98-9A86-1076812E37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8EDAF6-DAE2-45E3-BD83-8F5676A8A634}" type="pres">
      <dgm:prSet presAssocID="{8B537FB4-5429-427F-AF0C-23444B9027AB}" presName="parentLin" presStyleCnt="0"/>
      <dgm:spPr/>
    </dgm:pt>
    <dgm:pt modelId="{3D09A686-631D-496E-B088-B26905FB4C7A}" type="pres">
      <dgm:prSet presAssocID="{8B537FB4-5429-427F-AF0C-23444B9027A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A738FEF-ED7F-4B9E-88FB-292CA6D678F5}" type="pres">
      <dgm:prSet presAssocID="{8B537FB4-5429-427F-AF0C-23444B9027A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65EBC-F805-419B-B713-82F4188B2DC7}" type="pres">
      <dgm:prSet presAssocID="{8B537FB4-5429-427F-AF0C-23444B9027AB}" presName="negativeSpace" presStyleCnt="0"/>
      <dgm:spPr/>
    </dgm:pt>
    <dgm:pt modelId="{E05A9828-E2B6-4A54-AEFE-BDB0ACCA2EB6}" type="pres">
      <dgm:prSet presAssocID="{8B537FB4-5429-427F-AF0C-23444B9027A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7F589B-4016-42EE-8708-2B03F6C8AB49}" srcId="{8B537FB4-5429-427F-AF0C-23444B9027AB}" destId="{A2808B5E-A04D-4E0C-A1C5-95F121D52137}" srcOrd="1" destOrd="0" parTransId="{B7EC0273-2917-44C5-8E6C-5DBFB89E0367}" sibTransId="{DB58BEA8-9008-4BFD-8628-85D5C3B549B5}"/>
    <dgm:cxn modelId="{16211F98-C6A7-4CBA-9982-FAF2E0B8D52F}" type="presOf" srcId="{FAEBEC28-B4D0-48B4-9C66-4AC3BB8D07DE}" destId="{E05A9828-E2B6-4A54-AEFE-BDB0ACCA2EB6}" srcOrd="0" destOrd="2" presId="urn:microsoft.com/office/officeart/2005/8/layout/list1"/>
    <dgm:cxn modelId="{4CCB6EEA-BCB9-4428-B048-4F5240AE796A}" type="presOf" srcId="{A2808B5E-A04D-4E0C-A1C5-95F121D52137}" destId="{E05A9828-E2B6-4A54-AEFE-BDB0ACCA2EB6}" srcOrd="0" destOrd="1" presId="urn:microsoft.com/office/officeart/2005/8/layout/list1"/>
    <dgm:cxn modelId="{8503A9C5-AD6A-4391-B77B-77137CD689C3}" type="presOf" srcId="{EB31C634-5994-438D-B2F2-9F5D9374EA59}" destId="{E05A9828-E2B6-4A54-AEFE-BDB0ACCA2EB6}" srcOrd="0" destOrd="0" presId="urn:microsoft.com/office/officeart/2005/8/layout/list1"/>
    <dgm:cxn modelId="{81B6D692-CD19-40F0-8E3F-7D59023EDB40}" type="presOf" srcId="{8B537FB4-5429-427F-AF0C-23444B9027AB}" destId="{8A738FEF-ED7F-4B9E-88FB-292CA6D678F5}" srcOrd="1" destOrd="0" presId="urn:microsoft.com/office/officeart/2005/8/layout/list1"/>
    <dgm:cxn modelId="{D94E129A-F521-4490-B102-81DB58A4AD02}" srcId="{974750E0-CB47-4F98-9A86-1076812E3763}" destId="{8B537FB4-5429-427F-AF0C-23444B9027AB}" srcOrd="0" destOrd="0" parTransId="{4A699BF7-8468-4055-A9F4-5E7377F51D7F}" sibTransId="{E72DD216-09A1-49B3-AD09-CC5A7C3F1036}"/>
    <dgm:cxn modelId="{5DD8A00D-612E-4022-B1BB-2611B976949C}" type="presOf" srcId="{8B537FB4-5429-427F-AF0C-23444B9027AB}" destId="{3D09A686-631D-496E-B088-B26905FB4C7A}" srcOrd="0" destOrd="0" presId="urn:microsoft.com/office/officeart/2005/8/layout/list1"/>
    <dgm:cxn modelId="{51892F38-30E8-4003-AA7B-532BD039EE0C}" srcId="{8B537FB4-5429-427F-AF0C-23444B9027AB}" destId="{FAEBEC28-B4D0-48B4-9C66-4AC3BB8D07DE}" srcOrd="2" destOrd="0" parTransId="{2FEDB3FE-80B9-45B2-92E5-867A9ED1BB26}" sibTransId="{01F7C11A-35CA-4BBB-A01C-9D641AE620C2}"/>
    <dgm:cxn modelId="{D3434405-054C-410D-99A7-11A4C4B7B0D7}" type="presOf" srcId="{974750E0-CB47-4F98-9A86-1076812E3763}" destId="{82F93230-B9C3-4F6B-8960-33EB0D744EFC}" srcOrd="0" destOrd="0" presId="urn:microsoft.com/office/officeart/2005/8/layout/list1"/>
    <dgm:cxn modelId="{22A57E78-DF5D-40FF-BCF0-F67A5869CBAB}" srcId="{8B537FB4-5429-427F-AF0C-23444B9027AB}" destId="{EB31C634-5994-438D-B2F2-9F5D9374EA59}" srcOrd="0" destOrd="0" parTransId="{06676F96-C361-40A6-BF3C-2C72035EEF81}" sibTransId="{FBAADB7A-C3EB-489B-801C-D54A6B19C38C}"/>
    <dgm:cxn modelId="{2E338EEB-2F74-4389-B776-853FE31AFE99}" type="presParOf" srcId="{82F93230-B9C3-4F6B-8960-33EB0D744EFC}" destId="{4F8EDAF6-DAE2-45E3-BD83-8F5676A8A634}" srcOrd="0" destOrd="0" presId="urn:microsoft.com/office/officeart/2005/8/layout/list1"/>
    <dgm:cxn modelId="{742F6F6B-C9FC-40CB-B159-4110710E5730}" type="presParOf" srcId="{4F8EDAF6-DAE2-45E3-BD83-8F5676A8A634}" destId="{3D09A686-631D-496E-B088-B26905FB4C7A}" srcOrd="0" destOrd="0" presId="urn:microsoft.com/office/officeart/2005/8/layout/list1"/>
    <dgm:cxn modelId="{39C4A8D1-6191-4C89-A74B-264AA649C5E3}" type="presParOf" srcId="{4F8EDAF6-DAE2-45E3-BD83-8F5676A8A634}" destId="{8A738FEF-ED7F-4B9E-88FB-292CA6D678F5}" srcOrd="1" destOrd="0" presId="urn:microsoft.com/office/officeart/2005/8/layout/list1"/>
    <dgm:cxn modelId="{66AE6819-4EAA-4998-9C05-8A462BD53900}" type="presParOf" srcId="{82F93230-B9C3-4F6B-8960-33EB0D744EFC}" destId="{ABA65EBC-F805-419B-B713-82F4188B2DC7}" srcOrd="1" destOrd="0" presId="urn:microsoft.com/office/officeart/2005/8/layout/list1"/>
    <dgm:cxn modelId="{53E0E305-5139-4A33-9BCC-2E4137682848}" type="presParOf" srcId="{82F93230-B9C3-4F6B-8960-33EB0D744EFC}" destId="{E05A9828-E2B6-4A54-AEFE-BDB0ACCA2EB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D0AF11-B00A-4602-9599-1CB6A9C043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F1693-6482-4882-8DA4-0A38705D4ABD}">
      <dgm:prSet phldrT="[Text]"/>
      <dgm:spPr/>
      <dgm:t>
        <a:bodyPr/>
        <a:lstStyle/>
        <a:p>
          <a:r>
            <a:rPr lang="en-US" b="0" i="0" dirty="0" smtClean="0"/>
            <a:t>Example:</a:t>
          </a:r>
          <a:endParaRPr lang="en-US" dirty="0"/>
        </a:p>
      </dgm:t>
    </dgm:pt>
    <dgm:pt modelId="{F7F7746A-147C-40D4-BEFC-6100555F737B}" type="parTrans" cxnId="{4F622182-EE5A-43BF-86A3-C55B78379964}">
      <dgm:prSet/>
      <dgm:spPr/>
      <dgm:t>
        <a:bodyPr/>
        <a:lstStyle/>
        <a:p>
          <a:endParaRPr lang="en-US"/>
        </a:p>
      </dgm:t>
    </dgm:pt>
    <dgm:pt modelId="{41B8F6DC-CBFE-4FD9-895B-6266EF9AED17}" type="sibTrans" cxnId="{4F622182-EE5A-43BF-86A3-C55B78379964}">
      <dgm:prSet/>
      <dgm:spPr/>
      <dgm:t>
        <a:bodyPr/>
        <a:lstStyle/>
        <a:p>
          <a:endParaRPr lang="en-US"/>
        </a:p>
      </dgm:t>
    </dgm:pt>
    <dgm:pt modelId="{D1775344-38AF-4B16-990B-08D109283579}">
      <dgm:prSet phldrT="[Text]"/>
      <dgm:spPr/>
      <dgm:t>
        <a:bodyPr/>
        <a:lstStyle/>
        <a:p>
          <a:r>
            <a:rPr lang="en-US" b="0" i="0" dirty="0" smtClean="0"/>
            <a:t>Assume that we are going to program a simple calculator where user can select the operation by giving the choice. Say,</a:t>
          </a:r>
          <a:endParaRPr lang="en-US" dirty="0"/>
        </a:p>
      </dgm:t>
    </dgm:pt>
    <dgm:pt modelId="{35441006-0053-440B-A90A-488589EB7AB4}" type="parTrans" cxnId="{3724B659-5972-42BB-9A03-3D8FEEDA3744}">
      <dgm:prSet/>
      <dgm:spPr/>
      <dgm:t>
        <a:bodyPr/>
        <a:lstStyle/>
        <a:p>
          <a:endParaRPr lang="en-US"/>
        </a:p>
      </dgm:t>
    </dgm:pt>
    <dgm:pt modelId="{E4D50ABF-7209-4AEC-B05E-11CE92FF0C86}" type="sibTrans" cxnId="{3724B659-5972-42BB-9A03-3D8FEEDA3744}">
      <dgm:prSet/>
      <dgm:spPr/>
      <dgm:t>
        <a:bodyPr/>
        <a:lstStyle/>
        <a:p>
          <a:endParaRPr lang="en-US"/>
        </a:p>
      </dgm:t>
    </dgm:pt>
    <dgm:pt modelId="{3013EBF9-3A3E-46FA-B29C-9C9B4FDDB8E3}">
      <dgm:prSet/>
      <dgm:spPr/>
      <dgm:t>
        <a:bodyPr/>
        <a:lstStyle/>
        <a:p>
          <a:r>
            <a:rPr lang="en-US" b="0" i="0" smtClean="0"/>
            <a:t>If they press 1, we should show the sum.</a:t>
          </a:r>
          <a:endParaRPr lang="en-US" b="0" i="0"/>
        </a:p>
      </dgm:t>
    </dgm:pt>
    <dgm:pt modelId="{53B15485-853C-4C0C-8086-B01FF3B4DB95}" type="parTrans" cxnId="{2D23DDB7-0D21-40BA-81B4-2B367E9630F0}">
      <dgm:prSet/>
      <dgm:spPr/>
      <dgm:t>
        <a:bodyPr/>
        <a:lstStyle/>
        <a:p>
          <a:endParaRPr lang="en-US"/>
        </a:p>
      </dgm:t>
    </dgm:pt>
    <dgm:pt modelId="{C6C9786D-1324-4E4F-ADBE-62E06DF291B7}" type="sibTrans" cxnId="{2D23DDB7-0D21-40BA-81B4-2B367E9630F0}">
      <dgm:prSet/>
      <dgm:spPr/>
      <dgm:t>
        <a:bodyPr/>
        <a:lstStyle/>
        <a:p>
          <a:endParaRPr lang="en-US"/>
        </a:p>
      </dgm:t>
    </dgm:pt>
    <dgm:pt modelId="{601B1D24-041D-413F-B28D-62016DDFCFF4}">
      <dgm:prSet/>
      <dgm:spPr/>
      <dgm:t>
        <a:bodyPr/>
        <a:lstStyle/>
        <a:p>
          <a:r>
            <a:rPr lang="en-US" b="0" i="0" smtClean="0"/>
            <a:t>If they press 2, we should show the subtraction.</a:t>
          </a:r>
          <a:endParaRPr lang="en-US" b="0" i="0"/>
        </a:p>
      </dgm:t>
    </dgm:pt>
    <dgm:pt modelId="{2BD1149E-2A6D-4167-9E58-B4D6EB357936}" type="parTrans" cxnId="{79A94487-C8C4-49C3-9C2D-028D9A548FA8}">
      <dgm:prSet/>
      <dgm:spPr/>
      <dgm:t>
        <a:bodyPr/>
        <a:lstStyle/>
        <a:p>
          <a:endParaRPr lang="en-US"/>
        </a:p>
      </dgm:t>
    </dgm:pt>
    <dgm:pt modelId="{DF3BF633-8703-415E-93CD-AB6A140352CD}" type="sibTrans" cxnId="{79A94487-C8C4-49C3-9C2D-028D9A548FA8}">
      <dgm:prSet/>
      <dgm:spPr/>
      <dgm:t>
        <a:bodyPr/>
        <a:lstStyle/>
        <a:p>
          <a:endParaRPr lang="en-US"/>
        </a:p>
      </dgm:t>
    </dgm:pt>
    <dgm:pt modelId="{2A791174-7A07-4961-A4F4-84297B28E8FD}">
      <dgm:prSet/>
      <dgm:spPr/>
      <dgm:t>
        <a:bodyPr/>
        <a:lstStyle/>
        <a:p>
          <a:r>
            <a:rPr lang="en-US" b="0" i="0" smtClean="0"/>
            <a:t>And so on.</a:t>
          </a:r>
          <a:endParaRPr lang="en-US" b="0" i="0"/>
        </a:p>
      </dgm:t>
    </dgm:pt>
    <dgm:pt modelId="{649C79AE-4B3D-4EC5-8AE1-27C0845A2037}" type="parTrans" cxnId="{DFC774DF-F36B-42DC-8169-31E0C965457D}">
      <dgm:prSet/>
      <dgm:spPr/>
      <dgm:t>
        <a:bodyPr/>
        <a:lstStyle/>
        <a:p>
          <a:endParaRPr lang="en-US"/>
        </a:p>
      </dgm:t>
    </dgm:pt>
    <dgm:pt modelId="{556C2271-0E70-4085-BD1E-B302F4FB5DF5}" type="sibTrans" cxnId="{DFC774DF-F36B-42DC-8169-31E0C965457D}">
      <dgm:prSet/>
      <dgm:spPr/>
      <dgm:t>
        <a:bodyPr/>
        <a:lstStyle/>
        <a:p>
          <a:endParaRPr lang="en-US"/>
        </a:p>
      </dgm:t>
    </dgm:pt>
    <dgm:pt modelId="{FFB5368C-40C8-4EDE-8A02-0EB53F98D417}">
      <dgm:prSet/>
      <dgm:spPr/>
      <dgm:t>
        <a:bodyPr/>
        <a:lstStyle/>
        <a:p>
          <a:r>
            <a:rPr lang="en-US" b="0" i="0" dirty="0" smtClean="0"/>
            <a:t>In this </a:t>
          </a:r>
          <a:r>
            <a:rPr lang="en-US" b="0" i="0" dirty="0" smtClean="0"/>
            <a:t>kind of situation, we should go for switch statement.</a:t>
          </a:r>
          <a:endParaRPr lang="en-US" b="0" i="0" dirty="0"/>
        </a:p>
      </dgm:t>
    </dgm:pt>
    <dgm:pt modelId="{E82A5CE1-B43A-4BA1-9A56-A0E4CEA237BE}" type="parTrans" cxnId="{29631B32-F00C-4E75-BD1A-A445CA8759F0}">
      <dgm:prSet/>
      <dgm:spPr/>
      <dgm:t>
        <a:bodyPr/>
        <a:lstStyle/>
        <a:p>
          <a:endParaRPr lang="en-US"/>
        </a:p>
      </dgm:t>
    </dgm:pt>
    <dgm:pt modelId="{86338D1B-0236-4432-A224-CB69DD73151D}" type="sibTrans" cxnId="{29631B32-F00C-4E75-BD1A-A445CA8759F0}">
      <dgm:prSet/>
      <dgm:spPr/>
      <dgm:t>
        <a:bodyPr/>
        <a:lstStyle/>
        <a:p>
          <a:endParaRPr lang="en-US"/>
        </a:p>
      </dgm:t>
    </dgm:pt>
    <dgm:pt modelId="{9EB3E629-71BF-4F6C-9CF2-DCB124A15671}" type="pres">
      <dgm:prSet presAssocID="{0CD0AF11-B00A-4602-9599-1CB6A9C043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A4CFD-75B8-4FAA-9FCF-5D9EB86EC75E}" type="pres">
      <dgm:prSet presAssocID="{6BAF1693-6482-4882-8DA4-0A38705D4ABD}" presName="parentText" presStyleLbl="node1" presStyleIdx="0" presStyleCnt="1" custScaleY="79514" custLinFactY="-28276" custLinFactNeighborX="-55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D46E6-2791-4669-8929-2F68E217F10F}" type="pres">
      <dgm:prSet presAssocID="{6BAF1693-6482-4882-8DA4-0A38705D4AB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774DF-F36B-42DC-8169-31E0C965457D}" srcId="{6BAF1693-6482-4882-8DA4-0A38705D4ABD}" destId="{2A791174-7A07-4961-A4F4-84297B28E8FD}" srcOrd="3" destOrd="0" parTransId="{649C79AE-4B3D-4EC5-8AE1-27C0845A2037}" sibTransId="{556C2271-0E70-4085-BD1E-B302F4FB5DF5}"/>
    <dgm:cxn modelId="{79A94487-C8C4-49C3-9C2D-028D9A548FA8}" srcId="{6BAF1693-6482-4882-8DA4-0A38705D4ABD}" destId="{601B1D24-041D-413F-B28D-62016DDFCFF4}" srcOrd="2" destOrd="0" parTransId="{2BD1149E-2A6D-4167-9E58-B4D6EB357936}" sibTransId="{DF3BF633-8703-415E-93CD-AB6A140352CD}"/>
    <dgm:cxn modelId="{29FA4A3D-ED4E-4C80-B4A2-1EFAE24CF3B2}" type="presOf" srcId="{601B1D24-041D-413F-B28D-62016DDFCFF4}" destId="{868D46E6-2791-4669-8929-2F68E217F10F}" srcOrd="0" destOrd="2" presId="urn:microsoft.com/office/officeart/2005/8/layout/vList2"/>
    <dgm:cxn modelId="{EB77B0E5-E0DE-4D9A-9B4B-4E5F6A75BCDA}" type="presOf" srcId="{6BAF1693-6482-4882-8DA4-0A38705D4ABD}" destId="{3B0A4CFD-75B8-4FAA-9FCF-5D9EB86EC75E}" srcOrd="0" destOrd="0" presId="urn:microsoft.com/office/officeart/2005/8/layout/vList2"/>
    <dgm:cxn modelId="{4F8E7FD2-2573-48C7-B5C9-67FA01B2CCB4}" type="presOf" srcId="{3013EBF9-3A3E-46FA-B29C-9C9B4FDDB8E3}" destId="{868D46E6-2791-4669-8929-2F68E217F10F}" srcOrd="0" destOrd="1" presId="urn:microsoft.com/office/officeart/2005/8/layout/vList2"/>
    <dgm:cxn modelId="{3005C5A9-B90B-45D1-87B9-79F2F5D18C87}" type="presOf" srcId="{2A791174-7A07-4961-A4F4-84297B28E8FD}" destId="{868D46E6-2791-4669-8929-2F68E217F10F}" srcOrd="0" destOrd="3" presId="urn:microsoft.com/office/officeart/2005/8/layout/vList2"/>
    <dgm:cxn modelId="{256D8F9E-55D2-49D2-9C88-A7BA9DD2E58F}" type="presOf" srcId="{FFB5368C-40C8-4EDE-8A02-0EB53F98D417}" destId="{868D46E6-2791-4669-8929-2F68E217F10F}" srcOrd="0" destOrd="4" presId="urn:microsoft.com/office/officeart/2005/8/layout/vList2"/>
    <dgm:cxn modelId="{2D23DDB7-0D21-40BA-81B4-2B367E9630F0}" srcId="{6BAF1693-6482-4882-8DA4-0A38705D4ABD}" destId="{3013EBF9-3A3E-46FA-B29C-9C9B4FDDB8E3}" srcOrd="1" destOrd="0" parTransId="{53B15485-853C-4C0C-8086-B01FF3B4DB95}" sibTransId="{C6C9786D-1324-4E4F-ADBE-62E06DF291B7}"/>
    <dgm:cxn modelId="{2CF95027-4DFA-4FAE-BAB7-9F900AE82D7E}" type="presOf" srcId="{0CD0AF11-B00A-4602-9599-1CB6A9C0439A}" destId="{9EB3E629-71BF-4F6C-9CF2-DCB124A15671}" srcOrd="0" destOrd="0" presId="urn:microsoft.com/office/officeart/2005/8/layout/vList2"/>
    <dgm:cxn modelId="{3724B659-5972-42BB-9A03-3D8FEEDA3744}" srcId="{6BAF1693-6482-4882-8DA4-0A38705D4ABD}" destId="{D1775344-38AF-4B16-990B-08D109283579}" srcOrd="0" destOrd="0" parTransId="{35441006-0053-440B-A90A-488589EB7AB4}" sibTransId="{E4D50ABF-7209-4AEC-B05E-11CE92FF0C86}"/>
    <dgm:cxn modelId="{29631B32-F00C-4E75-BD1A-A445CA8759F0}" srcId="{6BAF1693-6482-4882-8DA4-0A38705D4ABD}" destId="{FFB5368C-40C8-4EDE-8A02-0EB53F98D417}" srcOrd="4" destOrd="0" parTransId="{E82A5CE1-B43A-4BA1-9A56-A0E4CEA237BE}" sibTransId="{86338D1B-0236-4432-A224-CB69DD73151D}"/>
    <dgm:cxn modelId="{4F622182-EE5A-43BF-86A3-C55B78379964}" srcId="{0CD0AF11-B00A-4602-9599-1CB6A9C0439A}" destId="{6BAF1693-6482-4882-8DA4-0A38705D4ABD}" srcOrd="0" destOrd="0" parTransId="{F7F7746A-147C-40D4-BEFC-6100555F737B}" sibTransId="{41B8F6DC-CBFE-4FD9-895B-6266EF9AED17}"/>
    <dgm:cxn modelId="{4E11EA4F-9822-4CDA-B696-28F94DE4EB0E}" type="presOf" srcId="{D1775344-38AF-4B16-990B-08D109283579}" destId="{868D46E6-2791-4669-8929-2F68E217F10F}" srcOrd="0" destOrd="0" presId="urn:microsoft.com/office/officeart/2005/8/layout/vList2"/>
    <dgm:cxn modelId="{8AF91251-7A31-4EA7-9DE9-2F1F906BFAC7}" type="presParOf" srcId="{9EB3E629-71BF-4F6C-9CF2-DCB124A15671}" destId="{3B0A4CFD-75B8-4FAA-9FCF-5D9EB86EC75E}" srcOrd="0" destOrd="0" presId="urn:microsoft.com/office/officeart/2005/8/layout/vList2"/>
    <dgm:cxn modelId="{13A34FD2-F2AB-4BC2-A1A4-3EDB8A413073}" type="presParOf" srcId="{9EB3E629-71BF-4F6C-9CF2-DCB124A15671}" destId="{868D46E6-2791-4669-8929-2F68E217F1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D0AF11-B00A-4602-9599-1CB6A9C043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F1693-6482-4882-8DA4-0A38705D4ABD}">
      <dgm:prSet phldrT="[Text]"/>
      <dgm:spPr/>
      <dgm:t>
        <a:bodyPr/>
        <a:lstStyle/>
        <a:p>
          <a:r>
            <a:rPr lang="en-US" b="0" i="0" dirty="0" smtClean="0"/>
            <a:t>Exercise 7: A simple calculator</a:t>
          </a:r>
          <a:endParaRPr lang="en-US" dirty="0"/>
        </a:p>
      </dgm:t>
    </dgm:pt>
    <dgm:pt modelId="{F7F7746A-147C-40D4-BEFC-6100555F737B}" type="parTrans" cxnId="{4F622182-EE5A-43BF-86A3-C55B78379964}">
      <dgm:prSet/>
      <dgm:spPr/>
      <dgm:t>
        <a:bodyPr/>
        <a:lstStyle/>
        <a:p>
          <a:endParaRPr lang="en-US"/>
        </a:p>
      </dgm:t>
    </dgm:pt>
    <dgm:pt modelId="{41B8F6DC-CBFE-4FD9-895B-6266EF9AED17}" type="sibTrans" cxnId="{4F622182-EE5A-43BF-86A3-C55B78379964}">
      <dgm:prSet/>
      <dgm:spPr/>
      <dgm:t>
        <a:bodyPr/>
        <a:lstStyle/>
        <a:p>
          <a:endParaRPr lang="en-US"/>
        </a:p>
      </dgm:t>
    </dgm:pt>
    <dgm:pt modelId="{9EB3E629-71BF-4F6C-9CF2-DCB124A15671}" type="pres">
      <dgm:prSet presAssocID="{0CD0AF11-B00A-4602-9599-1CB6A9C043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A4CFD-75B8-4FAA-9FCF-5D9EB86EC75E}" type="pres">
      <dgm:prSet presAssocID="{6BAF1693-6482-4882-8DA4-0A38705D4ABD}" presName="parentText" presStyleLbl="node1" presStyleIdx="0" presStyleCnt="1" custLinFactNeighborY="-20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95027-4DFA-4FAE-BAB7-9F900AE82D7E}" type="presOf" srcId="{0CD0AF11-B00A-4602-9599-1CB6A9C0439A}" destId="{9EB3E629-71BF-4F6C-9CF2-DCB124A15671}" srcOrd="0" destOrd="0" presId="urn:microsoft.com/office/officeart/2005/8/layout/vList2"/>
    <dgm:cxn modelId="{4F622182-EE5A-43BF-86A3-C55B78379964}" srcId="{0CD0AF11-B00A-4602-9599-1CB6A9C0439A}" destId="{6BAF1693-6482-4882-8DA4-0A38705D4ABD}" srcOrd="0" destOrd="0" parTransId="{F7F7746A-147C-40D4-BEFC-6100555F737B}" sibTransId="{41B8F6DC-CBFE-4FD9-895B-6266EF9AED17}"/>
    <dgm:cxn modelId="{EB77B0E5-E0DE-4D9A-9B4B-4E5F6A75BCDA}" type="presOf" srcId="{6BAF1693-6482-4882-8DA4-0A38705D4ABD}" destId="{3B0A4CFD-75B8-4FAA-9FCF-5D9EB86EC75E}" srcOrd="0" destOrd="0" presId="urn:microsoft.com/office/officeart/2005/8/layout/vList2"/>
    <dgm:cxn modelId="{8AF91251-7A31-4EA7-9DE9-2F1F906BFAC7}" type="presParOf" srcId="{9EB3E629-71BF-4F6C-9CF2-DCB124A15671}" destId="{3B0A4CFD-75B8-4FAA-9FCF-5D9EB86EC7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0091-A419-4E49-96DD-45E741FD5534}">
      <dsp:nvSpPr>
        <dsp:cNvPr id="0" name=""/>
        <dsp:cNvSpPr/>
      </dsp:nvSpPr>
      <dsp:spPr>
        <a:xfrm>
          <a:off x="0" y="1654183"/>
          <a:ext cx="684058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01E2E-6480-4FB2-B603-2864D57D279C}">
      <dsp:nvSpPr>
        <dsp:cNvPr id="0" name=""/>
        <dsp:cNvSpPr/>
      </dsp:nvSpPr>
      <dsp:spPr>
        <a:xfrm>
          <a:off x="1778551" y="827759"/>
          <a:ext cx="5062031" cy="8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Practice</a:t>
          </a:r>
          <a:endParaRPr lang="en-US" sz="4400" kern="1200" dirty="0"/>
        </a:p>
      </dsp:txBody>
      <dsp:txXfrm>
        <a:off x="1778551" y="827759"/>
        <a:ext cx="5062031" cy="826423"/>
      </dsp:txXfrm>
    </dsp:sp>
    <dsp:sp modelId="{BA2F89AA-C0DA-4A3B-851D-0CD0AE1243E7}">
      <dsp:nvSpPr>
        <dsp:cNvPr id="0" name=""/>
        <dsp:cNvSpPr/>
      </dsp:nvSpPr>
      <dsp:spPr>
        <a:xfrm>
          <a:off x="215702" y="827759"/>
          <a:ext cx="1347146" cy="82642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Week 6</a:t>
          </a:r>
          <a:endParaRPr lang="en-US" sz="3200" kern="1200" dirty="0"/>
        </a:p>
      </dsp:txBody>
      <dsp:txXfrm>
        <a:off x="256052" y="868109"/>
        <a:ext cx="1266446" cy="786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A4CFD-75B8-4FAA-9FCF-5D9EB86EC75E}">
      <dsp:nvSpPr>
        <dsp:cNvPr id="0" name=""/>
        <dsp:cNvSpPr/>
      </dsp:nvSpPr>
      <dsp:spPr>
        <a:xfrm>
          <a:off x="0" y="35116"/>
          <a:ext cx="6824799" cy="610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Exercise 8: A </a:t>
          </a:r>
          <a:r>
            <a:rPr lang="en-US" sz="1400" kern="1200" dirty="0" smtClean="0"/>
            <a:t>program that accepts any character, float or integer, and prints the next four characters, floats or integers in multiples of 3</a:t>
          </a:r>
          <a:endParaRPr lang="en-US" sz="1400" kern="1200" dirty="0"/>
        </a:p>
      </dsp:txBody>
      <dsp:txXfrm>
        <a:off x="29811" y="64927"/>
        <a:ext cx="6765177" cy="551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791B9-9510-44D1-B11C-9CAF0D9E806C}">
      <dsp:nvSpPr>
        <dsp:cNvPr id="0" name=""/>
        <dsp:cNvSpPr/>
      </dsp:nvSpPr>
      <dsp:spPr>
        <a:xfrm>
          <a:off x="0" y="0"/>
          <a:ext cx="7104331" cy="1933238"/>
        </a:xfrm>
        <a:prstGeom prst="roundRect">
          <a:avLst/>
        </a:prstGeom>
        <a:solidFill>
          <a:srgbClr val="FFCDC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2A2A2A"/>
              </a:solidFill>
              <a:effectLst/>
            </a:rPr>
            <a:t>Using Switch statement, write a program that displays the following menu for the food items available to take order from the customer.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2A2A2A"/>
              </a:solidFill>
              <a:effectLst/>
            </a:rPr>
            <a:t>The program inputs the type of food and quantity. It finally displays the total charges for the order according to price criteria.</a:t>
          </a:r>
          <a:r>
            <a:rPr lang="en-US" sz="1800" kern="1200" dirty="0" smtClean="0">
              <a:solidFill>
                <a:srgbClr val="2A2A2A"/>
              </a:solidFill>
              <a:effectLst/>
            </a:rPr>
            <a:t/>
          </a:r>
          <a:br>
            <a:rPr lang="en-US" sz="1800" kern="1200" dirty="0" smtClean="0">
              <a:solidFill>
                <a:srgbClr val="2A2A2A"/>
              </a:solidFill>
              <a:effectLst/>
            </a:rPr>
          </a:br>
          <a:endParaRPr lang="en-US" sz="1800" kern="1200" dirty="0">
            <a:solidFill>
              <a:srgbClr val="2A2A2A"/>
            </a:solidFill>
            <a:effectLst/>
          </a:endParaRPr>
        </a:p>
      </dsp:txBody>
      <dsp:txXfrm>
        <a:off x="94373" y="94373"/>
        <a:ext cx="6915585" cy="17444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791B9-9510-44D1-B11C-9CAF0D9E806C}">
      <dsp:nvSpPr>
        <dsp:cNvPr id="0" name=""/>
        <dsp:cNvSpPr/>
      </dsp:nvSpPr>
      <dsp:spPr>
        <a:xfrm>
          <a:off x="0" y="0"/>
          <a:ext cx="7712662" cy="1187559"/>
        </a:xfrm>
        <a:prstGeom prst="roundRect">
          <a:avLst/>
        </a:prstGeom>
        <a:solidFill>
          <a:srgbClr val="431D3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effectLst/>
            </a:rPr>
            <a:t>Using a nested for loop w</a:t>
          </a:r>
          <a:r>
            <a:rPr lang="en-US" sz="2000" b="0" i="0" kern="1200" dirty="0" smtClean="0"/>
            <a:t>rite a program in C to display the multiplication table vertically from 1 to n, such that the output will be:</a:t>
          </a:r>
          <a:endParaRPr lang="en-US" sz="2000" kern="1200" dirty="0">
            <a:effectLst/>
          </a:endParaRPr>
        </a:p>
      </dsp:txBody>
      <dsp:txXfrm>
        <a:off x="57972" y="57972"/>
        <a:ext cx="7596718" cy="1071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3ED4A-0FC9-4093-AB3A-ED87A64582F3}">
      <dsp:nvSpPr>
        <dsp:cNvPr id="0" name=""/>
        <dsp:cNvSpPr/>
      </dsp:nvSpPr>
      <dsp:spPr>
        <a:xfrm>
          <a:off x="0" y="308429"/>
          <a:ext cx="8177349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In programming, a loop is used to repeat a block of code until the specified condition is met.</a:t>
          </a:r>
          <a:endParaRPr lang="en-US" sz="2800" kern="1200" dirty="0"/>
        </a:p>
      </dsp:txBody>
      <dsp:txXfrm>
        <a:off x="52774" y="361203"/>
        <a:ext cx="8071801" cy="975532"/>
      </dsp:txXfrm>
    </dsp:sp>
    <dsp:sp modelId="{13FB14E5-A55C-499B-8111-AC50C0B75608}">
      <dsp:nvSpPr>
        <dsp:cNvPr id="0" name=""/>
        <dsp:cNvSpPr/>
      </dsp:nvSpPr>
      <dsp:spPr>
        <a:xfrm>
          <a:off x="0" y="1470149"/>
          <a:ext cx="8177349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C programming has three types of loops:</a:t>
          </a:r>
          <a:endParaRPr lang="en-US" sz="2800" kern="1200" dirty="0"/>
        </a:p>
      </dsp:txBody>
      <dsp:txXfrm>
        <a:off x="52774" y="1522923"/>
        <a:ext cx="8071801" cy="975532"/>
      </dsp:txXfrm>
    </dsp:sp>
    <dsp:sp modelId="{1F223E8D-6074-414E-BE42-D5FE6C3F1845}">
      <dsp:nvSpPr>
        <dsp:cNvPr id="0" name=""/>
        <dsp:cNvSpPr/>
      </dsp:nvSpPr>
      <dsp:spPr>
        <a:xfrm>
          <a:off x="0" y="2551229"/>
          <a:ext cx="8177349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6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latin typeface="+mj-lt"/>
            </a:rPr>
            <a:t>For loop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latin typeface="+mj-lt"/>
            </a:rPr>
            <a:t>While loop</a:t>
          </a:r>
          <a:endParaRPr lang="en-US" sz="2200" kern="1200" dirty="0" smtClean="0">
            <a:latin typeface="+mj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latin typeface="+mj-lt"/>
            </a:rPr>
            <a:t>Do…while loop</a:t>
          </a:r>
          <a:endParaRPr lang="en-US" sz="2200" kern="1200" dirty="0" smtClean="0">
            <a:latin typeface="+mj-lt"/>
          </a:endParaRPr>
        </a:p>
      </dsp:txBody>
      <dsp:txXfrm>
        <a:off x="0" y="2551229"/>
        <a:ext cx="8177349" cy="107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4522B-8B9E-4E45-83F5-345E9E218BF0}">
      <dsp:nvSpPr>
        <dsp:cNvPr id="0" name=""/>
        <dsp:cNvSpPr/>
      </dsp:nvSpPr>
      <dsp:spPr>
        <a:xfrm>
          <a:off x="0" y="366094"/>
          <a:ext cx="7684034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366" tIns="479044" rIns="59636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The syntax of the </a:t>
          </a:r>
          <a:r>
            <a:rPr lang="en-US" sz="23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</a:t>
          </a:r>
          <a:r>
            <a:rPr lang="en-US" sz="2300" kern="1200" dirty="0" smtClean="0"/>
            <a:t> loop is:</a:t>
          </a:r>
          <a:endParaRPr lang="en-US" sz="2300" kern="1200" dirty="0"/>
        </a:p>
      </dsp:txBody>
      <dsp:txXfrm>
        <a:off x="0" y="366094"/>
        <a:ext cx="7684034" cy="959962"/>
      </dsp:txXfrm>
    </dsp:sp>
    <dsp:sp modelId="{8254EF65-D248-4972-B2D9-411B28A8411F}">
      <dsp:nvSpPr>
        <dsp:cNvPr id="0" name=""/>
        <dsp:cNvSpPr/>
      </dsp:nvSpPr>
      <dsp:spPr>
        <a:xfrm>
          <a:off x="384201" y="26614"/>
          <a:ext cx="537882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307" tIns="0" rIns="20330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 loop</a:t>
          </a:r>
          <a:endParaRPr lang="en-US" sz="2300" kern="1200" dirty="0"/>
        </a:p>
      </dsp:txBody>
      <dsp:txXfrm>
        <a:off x="417345" y="59758"/>
        <a:ext cx="5312535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A4CFD-75B8-4FAA-9FCF-5D9EB86EC75E}">
      <dsp:nvSpPr>
        <dsp:cNvPr id="0" name=""/>
        <dsp:cNvSpPr/>
      </dsp:nvSpPr>
      <dsp:spPr>
        <a:xfrm>
          <a:off x="0" y="14777"/>
          <a:ext cx="6824799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Exercise 1: </a:t>
          </a:r>
          <a:r>
            <a:rPr lang="en-US" sz="1900" b="0" kern="1200" dirty="0" smtClean="0">
              <a:latin typeface="+mj-lt"/>
            </a:rPr>
            <a:t>Print numbers from 1 to 10</a:t>
          </a:r>
          <a:endParaRPr lang="en-US" sz="1900" b="0" kern="1200" dirty="0"/>
        </a:p>
      </dsp:txBody>
      <dsp:txXfrm>
        <a:off x="21704" y="36481"/>
        <a:ext cx="6781391" cy="4011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A4CFD-75B8-4FAA-9FCF-5D9EB86EC75E}">
      <dsp:nvSpPr>
        <dsp:cNvPr id="0" name=""/>
        <dsp:cNvSpPr/>
      </dsp:nvSpPr>
      <dsp:spPr>
        <a:xfrm>
          <a:off x="0" y="61577"/>
          <a:ext cx="6824799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Exercise 2: P</a:t>
          </a:r>
          <a:r>
            <a:rPr lang="en-US" sz="1700" kern="1200" dirty="0" smtClean="0"/>
            <a:t>rogram to calculate the sum of first n natural numbers</a:t>
          </a:r>
          <a:endParaRPr lang="en-US" sz="1700" b="0" kern="1200" dirty="0"/>
        </a:p>
      </dsp:txBody>
      <dsp:txXfrm>
        <a:off x="19419" y="80996"/>
        <a:ext cx="6785961" cy="3589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4522B-8B9E-4E45-83F5-345E9E218BF0}">
      <dsp:nvSpPr>
        <dsp:cNvPr id="0" name=""/>
        <dsp:cNvSpPr/>
      </dsp:nvSpPr>
      <dsp:spPr>
        <a:xfrm>
          <a:off x="0" y="366094"/>
          <a:ext cx="7684034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366" tIns="479044" rIns="59636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The syntax of the </a:t>
          </a:r>
          <a:r>
            <a:rPr lang="en-US" sz="23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while</a:t>
          </a:r>
          <a:r>
            <a:rPr lang="en-US" sz="2300" kern="1200" dirty="0" smtClean="0"/>
            <a:t> loop is:</a:t>
          </a:r>
          <a:endParaRPr lang="en-US" sz="2300" kern="1200" dirty="0"/>
        </a:p>
      </dsp:txBody>
      <dsp:txXfrm>
        <a:off x="0" y="366094"/>
        <a:ext cx="7684034" cy="959962"/>
      </dsp:txXfrm>
    </dsp:sp>
    <dsp:sp modelId="{8254EF65-D248-4972-B2D9-411B28A8411F}">
      <dsp:nvSpPr>
        <dsp:cNvPr id="0" name=""/>
        <dsp:cNvSpPr/>
      </dsp:nvSpPr>
      <dsp:spPr>
        <a:xfrm>
          <a:off x="384201" y="26614"/>
          <a:ext cx="537882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307" tIns="0" rIns="20330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while loop</a:t>
          </a:r>
          <a:endParaRPr lang="en-US" sz="2300" kern="1200" dirty="0"/>
        </a:p>
      </dsp:txBody>
      <dsp:txXfrm>
        <a:off x="417345" y="59758"/>
        <a:ext cx="5312535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A9828-E2B6-4A54-AEFE-BDB0ACCA2EB6}">
      <dsp:nvSpPr>
        <dsp:cNvPr id="0" name=""/>
        <dsp:cNvSpPr/>
      </dsp:nvSpPr>
      <dsp:spPr>
        <a:xfrm>
          <a:off x="0" y="752249"/>
          <a:ext cx="8107681" cy="306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246" tIns="562356" rIns="62924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The switch statement allows us to execute one code block among many alternatives. 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You can do the same thing with the if…else…if ladder.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However, the syntax of the </a:t>
          </a:r>
          <a:r>
            <a:rPr lang="en-US" sz="27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switch</a:t>
          </a:r>
          <a:r>
            <a:rPr lang="en-US" sz="2700" kern="1200" smtClean="0"/>
            <a:t> statement is much easier to read and write.</a:t>
          </a:r>
          <a:endParaRPr lang="en-US" sz="2700" kern="1200" dirty="0" smtClean="0"/>
        </a:p>
      </dsp:txBody>
      <dsp:txXfrm>
        <a:off x="0" y="752249"/>
        <a:ext cx="8107681" cy="3061800"/>
      </dsp:txXfrm>
    </dsp:sp>
    <dsp:sp modelId="{8A738FEF-ED7F-4B9E-88FB-292CA6D678F5}">
      <dsp:nvSpPr>
        <dsp:cNvPr id="0" name=""/>
        <dsp:cNvSpPr/>
      </dsp:nvSpPr>
      <dsp:spPr>
        <a:xfrm>
          <a:off x="405384" y="353729"/>
          <a:ext cx="5675376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516" tIns="0" rIns="21451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+mj-lt"/>
            </a:rPr>
            <a:t>C switch…case</a:t>
          </a:r>
          <a:endParaRPr lang="en-US" sz="2700" kern="1200" dirty="0"/>
        </a:p>
      </dsp:txBody>
      <dsp:txXfrm>
        <a:off x="444292" y="392637"/>
        <a:ext cx="5597560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A4CFD-75B8-4FAA-9FCF-5D9EB86EC75E}">
      <dsp:nvSpPr>
        <dsp:cNvPr id="0" name=""/>
        <dsp:cNvSpPr/>
      </dsp:nvSpPr>
      <dsp:spPr>
        <a:xfrm>
          <a:off x="0" y="0"/>
          <a:ext cx="7582445" cy="614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/>
            <a:t>Example:</a:t>
          </a:r>
          <a:endParaRPr lang="en-US" sz="2600" kern="1200" dirty="0"/>
        </a:p>
      </dsp:txBody>
      <dsp:txXfrm>
        <a:off x="29973" y="29973"/>
        <a:ext cx="7522499" cy="554061"/>
      </dsp:txXfrm>
    </dsp:sp>
    <dsp:sp modelId="{868D46E6-2791-4669-8929-2F68E217F10F}">
      <dsp:nvSpPr>
        <dsp:cNvPr id="0" name=""/>
        <dsp:cNvSpPr/>
      </dsp:nvSpPr>
      <dsp:spPr>
        <a:xfrm>
          <a:off x="0" y="681281"/>
          <a:ext cx="7582445" cy="348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7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Assume that we are going to program a simple calculator where user can select the operation by giving the choice. Say,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smtClean="0"/>
            <a:t>If they press 1, we should show the sum.</a:t>
          </a:r>
          <a:endParaRPr lang="en-US" sz="2000" b="0" i="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smtClean="0"/>
            <a:t>If they press 2, we should show the subtraction.</a:t>
          </a:r>
          <a:endParaRPr lang="en-US" sz="2000" b="0" i="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smtClean="0"/>
            <a:t>And so on.</a:t>
          </a:r>
          <a:endParaRPr lang="en-US" sz="2000" b="0" i="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In this </a:t>
          </a:r>
          <a:r>
            <a:rPr lang="en-US" sz="2000" b="0" i="0" kern="1200" dirty="0" smtClean="0"/>
            <a:t>kind of situation, we should go for switch statement.</a:t>
          </a:r>
          <a:endParaRPr lang="en-US" sz="2000" b="0" i="0" kern="1200" dirty="0"/>
        </a:p>
      </dsp:txBody>
      <dsp:txXfrm>
        <a:off x="0" y="681281"/>
        <a:ext cx="7582445" cy="34838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A4CFD-75B8-4FAA-9FCF-5D9EB86EC75E}">
      <dsp:nvSpPr>
        <dsp:cNvPr id="0" name=""/>
        <dsp:cNvSpPr/>
      </dsp:nvSpPr>
      <dsp:spPr>
        <a:xfrm>
          <a:off x="0" y="0"/>
          <a:ext cx="774185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Exercise 7: A simple calculator</a:t>
          </a:r>
          <a:endParaRPr lang="en-US" sz="1900" kern="1200" dirty="0"/>
        </a:p>
      </dsp:txBody>
      <dsp:txXfrm>
        <a:off x="21704" y="21704"/>
        <a:ext cx="7698444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9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6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7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2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5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5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0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7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2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4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4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8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3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7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3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1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6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6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0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962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6325070" y="1156393"/>
            <a:ext cx="2818930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9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7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7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4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99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25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53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70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0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B557-9B7F-4740-8CFE-4D24BE08B0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BB6F-2267-4111-9D6F-44CA62E2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10F8-4FAA-4FCA-95F0-5D5D05F3495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C45F-B8DB-43EE-8A7B-8C2E3F81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39E8-ABD0-4780-AF52-CE90078916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432B-4B9E-46CC-80D1-FF611805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75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6908870" y="401789"/>
            <a:ext cx="2224124" cy="4350320"/>
          </a:xfrm>
          <a:prstGeom prst="rect">
            <a:avLst/>
          </a:prstGeom>
        </p:spPr>
      </p:pic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1319347" y="1106924"/>
            <a:ext cx="461119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smtClean="0"/>
              <a:t>CSC 205 – C LOOPS</a:t>
            </a:r>
            <a:endParaRPr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8552742"/>
              </p:ext>
            </p:extLst>
          </p:nvPr>
        </p:nvGraphicFramePr>
        <p:xfrm>
          <a:off x="1180349" y="2400998"/>
          <a:ext cx="6840583" cy="248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96883" y="1179700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sz="2400" b="1" dirty="0" smtClean="0">
                <a:latin typeface="+mj-lt"/>
              </a:rPr>
              <a:t>while loop flowchart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while </a:t>
            </a:r>
            <a:r>
              <a:rPr lang="en-US" dirty="0"/>
              <a:t>loop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6874" t="28860" r="7626" b="14684"/>
          <a:stretch/>
        </p:blipFill>
        <p:spPr>
          <a:xfrm>
            <a:off x="1151965" y="1921953"/>
            <a:ext cx="7077636" cy="40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while </a:t>
            </a:r>
            <a:r>
              <a:rPr lang="en-US" dirty="0"/>
              <a:t>loop statement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4411" y="1472466"/>
            <a:ext cx="6824799" cy="604528"/>
            <a:chOff x="0" y="61577"/>
            <a:chExt cx="6824799" cy="397800"/>
          </a:xfrm>
        </p:grpSpPr>
        <p:sp>
          <p:nvSpPr>
            <p:cNvPr id="8" name="Rounded Rectangle 7"/>
            <p:cNvSpPr/>
            <p:nvPr/>
          </p:nvSpPr>
          <p:spPr>
            <a:xfrm>
              <a:off x="0" y="61577"/>
              <a:ext cx="6824799" cy="397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19419" y="80996"/>
              <a:ext cx="6785961" cy="35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dirty="0" smtClean="0"/>
                <a:t>Exercise 3: P</a:t>
              </a:r>
              <a:r>
                <a:rPr lang="en-US" sz="2000" kern="1200" dirty="0" smtClean="0"/>
                <a:t>rogram to print numbers from 1 to </a:t>
              </a:r>
              <a:r>
                <a:rPr lang="en-US" sz="2000" kern="1200" dirty="0" smtClean="0"/>
                <a:t>n numbers</a:t>
              </a:r>
              <a:endParaRPr lang="en-US" sz="2000" b="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t="16421" r="47303" b="33076"/>
          <a:stretch/>
        </p:blipFill>
        <p:spPr>
          <a:xfrm>
            <a:off x="915727" y="2209800"/>
            <a:ext cx="6562165" cy="3501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4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7566" y="1303472"/>
            <a:ext cx="8229600" cy="1038174"/>
          </a:xfrm>
        </p:spPr>
        <p:txBody>
          <a:bodyPr/>
          <a:lstStyle/>
          <a:p>
            <a:pPr lvl="1" algn="just">
              <a:buSzPct val="100000"/>
              <a:buBlip>
                <a:blip r:embed="rId2"/>
              </a:buBlip>
            </a:pPr>
            <a:r>
              <a:rPr lang="en-US" sz="3200" b="1" dirty="0" smtClean="0">
                <a:latin typeface="+mj-lt"/>
              </a:rPr>
              <a:t>do…while loop</a:t>
            </a:r>
          </a:p>
          <a:p>
            <a:pPr lvl="1" algn="just">
              <a:buSzPct val="100000"/>
            </a:pPr>
            <a:r>
              <a:rPr lang="en-US" sz="2400" dirty="0">
                <a:latin typeface="+mj-lt"/>
              </a:rPr>
              <a:t>The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do..while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400" dirty="0">
                <a:latin typeface="+mj-lt"/>
              </a:rPr>
              <a:t>loop is similar to 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sz="2400" dirty="0">
                <a:latin typeface="+mj-lt"/>
              </a:rPr>
              <a:t> loop with one important difference. The body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do...while </a:t>
            </a:r>
            <a:r>
              <a:rPr lang="en-US" sz="2400" dirty="0">
                <a:latin typeface="+mj-lt"/>
              </a:rPr>
              <a:t>loop is executed at least once. Only then, the test expression is </a:t>
            </a:r>
            <a:r>
              <a:rPr lang="en-US" sz="2400" dirty="0" smtClean="0">
                <a:latin typeface="+mj-lt"/>
              </a:rPr>
              <a:t>evaluated.</a:t>
            </a:r>
          </a:p>
          <a:p>
            <a:pPr lvl="1" algn="just">
              <a:buSzPct val="100000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syntax of 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do...while </a:t>
            </a:r>
            <a:r>
              <a:rPr lang="en-US" sz="2400" dirty="0">
                <a:latin typeface="+mj-lt"/>
              </a:rPr>
              <a:t>loop is: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do…while loop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0117" r="59428" b="67513"/>
          <a:stretch/>
        </p:blipFill>
        <p:spPr>
          <a:xfrm>
            <a:off x="1149532" y="4454434"/>
            <a:ext cx="5922284" cy="19071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06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266700" y="1400810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b="1" dirty="0" smtClean="0">
                <a:latin typeface="+mj-lt"/>
              </a:rPr>
              <a:t>How it works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The body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do...while </a:t>
            </a:r>
            <a:r>
              <a:rPr lang="en-US" sz="2200" dirty="0">
                <a:latin typeface="+mj-lt"/>
              </a:rPr>
              <a:t>loop is executed once. Only then, 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evaluated.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</a:t>
            </a:r>
            <a:r>
              <a:rPr lang="en-US" sz="2200" b="1" dirty="0">
                <a:latin typeface="+mj-lt"/>
              </a:rPr>
              <a:t>true</a:t>
            </a:r>
            <a:r>
              <a:rPr lang="en-US" sz="2200" dirty="0">
                <a:latin typeface="+mj-lt"/>
              </a:rPr>
              <a:t>, the body of the loop is executed again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evaluated once more.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This process goes on until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 </a:t>
            </a:r>
            <a:r>
              <a:rPr lang="en-US" sz="2200" dirty="0">
                <a:latin typeface="+mj-lt"/>
              </a:rPr>
              <a:t>becomes </a:t>
            </a:r>
            <a:r>
              <a:rPr lang="en-US" sz="2200" b="1" dirty="0">
                <a:latin typeface="+mj-lt"/>
              </a:rPr>
              <a:t>false</a:t>
            </a:r>
            <a:r>
              <a:rPr lang="en-US" sz="2200" dirty="0">
                <a:latin typeface="+mj-lt"/>
              </a:rPr>
              <a:t>.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</a:t>
            </a:r>
            <a:r>
              <a:rPr lang="en-US" sz="2200" b="1" dirty="0">
                <a:latin typeface="+mj-lt"/>
              </a:rPr>
              <a:t>false</a:t>
            </a:r>
            <a:r>
              <a:rPr lang="en-US" sz="2200" dirty="0">
                <a:latin typeface="+mj-lt"/>
              </a:rPr>
              <a:t>, the loop ends.</a:t>
            </a:r>
            <a:endParaRPr lang="en-US" sz="2200" dirty="0" smtClean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do…while </a:t>
            </a:r>
            <a:r>
              <a:rPr lang="en-US" dirty="0"/>
              <a:t>loop statement</a:t>
            </a:r>
          </a:p>
        </p:txBody>
      </p:sp>
    </p:spTree>
    <p:extLst>
      <p:ext uri="{BB962C8B-B14F-4D97-AF65-F5344CB8AC3E}">
        <p14:creationId xmlns:p14="http://schemas.microsoft.com/office/powerpoint/2010/main" val="976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0" y="1249362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sz="2400" b="1" dirty="0" smtClean="0">
                <a:latin typeface="+mj-lt"/>
              </a:rPr>
              <a:t>Flowchart of do…while Loop 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while </a:t>
            </a:r>
            <a:r>
              <a:rPr lang="en-US" dirty="0"/>
              <a:t>loop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011" t="29228" r="21810" b="13952"/>
          <a:stretch/>
        </p:blipFill>
        <p:spPr>
          <a:xfrm>
            <a:off x="1658983" y="2209800"/>
            <a:ext cx="6152606" cy="3498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85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while </a:t>
            </a:r>
            <a:r>
              <a:rPr lang="en-US" dirty="0"/>
              <a:t>loop statement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4411" y="1472466"/>
            <a:ext cx="7314560" cy="578403"/>
            <a:chOff x="0" y="61577"/>
            <a:chExt cx="6824799" cy="397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61577"/>
              <a:ext cx="6824799" cy="397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19419" y="80996"/>
              <a:ext cx="6805380" cy="35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i="0" kern="1200" dirty="0" smtClean="0"/>
                <a:t>Exercise 4: P</a:t>
              </a:r>
              <a:r>
                <a:rPr lang="en-US" sz="1800" kern="1200" dirty="0" smtClean="0"/>
                <a:t>rogram to add numbers until the user enters zero</a:t>
              </a:r>
              <a:endParaRPr lang="en-US" sz="1800" b="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0118" r="48429" b="36314"/>
          <a:stretch/>
        </p:blipFill>
        <p:spPr>
          <a:xfrm>
            <a:off x="811400" y="2157548"/>
            <a:ext cx="7140199" cy="4151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34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7566" y="1303472"/>
            <a:ext cx="8229600" cy="1038174"/>
          </a:xfrm>
        </p:spPr>
        <p:txBody>
          <a:bodyPr/>
          <a:lstStyle/>
          <a:p>
            <a:pPr lvl="1" algn="just">
              <a:buSzPct val="100000"/>
              <a:buBlip>
                <a:blip r:embed="rId2"/>
              </a:buBlip>
            </a:pPr>
            <a:r>
              <a:rPr lang="en-US" sz="3200" b="1" dirty="0" smtClean="0">
                <a:latin typeface="+mj-lt"/>
              </a:rPr>
              <a:t>C break</a:t>
            </a:r>
          </a:p>
          <a:p>
            <a:pPr lvl="1" algn="just">
              <a:buSzPct val="100000"/>
            </a:pPr>
            <a:r>
              <a:rPr lang="en-US" dirty="0"/>
              <a:t>The break statement ends the loop immediately when it is encountered. </a:t>
            </a:r>
            <a:endParaRPr lang="en-US" dirty="0" smtClean="0"/>
          </a:p>
          <a:p>
            <a:pPr lvl="1" algn="just">
              <a:buSzPct val="100000"/>
            </a:pPr>
            <a:r>
              <a:rPr lang="en-US" dirty="0"/>
              <a:t>The break statement is almost always used </a:t>
            </a:r>
            <a:r>
              <a:rPr lang="en-US" dirty="0" smtClean="0"/>
              <a:t>with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if…else</a:t>
            </a:r>
            <a:r>
              <a:rPr lang="en-US" dirty="0" smtClean="0"/>
              <a:t> statement inside the loop.</a:t>
            </a:r>
          </a:p>
          <a:p>
            <a:pPr lvl="1" algn="just">
              <a:buSzPct val="100000"/>
            </a:pPr>
            <a:r>
              <a:rPr lang="en-US" dirty="0"/>
              <a:t>Its syntax is: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break and 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7082" t="72794" r="7937" b="17280"/>
          <a:stretch/>
        </p:blipFill>
        <p:spPr>
          <a:xfrm>
            <a:off x="1088443" y="5121025"/>
            <a:ext cx="7153836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266700" y="1258077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sz="2400" b="1" dirty="0" smtClean="0">
                <a:latin typeface="+mj-lt"/>
              </a:rPr>
              <a:t>How it works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break Statement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6874" t="25551" r="7626" b="13861"/>
          <a:stretch/>
        </p:blipFill>
        <p:spPr>
          <a:xfrm>
            <a:off x="1275230" y="2094209"/>
            <a:ext cx="6314290" cy="38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break Statement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84411" y="1472466"/>
            <a:ext cx="6957189" cy="444249"/>
            <a:chOff x="0" y="61577"/>
            <a:chExt cx="6824799" cy="397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61577"/>
              <a:ext cx="6824799" cy="397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19419" y="80996"/>
              <a:ext cx="6805380" cy="35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i="0" kern="1200" dirty="0" smtClean="0"/>
                <a:t>Exercise 5:</a:t>
              </a:r>
              <a:endParaRPr lang="en-US" sz="1800" b="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" t="10118" r="40676" b="20125"/>
          <a:stretch/>
        </p:blipFill>
        <p:spPr>
          <a:xfrm>
            <a:off x="805224" y="1931130"/>
            <a:ext cx="6936376" cy="4475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01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7566" y="1303472"/>
            <a:ext cx="8229600" cy="1038174"/>
          </a:xfrm>
        </p:spPr>
        <p:txBody>
          <a:bodyPr/>
          <a:lstStyle/>
          <a:p>
            <a:pPr lvl="1" algn="just">
              <a:buSzPct val="100000"/>
              <a:buBlip>
                <a:blip r:embed="rId2"/>
              </a:buBlip>
            </a:pPr>
            <a:r>
              <a:rPr lang="en-US" sz="3200" b="1" dirty="0" smtClean="0">
                <a:latin typeface="+mj-lt"/>
              </a:rPr>
              <a:t>C continue</a:t>
            </a:r>
          </a:p>
          <a:p>
            <a:pPr lvl="1" algn="just">
              <a:buSzPct val="100000"/>
            </a:pPr>
            <a:r>
              <a:rPr lang="en-US" dirty="0"/>
              <a:t>The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dirty="0" smtClean="0"/>
              <a:t> statement </a:t>
            </a:r>
            <a:r>
              <a:rPr lang="en-US" dirty="0"/>
              <a:t>skips the current iteration of the loop and continues with the next </a:t>
            </a:r>
            <a:r>
              <a:rPr lang="en-US" dirty="0" smtClean="0"/>
              <a:t>iteration.</a:t>
            </a:r>
            <a:r>
              <a:rPr lang="en-US" dirty="0"/>
              <a:t> </a:t>
            </a:r>
            <a:endParaRPr lang="en-US" dirty="0" smtClean="0"/>
          </a:p>
          <a:p>
            <a:pPr lvl="1" algn="just">
              <a:buSzPct val="100000"/>
            </a:pPr>
            <a:r>
              <a:rPr lang="en-US" dirty="0"/>
              <a:t>The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dirty="0" smtClean="0"/>
              <a:t> statement </a:t>
            </a:r>
            <a:r>
              <a:rPr lang="en-US" dirty="0"/>
              <a:t>is almost always used with </a:t>
            </a:r>
            <a:r>
              <a:rPr lang="en-US" dirty="0" smtClean="0"/>
              <a:t>the if…else statement.</a:t>
            </a:r>
          </a:p>
          <a:p>
            <a:pPr lvl="1" algn="just">
              <a:buSzPct val="100000"/>
            </a:pPr>
            <a:r>
              <a:rPr lang="en-US" dirty="0"/>
              <a:t>Its syntax is: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break and continue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874" t="63970" r="7729" b="26287"/>
          <a:stretch/>
        </p:blipFill>
        <p:spPr>
          <a:xfrm>
            <a:off x="968188" y="5416091"/>
            <a:ext cx="7207624" cy="7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Loops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1759972"/>
              </p:ext>
            </p:extLst>
          </p:nvPr>
        </p:nvGraphicFramePr>
        <p:xfrm>
          <a:off x="509451" y="1606732"/>
          <a:ext cx="8177349" cy="3931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266700" y="1258077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sz="2400" b="1" dirty="0" smtClean="0">
                <a:latin typeface="+mj-lt"/>
              </a:rPr>
              <a:t>How it works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continue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6771" t="26161" r="7729" b="16640"/>
          <a:stretch/>
        </p:blipFill>
        <p:spPr>
          <a:xfrm>
            <a:off x="1151964" y="1951339"/>
            <a:ext cx="6777190" cy="39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continue Statement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84411" y="1472466"/>
            <a:ext cx="6957189" cy="444249"/>
            <a:chOff x="0" y="61577"/>
            <a:chExt cx="6824799" cy="397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61577"/>
              <a:ext cx="6824799" cy="397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19419" y="80996"/>
              <a:ext cx="6805380" cy="35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i="0" kern="1200" dirty="0" smtClean="0"/>
                <a:t>Exercise </a:t>
              </a:r>
              <a:r>
                <a:rPr lang="en-US" sz="1800" kern="1200" dirty="0"/>
                <a:t>6</a:t>
              </a:r>
              <a:r>
                <a:rPr lang="en-US" sz="1800" b="0" i="0" kern="1200" dirty="0" smtClean="0"/>
                <a:t>:</a:t>
              </a:r>
              <a:endParaRPr lang="en-US" sz="1800" b="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t="10412" r="42251" b="25129"/>
          <a:stretch/>
        </p:blipFill>
        <p:spPr>
          <a:xfrm>
            <a:off x="818286" y="1957256"/>
            <a:ext cx="6923314" cy="42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switch Statement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1803558"/>
              </p:ext>
            </p:extLst>
          </p:nvPr>
        </p:nvGraphicFramePr>
        <p:xfrm>
          <a:off x="579119" y="1431925"/>
          <a:ext cx="8107681" cy="416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switch Statement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9376" y="1505252"/>
            <a:ext cx="6333566" cy="444249"/>
            <a:chOff x="0" y="61577"/>
            <a:chExt cx="6824799" cy="397800"/>
          </a:xfrm>
        </p:grpSpPr>
        <p:sp>
          <p:nvSpPr>
            <p:cNvPr id="8" name="Rounded Rectangle 7"/>
            <p:cNvSpPr/>
            <p:nvPr/>
          </p:nvSpPr>
          <p:spPr>
            <a:xfrm>
              <a:off x="0" y="61577"/>
              <a:ext cx="6824799" cy="397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104965" y="80996"/>
              <a:ext cx="6590771" cy="35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0" i="0" kern="1200" dirty="0" smtClean="0"/>
                <a:t>Syntax of switch … case</a:t>
              </a:r>
              <a:endParaRPr lang="en-US" sz="1800" b="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" t="10412" r="52587" b="43378"/>
          <a:stretch/>
        </p:blipFill>
        <p:spPr>
          <a:xfrm>
            <a:off x="1293224" y="2209800"/>
            <a:ext cx="6309718" cy="34896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7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7566" y="1212031"/>
            <a:ext cx="8229600" cy="1038174"/>
          </a:xfrm>
        </p:spPr>
        <p:txBody>
          <a:bodyPr/>
          <a:lstStyle/>
          <a:p>
            <a:pPr lvl="1" algn="just">
              <a:buSzPct val="100000"/>
              <a:buBlip>
                <a:blip r:embed="rId2"/>
              </a:buBlip>
            </a:pPr>
            <a:r>
              <a:rPr lang="en-US" b="1" dirty="0" smtClean="0">
                <a:latin typeface="+mj-lt"/>
              </a:rPr>
              <a:t>How does switch statement work?</a:t>
            </a:r>
          </a:p>
          <a:p>
            <a:pPr marL="508000" lvl="1" indent="0" algn="just">
              <a:buSzPct val="100000"/>
              <a:buNone/>
            </a:pPr>
            <a:r>
              <a:rPr lang="en-US" sz="2400" dirty="0">
                <a:latin typeface="+mj-lt"/>
              </a:rPr>
              <a:t>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expression</a:t>
            </a:r>
            <a:r>
              <a:rPr lang="en-US" sz="2400" dirty="0">
                <a:latin typeface="+mj-lt"/>
              </a:rPr>
              <a:t> is evaluated once and compared with the values of each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case</a:t>
            </a:r>
            <a:r>
              <a:rPr lang="en-US" sz="2400" dirty="0">
                <a:latin typeface="+mj-lt"/>
              </a:rPr>
              <a:t> label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1" algn="just">
              <a:buSzPct val="100000"/>
              <a:buBlip>
                <a:blip r:embed="rId2"/>
              </a:buBlip>
            </a:pPr>
            <a:r>
              <a:rPr lang="en-US" sz="2200" dirty="0">
                <a:latin typeface="+mj-lt"/>
              </a:rPr>
              <a:t>If there is a match, the corresponding statements after the matching label are executed. For example, if the value of the expression is equal to </a:t>
            </a:r>
            <a:r>
              <a:rPr lang="en-US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val2</a:t>
            </a:r>
            <a:r>
              <a:rPr lang="en-US" sz="2200" dirty="0">
                <a:latin typeface="+mj-lt"/>
              </a:rPr>
              <a:t>, statements after case </a:t>
            </a:r>
            <a:r>
              <a:rPr lang="en-US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val2</a:t>
            </a:r>
            <a:r>
              <a:rPr lang="en-US" sz="2200" dirty="0">
                <a:latin typeface="+mj-lt"/>
              </a:rPr>
              <a:t>: are executed until break is encountered.</a:t>
            </a:r>
          </a:p>
          <a:p>
            <a:pPr lvl="1" algn="just">
              <a:buSzPct val="100000"/>
              <a:buBlip>
                <a:blip r:embed="rId2"/>
              </a:buBlip>
            </a:pPr>
            <a:r>
              <a:rPr lang="en-US" sz="2200" dirty="0">
                <a:latin typeface="+mj-lt"/>
              </a:rPr>
              <a:t>If there is no match, the default statements are executed</a:t>
            </a:r>
            <a:r>
              <a:rPr lang="en-US" sz="2200" dirty="0" smtClean="0">
                <a:latin typeface="+mj-lt"/>
              </a:rPr>
              <a:t>.</a:t>
            </a:r>
          </a:p>
          <a:p>
            <a:pPr lvl="1" algn="just">
              <a:buSzPct val="100000"/>
              <a:buBlip>
                <a:blip r:embed="rId2"/>
              </a:buBlip>
            </a:pPr>
            <a:r>
              <a:rPr lang="en-US" sz="2200" dirty="0" smtClean="0">
                <a:latin typeface="+mj-lt"/>
              </a:rPr>
              <a:t>If the break is not use, </a:t>
            </a:r>
            <a:r>
              <a:rPr lang="en-US" sz="2200" dirty="0">
                <a:latin typeface="+mj-lt"/>
              </a:rPr>
              <a:t>all statements after the matching label are executed.</a:t>
            </a:r>
            <a:endParaRPr lang="en-US" sz="2200" dirty="0" smtClean="0">
              <a:latin typeface="+mj-lt"/>
            </a:endParaRPr>
          </a:p>
          <a:p>
            <a:pPr marL="508000" lvl="1" indent="0" algn="just">
              <a:buSzPct val="100000"/>
              <a:buNone/>
            </a:pPr>
            <a:endParaRPr lang="en-US" sz="2400" b="1" dirty="0" smtClean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 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571773"/>
              </p:ext>
            </p:extLst>
          </p:nvPr>
        </p:nvGraphicFramePr>
        <p:xfrm>
          <a:off x="1104355" y="1750423"/>
          <a:ext cx="7582445" cy="423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9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3753391"/>
              </p:ext>
            </p:extLst>
          </p:nvPr>
        </p:nvGraphicFramePr>
        <p:xfrm>
          <a:off x="701074" y="1410788"/>
          <a:ext cx="7741852" cy="45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t="10117" r="21858" b="3938"/>
          <a:stretch/>
        </p:blipFill>
        <p:spPr>
          <a:xfrm>
            <a:off x="701074" y="1883228"/>
            <a:ext cx="7741852" cy="45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2410272"/>
              </p:ext>
            </p:extLst>
          </p:nvPr>
        </p:nvGraphicFramePr>
        <p:xfrm>
          <a:off x="701074" y="1410788"/>
          <a:ext cx="6824799" cy="66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707" r="15144" b="4525"/>
          <a:stretch/>
        </p:blipFill>
        <p:spPr>
          <a:xfrm>
            <a:off x="705394" y="2076994"/>
            <a:ext cx="8207909" cy="4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7566" y="1303472"/>
            <a:ext cx="8229600" cy="1038174"/>
          </a:xfrm>
        </p:spPr>
        <p:txBody>
          <a:bodyPr/>
          <a:lstStyle/>
          <a:p>
            <a:pPr lvl="1" algn="just">
              <a:buSzPct val="100000"/>
              <a:buBlip>
                <a:blip r:embed="rId2"/>
              </a:buBlip>
            </a:pPr>
            <a:endParaRPr lang="en-US" sz="3200" b="1" dirty="0" smtClean="0">
              <a:latin typeface="+mj-lt"/>
            </a:endParaRPr>
          </a:p>
          <a:p>
            <a:pPr lvl="1" algn="just">
              <a:buSzPct val="100000"/>
              <a:buBlip>
                <a:blip r:embed="rId2"/>
              </a:buBlip>
            </a:pPr>
            <a:endParaRPr lang="en-US" sz="2400" b="1" dirty="0" smtClean="0">
              <a:latin typeface="+mj-lt"/>
            </a:endParaRPr>
          </a:p>
          <a:p>
            <a:pPr lvl="1" algn="just">
              <a:buSzPct val="100000"/>
              <a:buBlip>
                <a:blip r:embed="rId2"/>
              </a:buBlip>
            </a:pPr>
            <a:r>
              <a:rPr lang="en-US" sz="2400" b="1" dirty="0" smtClean="0">
                <a:latin typeface="+mj-lt"/>
              </a:rPr>
              <a:t>Syntax of goto statement</a:t>
            </a:r>
            <a:endParaRPr lang="en-US" sz="3200" b="1" dirty="0" smtClean="0">
              <a:latin typeface="+mj-lt"/>
            </a:endParaRPr>
          </a:p>
          <a:p>
            <a:pPr lvl="1" algn="just">
              <a:buSzPct val="100000"/>
              <a:buBlip>
                <a:blip r:embed="rId2"/>
              </a:buBlip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SzPct val="100000"/>
              <a:buBlip>
                <a:blip r:embed="rId2"/>
              </a:buBlip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SzPct val="100000"/>
              <a:buBlip>
                <a:blip r:embed="rId2"/>
              </a:buBlip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SzPct val="100000"/>
              <a:buBlip>
                <a:blip r:embed="rId2"/>
              </a:buBlip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an identifier. When the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statement is encountered, the control of the program jumps to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and starts executing the code.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goto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0412" r="61000" b="64275"/>
          <a:stretch/>
        </p:blipFill>
        <p:spPr>
          <a:xfrm>
            <a:off x="1436915" y="3359471"/>
            <a:ext cx="4728754" cy="1807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17566" y="1193397"/>
            <a:ext cx="8229600" cy="103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sz="2400" b="1" dirty="0" err="1" smtClean="0">
                <a:latin typeface="+mj-lt"/>
              </a:rPr>
              <a:t>goto</a:t>
            </a:r>
            <a:r>
              <a:rPr lang="en-US" sz="2400" b="1" dirty="0" smtClean="0">
                <a:latin typeface="+mj-lt"/>
              </a:rPr>
              <a:t> statement</a:t>
            </a:r>
          </a:p>
          <a:p>
            <a:pPr lvl="1" algn="just">
              <a:buSzPct val="100000"/>
            </a:pPr>
            <a:r>
              <a:rPr lang="en-US" sz="2000" dirty="0" smtClean="0"/>
              <a:t>The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</a:t>
            </a:r>
            <a:r>
              <a:rPr lang="en-US" sz="2000" dirty="0" smtClean="0"/>
              <a:t> statement allows us to transfer control of the program to the specified 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9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goto Statement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0574" y="1468413"/>
            <a:ext cx="6696824" cy="444600"/>
            <a:chOff x="0" y="0"/>
            <a:chExt cx="7741852" cy="4446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7741852" cy="444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21704" y="21704"/>
              <a:ext cx="7698444" cy="401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0" i="0" kern="1200" dirty="0" smtClean="0"/>
                <a:t>Exercise 9:</a:t>
              </a:r>
              <a:endParaRPr lang="en-US" sz="19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t="10412" r="35341" b="9823"/>
          <a:stretch/>
        </p:blipFill>
        <p:spPr>
          <a:xfrm>
            <a:off x="532278" y="1949501"/>
            <a:ext cx="6675120" cy="44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for loop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" t="10412" r="50651" b="69279"/>
          <a:stretch/>
        </p:blipFill>
        <p:spPr>
          <a:xfrm>
            <a:off x="663132" y="3435532"/>
            <a:ext cx="7684034" cy="177654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31420133"/>
              </p:ext>
            </p:extLst>
          </p:nvPr>
        </p:nvGraphicFramePr>
        <p:xfrm>
          <a:off x="663132" y="1625659"/>
          <a:ext cx="7684034" cy="135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6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Class Project 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121" y="1465543"/>
            <a:ext cx="6880410" cy="584775"/>
          </a:xfrm>
          <a:prstGeom prst="rect">
            <a:avLst/>
          </a:prstGeom>
          <a:solidFill>
            <a:srgbClr val="FFCDCD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solidFill>
                    <a:schemeClr val="accent4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Welcome to Mama </a:t>
            </a:r>
            <a:r>
              <a:rPr lang="en-US" sz="3200" b="1" cap="none" spc="0" dirty="0" err="1" smtClean="0">
                <a:ln w="10160">
                  <a:solidFill>
                    <a:schemeClr val="accent4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Cas</a:t>
            </a:r>
            <a:r>
              <a:rPr lang="en-US" sz="3200" b="1" cap="none" spc="0" dirty="0" smtClean="0">
                <a:ln w="10160">
                  <a:solidFill>
                    <a:schemeClr val="accent4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Restaurant</a:t>
            </a:r>
            <a:endParaRPr lang="en-US" sz="3200" b="1" cap="none" spc="0" dirty="0">
              <a:ln w="10160">
                <a:solidFill>
                  <a:schemeClr val="accent4">
                    <a:lumMod val="1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08445238"/>
              </p:ext>
            </p:extLst>
          </p:nvPr>
        </p:nvGraphicFramePr>
        <p:xfrm>
          <a:off x="457199" y="4350798"/>
          <a:ext cx="7104331" cy="1935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681121" y="2209800"/>
            <a:ext cx="6880410" cy="2053104"/>
          </a:xfrm>
          <a:prstGeom prst="flowChartDocument">
            <a:avLst/>
          </a:prstGeom>
          <a:solidFill>
            <a:srgbClr val="2A2A2A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			        Price</a:t>
            </a:r>
          </a:p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Poundo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Yam/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Edinkaiko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Soup 		- N3,200</a:t>
            </a:r>
          </a:p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Fried Rice &amp; Chicken 			- N3,000</a:t>
            </a:r>
          </a:p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Amala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Ewedu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Soup			- N2,500</a:t>
            </a:r>
          </a:p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=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Eba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Egusi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Soup			- N2,000</a:t>
            </a:r>
          </a:p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= White Rice &amp; Stew			- N2,500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n 11"/>
          <p:cNvSpPr/>
          <p:nvPr/>
        </p:nvSpPr>
        <p:spPr>
          <a:xfrm>
            <a:off x="6675120" y="2291982"/>
            <a:ext cx="873347" cy="1496245"/>
          </a:xfrm>
          <a:prstGeom prst="can">
            <a:avLst/>
          </a:prstGeom>
          <a:solidFill>
            <a:srgbClr val="FFC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25" y="1465543"/>
            <a:ext cx="3647235" cy="44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Class Project II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8868837"/>
              </p:ext>
            </p:extLst>
          </p:nvPr>
        </p:nvGraphicFramePr>
        <p:xfrm>
          <a:off x="757645" y="1672046"/>
          <a:ext cx="7712662" cy="118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6" t="17477" r="27000" b="30132"/>
          <a:stretch/>
        </p:blipFill>
        <p:spPr>
          <a:xfrm>
            <a:off x="757645" y="3100887"/>
            <a:ext cx="7712662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4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266700" y="14319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b="1" dirty="0" smtClean="0">
                <a:latin typeface="+mj-lt"/>
              </a:rPr>
              <a:t>How it works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The initialization statement is executed only </a:t>
            </a:r>
            <a:r>
              <a:rPr lang="en-US" sz="2200" dirty="0" smtClean="0">
                <a:latin typeface="+mj-lt"/>
              </a:rPr>
              <a:t>once.</a:t>
            </a:r>
          </a:p>
          <a:p>
            <a:pPr lvl="2" algn="just">
              <a:buSzPct val="100000"/>
            </a:pPr>
            <a:r>
              <a:rPr lang="en-US" sz="2200" dirty="0" smtClean="0">
                <a:latin typeface="+mj-lt"/>
              </a:rPr>
              <a:t>Then</a:t>
            </a:r>
            <a:r>
              <a:rPr lang="en-US" sz="2200" dirty="0">
                <a:latin typeface="+mj-lt"/>
              </a:rPr>
              <a:t>, the test expression is evaluated. If the test expression is evaluated to false, 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</a:t>
            </a:r>
            <a:r>
              <a:rPr lang="en-US" sz="2200" dirty="0">
                <a:latin typeface="+mj-lt"/>
              </a:rPr>
              <a:t> loop is </a:t>
            </a:r>
            <a:r>
              <a:rPr lang="en-US" sz="2200" dirty="0" smtClean="0">
                <a:latin typeface="+mj-lt"/>
              </a:rPr>
              <a:t>terminated.</a:t>
            </a:r>
          </a:p>
          <a:p>
            <a:pPr lvl="2" algn="just">
              <a:buSzPct val="100000"/>
            </a:pPr>
            <a:r>
              <a:rPr lang="en-US" sz="2200" dirty="0" smtClean="0">
                <a:latin typeface="+mj-lt"/>
              </a:rPr>
              <a:t>However</a:t>
            </a:r>
            <a:r>
              <a:rPr lang="en-US" sz="2200" dirty="0">
                <a:latin typeface="+mj-lt"/>
              </a:rPr>
              <a:t>, if the test expression is evaluated to true, statements inside the body of 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</a:t>
            </a:r>
            <a:r>
              <a:rPr lang="en-US" sz="2200" dirty="0">
                <a:latin typeface="+mj-lt"/>
              </a:rPr>
              <a:t> loop are executed, and the update expression is </a:t>
            </a:r>
            <a:r>
              <a:rPr lang="en-US" sz="2200" dirty="0" smtClean="0">
                <a:latin typeface="+mj-lt"/>
              </a:rPr>
              <a:t>updated.</a:t>
            </a:r>
          </a:p>
          <a:p>
            <a:pPr lvl="2" algn="just">
              <a:buSzPct val="100000"/>
            </a:pPr>
            <a:r>
              <a:rPr lang="en-US" sz="2200" dirty="0" smtClean="0">
                <a:latin typeface="+mj-lt"/>
              </a:rPr>
              <a:t>Again </a:t>
            </a:r>
            <a:r>
              <a:rPr lang="en-US" sz="2200" dirty="0">
                <a:latin typeface="+mj-lt"/>
              </a:rPr>
              <a:t>the test expression is evaluated.</a:t>
            </a:r>
            <a:endParaRPr lang="en-US" sz="2200" dirty="0" smtClean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for loop statement</a:t>
            </a:r>
          </a:p>
        </p:txBody>
      </p:sp>
    </p:spTree>
    <p:extLst>
      <p:ext uri="{BB962C8B-B14F-4D97-AF65-F5344CB8AC3E}">
        <p14:creationId xmlns:p14="http://schemas.microsoft.com/office/powerpoint/2010/main" val="7786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96883" y="1179700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sz="2400" b="1" dirty="0" smtClean="0">
                <a:latin typeface="+mj-lt"/>
              </a:rPr>
              <a:t>for loop flowchart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for loop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6255" t="23346" r="9383" b="10922"/>
          <a:stretch/>
        </p:blipFill>
        <p:spPr>
          <a:xfrm>
            <a:off x="1510488" y="1950860"/>
            <a:ext cx="6123023" cy="41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for loop statement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7126195"/>
              </p:ext>
            </p:extLst>
          </p:nvPr>
        </p:nvGraphicFramePr>
        <p:xfrm>
          <a:off x="773158" y="1460876"/>
          <a:ext cx="6824799" cy="45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10412" r="57202" b="48381"/>
          <a:stretch/>
        </p:blipFill>
        <p:spPr>
          <a:xfrm>
            <a:off x="779929" y="2090057"/>
            <a:ext cx="6804212" cy="37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for loop statement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6040402"/>
              </p:ext>
            </p:extLst>
          </p:nvPr>
        </p:nvGraphicFramePr>
        <p:xfrm>
          <a:off x="663211" y="1431925"/>
          <a:ext cx="6824799" cy="45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10412" r="40429" b="25129"/>
          <a:stretch/>
        </p:blipFill>
        <p:spPr>
          <a:xfrm>
            <a:off x="712694" y="1946366"/>
            <a:ext cx="7537532" cy="44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while loop statement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0030692"/>
              </p:ext>
            </p:extLst>
          </p:nvPr>
        </p:nvGraphicFramePr>
        <p:xfrm>
          <a:off x="729983" y="1626618"/>
          <a:ext cx="7684034" cy="135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t="10412" r="57514" b="66336"/>
          <a:stretch/>
        </p:blipFill>
        <p:spPr>
          <a:xfrm>
            <a:off x="757646" y="3173983"/>
            <a:ext cx="7633320" cy="24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266700" y="1400810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 b="0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algn="just">
              <a:buSzPct val="100000"/>
              <a:buFont typeface="Arial"/>
              <a:buBlip>
                <a:blip r:embed="rId2"/>
              </a:buBlip>
            </a:pPr>
            <a:r>
              <a:rPr lang="en-US" b="1" dirty="0" smtClean="0">
                <a:latin typeface="+mj-lt"/>
              </a:rPr>
              <a:t>How it works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sz="2200" dirty="0">
                <a:latin typeface="+mj-lt"/>
              </a:rPr>
              <a:t> loop evaluates 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inside the parentheses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().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</a:t>
            </a:r>
            <a:r>
              <a:rPr lang="en-US" sz="2200" b="1" dirty="0">
                <a:latin typeface="+mj-lt"/>
              </a:rPr>
              <a:t>true</a:t>
            </a:r>
            <a:r>
              <a:rPr lang="en-US" sz="2200" dirty="0">
                <a:latin typeface="+mj-lt"/>
              </a:rPr>
              <a:t>, statements inside the body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sz="2200" dirty="0">
                <a:latin typeface="+mj-lt"/>
              </a:rPr>
              <a:t> loop are executed. Then,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evaluated again.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The process goes on until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evaluated to </a:t>
            </a:r>
            <a:r>
              <a:rPr lang="en-US" sz="2200" b="1" dirty="0">
                <a:latin typeface="+mj-lt"/>
              </a:rPr>
              <a:t>false</a:t>
            </a:r>
            <a:r>
              <a:rPr lang="en-US" sz="2200" dirty="0">
                <a:latin typeface="+mj-lt"/>
              </a:rPr>
              <a:t>.</a:t>
            </a:r>
          </a:p>
          <a:p>
            <a:pPr lvl="2" algn="just">
              <a:buSzPct val="100000"/>
            </a:pPr>
            <a:r>
              <a:rPr lang="en-US" sz="2200" dirty="0">
                <a:latin typeface="+mj-lt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testExpression</a:t>
            </a:r>
            <a:r>
              <a:rPr lang="en-US" sz="2200" dirty="0">
                <a:latin typeface="+mj-lt"/>
              </a:rPr>
              <a:t> is </a:t>
            </a:r>
            <a:r>
              <a:rPr lang="en-US" sz="2200" b="1" dirty="0">
                <a:latin typeface="+mj-lt"/>
              </a:rPr>
              <a:t>false</a:t>
            </a:r>
            <a:r>
              <a:rPr lang="en-US" sz="2200" dirty="0">
                <a:latin typeface="+mj-lt"/>
              </a:rPr>
              <a:t>, the loop terminates (ends)..</a:t>
            </a:r>
            <a:endParaRPr lang="en-US" sz="2200" dirty="0" smtClean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86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while </a:t>
            </a:r>
            <a:r>
              <a:rPr lang="en-US" dirty="0"/>
              <a:t>loop statement</a:t>
            </a:r>
          </a:p>
        </p:txBody>
      </p:sp>
    </p:spTree>
    <p:extLst>
      <p:ext uri="{BB962C8B-B14F-4D97-AF65-F5344CB8AC3E}">
        <p14:creationId xmlns:p14="http://schemas.microsoft.com/office/powerpoint/2010/main" val="5924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54577</TotalTime>
  <Words>869</Words>
  <Application>Microsoft Office PowerPoint</Application>
  <PresentationFormat>On-screen Show (4:3)</PresentationFormat>
  <Paragraphs>147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2_Custom Design</vt:lpstr>
      <vt:lpstr>1_Custom Design</vt:lpstr>
      <vt:lpstr>Custom Design</vt:lpstr>
      <vt:lpstr>SST-Theme2</vt:lpstr>
      <vt:lpstr>CSC 205 – C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 Statements</vt:lpstr>
      <vt:lpstr>Switch Statements</vt:lpstr>
      <vt:lpstr>Switch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241</cp:revision>
  <dcterms:modified xsi:type="dcterms:W3CDTF">2021-11-24T10:29:06Z</dcterms:modified>
</cp:coreProperties>
</file>