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altLang="en-US" sz="3200" b="1">
                <a:latin typeface="Times New Roman" panose="02020603050405020304" charset="0"/>
                <a:cs typeface="Times New Roman" panose="02020603050405020304" charset="0"/>
              </a:rPr>
              <a:t>Leveraging Machine Learning for the Early Detection of Hypertension Through Routine Health Parameters.</a:t>
            </a:r>
            <a:endParaRPr lang="en-US" alt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02105"/>
            <a:ext cx="10515600" cy="5081905"/>
          </a:xfrm>
        </p:spPr>
        <p:txBody>
          <a:bodyPr>
            <a:normAutofit fontScale="40000"/>
          </a:bodyPr>
          <a:p>
            <a:pPr marL="0" indent="0" algn="ctr">
              <a:buNone/>
            </a:pPr>
            <a:endParaRPr lang="en-US" sz="3500" b="1">
              <a:latin typeface="Times New Roman" panose="02020603050405020304" charset="0"/>
              <a:cs typeface="Times New Roman" panose="02020603050405020304" charset="0"/>
            </a:endParaRPr>
          </a:p>
          <a:p>
            <a:pPr marL="0" indent="0" algn="ctr">
              <a:buNone/>
            </a:pPr>
            <a:r>
              <a:rPr lang="en-US" sz="3500" b="1">
                <a:latin typeface="Times New Roman" panose="02020603050405020304" charset="0"/>
                <a:cs typeface="Times New Roman" panose="02020603050405020304" charset="0"/>
              </a:rPr>
              <a:t>presented by</a:t>
            </a:r>
            <a:endParaRPr lang="en-US" b="1">
              <a:latin typeface="Times New Roman" panose="02020603050405020304" charset="0"/>
              <a:cs typeface="Times New Roman" panose="02020603050405020304" charset="0"/>
            </a:endParaRPr>
          </a:p>
          <a:p>
            <a:pPr marL="0" indent="0" algn="ctr">
              <a:buNone/>
            </a:pPr>
            <a:endParaRPr lang="en-US" b="1">
              <a:latin typeface="Times New Roman" panose="02020603050405020304" charset="0"/>
              <a:cs typeface="Times New Roman" panose="02020603050405020304" charset="0"/>
            </a:endParaRPr>
          </a:p>
          <a:p>
            <a:pPr marL="0" indent="0" algn="ctr">
              <a:buNone/>
            </a:pPr>
            <a:r>
              <a:rPr lang="en-US" sz="7000" b="1">
                <a:latin typeface="Times New Roman" panose="02020603050405020304" charset="0"/>
                <a:cs typeface="Times New Roman" panose="02020603050405020304" charset="0"/>
              </a:rPr>
              <a:t>Ajibulu Oyindamola Pamilerin</a:t>
            </a:r>
            <a:endParaRPr lang="en-US" sz="4000" b="1">
              <a:latin typeface="Times New Roman" panose="02020603050405020304" charset="0"/>
              <a:cs typeface="Times New Roman" panose="02020603050405020304" charset="0"/>
            </a:endParaRPr>
          </a:p>
          <a:p>
            <a:pPr marL="0" indent="0" algn="ctr">
              <a:buNone/>
            </a:pPr>
            <a:endParaRPr lang="en-US" b="1">
              <a:latin typeface="Times New Roman" panose="02020603050405020304" charset="0"/>
              <a:cs typeface="Times New Roman" panose="02020603050405020304" charset="0"/>
            </a:endParaRPr>
          </a:p>
          <a:p>
            <a:pPr marL="0" indent="0" algn="ctr">
              <a:buNone/>
            </a:pPr>
            <a:endParaRPr lang="en-US" sz="3500" b="1">
              <a:latin typeface="Times New Roman" panose="02020603050405020304" charset="0"/>
              <a:cs typeface="Times New Roman" panose="02020603050405020304" charset="0"/>
            </a:endParaRPr>
          </a:p>
          <a:p>
            <a:pPr marL="0" indent="0" algn="ctr">
              <a:buNone/>
            </a:pPr>
            <a:r>
              <a:rPr lang="en-US" sz="3500" b="1">
                <a:latin typeface="Times New Roman" panose="02020603050405020304" charset="0"/>
                <a:cs typeface="Times New Roman" panose="02020603050405020304" charset="0"/>
              </a:rPr>
              <a:t>facilitated by</a:t>
            </a:r>
            <a:endParaRPr lang="en-US" b="1">
              <a:latin typeface="Times New Roman" panose="02020603050405020304" charset="0"/>
              <a:cs typeface="Times New Roman" panose="02020603050405020304" charset="0"/>
            </a:endParaRPr>
          </a:p>
          <a:p>
            <a:pPr marL="0" indent="0" algn="ctr">
              <a:buNone/>
            </a:pPr>
            <a:endParaRPr lang="en-US" b="1">
              <a:latin typeface="Times New Roman" panose="02020603050405020304" charset="0"/>
              <a:cs typeface="Times New Roman" panose="02020603050405020304" charset="0"/>
            </a:endParaRPr>
          </a:p>
          <a:p>
            <a:pPr marL="0" indent="0" algn="ctr">
              <a:buNone/>
            </a:pPr>
            <a:r>
              <a:rPr lang="en-US" sz="5000" b="1">
                <a:latin typeface="Times New Roman" panose="02020603050405020304" charset="0"/>
                <a:cs typeface="Times New Roman" panose="02020603050405020304" charset="0"/>
              </a:rPr>
              <a:t>Mr Oluwole Olajide</a:t>
            </a:r>
            <a:endParaRPr lang="en-US" sz="5000" b="1">
              <a:latin typeface="Times New Roman" panose="02020603050405020304" charset="0"/>
              <a:cs typeface="Times New Roman" panose="02020603050405020304" charset="0"/>
            </a:endParaRPr>
          </a:p>
          <a:p>
            <a:pPr marL="0" indent="0" algn="ctr">
              <a:buNone/>
            </a:pPr>
            <a:r>
              <a:rPr lang="en-US" sz="5000" b="1">
                <a:latin typeface="Times New Roman" panose="02020603050405020304" charset="0"/>
                <a:cs typeface="Times New Roman" panose="02020603050405020304" charset="0"/>
              </a:rPr>
              <a:t>Mr Blessing Olorunfemi</a:t>
            </a:r>
            <a:endParaRPr lang="en-US" sz="5000" b="1">
              <a:latin typeface="Times New Roman" panose="02020603050405020304" charset="0"/>
              <a:cs typeface="Times New Roman" panose="02020603050405020304" charset="0"/>
            </a:endParaRPr>
          </a:p>
          <a:p>
            <a:pPr marL="0" indent="0" algn="ctr">
              <a:buNone/>
            </a:pPr>
            <a:r>
              <a:rPr lang="en-US" sz="5000" b="1">
                <a:latin typeface="Times New Roman" panose="02020603050405020304" charset="0"/>
                <a:cs typeface="Times New Roman" panose="02020603050405020304" charset="0"/>
              </a:rPr>
              <a:t>Mr Isaac Oyekunle</a:t>
            </a:r>
            <a:endParaRPr lang="en-US" sz="5000" b="1">
              <a:latin typeface="Times New Roman" panose="02020603050405020304" charset="0"/>
              <a:cs typeface="Times New Roman" panose="02020603050405020304" charset="0"/>
            </a:endParaRPr>
          </a:p>
          <a:p>
            <a:pPr marL="0" indent="0" algn="ctr">
              <a:buNone/>
            </a:pPr>
            <a:endParaRPr lang="en-US" b="1">
              <a:latin typeface="Times New Roman" panose="02020603050405020304" charset="0"/>
              <a:cs typeface="Times New Roman" panose="02020603050405020304" charset="0"/>
            </a:endParaRPr>
          </a:p>
          <a:p>
            <a:pPr marL="0" indent="0" algn="ctr">
              <a:buNone/>
            </a:pPr>
            <a:r>
              <a:rPr lang="en-US" sz="4000" b="1">
                <a:latin typeface="Times New Roman" panose="02020603050405020304" charset="0"/>
                <a:cs typeface="Times New Roman" panose="02020603050405020304" charset="0"/>
              </a:rPr>
              <a:t>DSA Project Report</a:t>
            </a:r>
            <a:endParaRPr lang="en-US" sz="4000" b="1">
              <a:latin typeface="Times New Roman" panose="02020603050405020304" charset="0"/>
              <a:cs typeface="Times New Roman" panose="02020603050405020304" charset="0"/>
            </a:endParaRPr>
          </a:p>
          <a:p>
            <a:pPr marL="0" indent="0" algn="ctr">
              <a:buNone/>
            </a:pPr>
            <a:endParaRPr lang="en-US" b="1">
              <a:latin typeface="Times New Roman" panose="02020603050405020304" charset="0"/>
              <a:cs typeface="Times New Roman" panose="02020603050405020304" charset="0"/>
            </a:endParaRPr>
          </a:p>
          <a:p>
            <a:pPr marL="0" indent="0" algn="ctr">
              <a:buNone/>
            </a:pPr>
            <a:r>
              <a:rPr lang="en-US" sz="3000" b="1">
                <a:latin typeface="Times New Roman" panose="02020603050405020304" charset="0"/>
                <a:cs typeface="Times New Roman" panose="02020603050405020304" charset="0"/>
              </a:rPr>
              <a:t>7th July, 2025.</a:t>
            </a:r>
            <a:r>
              <a:rPr lang="en-US" b="1">
                <a:latin typeface="Times New Roman" panose="02020603050405020304" charset="0"/>
                <a:cs typeface="Times New Roman" panose="02020603050405020304" charset="0"/>
              </a:rPr>
              <a:t> </a:t>
            </a:r>
            <a:endParaRPr lang="en-US"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59460"/>
          </a:xfrm>
        </p:spPr>
        <p:txBody>
          <a:bodyPr/>
          <a:p>
            <a:pPr algn="ctr"/>
            <a:r>
              <a:rPr lang="en-US" sz="4000" b="1">
                <a:latin typeface="Times New Roman" panose="02020603050405020304" charset="0"/>
                <a:cs typeface="Times New Roman" panose="02020603050405020304" charset="0"/>
              </a:rPr>
              <a:t>Study Background</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124585"/>
            <a:ext cx="10515600" cy="5574665"/>
          </a:xfrm>
        </p:spPr>
        <p:txBody>
          <a:bodyPr>
            <a:noAutofit/>
          </a:bodyPr>
          <a:p>
            <a:pPr algn="just"/>
            <a:r>
              <a:rPr lang="en-US" altLang="en-US">
                <a:latin typeface="Times New Roman" panose="02020603050405020304" charset="0"/>
                <a:cs typeface="Times New Roman" panose="02020603050405020304" charset="0"/>
              </a:rPr>
              <a:t>Hypertension, also known as high blood pressure, is one of the most prevalent non-communicable diseases globally and a leading cause of cardiovascular morbidity and mortality rate.</a:t>
            </a:r>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According to the World Health Organization (WHO), approximately 1.28 billion adults aged 30-79 years globally have hypertension, and a significant proportion of them are unaware of their condition.</a:t>
            </a:r>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Hypertension may not present obvious symptoms until severe damage to vital organs such as heart, brain or kidneys as occurred, hence referred to as the “silent killer”.</a:t>
            </a:r>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Early detection and prediction is crucial for preventing complications.</a:t>
            </a:r>
            <a:endParaRPr lang="en-US" altLang="en-US">
              <a:latin typeface="Times New Roman" panose="02020603050405020304" charset="0"/>
              <a:cs typeface="Times New Roman" panose="02020603050405020304" charset="0"/>
            </a:endParaRPr>
          </a:p>
          <a:p>
            <a:pPr algn="just"/>
            <a:r>
              <a:rPr lang="en-US" altLang="en-US" sz="3200">
                <a:latin typeface="Times New Roman" panose="02020603050405020304" charset="0"/>
                <a:cs typeface="Times New Roman" panose="02020603050405020304" charset="0"/>
              </a:rPr>
              <a:t>Machine Learning offers a novel approach to identifying risk factors and predicting outcomes. </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08685"/>
          </a:xfrm>
        </p:spPr>
        <p:txBody>
          <a:bodyPr/>
          <a:p>
            <a:pPr algn="ctr"/>
            <a:r>
              <a:rPr lang="en-US" sz="4000" b="1">
                <a:latin typeface="Times New Roman" panose="02020603050405020304" charset="0"/>
                <a:cs typeface="Times New Roman" panose="02020603050405020304" charset="0"/>
              </a:rPr>
              <a:t>Problem Statement</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080135"/>
            <a:ext cx="10515600" cy="5676900"/>
          </a:xfrm>
        </p:spPr>
        <p:txBody>
          <a:bodyPr>
            <a:normAutofit fontScale="90000" lnSpcReduction="20000"/>
          </a:bodyPr>
          <a:p>
            <a:endParaRPr lang="en-US" altLang="en-US" sz="3110">
              <a:latin typeface="Times New Roman" panose="02020603050405020304" charset="0"/>
              <a:cs typeface="Times New Roman" panose="02020603050405020304" charset="0"/>
            </a:endParaRPr>
          </a:p>
          <a:p>
            <a:r>
              <a:rPr lang="en-US" altLang="en-US" sz="3110">
                <a:latin typeface="Times New Roman" panose="02020603050405020304" charset="0"/>
                <a:cs typeface="Times New Roman" panose="02020603050405020304" charset="0"/>
              </a:rPr>
              <a:t>Hypertension is a major risk factor for cardiovascular diseases such as heart attacks, strokes and kidney failure.</a:t>
            </a:r>
            <a:endParaRPr lang="en-US" altLang="en-US" sz="3110">
              <a:latin typeface="Times New Roman" panose="02020603050405020304" charset="0"/>
              <a:cs typeface="Times New Roman" panose="02020603050405020304" charset="0"/>
            </a:endParaRPr>
          </a:p>
          <a:p>
            <a:r>
              <a:rPr lang="en-US" altLang="en-US" sz="3110">
                <a:latin typeface="Times New Roman" panose="02020603050405020304" charset="0"/>
                <a:cs typeface="Times New Roman" panose="02020603050405020304" charset="0"/>
              </a:rPr>
              <a:t>In many low-resource setting, access to specialized diagnostic tools and regular checkup is limited, leading to late detection and poor health outcomes.</a:t>
            </a:r>
            <a:endParaRPr lang="en-US" altLang="en-US" sz="3110">
              <a:latin typeface="Times New Roman" panose="02020603050405020304" charset="0"/>
              <a:cs typeface="Times New Roman" panose="02020603050405020304" charset="0"/>
            </a:endParaRPr>
          </a:p>
          <a:p>
            <a:r>
              <a:rPr lang="en-US" altLang="en-US" sz="3110">
                <a:latin typeface="Times New Roman" panose="02020603050405020304" charset="0"/>
                <a:cs typeface="Times New Roman" panose="02020603050405020304" charset="0"/>
              </a:rPr>
              <a:t>Routine health parameters such as age, sex, blood pressure readings, weight, height, body mass index (BMI) etc are readily made available during basic health assessments but these parameters are underutilized in proactive health screening.</a:t>
            </a:r>
            <a:endParaRPr lang="en-US" altLang="en-US" sz="3110">
              <a:latin typeface="Times New Roman" panose="02020603050405020304" charset="0"/>
              <a:cs typeface="Times New Roman" panose="02020603050405020304" charset="0"/>
            </a:endParaRPr>
          </a:p>
          <a:p>
            <a:r>
              <a:rPr lang="en-US" altLang="en-US" sz="3110">
                <a:latin typeface="Times New Roman" panose="02020603050405020304" charset="0"/>
                <a:cs typeface="Times New Roman" panose="02020603050405020304" charset="0"/>
              </a:rPr>
              <a:t>There is a growing need for cost effective, accessible and accurate tools that can leverage these routine metrics to identify individuals at risk of hypertension early.</a:t>
            </a:r>
            <a:endParaRPr lang="en-US" altLang="en-US" sz="3110">
              <a:latin typeface="Times New Roman" panose="02020603050405020304" charset="0"/>
              <a:cs typeface="Times New Roman" panose="02020603050405020304" charset="0"/>
            </a:endParaRPr>
          </a:p>
          <a:p>
            <a:r>
              <a:rPr lang="en-US" altLang="en-US" sz="3110">
                <a:latin typeface="Times New Roman" panose="02020603050405020304" charset="0"/>
                <a:cs typeface="Times New Roman" panose="02020603050405020304" charset="0"/>
              </a:rPr>
              <a:t>This can be achieved by developing a machine learning model that can analyze routine clinical data and accurately predict an individual’s risk of hypertension.</a:t>
            </a:r>
            <a:endParaRPr lang="en-US" altLang="en-US" sz="3110">
              <a:latin typeface="Times New Roman" panose="02020603050405020304" charset="0"/>
              <a:cs typeface="Times New Roman" panose="02020603050405020304" charset="0"/>
            </a:endParaRPr>
          </a:p>
          <a:p>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50265"/>
          </a:xfrm>
        </p:spPr>
        <p:txBody>
          <a:bodyPr/>
          <a:p>
            <a:pPr algn="ctr"/>
            <a:r>
              <a:rPr lang="en-US" sz="4000" b="1">
                <a:latin typeface="Times New Roman" panose="02020603050405020304" charset="0"/>
                <a:cs typeface="Times New Roman" panose="02020603050405020304" charset="0"/>
              </a:rPr>
              <a:t>Aim and Objectives</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15390"/>
            <a:ext cx="10515600" cy="5468620"/>
          </a:xfrm>
        </p:spPr>
        <p:txBody>
          <a:bodyPr>
            <a:noAutofit/>
          </a:bodyPr>
          <a:p>
            <a:pPr marL="0" indent="0" algn="just">
              <a:buNone/>
            </a:pPr>
            <a:r>
              <a:rPr lang="en-US" sz="2700" b="1">
                <a:latin typeface="Times New Roman" panose="02020603050405020304" charset="0"/>
                <a:cs typeface="Times New Roman" panose="02020603050405020304" charset="0"/>
              </a:rPr>
              <a:t>Aim</a:t>
            </a:r>
            <a:r>
              <a:rPr lang="en-US" sz="2700">
                <a:latin typeface="Times New Roman" panose="02020603050405020304" charset="0"/>
                <a:cs typeface="Times New Roman" panose="02020603050405020304" charset="0"/>
              </a:rPr>
              <a:t> </a:t>
            </a:r>
            <a:endParaRPr lang="en-US" sz="2700">
              <a:latin typeface="Times New Roman" panose="02020603050405020304" charset="0"/>
              <a:cs typeface="Times New Roman" panose="02020603050405020304" charset="0"/>
            </a:endParaRPr>
          </a:p>
          <a:p>
            <a:pPr marL="0" indent="0" algn="just">
              <a:buNone/>
            </a:pPr>
            <a:r>
              <a:rPr lang="en-US" altLang="en-US" sz="2700">
                <a:latin typeface="Times New Roman" panose="02020603050405020304" charset="0"/>
                <a:cs typeface="Times New Roman" panose="02020603050405020304" charset="0"/>
              </a:rPr>
              <a:t>To develop a user-friendly and easily accessible machine learning-based web application that predicts an individual’s risk of hypertension based on their routine health parameters.</a:t>
            </a:r>
            <a:endParaRPr lang="en-US" altLang="en-US" sz="2700">
              <a:latin typeface="Times New Roman" panose="02020603050405020304" charset="0"/>
              <a:cs typeface="Times New Roman" panose="02020603050405020304" charset="0"/>
            </a:endParaRPr>
          </a:p>
          <a:p>
            <a:pPr marL="0" indent="0" algn="just">
              <a:buNone/>
            </a:pPr>
            <a:r>
              <a:rPr lang="en-US" altLang="en-US" sz="2700" b="1">
                <a:latin typeface="Times New Roman" panose="02020603050405020304" charset="0"/>
                <a:cs typeface="Times New Roman" panose="02020603050405020304" charset="0"/>
              </a:rPr>
              <a:t>Objectives</a:t>
            </a:r>
            <a:endParaRPr lang="en-US" altLang="en-US" sz="2700" b="1">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2700">
                <a:latin typeface="Times New Roman" panose="02020603050405020304" charset="0"/>
                <a:cs typeface="Times New Roman" panose="02020603050405020304" charset="0"/>
              </a:rPr>
              <a:t>To collect and preprocess a health-related data including age, sex, blood pressure, cholesterol, ecg etc.</a:t>
            </a:r>
            <a:endParaRPr lang="en-US" altLang="en-US" sz="2700">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2700">
                <a:latin typeface="Times New Roman" panose="02020603050405020304" charset="0"/>
                <a:cs typeface="Times New Roman" panose="02020603050405020304" charset="0"/>
              </a:rPr>
              <a:t>To build a predictive model that can classify individuals as hypertensive or non-hypertensive.</a:t>
            </a:r>
            <a:endParaRPr lang="en-US" altLang="en-US" sz="2700">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2700">
                <a:latin typeface="Times New Roman" panose="02020603050405020304" charset="0"/>
                <a:cs typeface="Times New Roman" panose="02020603050405020304" charset="0"/>
              </a:rPr>
              <a:t>To deploy this model using a user-friendly web interface.</a:t>
            </a:r>
            <a:endParaRPr lang="en-US" altLang="en-US" sz="2700">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2700">
                <a:latin typeface="Times New Roman" panose="02020603050405020304" charset="0"/>
                <a:cs typeface="Times New Roman" panose="02020603050405020304" charset="0"/>
              </a:rPr>
              <a:t>To demonstrate the integration of machine learning with real-time web-based predictions.</a:t>
            </a:r>
            <a:endParaRPr lang="en-US" altLang="en-US" sz="27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83615"/>
          </a:xfrm>
        </p:spPr>
        <p:txBody>
          <a:bodyPr/>
          <a:p>
            <a:pPr algn="ctr"/>
            <a:r>
              <a:rPr lang="en-US" sz="4000" b="1">
                <a:latin typeface="Times New Roman" panose="02020603050405020304" charset="0"/>
                <a:cs typeface="Times New Roman" panose="02020603050405020304" charset="0"/>
              </a:rPr>
              <a:t>Materials and Methods</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48740"/>
            <a:ext cx="10515600" cy="4828540"/>
          </a:xfrm>
        </p:spPr>
        <p:txBody>
          <a:bodyPr>
            <a:normAutofit fontScale="90000" lnSpcReduction="10000"/>
          </a:bodyPr>
          <a:p>
            <a:pPr marL="0" indent="0" algn="just">
              <a:buNone/>
            </a:pPr>
            <a:r>
              <a:rPr lang="en-US" b="1">
                <a:latin typeface="Times New Roman" panose="02020603050405020304" charset="0"/>
                <a:cs typeface="Times New Roman" panose="02020603050405020304" charset="0"/>
              </a:rPr>
              <a:t>Materials</a:t>
            </a:r>
            <a:endParaRPr lang="en-US" b="1">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a:latin typeface="Times New Roman" panose="02020603050405020304" charset="0"/>
                <a:cs typeface="Times New Roman" panose="02020603050405020304" charset="0"/>
              </a:rPr>
              <a:t>The dataset used was sourced from kaggle, a public health-related dataset repository. It contains several clinical and lifestyle-related features such age, sex, chestpain, blood pressure, cholesterol, blood sugar etc.</a:t>
            </a:r>
            <a:endParaRPr lang="en-US" altLang="en-US">
              <a:latin typeface="Times New Roman" panose="02020603050405020304" charset="0"/>
              <a:cs typeface="Times New Roman" panose="02020603050405020304" charset="0"/>
            </a:endParaRPr>
          </a:p>
          <a:p>
            <a:pPr marL="0" indent="0" algn="just">
              <a:buFont typeface="Arial" panose="020B0604020202020204" pitchFamily="34" charset="0"/>
              <a:buNone/>
            </a:pPr>
            <a:endParaRPr lang="en-US" altLang="en-US" b="1">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altLang="en-US" b="1">
                <a:latin typeface="Times New Roman" panose="02020603050405020304" charset="0"/>
                <a:cs typeface="Times New Roman" panose="02020603050405020304" charset="0"/>
              </a:rPr>
              <a:t>Methods</a:t>
            </a:r>
            <a:endParaRPr lang="en-US" altLang="en-US" b="1">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a:latin typeface="Times New Roman" panose="02020603050405020304" charset="0"/>
                <a:cs typeface="Times New Roman" panose="02020603050405020304" charset="0"/>
              </a:rPr>
              <a:t>Preprocessing: </a:t>
            </a:r>
            <a:endParaRPr lang="en-US" altLang="en-US">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altLang="en-US">
                <a:latin typeface="Times New Roman" panose="02020603050405020304" charset="0"/>
                <a:cs typeface="Times New Roman" panose="02020603050405020304" charset="0"/>
              </a:rPr>
              <a:t>i. Feature scaling using StandardScaler. </a:t>
            </a:r>
            <a:endParaRPr lang="en-US" altLang="en-US">
              <a:latin typeface="Times New Roman" panose="02020603050405020304" charset="0"/>
              <a:cs typeface="Times New Roman" panose="02020603050405020304" charset="0"/>
            </a:endParaRPr>
          </a:p>
          <a:p>
            <a:pPr marL="0" indent="0" algn="just">
              <a:buFont typeface="Arial" panose="020B0604020202020204" pitchFamily="34" charset="0"/>
              <a:buNone/>
            </a:pPr>
            <a:r>
              <a:rPr lang="en-US" altLang="en-US">
                <a:latin typeface="Times New Roman" panose="02020603050405020304" charset="0"/>
                <a:cs typeface="Times New Roman" panose="02020603050405020304" charset="0"/>
              </a:rPr>
              <a:t>ii. Handling missing values by filling them with 0.</a:t>
            </a:r>
            <a:endParaRPr lang="en-US" altLang="en-US">
              <a:latin typeface="Times New Roman" panose="02020603050405020304" charset="0"/>
              <a:cs typeface="Times New Roman" panose="02020603050405020304" charset="0"/>
            </a:endParaRPr>
          </a:p>
          <a:p>
            <a:pPr algn="just">
              <a:buFont typeface="Arial" panose="020B0604020202020204" pitchFamily="34" charset="0"/>
              <a:buChar char="•"/>
            </a:pPr>
            <a:endParaRPr lang="en-US" altLang="en-US">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a:latin typeface="Times New Roman" panose="02020603050405020304" charset="0"/>
                <a:cs typeface="Times New Roman" panose="02020603050405020304" charset="0"/>
              </a:rPr>
              <a:t>Algorithm Used: Logistic Regression, Random Forest and XGBoost Classifier.</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1520"/>
          </a:xfrm>
        </p:spPr>
        <p:txBody>
          <a:bodyPr/>
          <a:p>
            <a:pPr algn="ctr"/>
            <a:r>
              <a:rPr lang="en-US" sz="3600">
                <a:latin typeface="Times New Roman" panose="02020603050405020304" charset="0"/>
                <a:cs typeface="Times New Roman" panose="02020603050405020304" charset="0"/>
              </a:rPr>
              <a:t>Materials and Methods Contd</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096010"/>
            <a:ext cx="10515600" cy="5633085"/>
          </a:xfrm>
        </p:spPr>
        <p:txBody>
          <a:bodyPr>
            <a:noAutofit/>
          </a:bodyPr>
          <a:p>
            <a:pPr algn="just"/>
            <a:r>
              <a:rPr lang="en-US" altLang="en-US" sz="2000">
                <a:latin typeface="Times New Roman" panose="02020603050405020304" charset="0"/>
                <a:cs typeface="Times New Roman" panose="02020603050405020304" charset="0"/>
              </a:rPr>
              <a:t>Training: Dataset was split into training and test sets (e.g 80/20).</a:t>
            </a:r>
            <a:endParaRPr lang="en-US" altLang="en-US" sz="2000">
              <a:latin typeface="Times New Roman" panose="02020603050405020304" charset="0"/>
              <a:cs typeface="Times New Roman" panose="02020603050405020304" charset="0"/>
            </a:endParaRPr>
          </a:p>
          <a:p>
            <a:pPr algn="just"/>
            <a:r>
              <a:rPr lang="en-US" altLang="en-US" sz="2000">
                <a:latin typeface="Times New Roman" panose="02020603050405020304" charset="0"/>
                <a:cs typeface="Times New Roman" panose="02020603050405020304" charset="0"/>
              </a:rPr>
              <a:t>Model evaluation metrics included accuracy, precision, recall, and confusion matrix.</a:t>
            </a:r>
            <a:endParaRPr lang="en-US" altLang="en-US" sz="2000">
              <a:latin typeface="Times New Roman" panose="02020603050405020304" charset="0"/>
              <a:cs typeface="Times New Roman" panose="02020603050405020304" charset="0"/>
            </a:endParaRPr>
          </a:p>
          <a:p>
            <a:pPr algn="just"/>
            <a:endParaRPr lang="en-US" altLang="en-US" sz="2000">
              <a:latin typeface="Times New Roman" panose="02020603050405020304" charset="0"/>
              <a:cs typeface="Times New Roman" panose="02020603050405020304" charset="0"/>
            </a:endParaRPr>
          </a:p>
          <a:p>
            <a:pPr marL="0" indent="0" algn="just">
              <a:buNone/>
            </a:pPr>
            <a:r>
              <a:rPr lang="en-US" altLang="en-US" sz="2000" b="1">
                <a:latin typeface="Times New Roman" panose="02020603050405020304" charset="0"/>
                <a:cs typeface="Times New Roman" panose="02020603050405020304" charset="0"/>
              </a:rPr>
              <a:t>Web Application</a:t>
            </a:r>
            <a:endParaRPr lang="en-US" altLang="en-US" sz="2000" b="1">
              <a:latin typeface="Times New Roman" panose="02020603050405020304" charset="0"/>
              <a:cs typeface="Times New Roman" panose="02020603050405020304" charset="0"/>
            </a:endParaRPr>
          </a:p>
          <a:p>
            <a:pPr marL="0" indent="0" algn="just">
              <a:buNone/>
            </a:pPr>
            <a:r>
              <a:rPr lang="en-US" altLang="en-US" sz="2000">
                <a:latin typeface="Times New Roman" panose="02020603050405020304" charset="0"/>
                <a:cs typeface="Times New Roman" panose="02020603050405020304" charset="0"/>
              </a:rPr>
              <a:t>The model was deployed using Flask, a lightweight Python web framework. Key technologies includes:</a:t>
            </a:r>
            <a:endParaRPr lang="en-US" altLang="en-US" sz="2000">
              <a:latin typeface="Times New Roman" panose="02020603050405020304" charset="0"/>
              <a:cs typeface="Times New Roman" panose="02020603050405020304" charset="0"/>
            </a:endParaRPr>
          </a:p>
          <a:p>
            <a:pPr algn="just"/>
            <a:r>
              <a:rPr lang="en-US" altLang="en-US" sz="2000">
                <a:latin typeface="Times New Roman" panose="02020603050405020304" charset="0"/>
                <a:cs typeface="Times New Roman" panose="02020603050405020304" charset="0"/>
              </a:rPr>
              <a:t>Backend: Flask, joblib (for model loading), pandas, sklearn.</a:t>
            </a:r>
            <a:endParaRPr lang="en-US" altLang="en-US" sz="2000">
              <a:latin typeface="Times New Roman" panose="02020603050405020304" charset="0"/>
              <a:cs typeface="Times New Roman" panose="02020603050405020304" charset="0"/>
            </a:endParaRPr>
          </a:p>
          <a:p>
            <a:pPr algn="just"/>
            <a:r>
              <a:rPr lang="en-US" altLang="en-US" sz="2000">
                <a:latin typeface="Times New Roman" panose="02020603050405020304" charset="0"/>
                <a:cs typeface="Times New Roman" panose="02020603050405020304" charset="0"/>
              </a:rPr>
              <a:t>Frontend: HTML, CSS (with custom styling), JavaScript (for API communication).</a:t>
            </a:r>
            <a:endParaRPr lang="en-US" altLang="en-US" sz="2000">
              <a:latin typeface="Times New Roman" panose="02020603050405020304" charset="0"/>
              <a:cs typeface="Times New Roman" panose="02020603050405020304" charset="0"/>
            </a:endParaRPr>
          </a:p>
          <a:p>
            <a:pPr marL="0" indent="0" algn="just">
              <a:buNone/>
            </a:pPr>
            <a:endParaRPr lang="en-US" altLang="en-US" sz="2000">
              <a:latin typeface="Times New Roman" panose="02020603050405020304" charset="0"/>
              <a:cs typeface="Times New Roman" panose="02020603050405020304" charset="0"/>
            </a:endParaRPr>
          </a:p>
          <a:p>
            <a:pPr marL="0" indent="0" algn="just">
              <a:buNone/>
            </a:pPr>
            <a:r>
              <a:rPr lang="en-US" altLang="en-US" sz="2000" b="1">
                <a:latin typeface="Times New Roman" panose="02020603050405020304" charset="0"/>
                <a:cs typeface="Times New Roman" panose="02020603050405020304" charset="0"/>
              </a:rPr>
              <a:t>Prediction Flow:</a:t>
            </a:r>
            <a:endParaRPr lang="en-US" altLang="en-US" sz="2000">
              <a:latin typeface="Times New Roman" panose="02020603050405020304" charset="0"/>
              <a:cs typeface="Times New Roman" panose="02020603050405020304" charset="0"/>
            </a:endParaRPr>
          </a:p>
          <a:p>
            <a:pPr marL="0" indent="0" algn="just">
              <a:buNone/>
            </a:pPr>
            <a:r>
              <a:rPr lang="en-US" altLang="en-US" sz="2000">
                <a:latin typeface="Times New Roman" panose="02020603050405020304" charset="0"/>
                <a:cs typeface="Times New Roman" panose="02020603050405020304" charset="0"/>
              </a:rPr>
              <a:t>i.	User inputs health-related data into the form.</a:t>
            </a:r>
            <a:endParaRPr lang="en-US" altLang="en-US" sz="2000">
              <a:latin typeface="Times New Roman" panose="02020603050405020304" charset="0"/>
              <a:cs typeface="Times New Roman" panose="02020603050405020304" charset="0"/>
            </a:endParaRPr>
          </a:p>
          <a:p>
            <a:pPr marL="0" indent="0" algn="just">
              <a:buNone/>
            </a:pPr>
            <a:r>
              <a:rPr lang="en-US" altLang="en-US" sz="2000">
                <a:latin typeface="Times New Roman" panose="02020603050405020304" charset="0"/>
                <a:cs typeface="Times New Roman" panose="02020603050405020304" charset="0"/>
              </a:rPr>
              <a:t>ii. 	Data is sent via POST request to the Flask backend.</a:t>
            </a:r>
            <a:endParaRPr lang="en-US" altLang="en-US" sz="2000">
              <a:latin typeface="Times New Roman" panose="02020603050405020304" charset="0"/>
              <a:cs typeface="Times New Roman" panose="02020603050405020304" charset="0"/>
            </a:endParaRPr>
          </a:p>
          <a:p>
            <a:pPr marL="0" indent="0" algn="just">
              <a:buNone/>
            </a:pPr>
            <a:r>
              <a:rPr lang="en-US" altLang="en-US" sz="2000">
                <a:latin typeface="Times New Roman" panose="02020603050405020304" charset="0"/>
                <a:cs typeface="Times New Roman" panose="02020603050405020304" charset="0"/>
              </a:rPr>
              <a:t>iii. 	The model processes the input and returns a prediction.</a:t>
            </a:r>
            <a:endParaRPr lang="en-US" altLang="en-US" sz="2000">
              <a:latin typeface="Times New Roman" panose="02020603050405020304" charset="0"/>
              <a:cs typeface="Times New Roman" panose="02020603050405020304" charset="0"/>
            </a:endParaRPr>
          </a:p>
          <a:p>
            <a:pPr marL="0" indent="0" algn="just">
              <a:buNone/>
            </a:pPr>
            <a:r>
              <a:rPr lang="en-US" altLang="en-US" sz="2000">
                <a:latin typeface="Times New Roman" panose="02020603050405020304" charset="0"/>
                <a:cs typeface="Times New Roman" panose="02020603050405020304" charset="0"/>
              </a:rPr>
              <a:t>iv.	The user interface (UI) displays the risk level (Low or High) to the user.</a:t>
            </a:r>
            <a:endParaRPr lang="en-US" alt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4000" b="1">
                <a:latin typeface="Times New Roman" panose="02020603050405020304" charset="0"/>
                <a:cs typeface="Times New Roman" panose="02020603050405020304" charset="0"/>
              </a:rPr>
              <a:t>Result</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altLang="en-US" sz="3200">
                <a:latin typeface="Times New Roman" panose="02020603050405020304" charset="0"/>
                <a:cs typeface="Times New Roman" panose="02020603050405020304" charset="0"/>
              </a:rPr>
              <a:t>The best-performing model achieved an accuracy of approximately 85%.</a:t>
            </a:r>
            <a:endParaRPr lang="en-US" altLang="en-US" sz="3200">
              <a:latin typeface="Times New Roman" panose="02020603050405020304" charset="0"/>
              <a:cs typeface="Times New Roman" panose="02020603050405020304" charset="0"/>
            </a:endParaRPr>
          </a:p>
          <a:p>
            <a:pPr algn="just"/>
            <a:r>
              <a:rPr lang="en-US" altLang="en-US" sz="3200">
                <a:latin typeface="Times New Roman" panose="02020603050405020304" charset="0"/>
                <a:cs typeface="Times New Roman" panose="02020603050405020304" charset="0"/>
              </a:rPr>
              <a:t>The web app was tested with both high-risk and low-risk examples and returned reliable predictions.</a:t>
            </a:r>
            <a:endParaRPr lang="en-US" altLang="en-US" sz="3200">
              <a:latin typeface="Times New Roman" panose="02020603050405020304" charset="0"/>
              <a:cs typeface="Times New Roman" panose="02020603050405020304" charset="0"/>
            </a:endParaRPr>
          </a:p>
          <a:p>
            <a:pPr algn="just"/>
            <a:r>
              <a:rPr lang="en-US" altLang="en-US" sz="3200">
                <a:latin typeface="Times New Roman" panose="02020603050405020304" charset="0"/>
                <a:cs typeface="Times New Roman" panose="02020603050405020304" charset="0"/>
              </a:rPr>
              <a:t>Input validation ensures only realistic values are accepted.</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28955"/>
            <a:ext cx="10515600" cy="1296035"/>
          </a:xfrm>
        </p:spPr>
        <p:txBody>
          <a:bodyPr/>
          <a:p>
            <a:pPr algn="ctr"/>
            <a:r>
              <a:rPr lang="en-US" sz="4000" b="1">
                <a:latin typeface="Times New Roman" panose="02020603050405020304" charset="0"/>
                <a:cs typeface="Times New Roman" panose="02020603050405020304" charset="0"/>
              </a:rPr>
              <a:t>Conclusion</a:t>
            </a:r>
            <a:endParaRPr lang="en-US" sz="40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20000"/>
          </a:bodyPr>
          <a:p>
            <a:pPr algn="just">
              <a:buFont typeface="Arial" panose="020B0604020202020204" pitchFamily="34" charset="0"/>
              <a:buChar char="•"/>
            </a:pPr>
            <a:endParaRPr lang="en-US" altLang="en-US" sz="3200">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3200">
                <a:latin typeface="Times New Roman" panose="02020603050405020304" charset="0"/>
                <a:cs typeface="Times New Roman" panose="02020603050405020304" charset="0"/>
              </a:rPr>
              <a:t>This project illustrates the potential of machine learning in assisting with early hypertension risk detection. By integrating key clinical and lifestyle features, the model provides a quick, low-cost and scalable risk assessment tool.</a:t>
            </a:r>
            <a:endParaRPr lang="en-US" altLang="en-US" sz="3200">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3200">
                <a:latin typeface="Times New Roman" panose="02020603050405020304" charset="0"/>
                <a:cs typeface="Times New Roman" panose="02020603050405020304" charset="0"/>
              </a:rPr>
              <a:t>A web app was developed and deployed for real-time, user-friendly prediction.</a:t>
            </a:r>
            <a:endParaRPr lang="en-US" altLang="en-US" sz="3200">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3200">
                <a:latin typeface="Times New Roman" panose="02020603050405020304" charset="0"/>
                <a:cs typeface="Times New Roman" panose="02020603050405020304" charset="0"/>
              </a:rPr>
              <a:t>It can support early screening, raise awareness and be expanded for clinical or public health use.</a:t>
            </a:r>
            <a:endParaRPr lang="en-US" altLang="en-US" sz="3200">
              <a:latin typeface="Times New Roman" panose="02020603050405020304" charset="0"/>
              <a:cs typeface="Times New Roman" panose="02020603050405020304" charset="0"/>
            </a:endParaRPr>
          </a:p>
          <a:p>
            <a:pPr>
              <a:buFont typeface="Arial" panose="020B0604020202020204" pitchFamily="34" charset="0"/>
              <a:buChar char="•"/>
            </a:pPr>
            <a:endParaRPr lang="en-US" altLang="en-US"/>
          </a:p>
          <a:p>
            <a:pPr marL="0" indent="0">
              <a:buFont typeface="Arial" panose="020B0604020202020204" pitchFamily="34" charset="0"/>
              <a:buNone/>
            </a:pPr>
            <a:endParaRPr lang="en-US" altLang="en-US"/>
          </a:p>
          <a:p>
            <a:pPr marL="0" indent="0">
              <a:buNone/>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4193540"/>
          </a:xfrm>
        </p:spPr>
        <p:txBody>
          <a:bodyPr>
            <a:normAutofit/>
          </a:bodyPr>
          <a:p>
            <a:pPr algn="ctr"/>
            <a:r>
              <a:rPr lang="en-US" sz="4800" b="1">
                <a:latin typeface="Cambria" panose="02040503050406030204" charset="0"/>
                <a:cs typeface="Cambria" panose="02040503050406030204" charset="0"/>
              </a:rPr>
              <a:t>Thanks </a:t>
            </a:r>
            <a:br>
              <a:rPr lang="en-US" sz="4800" b="1">
                <a:latin typeface="Cambria" panose="02040503050406030204" charset="0"/>
                <a:cs typeface="Cambria" panose="02040503050406030204" charset="0"/>
              </a:rPr>
            </a:br>
            <a:br>
              <a:rPr lang="en-US" sz="4800" b="1">
                <a:latin typeface="Cambria" panose="02040503050406030204" charset="0"/>
                <a:cs typeface="Cambria" panose="02040503050406030204" charset="0"/>
              </a:rPr>
            </a:br>
            <a:r>
              <a:rPr lang="en-US" sz="4800" b="1">
                <a:latin typeface="Cambria" panose="02040503050406030204" charset="0"/>
                <a:cs typeface="Cambria" panose="02040503050406030204" charset="0"/>
              </a:rPr>
              <a:t>For </a:t>
            </a:r>
            <a:br>
              <a:rPr lang="en-US" sz="4800" b="1">
                <a:latin typeface="Cambria" panose="02040503050406030204" charset="0"/>
                <a:cs typeface="Cambria" panose="02040503050406030204" charset="0"/>
              </a:rPr>
            </a:br>
            <a:br>
              <a:rPr lang="en-US" sz="4800" b="1">
                <a:latin typeface="Cambria" panose="02040503050406030204" charset="0"/>
                <a:cs typeface="Cambria" panose="02040503050406030204" charset="0"/>
              </a:rPr>
            </a:br>
            <a:r>
              <a:rPr lang="en-US" sz="4800" b="1">
                <a:latin typeface="Cambria" panose="02040503050406030204" charset="0"/>
                <a:cs typeface="Cambria" panose="02040503050406030204" charset="0"/>
              </a:rPr>
              <a:t>Listening.</a:t>
            </a:r>
            <a:r>
              <a:rPr lang="en-US">
                <a:latin typeface="Cambria" panose="02040503050406030204" charset="0"/>
                <a:cs typeface="Cambria" panose="02040503050406030204" charset="0"/>
              </a:rPr>
              <a:t> </a:t>
            </a:r>
            <a:endParaRPr lang="en-US">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4189</Words>
  <Application>WPS Presentation</Application>
  <PresentationFormat>Widescreen</PresentationFormat>
  <Paragraphs>90</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Arial Unicode MS</vt:lpstr>
      <vt:lpstr>Calibri Light</vt:lpstr>
      <vt:lpstr>Calibri</vt:lpstr>
      <vt:lpstr>Microsoft YaHei</vt:lpstr>
      <vt:lpstr>Times New Roman</vt:lpstr>
      <vt:lpstr>Arial Black</vt:lpstr>
      <vt:lpstr>Bahnschrift</vt:lpstr>
      <vt:lpstr>Cambria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Machine Learning for the Early Detection of Hypertension Through Routine Health Parameters.</dc:title>
  <dc:creator>holuw</dc:creator>
  <cp:lastModifiedBy>holuw</cp:lastModifiedBy>
  <cp:revision>24</cp:revision>
  <dcterms:created xsi:type="dcterms:W3CDTF">2025-07-07T04:09:47Z</dcterms:created>
  <dcterms:modified xsi:type="dcterms:W3CDTF">2025-07-07T05:36:15Z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AC2506DDF5634DE4A7E97B7CD4A56E6B_11</vt:lpwstr>
  </property>
  <property fmtid="{D5CDD505-2E9C-101B-9397-08002B2CF9AE}" pid="3" name="KSOProductBuildVer">
    <vt:lpwstr>1033-12.2.0.21546</vt:lpwstr>
  </property>
</Properties>
</file>