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44"/>
  </p:notesMasterIdLst>
  <p:sldIdLst>
    <p:sldId id="256" r:id="rId2"/>
    <p:sldId id="596" r:id="rId3"/>
    <p:sldId id="606" r:id="rId4"/>
    <p:sldId id="597" r:id="rId5"/>
    <p:sldId id="598" r:id="rId6"/>
    <p:sldId id="607" r:id="rId7"/>
    <p:sldId id="599" r:id="rId8"/>
    <p:sldId id="600" r:id="rId9"/>
    <p:sldId id="608" r:id="rId10"/>
    <p:sldId id="601" r:id="rId11"/>
    <p:sldId id="603" r:id="rId12"/>
    <p:sldId id="604" r:id="rId13"/>
    <p:sldId id="605" r:id="rId14"/>
    <p:sldId id="609" r:id="rId15"/>
    <p:sldId id="611" r:id="rId16"/>
    <p:sldId id="612" r:id="rId17"/>
    <p:sldId id="613" r:id="rId18"/>
    <p:sldId id="614" r:id="rId19"/>
    <p:sldId id="615" r:id="rId20"/>
    <p:sldId id="616" r:id="rId21"/>
    <p:sldId id="617" r:id="rId22"/>
    <p:sldId id="618" r:id="rId23"/>
    <p:sldId id="642" r:id="rId24"/>
    <p:sldId id="621" r:id="rId25"/>
    <p:sldId id="620" r:id="rId26"/>
    <p:sldId id="622" r:id="rId27"/>
    <p:sldId id="625" r:id="rId28"/>
    <p:sldId id="626" r:id="rId29"/>
    <p:sldId id="627" r:id="rId30"/>
    <p:sldId id="628" r:id="rId31"/>
    <p:sldId id="629" r:id="rId32"/>
    <p:sldId id="630" r:id="rId33"/>
    <p:sldId id="631" r:id="rId34"/>
    <p:sldId id="632" r:id="rId35"/>
    <p:sldId id="633" r:id="rId36"/>
    <p:sldId id="637" r:id="rId37"/>
    <p:sldId id="638" r:id="rId38"/>
    <p:sldId id="639" r:id="rId39"/>
    <p:sldId id="640" r:id="rId40"/>
    <p:sldId id="641" r:id="rId41"/>
    <p:sldId id="624" r:id="rId42"/>
    <p:sldId id="623"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0"/>
        <a:cs typeface="+mn-cs"/>
      </a:defRPr>
    </a:lvl1pPr>
    <a:lvl2pPr marL="457200" algn="l" rtl="0" eaLnBrk="0" fontAlgn="base" hangingPunct="0">
      <a:spcBef>
        <a:spcPct val="0"/>
      </a:spcBef>
      <a:spcAft>
        <a:spcPct val="0"/>
      </a:spcAft>
      <a:defRPr kern="1200">
        <a:solidFill>
          <a:schemeClr val="tx1"/>
        </a:solidFill>
        <a:latin typeface="Arial" charset="0"/>
        <a:ea typeface="宋体" charset="0"/>
        <a:cs typeface="+mn-cs"/>
      </a:defRPr>
    </a:lvl2pPr>
    <a:lvl3pPr marL="914400" algn="l" rtl="0" eaLnBrk="0" fontAlgn="base" hangingPunct="0">
      <a:spcBef>
        <a:spcPct val="0"/>
      </a:spcBef>
      <a:spcAft>
        <a:spcPct val="0"/>
      </a:spcAft>
      <a:defRPr kern="1200">
        <a:solidFill>
          <a:schemeClr val="tx1"/>
        </a:solidFill>
        <a:latin typeface="Arial" charset="0"/>
        <a:ea typeface="宋体" charset="0"/>
        <a:cs typeface="+mn-cs"/>
      </a:defRPr>
    </a:lvl3pPr>
    <a:lvl4pPr marL="1371600" algn="l" rtl="0" eaLnBrk="0" fontAlgn="base" hangingPunct="0">
      <a:spcBef>
        <a:spcPct val="0"/>
      </a:spcBef>
      <a:spcAft>
        <a:spcPct val="0"/>
      </a:spcAft>
      <a:defRPr kern="1200">
        <a:solidFill>
          <a:schemeClr val="tx1"/>
        </a:solidFill>
        <a:latin typeface="Arial" charset="0"/>
        <a:ea typeface="宋体" charset="0"/>
        <a:cs typeface="+mn-cs"/>
      </a:defRPr>
    </a:lvl4pPr>
    <a:lvl5pPr marL="1828800" algn="l" rtl="0" eaLnBrk="0" fontAlgn="base" hangingPunct="0">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FFCC"/>
    <a:srgbClr val="CCFF99"/>
    <a:srgbClr val="FF3300"/>
    <a:srgbClr val="33CCCC"/>
    <a:srgbClr val="FFFFFF"/>
    <a:srgbClr val="6699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30" autoAdjust="0"/>
    <p:restoredTop sz="82837"/>
  </p:normalViewPr>
  <p:slideViewPr>
    <p:cSldViewPr>
      <p:cViewPr varScale="1">
        <p:scale>
          <a:sx n="96" d="100"/>
          <a:sy n="96" d="100"/>
        </p:scale>
        <p:origin x="858" y="90"/>
      </p:cViewPr>
      <p:guideLst>
        <p:guide orient="horz" pos="2160"/>
        <p:guide pos="283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5A894-1E4B-3C4A-AB36-20203B7CD1F7}" type="datetimeFigureOut">
              <a:rPr lang="en-US" smtClean="0"/>
              <a:t>7/11/2016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0C0F6-64A6-EC42-A3E0-0934205988F6}" type="slidenum">
              <a:rPr lang="en-US" smtClean="0"/>
              <a:t>‹#›</a:t>
            </a:fld>
            <a:endParaRPr lang="en-US"/>
          </a:p>
        </p:txBody>
      </p:sp>
    </p:spTree>
    <p:extLst>
      <p:ext uri="{BB962C8B-B14F-4D97-AF65-F5344CB8AC3E}">
        <p14:creationId xmlns:p14="http://schemas.microsoft.com/office/powerpoint/2010/main" val="197359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0C0F6-64A6-EC42-A3E0-0934205988F6}" type="slidenum">
              <a:rPr lang="en-US" smtClean="0"/>
              <a:t>1</a:t>
            </a:fld>
            <a:endParaRPr lang="en-US"/>
          </a:p>
        </p:txBody>
      </p:sp>
    </p:spTree>
    <p:extLst>
      <p:ext uri="{BB962C8B-B14F-4D97-AF65-F5344CB8AC3E}">
        <p14:creationId xmlns:p14="http://schemas.microsoft.com/office/powerpoint/2010/main" val="23512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0C0F6-64A6-EC42-A3E0-0934205988F6}" type="slidenum">
              <a:rPr lang="en-US" smtClean="0"/>
              <a:t>2</a:t>
            </a:fld>
            <a:endParaRPr lang="en-US"/>
          </a:p>
        </p:txBody>
      </p:sp>
    </p:spTree>
    <p:extLst>
      <p:ext uri="{BB962C8B-B14F-4D97-AF65-F5344CB8AC3E}">
        <p14:creationId xmlns:p14="http://schemas.microsoft.com/office/powerpoint/2010/main" val="254710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0C0F6-64A6-EC42-A3E0-0934205988F6}" type="slidenum">
              <a:rPr lang="en-US" smtClean="0"/>
              <a:t>18</a:t>
            </a:fld>
            <a:endParaRPr lang="en-US"/>
          </a:p>
        </p:txBody>
      </p:sp>
    </p:spTree>
    <p:extLst>
      <p:ext uri="{BB962C8B-B14F-4D97-AF65-F5344CB8AC3E}">
        <p14:creationId xmlns:p14="http://schemas.microsoft.com/office/powerpoint/2010/main" val="338911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0C0F6-64A6-EC42-A3E0-0934205988F6}" type="slidenum">
              <a:rPr lang="en-US" smtClean="0"/>
              <a:t>23</a:t>
            </a:fld>
            <a:endParaRPr lang="en-US"/>
          </a:p>
        </p:txBody>
      </p:sp>
    </p:spTree>
    <p:extLst>
      <p:ext uri="{BB962C8B-B14F-4D97-AF65-F5344CB8AC3E}">
        <p14:creationId xmlns:p14="http://schemas.microsoft.com/office/powerpoint/2010/main" val="25381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0C0F6-64A6-EC42-A3E0-0934205988F6}" type="slidenum">
              <a:rPr lang="en-US" smtClean="0"/>
              <a:t>30</a:t>
            </a:fld>
            <a:endParaRPr lang="en-US"/>
          </a:p>
        </p:txBody>
      </p:sp>
    </p:spTree>
    <p:extLst>
      <p:ext uri="{BB962C8B-B14F-4D97-AF65-F5344CB8AC3E}">
        <p14:creationId xmlns:p14="http://schemas.microsoft.com/office/powerpoint/2010/main" val="52933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0C0F6-64A6-EC42-A3E0-0934205988F6}" type="slidenum">
              <a:rPr lang="en-US" smtClean="0"/>
              <a:t>35</a:t>
            </a:fld>
            <a:endParaRPr lang="en-US"/>
          </a:p>
        </p:txBody>
      </p:sp>
    </p:spTree>
    <p:extLst>
      <p:ext uri="{BB962C8B-B14F-4D97-AF65-F5344CB8AC3E}">
        <p14:creationId xmlns:p14="http://schemas.microsoft.com/office/powerpoint/2010/main" val="20531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6B738D9E-E98E-DB41-9EBE-A47FEBDC3D3A}" type="slidenum">
              <a:rPr lang="en-US" altLang="zh-CN"/>
              <a:pPr>
                <a:defRPr/>
              </a:pPr>
              <a:t>‹#›</a:t>
            </a:fld>
            <a:endParaRPr lang="en-US" altLang="zh-CN"/>
          </a:p>
        </p:txBody>
      </p:sp>
    </p:spTree>
    <p:extLst>
      <p:ext uri="{BB962C8B-B14F-4D97-AF65-F5344CB8AC3E}">
        <p14:creationId xmlns:p14="http://schemas.microsoft.com/office/powerpoint/2010/main" val="138109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C758CD9-3F9E-5045-85BD-80236DAAE543}" type="slidenum">
              <a:rPr lang="en-US" altLang="zh-CN"/>
              <a:pPr>
                <a:defRPr/>
              </a:pPr>
              <a:t>‹#›</a:t>
            </a:fld>
            <a:endParaRPr lang="en-US" altLang="zh-CN"/>
          </a:p>
        </p:txBody>
      </p:sp>
    </p:spTree>
    <p:extLst>
      <p:ext uri="{BB962C8B-B14F-4D97-AF65-F5344CB8AC3E}">
        <p14:creationId xmlns:p14="http://schemas.microsoft.com/office/powerpoint/2010/main" val="96968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6225"/>
            <a:ext cx="2057400" cy="5849938"/>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6225"/>
            <a:ext cx="6019800" cy="58499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E58441BA-E319-D04D-A6F8-4929706D5565}" type="slidenum">
              <a:rPr lang="en-US" altLang="zh-CN"/>
              <a:pPr>
                <a:defRPr/>
              </a:pPr>
              <a:t>‹#›</a:t>
            </a:fld>
            <a:endParaRPr lang="en-US" altLang="zh-CN"/>
          </a:p>
        </p:txBody>
      </p:sp>
    </p:spTree>
    <p:extLst>
      <p:ext uri="{BB962C8B-B14F-4D97-AF65-F5344CB8AC3E}">
        <p14:creationId xmlns:p14="http://schemas.microsoft.com/office/powerpoint/2010/main" val="33688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89D498AC-C755-4441-91CF-B5423E78DE1A}" type="slidenum">
              <a:rPr lang="en-US" altLang="zh-CN"/>
              <a:pPr>
                <a:defRPr/>
              </a:pPr>
              <a:t>‹#›</a:t>
            </a:fld>
            <a:endParaRPr lang="en-US" altLang="zh-CN"/>
          </a:p>
        </p:txBody>
      </p:sp>
    </p:spTree>
    <p:extLst>
      <p:ext uri="{BB962C8B-B14F-4D97-AF65-F5344CB8AC3E}">
        <p14:creationId xmlns:p14="http://schemas.microsoft.com/office/powerpoint/2010/main" val="111664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1009CAE9-74D9-B349-9C67-DB83555BA49D}" type="slidenum">
              <a:rPr lang="en-US" altLang="zh-CN"/>
              <a:pPr>
                <a:defRPr/>
              </a:pPr>
              <a:t>‹#›</a:t>
            </a:fld>
            <a:endParaRPr lang="en-US" altLang="zh-CN"/>
          </a:p>
        </p:txBody>
      </p:sp>
    </p:spTree>
    <p:extLst>
      <p:ext uri="{BB962C8B-B14F-4D97-AF65-F5344CB8AC3E}">
        <p14:creationId xmlns:p14="http://schemas.microsoft.com/office/powerpoint/2010/main" val="158918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341438"/>
            <a:ext cx="4038600" cy="4784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341438"/>
            <a:ext cx="4038600" cy="4784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F9B2148D-5FFB-4D40-81A0-5F26BA9F0FFD}" type="slidenum">
              <a:rPr lang="en-US" altLang="zh-CN"/>
              <a:pPr>
                <a:defRPr/>
              </a:pPr>
              <a:t>‹#›</a:t>
            </a:fld>
            <a:endParaRPr lang="en-US" altLang="zh-CN"/>
          </a:p>
        </p:txBody>
      </p:sp>
    </p:spTree>
    <p:extLst>
      <p:ext uri="{BB962C8B-B14F-4D97-AF65-F5344CB8AC3E}">
        <p14:creationId xmlns:p14="http://schemas.microsoft.com/office/powerpoint/2010/main" val="149528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C270B8AA-CA0F-A644-BC37-1FE8409BE5ED}" type="slidenum">
              <a:rPr lang="en-US" altLang="zh-CN"/>
              <a:pPr>
                <a:defRPr/>
              </a:pPr>
              <a:t>‹#›</a:t>
            </a:fld>
            <a:endParaRPr lang="en-US" altLang="zh-CN"/>
          </a:p>
        </p:txBody>
      </p:sp>
    </p:spTree>
    <p:extLst>
      <p:ext uri="{BB962C8B-B14F-4D97-AF65-F5344CB8AC3E}">
        <p14:creationId xmlns:p14="http://schemas.microsoft.com/office/powerpoint/2010/main" val="187974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3282CB5F-193D-5C47-9DC9-CAA10CE6BA55}" type="slidenum">
              <a:rPr lang="en-US" altLang="zh-CN"/>
              <a:pPr>
                <a:defRPr/>
              </a:pPr>
              <a:t>‹#›</a:t>
            </a:fld>
            <a:endParaRPr lang="en-US" altLang="zh-CN"/>
          </a:p>
        </p:txBody>
      </p:sp>
    </p:spTree>
    <p:extLst>
      <p:ext uri="{BB962C8B-B14F-4D97-AF65-F5344CB8AC3E}">
        <p14:creationId xmlns:p14="http://schemas.microsoft.com/office/powerpoint/2010/main" val="21275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5F4DDDE0-759A-7940-AF7C-68433533FAB2}" type="slidenum">
              <a:rPr lang="en-US" altLang="zh-CN"/>
              <a:pPr>
                <a:defRPr/>
              </a:pPr>
              <a:t>‹#›</a:t>
            </a:fld>
            <a:endParaRPr lang="en-US" altLang="zh-CN"/>
          </a:p>
        </p:txBody>
      </p:sp>
    </p:spTree>
    <p:extLst>
      <p:ext uri="{BB962C8B-B14F-4D97-AF65-F5344CB8AC3E}">
        <p14:creationId xmlns:p14="http://schemas.microsoft.com/office/powerpoint/2010/main" val="110133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4DFBB936-4151-B94A-A6D3-0C540D9B699C}" type="slidenum">
              <a:rPr lang="en-US" altLang="zh-CN"/>
              <a:pPr>
                <a:defRPr/>
              </a:pPr>
              <a:t>‹#›</a:t>
            </a:fld>
            <a:endParaRPr lang="en-US" altLang="zh-CN"/>
          </a:p>
        </p:txBody>
      </p:sp>
    </p:spTree>
    <p:extLst>
      <p:ext uri="{BB962C8B-B14F-4D97-AF65-F5344CB8AC3E}">
        <p14:creationId xmlns:p14="http://schemas.microsoft.com/office/powerpoint/2010/main" val="67008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443ADB0D-0C54-D344-8B09-8C956A7012A3}" type="slidenum">
              <a:rPr lang="en-US" altLang="zh-CN"/>
              <a:pPr>
                <a:defRPr/>
              </a:pPr>
              <a:t>‹#›</a:t>
            </a:fld>
            <a:endParaRPr lang="en-US" altLang="zh-CN"/>
          </a:p>
        </p:txBody>
      </p:sp>
    </p:spTree>
    <p:extLst>
      <p:ext uri="{BB962C8B-B14F-4D97-AF65-F5344CB8AC3E}">
        <p14:creationId xmlns:p14="http://schemas.microsoft.com/office/powerpoint/2010/main" val="134357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6225"/>
            <a:ext cx="5699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4"/>
          <p:cNvSpPr>
            <a:spLocks noChangeShapeType="1"/>
          </p:cNvSpPr>
          <p:nvPr/>
        </p:nvSpPr>
        <p:spPr bwMode="auto">
          <a:xfrm>
            <a:off x="468313" y="1127125"/>
            <a:ext cx="8207375" cy="0"/>
          </a:xfrm>
          <a:prstGeom prst="line">
            <a:avLst/>
          </a:prstGeom>
          <a:noFill/>
          <a:ln w="19050" cap="rnd" cmpd="sng">
            <a:solidFill>
              <a:srgbClr val="99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buFont typeface="Arial" charset="0"/>
              <a:buNone/>
              <a:defRPr/>
            </a:pPr>
            <a:endParaRPr lang="en-US"/>
          </a:p>
        </p:txBody>
      </p:sp>
      <p:pic>
        <p:nvPicPr>
          <p:cNvPr id="1029"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04813"/>
            <a:ext cx="4508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030" name="Line 6"/>
          <p:cNvSpPr>
            <a:spLocks noChangeShapeType="1"/>
          </p:cNvSpPr>
          <p:nvPr userDrawn="1"/>
        </p:nvSpPr>
        <p:spPr bwMode="auto">
          <a:xfrm>
            <a:off x="468313" y="6219825"/>
            <a:ext cx="8207375" cy="0"/>
          </a:xfrm>
          <a:prstGeom prst="line">
            <a:avLst/>
          </a:prstGeom>
          <a:noFill/>
          <a:ln w="19050" cap="rnd" cmpd="sng">
            <a:solidFill>
              <a:srgbClr val="99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buFont typeface="Arial" charset="0"/>
              <a:buNone/>
              <a:defRPr/>
            </a:pPr>
            <a:endParaRPr lang="en-US"/>
          </a:p>
        </p:txBody>
      </p:sp>
      <p:sp>
        <p:nvSpPr>
          <p:cNvPr id="1031" name="Rectangle 7"/>
          <p:cNvSpPr>
            <a:spLocks noGrp="1" noChangeArrowheads="1"/>
          </p:cNvSpPr>
          <p:nvPr>
            <p:ph type="sldNum" sz="quarter" idx="4"/>
          </p:nvPr>
        </p:nvSpPr>
        <p:spPr bwMode="auto">
          <a:xfrm>
            <a:off x="6588125" y="6237288"/>
            <a:ext cx="2133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smtClean="0"/>
            </a:lvl1pPr>
          </a:lstStyle>
          <a:p>
            <a:pPr>
              <a:defRPr/>
            </a:pPr>
            <a:fld id="{77DFF232-97B6-8447-A37F-A805B9E833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0" fontAlgn="base" hangingPunct="0">
        <a:spcBef>
          <a:spcPct val="0"/>
        </a:spcBef>
        <a:spcAft>
          <a:spcPct val="0"/>
        </a:spcAft>
        <a:defRPr sz="3200" kern="1200">
          <a:solidFill>
            <a:schemeClr val="hlink"/>
          </a:solidFill>
          <a:latin typeface="+mj-lt"/>
          <a:ea typeface="+mj-ea"/>
          <a:cs typeface="+mj-cs"/>
        </a:defRPr>
      </a:lvl1pPr>
      <a:lvl2pPr algn="l" rtl="0" eaLnBrk="0" fontAlgn="base" hangingPunct="0">
        <a:spcBef>
          <a:spcPct val="0"/>
        </a:spcBef>
        <a:spcAft>
          <a:spcPct val="0"/>
        </a:spcAft>
        <a:defRPr sz="3200">
          <a:solidFill>
            <a:schemeClr val="hlink"/>
          </a:solidFill>
          <a:latin typeface="Comic Sans MS" charset="0"/>
          <a:ea typeface="宋体" charset="0"/>
        </a:defRPr>
      </a:lvl2pPr>
      <a:lvl3pPr algn="l" rtl="0" eaLnBrk="0" fontAlgn="base" hangingPunct="0">
        <a:spcBef>
          <a:spcPct val="0"/>
        </a:spcBef>
        <a:spcAft>
          <a:spcPct val="0"/>
        </a:spcAft>
        <a:defRPr sz="3200">
          <a:solidFill>
            <a:schemeClr val="hlink"/>
          </a:solidFill>
          <a:latin typeface="Comic Sans MS" charset="0"/>
          <a:ea typeface="宋体" charset="0"/>
        </a:defRPr>
      </a:lvl3pPr>
      <a:lvl4pPr algn="l" rtl="0" eaLnBrk="0" fontAlgn="base" hangingPunct="0">
        <a:spcBef>
          <a:spcPct val="0"/>
        </a:spcBef>
        <a:spcAft>
          <a:spcPct val="0"/>
        </a:spcAft>
        <a:defRPr sz="3200">
          <a:solidFill>
            <a:schemeClr val="hlink"/>
          </a:solidFill>
          <a:latin typeface="Comic Sans MS" charset="0"/>
          <a:ea typeface="宋体" charset="0"/>
        </a:defRPr>
      </a:lvl4pPr>
      <a:lvl5pPr algn="l" rtl="0" eaLnBrk="0" fontAlgn="base" hangingPunct="0">
        <a:spcBef>
          <a:spcPct val="0"/>
        </a:spcBef>
        <a:spcAft>
          <a:spcPct val="0"/>
        </a:spcAft>
        <a:defRPr sz="3200">
          <a:solidFill>
            <a:schemeClr val="hlink"/>
          </a:solidFill>
          <a:latin typeface="Comic Sans MS" charset="0"/>
          <a:ea typeface="宋体" charset="0"/>
        </a:defRPr>
      </a:lvl5pPr>
      <a:lvl6pPr marL="457200" algn="l" rtl="0" fontAlgn="base">
        <a:spcBef>
          <a:spcPct val="0"/>
        </a:spcBef>
        <a:spcAft>
          <a:spcPct val="0"/>
        </a:spcAft>
        <a:defRPr sz="3200">
          <a:solidFill>
            <a:schemeClr val="hlink"/>
          </a:solidFill>
          <a:latin typeface="Comic Sans MS" charset="0"/>
          <a:ea typeface="宋体" charset="0"/>
        </a:defRPr>
      </a:lvl6pPr>
      <a:lvl7pPr marL="914400" algn="l" rtl="0" fontAlgn="base">
        <a:spcBef>
          <a:spcPct val="0"/>
        </a:spcBef>
        <a:spcAft>
          <a:spcPct val="0"/>
        </a:spcAft>
        <a:defRPr sz="3200">
          <a:solidFill>
            <a:schemeClr val="hlink"/>
          </a:solidFill>
          <a:latin typeface="Comic Sans MS" charset="0"/>
          <a:ea typeface="宋体" charset="0"/>
        </a:defRPr>
      </a:lvl7pPr>
      <a:lvl8pPr marL="1371600" algn="l" rtl="0" fontAlgn="base">
        <a:spcBef>
          <a:spcPct val="0"/>
        </a:spcBef>
        <a:spcAft>
          <a:spcPct val="0"/>
        </a:spcAft>
        <a:defRPr sz="3200">
          <a:solidFill>
            <a:schemeClr val="hlink"/>
          </a:solidFill>
          <a:latin typeface="Comic Sans MS" charset="0"/>
          <a:ea typeface="宋体" charset="0"/>
        </a:defRPr>
      </a:lvl8pPr>
      <a:lvl9pPr marL="1828800" algn="l" rtl="0" fontAlgn="base">
        <a:spcBef>
          <a:spcPct val="0"/>
        </a:spcBef>
        <a:spcAft>
          <a:spcPct val="0"/>
        </a:spcAft>
        <a:defRPr sz="3200">
          <a:solidFill>
            <a:schemeClr val="hlink"/>
          </a:solidFill>
          <a:latin typeface="Comic Sans MS" charset="0"/>
          <a:ea typeface="宋体"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SzPct val="70000"/>
        <a:buFont typeface="Wingdings" charset="2"/>
        <a:buChar char="Ø"/>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SzPct val="50000"/>
        <a:buFont typeface="Wingdings" charset="2"/>
        <a:buChar char="ü"/>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zwqxin.com/archives/opengl/model-fbx-dae-format-import-animation.html" TargetMode="External"/><Relationship Id="rId2" Type="http://schemas.openxmlformats.org/officeDocument/2006/relationships/hyperlink" Target="http://blog.csdn.net/dj0379/article/details/7903601" TargetMode="External"/><Relationship Id="rId1" Type="http://schemas.openxmlformats.org/officeDocument/2006/relationships/slideLayout" Target="../slideLayouts/slideLayout2.xml"/><Relationship Id="rId4" Type="http://schemas.openxmlformats.org/officeDocument/2006/relationships/hyperlink" Target="http://www.cnblogs.com/clayman/archive/2010/12/10/1901779.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1844675"/>
            <a:ext cx="7772400" cy="1470025"/>
          </a:xfrm>
        </p:spPr>
        <p:txBody>
          <a:bodyPr anchor="ctr">
            <a:noAutofit/>
          </a:bodyPr>
          <a:lstStyle/>
          <a:p>
            <a:pPr eaLnBrk="1" hangingPunct="1">
              <a:defRPr/>
            </a:pPr>
            <a:r>
              <a:rPr lang="en-US" altLang="en-US" sz="3200" dirty="0"/>
              <a:t>Mesh Simplification</a:t>
            </a:r>
          </a:p>
        </p:txBody>
      </p:sp>
      <p:sp>
        <p:nvSpPr>
          <p:cNvPr id="3075" name="Rectangle 3"/>
          <p:cNvSpPr>
            <a:spLocks noGrp="1" noChangeArrowheads="1"/>
          </p:cNvSpPr>
          <p:nvPr>
            <p:ph type="subTitle" idx="1"/>
          </p:nvPr>
        </p:nvSpPr>
        <p:spPr>
          <a:xfrm>
            <a:off x="4500001" y="3787775"/>
            <a:ext cx="4247125" cy="1752600"/>
          </a:xfrm>
        </p:spPr>
        <p:txBody>
          <a:bodyPr/>
          <a:lstStyle/>
          <a:p>
            <a:pPr>
              <a:spcBef>
                <a:spcPct val="0"/>
              </a:spcBef>
            </a:pPr>
            <a:r>
              <a:rPr lang="en-US" altLang="zh-CN" sz="2000" dirty="0" smtClean="0">
                <a:latin typeface="Arial" charset="0"/>
                <a:ea typeface="宋体" charset="0"/>
              </a:rPr>
              <a:t>HZS5143</a:t>
            </a:r>
          </a:p>
          <a:p>
            <a:pPr>
              <a:spcBef>
                <a:spcPct val="0"/>
              </a:spcBef>
            </a:pPr>
            <a:endParaRPr lang="en-US" altLang="zh-CN" sz="2000" dirty="0" smtClean="0">
              <a:latin typeface="Arial" charset="0"/>
              <a:ea typeface="宋体" charset="0"/>
            </a:endParaRPr>
          </a:p>
          <a:p>
            <a:pPr>
              <a:spcBef>
                <a:spcPct val="0"/>
              </a:spcBef>
            </a:pPr>
            <a:r>
              <a:rPr lang="en-US" altLang="zh-CN" sz="2000" dirty="0" smtClean="0">
                <a:latin typeface="Arial" charset="0"/>
                <a:ea typeface="宋体" charset="0"/>
              </a:rPr>
              <a:t>hzouyangjinbin@corp.netease.com</a:t>
            </a:r>
            <a:endParaRPr lang="zh-CN" altLang="en-US" sz="2000" dirty="0">
              <a:latin typeface="Arial" charset="0"/>
              <a:ea typeface="宋体" charset="0"/>
            </a:endParaRPr>
          </a:p>
        </p:txBody>
      </p:sp>
      <p:cxnSp>
        <p:nvCxnSpPr>
          <p:cNvPr id="3076" name="AutoShape 4"/>
          <p:cNvCxnSpPr>
            <a:cxnSpLocks noChangeShapeType="1"/>
          </p:cNvCxnSpPr>
          <p:nvPr/>
        </p:nvCxnSpPr>
        <p:spPr bwMode="auto">
          <a:xfrm>
            <a:off x="685800" y="3429000"/>
            <a:ext cx="7702550" cy="0"/>
          </a:xfrm>
          <a:prstGeom prst="straightConnector1">
            <a:avLst/>
          </a:prstGeom>
          <a:noFill/>
          <a:ln w="31750" cap="flat"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76225"/>
            <a:ext cx="7354756" cy="777875"/>
          </a:xfrm>
        </p:spPr>
        <p:txBody>
          <a:bodyPr/>
          <a:lstStyle/>
          <a:p>
            <a:r>
              <a:rPr lang="en-US" altLang="zh-CN" dirty="0" smtClean="0"/>
              <a:t>Implementation for Vertex Removal</a:t>
            </a:r>
            <a:endParaRPr lang="zh-CN" altLang="en-US" dirty="0"/>
          </a:p>
        </p:txBody>
      </p:sp>
      <p:sp>
        <p:nvSpPr>
          <p:cNvPr id="3" name="内容占位符 2"/>
          <p:cNvSpPr>
            <a:spLocks noGrp="1"/>
          </p:cNvSpPr>
          <p:nvPr>
            <p:ph idx="1"/>
          </p:nvPr>
        </p:nvSpPr>
        <p:spPr/>
        <p:txBody>
          <a:bodyPr/>
          <a:lstStyle/>
          <a:p>
            <a:r>
              <a:rPr lang="en-US" altLang="zh-CN" dirty="0" smtClean="0"/>
              <a:t>Compute the “Average Plane”:</a:t>
            </a:r>
          </a:p>
          <a:p>
            <a:pPr lvl="1"/>
            <a:r>
              <a:rPr lang="en-US" altLang="zh-CN" dirty="0" smtClean="0"/>
              <a:t>Let </a:t>
            </a:r>
            <a:r>
              <a:rPr lang="en-US" altLang="zh-CN" dirty="0" smtClean="0">
                <a:solidFill>
                  <a:srgbClr val="3366FF"/>
                </a:solidFill>
              </a:rPr>
              <a:t>X</a:t>
            </a:r>
            <a:r>
              <a:rPr lang="en-US" altLang="zh-CN" dirty="0" smtClean="0"/>
              <a:t> be the Vertex under consideration</a:t>
            </a:r>
          </a:p>
          <a:p>
            <a:pPr lvl="1"/>
            <a:r>
              <a:rPr lang="en-US" altLang="zh-CN" dirty="0" smtClean="0"/>
              <a:t>Let Ti be a triangle in the fan of </a:t>
            </a:r>
            <a:r>
              <a:rPr lang="en-US" altLang="zh-CN" dirty="0" smtClean="0">
                <a:solidFill>
                  <a:srgbClr val="3366FF"/>
                </a:solidFill>
              </a:rPr>
              <a:t>X</a:t>
            </a:r>
          </a:p>
          <a:p>
            <a:pPr lvl="1"/>
            <a:r>
              <a:rPr lang="en-US" altLang="zh-CN" dirty="0" smtClean="0"/>
              <a:t>Let </a:t>
            </a:r>
            <a:r>
              <a:rPr lang="en-US" altLang="zh-CN" dirty="0"/>
              <a:t>c</a:t>
            </a:r>
            <a:r>
              <a:rPr lang="en-US" altLang="zh-CN" baseline="-25000" dirty="0" smtClean="0"/>
              <a:t>i</a:t>
            </a:r>
            <a:r>
              <a:rPr lang="en-US" altLang="zh-CN" dirty="0" smtClean="0"/>
              <a:t>, A</a:t>
            </a:r>
            <a:r>
              <a:rPr lang="en-US" altLang="zh-CN" baseline="-25000" dirty="0" smtClean="0"/>
              <a:t>i</a:t>
            </a:r>
            <a:r>
              <a:rPr lang="en-US" altLang="zh-CN" dirty="0" smtClean="0"/>
              <a:t> and n</a:t>
            </a:r>
            <a:r>
              <a:rPr lang="en-US" altLang="zh-CN" baseline="-25000" dirty="0" smtClean="0"/>
              <a:t>i </a:t>
            </a:r>
            <a:r>
              <a:rPr lang="en-US" altLang="zh-CN" dirty="0" smtClean="0"/>
              <a:t>be the center, area, normal vector of triangle T</a:t>
            </a:r>
            <a:r>
              <a:rPr lang="en-US" altLang="zh-CN" baseline="-25000" dirty="0" smtClean="0"/>
              <a:t>i</a:t>
            </a:r>
            <a:r>
              <a:rPr lang="en-US" altLang="zh-CN" dirty="0" smtClean="0"/>
              <a:t>, respectively</a:t>
            </a:r>
          </a:p>
          <a:p>
            <a:pPr lvl="1"/>
            <a:r>
              <a:rPr lang="en-US" altLang="zh-CN" dirty="0" smtClean="0"/>
              <a:t>The base point B and normal vector n of the average plane are calculated as follows:</a:t>
            </a:r>
          </a:p>
          <a:p>
            <a:pPr lvl="1"/>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10</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03802250"/>
              </p:ext>
            </p:extLst>
          </p:nvPr>
        </p:nvGraphicFramePr>
        <p:xfrm>
          <a:off x="1692040" y="5012978"/>
          <a:ext cx="1655977" cy="959714"/>
        </p:xfrm>
        <a:graphic>
          <a:graphicData uri="http://schemas.openxmlformats.org/presentationml/2006/ole">
            <mc:AlternateContent xmlns:mc="http://schemas.openxmlformats.org/markup-compatibility/2006">
              <mc:Choice xmlns:v="urn:schemas-microsoft-com:vml" Requires="v">
                <p:oleObj spid="_x0000_s1311" name="Equation" r:id="rId3" imgW="837836" imgH="482391" progId="Equation.DSMT4">
                  <p:embed/>
                </p:oleObj>
              </mc:Choice>
              <mc:Fallback>
                <p:oleObj name="Equation" r:id="rId3" imgW="837836" imgH="48239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040" y="5012978"/>
                        <a:ext cx="1655977" cy="959714"/>
                      </a:xfrm>
                      <a:prstGeom prst="rect">
                        <a:avLst/>
                      </a:prstGeom>
                      <a:noFill/>
                    </p:spPr>
                  </p:pic>
                </p:oleObj>
              </mc:Fallback>
            </mc:AlternateContent>
          </a:graphicData>
        </a:graphic>
      </p:graphicFrame>
      <p:sp>
        <p:nvSpPr>
          <p:cNvPr id="11" name="Rectangle 10"/>
          <p:cNvSpPr>
            <a:spLocks noChangeArrowheads="1"/>
          </p:cNvSpPr>
          <p:nvPr/>
        </p:nvSpPr>
        <p:spPr bwMode="auto">
          <a:xfrm>
            <a:off x="5147992" y="5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212935530"/>
              </p:ext>
            </p:extLst>
          </p:nvPr>
        </p:nvGraphicFramePr>
        <p:xfrm>
          <a:off x="4919957" y="5003554"/>
          <a:ext cx="1637157" cy="959713"/>
        </p:xfrm>
        <a:graphic>
          <a:graphicData uri="http://schemas.openxmlformats.org/presentationml/2006/ole">
            <mc:AlternateContent xmlns:mc="http://schemas.openxmlformats.org/markup-compatibility/2006">
              <mc:Choice xmlns:v="urn:schemas-microsoft-com:vml" Requires="v">
                <p:oleObj spid="_x0000_s1312" name="Equation" r:id="rId5" imgW="825500" imgH="482600" progId="Equation.DSMT4">
                  <p:embed/>
                </p:oleObj>
              </mc:Choice>
              <mc:Fallback>
                <p:oleObj name="Equation" r:id="rId5" imgW="8255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9957" y="5003554"/>
                        <a:ext cx="1637157" cy="959713"/>
                      </a:xfrm>
                      <a:prstGeom prst="rect">
                        <a:avLst/>
                      </a:prstGeom>
                      <a:noFill/>
                    </p:spPr>
                  </p:pic>
                </p:oleObj>
              </mc:Fallback>
            </mc:AlternateContent>
          </a:graphicData>
        </a:graphic>
      </p:graphicFrame>
    </p:spTree>
    <p:extLst>
      <p:ext uri="{BB962C8B-B14F-4D97-AF65-F5344CB8AC3E}">
        <p14:creationId xmlns:p14="http://schemas.microsoft.com/office/powerpoint/2010/main" val="2398648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 chart</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11</a:t>
            </a:fld>
            <a:endParaRPr lang="en-US" altLang="zh-CN"/>
          </a:p>
        </p:txBody>
      </p:sp>
      <p:pic>
        <p:nvPicPr>
          <p:cNvPr id="5" name="内容占位符 4"/>
          <p:cNvPicPr>
            <a:picLocks noGrp="1"/>
          </p:cNvPicPr>
          <p:nvPr>
            <p:ph idx="1"/>
          </p:nvPr>
        </p:nvPicPr>
        <p:blipFill>
          <a:blip r:embed="rId2"/>
          <a:stretch>
            <a:fillRect/>
          </a:stretch>
        </p:blipFill>
        <p:spPr>
          <a:xfrm>
            <a:off x="1548042" y="1197031"/>
            <a:ext cx="6657298" cy="4784725"/>
          </a:xfrm>
          <a:prstGeom prst="rect">
            <a:avLst/>
          </a:prstGeom>
        </p:spPr>
      </p:pic>
    </p:spTree>
    <p:extLst>
      <p:ext uri="{BB962C8B-B14F-4D97-AF65-F5344CB8AC3E}">
        <p14:creationId xmlns:p14="http://schemas.microsoft.com/office/powerpoint/2010/main" val="507009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of Vertex Removal</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12</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882014" y="1485026"/>
            <a:ext cx="7433933" cy="4103943"/>
          </a:xfrm>
          <a:prstGeom prst="rect">
            <a:avLst/>
          </a:prstGeom>
        </p:spPr>
      </p:pic>
    </p:spTree>
    <p:extLst>
      <p:ext uri="{BB962C8B-B14F-4D97-AF65-F5344CB8AC3E}">
        <p14:creationId xmlns:p14="http://schemas.microsoft.com/office/powerpoint/2010/main" val="2973808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8002746" cy="777875"/>
          </a:xfrm>
        </p:spPr>
        <p:txBody>
          <a:bodyPr/>
          <a:lstStyle/>
          <a:p>
            <a:r>
              <a:rPr lang="en-US" altLang="zh-CN" dirty="0"/>
              <a:t>Implementation for </a:t>
            </a:r>
            <a:r>
              <a:rPr lang="en-US" altLang="zh-CN" dirty="0" smtClean="0"/>
              <a:t>Edge Collapse</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13</a:t>
            </a:fld>
            <a:endParaRPr lang="en-US" altLang="zh-CN"/>
          </a:p>
        </p:txBody>
      </p:sp>
      <p:sp>
        <p:nvSpPr>
          <p:cNvPr id="8" name="内容占位符 7"/>
          <p:cNvSpPr>
            <a:spLocks noGrp="1"/>
          </p:cNvSpPr>
          <p:nvPr>
            <p:ph idx="1"/>
          </p:nvPr>
        </p:nvSpPr>
        <p:spPr/>
        <p:txBody>
          <a:bodyPr/>
          <a:lstStyle/>
          <a:p>
            <a:r>
              <a:rPr lang="en-US" altLang="zh-CN" sz="2400" dirty="0"/>
              <a:t>This operator collapses an edge </a:t>
            </a:r>
            <a:r>
              <a:rPr lang="en-US" altLang="zh-CN" sz="2400" dirty="0" smtClean="0"/>
              <a:t>(</a:t>
            </a:r>
            <a:r>
              <a:rPr lang="en-US" altLang="zh-CN" sz="2400" dirty="0"/>
              <a:t>U</a:t>
            </a:r>
            <a:r>
              <a:rPr lang="en-US" altLang="zh-CN" sz="2400" dirty="0" smtClean="0"/>
              <a:t>, V) </a:t>
            </a:r>
            <a:r>
              <a:rPr lang="en-US" altLang="zh-CN" sz="2400" dirty="0"/>
              <a:t>to a single vertex </a:t>
            </a:r>
            <a:r>
              <a:rPr lang="en-US" altLang="zh-CN" sz="2400" dirty="0" smtClean="0"/>
              <a:t>V, subset of the (U, V).</a:t>
            </a:r>
          </a:p>
          <a:p>
            <a:endParaRPr lang="zh-CN" altLang="en-US" sz="2400" dirty="0"/>
          </a:p>
        </p:txBody>
      </p:sp>
      <p:pic>
        <p:nvPicPr>
          <p:cNvPr id="10" name="图片 9"/>
          <p:cNvPicPr/>
          <p:nvPr/>
        </p:nvPicPr>
        <p:blipFill>
          <a:blip r:embed="rId2"/>
          <a:stretch>
            <a:fillRect/>
          </a:stretch>
        </p:blipFill>
        <p:spPr>
          <a:xfrm>
            <a:off x="1116048" y="2565012"/>
            <a:ext cx="7055902" cy="2879960"/>
          </a:xfrm>
          <a:prstGeom prst="rect">
            <a:avLst/>
          </a:prstGeom>
        </p:spPr>
      </p:pic>
    </p:spTree>
    <p:extLst>
      <p:ext uri="{BB962C8B-B14F-4D97-AF65-F5344CB8AC3E}">
        <p14:creationId xmlns:p14="http://schemas.microsoft.com/office/powerpoint/2010/main" val="3006905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 the cost for edges</a:t>
            </a:r>
            <a:endParaRPr lang="zh-CN" altLang="en-US" dirty="0"/>
          </a:p>
        </p:txBody>
      </p:sp>
      <p:sp>
        <p:nvSpPr>
          <p:cNvPr id="3" name="内容占位符 2"/>
          <p:cNvSpPr>
            <a:spLocks noGrp="1"/>
          </p:cNvSpPr>
          <p:nvPr>
            <p:ph idx="1"/>
          </p:nvPr>
        </p:nvSpPr>
        <p:spPr/>
        <p:txBody>
          <a:bodyPr/>
          <a:lstStyle/>
          <a:p>
            <a:r>
              <a:rPr lang="en-US" altLang="zh-CN" sz="2400" dirty="0"/>
              <a:t>D</a:t>
            </a:r>
            <a:r>
              <a:rPr lang="en-US" altLang="zh-CN" sz="2400" dirty="0" smtClean="0"/>
              <a:t>efine the cost </a:t>
            </a:r>
            <a:r>
              <a:rPr lang="en-US" altLang="zh-CN" sz="2400" dirty="0"/>
              <a:t>of collapsing an edge as the </a:t>
            </a:r>
            <a:r>
              <a:rPr lang="en-US" altLang="zh-CN" sz="2400" dirty="0" smtClean="0"/>
              <a:t>length of </a:t>
            </a:r>
            <a:r>
              <a:rPr lang="en-US" altLang="zh-CN" sz="2400" dirty="0"/>
              <a:t>the edge multiplied by a </a:t>
            </a:r>
            <a:r>
              <a:rPr lang="en-US" altLang="zh-CN" sz="2400" dirty="0" smtClean="0"/>
              <a:t>curvature term.</a:t>
            </a:r>
          </a:p>
          <a:p>
            <a:r>
              <a:rPr lang="en-US" altLang="zh-CN" sz="2400" dirty="0"/>
              <a:t>The curvature term for </a:t>
            </a:r>
            <a:r>
              <a:rPr lang="en-US" altLang="zh-CN" sz="2400" dirty="0" smtClean="0"/>
              <a:t>collapsing an </a:t>
            </a:r>
            <a:r>
              <a:rPr lang="en-US" altLang="zh-CN" sz="2400" dirty="0"/>
              <a:t>edge </a:t>
            </a:r>
            <a:r>
              <a:rPr lang="en-US" altLang="zh-CN" sz="2400" i="1" dirty="0"/>
              <a:t>uv </a:t>
            </a:r>
            <a:r>
              <a:rPr lang="en-US" altLang="zh-CN" sz="2400" dirty="0"/>
              <a:t>is determined by </a:t>
            </a:r>
            <a:r>
              <a:rPr lang="en-US" altLang="zh-CN" sz="2400" dirty="0" smtClean="0"/>
              <a:t>comparing dot </a:t>
            </a:r>
            <a:r>
              <a:rPr lang="en-US" altLang="zh-CN" sz="2400" dirty="0"/>
              <a:t>products of face normals in </a:t>
            </a:r>
            <a:r>
              <a:rPr lang="en-US" altLang="zh-CN" sz="2400" dirty="0" smtClean="0"/>
              <a:t>order to </a:t>
            </a:r>
            <a:r>
              <a:rPr lang="en-US" altLang="zh-CN" sz="2400" dirty="0"/>
              <a:t>find the triangle adjacent to </a:t>
            </a:r>
            <a:r>
              <a:rPr lang="en-US" altLang="zh-CN" sz="2400" i="1" dirty="0"/>
              <a:t>u </a:t>
            </a:r>
            <a:r>
              <a:rPr lang="en-US" altLang="zh-CN" sz="2400" dirty="0" smtClean="0"/>
              <a:t>that faces </a:t>
            </a:r>
            <a:r>
              <a:rPr lang="en-US" altLang="zh-CN" sz="2400" dirty="0"/>
              <a:t>furthest away from the other </a:t>
            </a:r>
            <a:r>
              <a:rPr lang="en-US" altLang="zh-CN" sz="2400" dirty="0" smtClean="0"/>
              <a:t>triangles that </a:t>
            </a:r>
            <a:r>
              <a:rPr lang="en-US" altLang="zh-CN" sz="2400" dirty="0"/>
              <a:t>are along </a:t>
            </a:r>
            <a:r>
              <a:rPr lang="en-US" altLang="zh-CN" sz="2400" i="1" dirty="0"/>
              <a:t>uv</a:t>
            </a:r>
            <a:r>
              <a:rPr lang="en-US" altLang="zh-CN" sz="2400" dirty="0" smtClean="0"/>
              <a:t>.</a:t>
            </a:r>
          </a:p>
          <a:p>
            <a:endParaRPr lang="en-US" altLang="zh-CN" sz="2400" dirty="0"/>
          </a:p>
          <a:p>
            <a:endParaRPr lang="en-US" altLang="zh-CN" sz="2400" dirty="0" smtClean="0"/>
          </a:p>
          <a:p>
            <a:r>
              <a:rPr lang="en-US" altLang="zh-CN" sz="2400" dirty="0"/>
              <a:t>W</a:t>
            </a:r>
            <a:r>
              <a:rPr lang="en-US" altLang="zh-CN" sz="2400" dirty="0" smtClean="0"/>
              <a:t>here </a:t>
            </a:r>
            <a:r>
              <a:rPr lang="en-US" altLang="zh-CN" sz="2400" i="1" dirty="0"/>
              <a:t>Tu </a:t>
            </a:r>
            <a:r>
              <a:rPr lang="en-US" altLang="zh-CN" sz="2400" dirty="0"/>
              <a:t>is the set of triangles that contain </a:t>
            </a:r>
            <a:r>
              <a:rPr lang="en-US" altLang="zh-CN" sz="2400" i="1" dirty="0"/>
              <a:t>u </a:t>
            </a:r>
            <a:r>
              <a:rPr lang="en-US" altLang="zh-CN" sz="2400" dirty="0"/>
              <a:t>and </a:t>
            </a:r>
            <a:r>
              <a:rPr lang="en-US" altLang="zh-CN" sz="2400" i="1" dirty="0"/>
              <a:t>Tuv </a:t>
            </a:r>
            <a:r>
              <a:rPr lang="en-US" altLang="zh-CN" sz="2400" dirty="0"/>
              <a:t>is the set of triangles that </a:t>
            </a:r>
            <a:r>
              <a:rPr lang="en-US" altLang="zh-CN" sz="2400" dirty="0" smtClean="0"/>
              <a:t>contain both </a:t>
            </a:r>
            <a:r>
              <a:rPr lang="en-US" altLang="zh-CN" sz="2400" i="1" dirty="0"/>
              <a:t>u </a:t>
            </a:r>
            <a:r>
              <a:rPr lang="en-US" altLang="zh-CN" sz="2400" dirty="0"/>
              <a:t>and </a:t>
            </a:r>
            <a:r>
              <a:rPr lang="en-US" altLang="zh-CN" sz="2400" i="1" dirty="0"/>
              <a:t>v</a:t>
            </a:r>
            <a:r>
              <a:rPr lang="en-US" altLang="zh-CN" sz="2400" dirty="0"/>
              <a:t>.</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14</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86860657"/>
              </p:ext>
            </p:extLst>
          </p:nvPr>
        </p:nvGraphicFramePr>
        <p:xfrm>
          <a:off x="972050" y="4220990"/>
          <a:ext cx="6407911" cy="431994"/>
        </p:xfrm>
        <a:graphic>
          <a:graphicData uri="http://schemas.openxmlformats.org/presentationml/2006/ole">
            <mc:AlternateContent xmlns:mc="http://schemas.openxmlformats.org/markup-compatibility/2006">
              <mc:Choice xmlns:v="urn:schemas-microsoft-com:vml" Requires="v">
                <p:oleObj spid="_x0000_s2186" name="Equation" r:id="rId3" imgW="4368800" imgH="241300" progId="Equation.DSMT4">
                  <p:embed/>
                </p:oleObj>
              </mc:Choice>
              <mc:Fallback>
                <p:oleObj name="Equation" r:id="rId3" imgW="43688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050" y="4220990"/>
                        <a:ext cx="6407911" cy="431994"/>
                      </a:xfrm>
                      <a:prstGeom prst="rect">
                        <a:avLst/>
                      </a:prstGeom>
                      <a:noFill/>
                    </p:spPr>
                  </p:pic>
                </p:oleObj>
              </mc:Fallback>
            </mc:AlternateContent>
          </a:graphicData>
        </a:graphic>
      </p:graphicFrame>
    </p:spTree>
    <p:extLst>
      <p:ext uri="{BB962C8B-B14F-4D97-AF65-F5344CB8AC3E}">
        <p14:creationId xmlns:p14="http://schemas.microsoft.com/office/powerpoint/2010/main" val="3694943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Flow chart</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15</a:t>
            </a:fld>
            <a:endParaRPr lang="en-US" altLang="zh-CN"/>
          </a:p>
        </p:txBody>
      </p:sp>
      <p:pic>
        <p:nvPicPr>
          <p:cNvPr id="5" name="内容占位符 4"/>
          <p:cNvPicPr>
            <a:picLocks noGrp="1"/>
          </p:cNvPicPr>
          <p:nvPr>
            <p:ph idx="1"/>
          </p:nvPr>
        </p:nvPicPr>
        <p:blipFill>
          <a:blip r:embed="rId2"/>
          <a:stretch>
            <a:fillRect/>
          </a:stretch>
        </p:blipFill>
        <p:spPr>
          <a:xfrm>
            <a:off x="1116048" y="1197031"/>
            <a:ext cx="6786091" cy="4784725"/>
          </a:xfrm>
          <a:prstGeom prst="rect">
            <a:avLst/>
          </a:prstGeom>
        </p:spPr>
      </p:pic>
    </p:spTree>
    <p:extLst>
      <p:ext uri="{BB962C8B-B14F-4D97-AF65-F5344CB8AC3E}">
        <p14:creationId xmlns:p14="http://schemas.microsoft.com/office/powerpoint/2010/main" val="3195269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for Edge Collapse</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16</a:t>
            </a:fld>
            <a:endParaRPr lang="en-US" altLang="zh-CN"/>
          </a:p>
        </p:txBody>
      </p:sp>
      <p:pic>
        <p:nvPicPr>
          <p:cNvPr id="5" name="图片 4"/>
          <p:cNvPicPr/>
          <p:nvPr/>
        </p:nvPicPr>
        <p:blipFill>
          <a:blip r:embed="rId2"/>
          <a:stretch>
            <a:fillRect/>
          </a:stretch>
        </p:blipFill>
        <p:spPr>
          <a:xfrm>
            <a:off x="1404043" y="1341028"/>
            <a:ext cx="6119915" cy="4535937"/>
          </a:xfrm>
          <a:prstGeom prst="rect">
            <a:avLst/>
          </a:prstGeom>
        </p:spPr>
      </p:pic>
    </p:spTree>
    <p:extLst>
      <p:ext uri="{BB962C8B-B14F-4D97-AF65-F5344CB8AC3E}">
        <p14:creationId xmlns:p14="http://schemas.microsoft.com/office/powerpoint/2010/main" val="1067258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 for Edge Collapse</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17</a:t>
            </a:fld>
            <a:endParaRPr lang="en-US" altLang="zh-CN"/>
          </a:p>
        </p:txBody>
      </p:sp>
      <p:pic>
        <p:nvPicPr>
          <p:cNvPr id="5" name="图片 4"/>
          <p:cNvPicPr/>
          <p:nvPr/>
        </p:nvPicPr>
        <p:blipFill>
          <a:blip r:embed="rId2"/>
          <a:stretch>
            <a:fillRect/>
          </a:stretch>
        </p:blipFill>
        <p:spPr>
          <a:xfrm>
            <a:off x="1332045" y="1341029"/>
            <a:ext cx="6047916" cy="4463938"/>
          </a:xfrm>
          <a:prstGeom prst="rect">
            <a:avLst/>
          </a:prstGeom>
        </p:spPr>
      </p:pic>
    </p:spTree>
    <p:extLst>
      <p:ext uri="{BB962C8B-B14F-4D97-AF65-F5344CB8AC3E}">
        <p14:creationId xmlns:p14="http://schemas.microsoft.com/office/powerpoint/2010/main" val="150472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7210757" cy="777875"/>
          </a:xfrm>
        </p:spPr>
        <p:txBody>
          <a:bodyPr/>
          <a:lstStyle/>
          <a:p>
            <a:r>
              <a:rPr lang="en-US" altLang="zh-CN" dirty="0" smtClean="0"/>
              <a:t>Mesh Simplification with Atrributes</a:t>
            </a:r>
            <a:endParaRPr lang="zh-CN" altLang="en-US" dirty="0"/>
          </a:p>
        </p:txBody>
      </p:sp>
      <p:sp>
        <p:nvSpPr>
          <p:cNvPr id="3" name="内容占位符 2"/>
          <p:cNvSpPr>
            <a:spLocks noGrp="1"/>
          </p:cNvSpPr>
          <p:nvPr>
            <p:ph idx="1"/>
          </p:nvPr>
        </p:nvSpPr>
        <p:spPr/>
        <p:txBody>
          <a:bodyPr/>
          <a:lstStyle/>
          <a:p>
            <a:r>
              <a:rPr lang="en-US" altLang="zh-CN" sz="2400" dirty="0"/>
              <a:t>Many of today’s interesting polygonal models comprise not only geometric </a:t>
            </a:r>
            <a:r>
              <a:rPr lang="en-US" altLang="zh-CN" sz="2400" dirty="0" smtClean="0"/>
              <a:t>coordinates but </a:t>
            </a:r>
            <a:r>
              <a:rPr lang="en-US" altLang="zh-CN" sz="2400" dirty="0"/>
              <a:t>other attributes as well. </a:t>
            </a:r>
            <a:endParaRPr lang="en-US" altLang="zh-CN" sz="2400" dirty="0" smtClean="0"/>
          </a:p>
          <a:p>
            <a:endParaRPr lang="en-US" altLang="zh-CN" sz="2400" dirty="0"/>
          </a:p>
          <a:p>
            <a:r>
              <a:rPr lang="en-US" altLang="zh-CN" sz="2400" dirty="0" smtClean="0"/>
              <a:t>Colors</a:t>
            </a:r>
            <a:r>
              <a:rPr lang="en-US" altLang="zh-CN" sz="2400" dirty="0"/>
              <a:t>, normals, and texture coordinates are </a:t>
            </a:r>
            <a:r>
              <a:rPr lang="en-US" altLang="zh-CN" sz="2400" dirty="0" smtClean="0"/>
              <a:t>the most </a:t>
            </a:r>
            <a:r>
              <a:rPr lang="en-US" altLang="zh-CN" sz="2400" dirty="0"/>
              <a:t>common </a:t>
            </a:r>
            <a:r>
              <a:rPr lang="en-US" altLang="zh-CN" sz="2400" dirty="0" smtClean="0"/>
              <a:t>attributes.</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18</a:t>
            </a:fld>
            <a:endParaRPr lang="en-US" altLang="zh-CN"/>
          </a:p>
        </p:txBody>
      </p:sp>
    </p:spTree>
    <p:extLst>
      <p:ext uri="{BB962C8B-B14F-4D97-AF65-F5344CB8AC3E}">
        <p14:creationId xmlns:p14="http://schemas.microsoft.com/office/powerpoint/2010/main" val="107384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Colors</a:t>
            </a:r>
            <a:endParaRPr lang="zh-CN" altLang="en-US" dirty="0"/>
          </a:p>
        </p:txBody>
      </p:sp>
      <p:sp>
        <p:nvSpPr>
          <p:cNvPr id="3" name="内容占位符 2"/>
          <p:cNvSpPr>
            <a:spLocks noGrp="1"/>
          </p:cNvSpPr>
          <p:nvPr>
            <p:ph idx="1"/>
          </p:nvPr>
        </p:nvSpPr>
        <p:spPr/>
        <p:txBody>
          <a:bodyPr/>
          <a:lstStyle/>
          <a:p>
            <a:r>
              <a:rPr lang="en-US" altLang="zh-CN" sz="2400" dirty="0"/>
              <a:t>The colors of a polygonal model are typically stored as </a:t>
            </a:r>
            <a:r>
              <a:rPr lang="en-US" altLang="zh-CN" sz="2400" i="1" dirty="0"/>
              <a:t>(r</a:t>
            </a:r>
            <a:r>
              <a:rPr lang="en-US" altLang="zh-CN" sz="2400" dirty="0"/>
              <a:t>, </a:t>
            </a:r>
            <a:r>
              <a:rPr lang="en-US" altLang="zh-CN" sz="2400" i="1" dirty="0"/>
              <a:t>g</a:t>
            </a:r>
            <a:r>
              <a:rPr lang="en-US" altLang="zh-CN" sz="2400" dirty="0"/>
              <a:t>, </a:t>
            </a:r>
            <a:r>
              <a:rPr lang="en-US" altLang="zh-CN" sz="2400" i="1" dirty="0"/>
              <a:t>b) </a:t>
            </a:r>
            <a:r>
              <a:rPr lang="en-US" altLang="zh-CN" sz="2400" dirty="0"/>
              <a:t>triples with each </a:t>
            </a:r>
            <a:r>
              <a:rPr lang="en-US" altLang="zh-CN" sz="2400" dirty="0" smtClean="0"/>
              <a:t>value in </a:t>
            </a:r>
            <a:r>
              <a:rPr lang="en-US" altLang="zh-CN" sz="2400" dirty="0"/>
              <a:t>the range [0, 1</a:t>
            </a:r>
            <a:r>
              <a:rPr lang="en-US" altLang="zh-CN" sz="2400" dirty="0" smtClean="0"/>
              <a:t>].</a:t>
            </a:r>
          </a:p>
          <a:p>
            <a:endParaRPr lang="en-US" altLang="zh-CN" sz="2400" dirty="0" smtClean="0"/>
          </a:p>
          <a:p>
            <a:r>
              <a:rPr lang="en-US" altLang="zh-CN" sz="2400" dirty="0" smtClean="0"/>
              <a:t>The </a:t>
            </a:r>
            <a:r>
              <a:rPr lang="en-US" altLang="zh-CN" sz="2400" dirty="0"/>
              <a:t>most straightforward way to measure color error is to </a:t>
            </a:r>
            <a:r>
              <a:rPr lang="en-US" altLang="zh-CN" sz="2400" dirty="0" smtClean="0"/>
              <a:t>treat the </a:t>
            </a:r>
            <a:r>
              <a:rPr lang="en-US" altLang="zh-CN" sz="2400" dirty="0"/>
              <a:t>RGB space (in which red, green, and blue form the orthogonal basis vectors </a:t>
            </a:r>
            <a:r>
              <a:rPr lang="en-US" altLang="zh-CN" sz="2400" dirty="0" smtClean="0"/>
              <a:t>of the </a:t>
            </a:r>
            <a:r>
              <a:rPr lang="en-US" altLang="zh-CN" sz="2400" dirty="0"/>
              <a:t>coordinate system) as a Euclidean space and compute the RGB distance </a:t>
            </a:r>
            <a:r>
              <a:rPr lang="en-US" altLang="zh-CN" sz="2400" dirty="0" smtClean="0"/>
              <a:t>between corresponding </a:t>
            </a:r>
            <a:r>
              <a:rPr lang="en-US" altLang="zh-CN" sz="2400" dirty="0"/>
              <a:t>points </a:t>
            </a:r>
            <a:r>
              <a:rPr lang="en-US" altLang="zh-CN" sz="2400" dirty="0" smtClean="0"/>
              <a:t>as:</a:t>
            </a:r>
          </a:p>
          <a:p>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19</a:t>
            </a:fld>
            <a:endParaRPr lang="en-US" altLang="zh-CN"/>
          </a:p>
        </p:txBody>
      </p:sp>
      <mc:AlternateContent xmlns:mc="http://schemas.openxmlformats.org/markup-compatibility/2006" xmlns:a14="http://schemas.microsoft.com/office/drawing/2010/main">
        <mc:Choice Requires="a14">
          <p:sp>
            <p:nvSpPr>
              <p:cNvPr id="7" name="矩形 6"/>
              <p:cNvSpPr/>
              <p:nvPr/>
            </p:nvSpPr>
            <p:spPr>
              <a:xfrm>
                <a:off x="1085436" y="4940979"/>
                <a:ext cx="5975764" cy="4277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𝑐𝑜𝑙𝑜𝑟</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e>
                      </m:ra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085436" y="4940979"/>
                <a:ext cx="5975764" cy="427746"/>
              </a:xfrm>
              <a:prstGeom prst="rect">
                <a:avLst/>
              </a:prstGeom>
              <a:blipFill rotWithShape="0">
                <a:blip r:embed="rId2"/>
                <a:stretch>
                  <a:fillRect b="-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91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3"/>
          <p:cNvSpPr>
            <a:spLocks noGrp="1"/>
          </p:cNvSpPr>
          <p:nvPr>
            <p:ph type="sldNum" sz="quarter" idx="10"/>
          </p:nvPr>
        </p:nvSpPr>
        <p:spPr>
          <a:noFill/>
        </p:spPr>
        <p:txBody>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fld id="{C1E31527-1AB2-0844-919C-953D520448A4}" type="slidenum">
              <a:rPr lang="en-US" altLang="zh-CN"/>
              <a:pPr/>
              <a:t>2</a:t>
            </a:fld>
            <a:endParaRPr lang="en-US" altLang="zh-CN"/>
          </a:p>
        </p:txBody>
      </p:sp>
      <p:sp>
        <p:nvSpPr>
          <p:cNvPr id="4098" name="Rectangle 2"/>
          <p:cNvSpPr>
            <a:spLocks noGrp="1" noChangeArrowheads="1"/>
          </p:cNvSpPr>
          <p:nvPr>
            <p:ph type="title"/>
          </p:nvPr>
        </p:nvSpPr>
        <p:spPr/>
        <p:txBody>
          <a:bodyPr/>
          <a:lstStyle/>
          <a:p>
            <a:r>
              <a:rPr lang="en-US" altLang="en-US" dirty="0">
                <a:sym typeface="Comic Sans MS" charset="0"/>
              </a:rPr>
              <a:t>T</a:t>
            </a:r>
            <a:r>
              <a:rPr lang="en-US" altLang="zh-CN" dirty="0">
                <a:sym typeface="Comic Sans MS" charset="0"/>
              </a:rPr>
              <a:t>ask</a:t>
            </a:r>
            <a:endParaRPr lang="en-US" altLang="en-US" dirty="0">
              <a:sym typeface="Comic Sans MS" charset="0"/>
            </a:endParaRPr>
          </a:p>
        </p:txBody>
      </p:sp>
      <p:sp>
        <p:nvSpPr>
          <p:cNvPr id="4099" name="Rectangle 3"/>
          <p:cNvSpPr>
            <a:spLocks noGrp="1" noChangeArrowheads="1"/>
          </p:cNvSpPr>
          <p:nvPr>
            <p:ph type="body" idx="1"/>
          </p:nvPr>
        </p:nvSpPr>
        <p:spPr>
          <a:xfrm>
            <a:off x="457200" y="1341438"/>
            <a:ext cx="8229600" cy="4895850"/>
          </a:xfrm>
        </p:spPr>
        <p:txBody>
          <a:bodyPr/>
          <a:lstStyle/>
          <a:p>
            <a:pPr>
              <a:lnSpc>
                <a:spcPct val="110000"/>
              </a:lnSpc>
              <a:spcBef>
                <a:spcPct val="0"/>
              </a:spcBef>
            </a:pPr>
            <a:r>
              <a:rPr lang="en-US" altLang="zh-CN" sz="2400" dirty="0">
                <a:latin typeface="+mj-lt"/>
                <a:ea typeface="+mj-ea"/>
                <a:cs typeface="+mj-cs"/>
                <a:sym typeface="Arial" charset="0"/>
              </a:rPr>
              <a:t>The most common task in LOD:</a:t>
            </a:r>
          </a:p>
          <a:p>
            <a:pPr lvl="1">
              <a:lnSpc>
                <a:spcPct val="110000"/>
              </a:lnSpc>
              <a:spcBef>
                <a:spcPct val="0"/>
              </a:spcBef>
            </a:pPr>
            <a:r>
              <a:rPr lang="en-US" altLang="zh-CN" sz="2400" dirty="0">
                <a:latin typeface="+mj-lt"/>
                <a:ea typeface="+mj-ea"/>
                <a:cs typeface="+mj-cs"/>
                <a:sym typeface="Arial" charset="0"/>
              </a:rPr>
              <a:t>Starting from a complex polygonal model, create a series or spectrum of simpler models that resemble the original but use fewer polygons.</a:t>
            </a:r>
            <a:endParaRPr lang="zh-CN" altLang="en-US" sz="2400" dirty="0">
              <a:latin typeface="+mj-lt"/>
              <a:ea typeface="+mj-ea"/>
              <a:cs typeface="+mj-cs"/>
              <a:sym typeface="Arial" charset="0"/>
            </a:endParaRPr>
          </a:p>
        </p:txBody>
      </p:sp>
      <p:pic>
        <p:nvPicPr>
          <p:cNvPr id="2" name="图片 1"/>
          <p:cNvPicPr>
            <a:picLocks noChangeAspect="1"/>
          </p:cNvPicPr>
          <p:nvPr/>
        </p:nvPicPr>
        <p:blipFill>
          <a:blip r:embed="rId3"/>
          <a:stretch>
            <a:fillRect/>
          </a:stretch>
        </p:blipFill>
        <p:spPr>
          <a:xfrm>
            <a:off x="1228523" y="3212476"/>
            <a:ext cx="6709130" cy="2721491"/>
          </a:xfrm>
          <a:prstGeom prst="rect">
            <a:avLst/>
          </a:prstGeom>
        </p:spPr>
      </p:pic>
      <p:sp>
        <p:nvSpPr>
          <p:cNvPr id="3" name="文本框 2"/>
          <p:cNvSpPr txBox="1"/>
          <p:nvPr/>
        </p:nvSpPr>
        <p:spPr>
          <a:xfrm>
            <a:off x="587143" y="6339960"/>
            <a:ext cx="7991889" cy="369332"/>
          </a:xfrm>
          <a:prstGeom prst="rect">
            <a:avLst/>
          </a:prstGeom>
          <a:noFill/>
        </p:spPr>
        <p:txBody>
          <a:bodyPr wrap="square" rtlCol="0">
            <a:spAutoFit/>
          </a:bodyPr>
          <a:lstStyle/>
          <a:p>
            <a:r>
              <a:rPr lang="en-US" altLang="zh-CN" dirty="0">
                <a:solidFill>
                  <a:srgbClr val="3366FF"/>
                </a:solidFill>
              </a:rPr>
              <a:t>P</a:t>
            </a:r>
            <a:r>
              <a:rPr lang="en-US" altLang="zh-CN" dirty="0" smtClean="0">
                <a:solidFill>
                  <a:srgbClr val="3366FF"/>
                </a:solidFill>
              </a:rPr>
              <a:t>ictures references from </a:t>
            </a:r>
            <a:r>
              <a:rPr lang="en-US" altLang="zh-CN" dirty="0">
                <a:solidFill>
                  <a:srgbClr val="3366FF"/>
                </a:solidFill>
              </a:rPr>
              <a:t>the book《Level of Detail For 3d Graphics》</a:t>
            </a:r>
            <a:endParaRPr lang="zh-CN" altLang="en-US" dirty="0">
              <a:solidFill>
                <a:srgbClr val="3366FF"/>
              </a:solidFill>
            </a:endParaRPr>
          </a:p>
        </p:txBody>
      </p:sp>
    </p:spTree>
    <p:extLst>
      <p:ext uri="{BB962C8B-B14F-4D97-AF65-F5344CB8AC3E}">
        <p14:creationId xmlns:p14="http://schemas.microsoft.com/office/powerpoint/2010/main" val="2061327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Texture Coordinates</a:t>
            </a:r>
            <a:endParaRPr lang="zh-CN" altLang="en-US" dirty="0"/>
          </a:p>
        </p:txBody>
      </p:sp>
      <p:sp>
        <p:nvSpPr>
          <p:cNvPr id="3" name="内容占位符 2"/>
          <p:cNvSpPr>
            <a:spLocks noGrp="1"/>
          </p:cNvSpPr>
          <p:nvPr>
            <p:ph idx="1"/>
          </p:nvPr>
        </p:nvSpPr>
        <p:spPr/>
        <p:txBody>
          <a:bodyPr/>
          <a:lstStyle/>
          <a:p>
            <a:r>
              <a:rPr lang="en-US" altLang="zh-CN" sz="2400" dirty="0"/>
              <a:t>Texture coordinates for polygonal surfaces are represented as </a:t>
            </a:r>
            <a:r>
              <a:rPr lang="en-US" altLang="zh-CN" sz="2400" i="1" dirty="0"/>
              <a:t>(u</a:t>
            </a:r>
            <a:r>
              <a:rPr lang="en-US" altLang="zh-CN" sz="2400" dirty="0"/>
              <a:t>, </a:t>
            </a:r>
            <a:r>
              <a:rPr lang="en-US" altLang="zh-CN" sz="2400" i="1" dirty="0"/>
              <a:t>v) </a:t>
            </a:r>
            <a:r>
              <a:rPr lang="en-US" altLang="zh-CN" sz="2400" dirty="0"/>
              <a:t>coordinate </a:t>
            </a:r>
            <a:r>
              <a:rPr lang="en-US" altLang="zh-CN" sz="2400" dirty="0" smtClean="0"/>
              <a:t>pairs that </a:t>
            </a:r>
            <a:r>
              <a:rPr lang="en-US" altLang="zh-CN" sz="2400" dirty="0"/>
              <a:t>define a mapping of vertices to points in a 2D texture space</a:t>
            </a:r>
            <a:r>
              <a:rPr lang="en-US" altLang="zh-CN" sz="2400" dirty="0" smtClean="0"/>
              <a:t>.</a:t>
            </a:r>
          </a:p>
          <a:p>
            <a:endParaRPr lang="en-US" altLang="zh-CN" sz="2400" dirty="0"/>
          </a:p>
          <a:p>
            <a:r>
              <a:rPr lang="en-US" altLang="zh-CN" sz="2400" dirty="0"/>
              <a:t>As with the </a:t>
            </a:r>
            <a:r>
              <a:rPr lang="en-US" altLang="zh-CN" sz="2400" dirty="0" smtClean="0"/>
              <a:t>color space</a:t>
            </a:r>
            <a:r>
              <a:rPr lang="en-US" altLang="zh-CN" sz="2400" dirty="0"/>
              <a:t>, this texture space generally uses values in the range [0,1</a:t>
            </a:r>
            <a:r>
              <a:rPr lang="en-US" altLang="zh-CN" sz="2400" dirty="0" smtClean="0"/>
              <a:t>].</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20</a:t>
            </a:fld>
            <a:endParaRPr lang="en-US" altLang="zh-CN"/>
          </a:p>
        </p:txBody>
      </p:sp>
    </p:spTree>
    <p:extLst>
      <p:ext uri="{BB962C8B-B14F-4D97-AF65-F5344CB8AC3E}">
        <p14:creationId xmlns:p14="http://schemas.microsoft.com/office/powerpoint/2010/main" val="3793822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062" y="119063"/>
            <a:ext cx="8146744" cy="777875"/>
          </a:xfrm>
        </p:spPr>
        <p:txBody>
          <a:bodyPr/>
          <a:lstStyle/>
          <a:p>
            <a:r>
              <a:rPr lang="en-US" altLang="zh-CN" dirty="0" smtClean="0"/>
              <a:t>Simplification with texture consideration</a:t>
            </a:r>
            <a:endParaRPr lang="zh-CN" altLang="en-US" dirty="0"/>
          </a:p>
        </p:txBody>
      </p:sp>
      <p:sp>
        <p:nvSpPr>
          <p:cNvPr id="3" name="内容占位符 2"/>
          <p:cNvSpPr>
            <a:spLocks noGrp="1"/>
          </p:cNvSpPr>
          <p:nvPr>
            <p:ph idx="1"/>
          </p:nvPr>
        </p:nvSpPr>
        <p:spPr/>
        <p:txBody>
          <a:bodyPr/>
          <a:lstStyle/>
          <a:p>
            <a:r>
              <a:rPr lang="en-US" altLang="zh-CN" sz="2400" dirty="0"/>
              <a:t>U</a:t>
            </a:r>
            <a:r>
              <a:rPr lang="en-US" altLang="zh-CN" sz="2400" dirty="0" smtClean="0"/>
              <a:t>nlike </a:t>
            </a:r>
            <a:r>
              <a:rPr lang="en-US" altLang="zh-CN" sz="2400" dirty="0"/>
              <a:t>the color space, the </a:t>
            </a:r>
            <a:r>
              <a:rPr lang="en-US" altLang="zh-CN" sz="2400" i="1" dirty="0"/>
              <a:t>u </a:t>
            </a:r>
            <a:r>
              <a:rPr lang="en-US" altLang="zh-CN" sz="2400" dirty="0"/>
              <a:t>and </a:t>
            </a:r>
            <a:r>
              <a:rPr lang="en-US" altLang="zh-CN" sz="2400" i="1" dirty="0"/>
              <a:t>v </a:t>
            </a:r>
            <a:r>
              <a:rPr lang="en-US" altLang="zh-CN" sz="2400" dirty="0"/>
              <a:t>values should not be considered </a:t>
            </a:r>
            <a:r>
              <a:rPr lang="en-US" altLang="zh-CN" sz="2400" dirty="0" smtClean="0"/>
              <a:t>as totally </a:t>
            </a:r>
            <a:r>
              <a:rPr lang="en-US" altLang="zh-CN" sz="2400" dirty="0"/>
              <a:t>independent. The difference here is that the texture coordinates are </a:t>
            </a:r>
            <a:r>
              <a:rPr lang="en-US" altLang="zh-CN" sz="2400" dirty="0" smtClean="0"/>
              <a:t>intended to </a:t>
            </a:r>
            <a:r>
              <a:rPr lang="en-US" altLang="zh-CN" sz="2400" dirty="0"/>
              <a:t>describe a bijection (one-to-one and onto mapping) between the polygonal </a:t>
            </a:r>
            <a:r>
              <a:rPr lang="en-US" altLang="zh-CN" sz="2400" dirty="0" smtClean="0"/>
              <a:t>surface and </a:t>
            </a:r>
            <a:r>
              <a:rPr lang="en-US" altLang="zh-CN" sz="2400" dirty="0"/>
              <a:t>the texture space</a:t>
            </a:r>
            <a:r>
              <a:rPr lang="en-US" altLang="zh-CN" sz="2400" dirty="0" smtClean="0"/>
              <a:t>.</a:t>
            </a:r>
          </a:p>
          <a:p>
            <a:endParaRPr lang="en-US" altLang="zh-CN" sz="2400" dirty="0"/>
          </a:p>
          <a:p>
            <a:r>
              <a:rPr lang="en-US" altLang="zh-CN" sz="2400" dirty="0"/>
              <a:t>The simplification process should take care to avoid </a:t>
            </a:r>
            <a:r>
              <a:rPr lang="en-US" altLang="zh-CN" sz="2400" dirty="0" smtClean="0"/>
              <a:t>creating folds </a:t>
            </a:r>
            <a:r>
              <a:rPr lang="en-US" altLang="zh-CN" sz="2400" dirty="0"/>
              <a:t>in the texture space, causing the same texture space location to map to </a:t>
            </a:r>
            <a:r>
              <a:rPr lang="en-US" altLang="zh-CN" sz="2400" dirty="0" smtClean="0"/>
              <a:t>multiple locations </a:t>
            </a:r>
            <a:r>
              <a:rPr lang="en-US" altLang="zh-CN" sz="2400" dirty="0"/>
              <a:t>on the surface.</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21</a:t>
            </a:fld>
            <a:endParaRPr lang="en-US" altLang="zh-CN"/>
          </a:p>
        </p:txBody>
      </p:sp>
    </p:spTree>
    <p:extLst>
      <p:ext uri="{BB962C8B-B14F-4D97-AF65-F5344CB8AC3E}">
        <p14:creationId xmlns:p14="http://schemas.microsoft.com/office/powerpoint/2010/main" val="3904757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smtClean="0"/>
              <a:t>triangle</a:t>
            </a:r>
            <a:r>
              <a:rPr lang="zh-CN" altLang="zh-CN" sz="2400" dirty="0" smtClean="0"/>
              <a:t>（</a:t>
            </a:r>
            <a:r>
              <a:rPr lang="en-US" altLang="zh-CN" sz="2400" dirty="0"/>
              <a:t>a</a:t>
            </a:r>
            <a:r>
              <a:rPr lang="zh-CN" altLang="zh-CN" sz="2400" dirty="0"/>
              <a:t>，</a:t>
            </a:r>
            <a:r>
              <a:rPr lang="en-US" altLang="zh-CN" sz="2400" dirty="0"/>
              <a:t>b</a:t>
            </a:r>
            <a:r>
              <a:rPr lang="zh-CN" altLang="zh-CN" sz="2400" dirty="0"/>
              <a:t>，</a:t>
            </a:r>
            <a:r>
              <a:rPr lang="en-US" altLang="zh-CN" sz="2400" dirty="0"/>
              <a:t>v</a:t>
            </a:r>
            <a:r>
              <a:rPr lang="zh-CN" altLang="zh-CN" sz="2400" dirty="0"/>
              <a:t>）：</a:t>
            </a:r>
            <a:r>
              <a:rPr lang="en-US" altLang="zh-CN" sz="2400" dirty="0"/>
              <a:t>(u</a:t>
            </a:r>
            <a:r>
              <a:rPr lang="en-US" altLang="zh-CN" sz="2400" baseline="-25000" dirty="0"/>
              <a:t>0</a:t>
            </a:r>
            <a:r>
              <a:rPr lang="en-US" altLang="zh-CN" sz="2400" dirty="0"/>
              <a:t>,v</a:t>
            </a:r>
            <a:r>
              <a:rPr lang="en-US" altLang="zh-CN" sz="2400" baseline="-25000" dirty="0"/>
              <a:t>0</a:t>
            </a:r>
            <a:r>
              <a:rPr lang="en-US" altLang="zh-CN" sz="2400" dirty="0"/>
              <a:t>), (u</a:t>
            </a:r>
            <a:r>
              <a:rPr lang="en-US" altLang="zh-CN" sz="2400" baseline="-25000" dirty="0"/>
              <a:t>1</a:t>
            </a:r>
            <a:r>
              <a:rPr lang="en-US" altLang="zh-CN" sz="2400" dirty="0"/>
              <a:t>,v</a:t>
            </a:r>
            <a:r>
              <a:rPr lang="en-US" altLang="zh-CN" sz="2400" baseline="-25000" dirty="0"/>
              <a:t>1</a:t>
            </a:r>
            <a:r>
              <a:rPr lang="en-US" altLang="zh-CN" sz="2400" dirty="0"/>
              <a:t>),(u</a:t>
            </a:r>
            <a:r>
              <a:rPr lang="en-US" altLang="zh-CN" sz="2400" baseline="-25000" dirty="0"/>
              <a:t>v</a:t>
            </a:r>
            <a:r>
              <a:rPr lang="en-US" altLang="zh-CN" sz="2400" dirty="0"/>
              <a:t>, v</a:t>
            </a:r>
            <a:r>
              <a:rPr lang="en-US" altLang="zh-CN" sz="2400" baseline="-25000" dirty="0"/>
              <a:t>v</a:t>
            </a:r>
            <a:r>
              <a:rPr lang="en-US" altLang="zh-CN" sz="2400" dirty="0"/>
              <a:t>)</a:t>
            </a:r>
            <a:endParaRPr lang="zh-CN" altLang="zh-CN" sz="2400" dirty="0"/>
          </a:p>
          <a:p>
            <a:r>
              <a:rPr lang="en-US" altLang="zh-CN" sz="2400" dirty="0" smtClean="0"/>
              <a:t>triangle</a:t>
            </a:r>
            <a:r>
              <a:rPr lang="zh-CN" altLang="zh-CN" sz="2400" dirty="0" smtClean="0"/>
              <a:t>（</a:t>
            </a:r>
            <a:r>
              <a:rPr lang="en-US" altLang="zh-CN" sz="2400" dirty="0"/>
              <a:t>a</a:t>
            </a:r>
            <a:r>
              <a:rPr lang="zh-CN" altLang="zh-CN" sz="2400" dirty="0"/>
              <a:t>，</a:t>
            </a:r>
            <a:r>
              <a:rPr lang="en-US" altLang="zh-CN" sz="2400" dirty="0"/>
              <a:t>f</a:t>
            </a:r>
            <a:r>
              <a:rPr lang="zh-CN" altLang="zh-CN" sz="2400" dirty="0"/>
              <a:t>，</a:t>
            </a:r>
            <a:r>
              <a:rPr lang="en-US" altLang="zh-CN" sz="2400" dirty="0"/>
              <a:t>v</a:t>
            </a:r>
            <a:r>
              <a:rPr lang="zh-CN" altLang="zh-CN" sz="2400" dirty="0"/>
              <a:t>）：</a:t>
            </a:r>
            <a:r>
              <a:rPr lang="en-US" altLang="zh-CN" sz="2400" dirty="0"/>
              <a:t>(u</a:t>
            </a:r>
            <a:r>
              <a:rPr lang="en-US" altLang="zh-CN" sz="2400" baseline="-25000" dirty="0"/>
              <a:t>2</a:t>
            </a:r>
            <a:r>
              <a:rPr lang="en-US" altLang="zh-CN" sz="2400" dirty="0"/>
              <a:t>,v</a:t>
            </a:r>
            <a:r>
              <a:rPr lang="en-US" altLang="zh-CN" sz="2400" baseline="-25000" dirty="0"/>
              <a:t>2</a:t>
            </a:r>
            <a:r>
              <a:rPr lang="en-US" altLang="zh-CN" sz="2400" dirty="0"/>
              <a:t>), (u</a:t>
            </a:r>
            <a:r>
              <a:rPr lang="en-US" altLang="zh-CN" sz="2400" baseline="-25000" dirty="0"/>
              <a:t>3</a:t>
            </a:r>
            <a:r>
              <a:rPr lang="en-US" altLang="zh-CN" sz="2400" dirty="0"/>
              <a:t>,v</a:t>
            </a:r>
            <a:r>
              <a:rPr lang="en-US" altLang="zh-CN" sz="2400" baseline="-25000" dirty="0"/>
              <a:t>3</a:t>
            </a:r>
            <a:r>
              <a:rPr lang="en-US" altLang="zh-CN" sz="2400" dirty="0"/>
              <a:t>),(u</a:t>
            </a:r>
            <a:r>
              <a:rPr lang="en-US" altLang="zh-CN" sz="2400" baseline="-25000" dirty="0"/>
              <a:t>v</a:t>
            </a:r>
            <a:r>
              <a:rPr lang="en-US" altLang="zh-CN" sz="2400" dirty="0"/>
              <a:t>, v</a:t>
            </a:r>
            <a:r>
              <a:rPr lang="en-US" altLang="zh-CN" sz="2400" baseline="-25000" dirty="0"/>
              <a:t>v</a:t>
            </a:r>
            <a:r>
              <a:rPr lang="en-US" altLang="zh-CN" sz="2400" dirty="0"/>
              <a:t>)</a:t>
            </a:r>
            <a:endParaRPr lang="zh-CN" altLang="zh-CN" sz="2400" dirty="0"/>
          </a:p>
          <a:p>
            <a:r>
              <a:rPr lang="en-US" altLang="zh-CN" sz="2400" dirty="0" smtClean="0"/>
              <a:t>triangle</a:t>
            </a:r>
            <a:r>
              <a:rPr lang="zh-CN" altLang="zh-CN" sz="2400" dirty="0" smtClean="0"/>
              <a:t>（</a:t>
            </a:r>
            <a:r>
              <a:rPr lang="en-US" altLang="zh-CN" sz="2400" dirty="0"/>
              <a:t>b</a:t>
            </a:r>
            <a:r>
              <a:rPr lang="zh-CN" altLang="zh-CN" sz="2400" dirty="0"/>
              <a:t>，</a:t>
            </a:r>
            <a:r>
              <a:rPr lang="en-US" altLang="zh-CN" sz="2400" dirty="0"/>
              <a:t>c</a:t>
            </a:r>
            <a:r>
              <a:rPr lang="zh-CN" altLang="zh-CN" sz="2400" dirty="0"/>
              <a:t>，</a:t>
            </a:r>
            <a:r>
              <a:rPr lang="en-US" altLang="zh-CN" sz="2400" dirty="0"/>
              <a:t>v</a:t>
            </a:r>
            <a:r>
              <a:rPr lang="zh-CN" altLang="zh-CN" sz="2400" dirty="0"/>
              <a:t>）：</a:t>
            </a:r>
            <a:r>
              <a:rPr lang="en-US" altLang="zh-CN" sz="2400" dirty="0"/>
              <a:t>(u</a:t>
            </a:r>
            <a:r>
              <a:rPr lang="en-US" altLang="zh-CN" sz="2400" baseline="-25000" dirty="0"/>
              <a:t>4</a:t>
            </a:r>
            <a:r>
              <a:rPr lang="en-US" altLang="zh-CN" sz="2400" dirty="0"/>
              <a:t>,v</a:t>
            </a:r>
            <a:r>
              <a:rPr lang="en-US" altLang="zh-CN" sz="2400" baseline="-25000" dirty="0"/>
              <a:t>4</a:t>
            </a:r>
            <a:r>
              <a:rPr lang="en-US" altLang="zh-CN" sz="2400" dirty="0"/>
              <a:t>), (u</a:t>
            </a:r>
            <a:r>
              <a:rPr lang="en-US" altLang="zh-CN" sz="2400" baseline="-25000" dirty="0"/>
              <a:t>5</a:t>
            </a:r>
            <a:r>
              <a:rPr lang="en-US" altLang="zh-CN" sz="2400" dirty="0"/>
              <a:t>,v</a:t>
            </a:r>
            <a:r>
              <a:rPr lang="en-US" altLang="zh-CN" sz="2400" baseline="-25000" dirty="0"/>
              <a:t>5</a:t>
            </a:r>
            <a:r>
              <a:rPr lang="en-US" altLang="zh-CN" sz="2400" dirty="0"/>
              <a:t>),(u</a:t>
            </a:r>
            <a:r>
              <a:rPr lang="en-US" altLang="zh-CN" sz="2400" baseline="-25000" dirty="0"/>
              <a:t>v</a:t>
            </a:r>
            <a:r>
              <a:rPr lang="en-US" altLang="zh-CN" sz="2400" dirty="0"/>
              <a:t>, v</a:t>
            </a:r>
            <a:r>
              <a:rPr lang="en-US" altLang="zh-CN" sz="2400" baseline="-25000" dirty="0"/>
              <a:t>v</a:t>
            </a:r>
            <a:r>
              <a:rPr lang="en-US" altLang="zh-CN" sz="2400" dirty="0"/>
              <a:t>)</a:t>
            </a:r>
            <a:endParaRPr lang="zh-CN" altLang="zh-CN" sz="2400" dirty="0"/>
          </a:p>
          <a:p>
            <a:r>
              <a:rPr lang="en-US" altLang="zh-CN" sz="2400" dirty="0" smtClean="0"/>
              <a:t>triangle</a:t>
            </a:r>
            <a:r>
              <a:rPr lang="zh-CN" altLang="zh-CN" sz="2400" dirty="0" smtClean="0"/>
              <a:t>（</a:t>
            </a:r>
            <a:r>
              <a:rPr lang="en-US" altLang="zh-CN" sz="2400" dirty="0"/>
              <a:t>c</a:t>
            </a:r>
            <a:r>
              <a:rPr lang="zh-CN" altLang="zh-CN" sz="2400" dirty="0"/>
              <a:t>，</a:t>
            </a:r>
            <a:r>
              <a:rPr lang="en-US" altLang="zh-CN" sz="2400" dirty="0"/>
              <a:t>d</a:t>
            </a:r>
            <a:r>
              <a:rPr lang="zh-CN" altLang="zh-CN" sz="2400" dirty="0"/>
              <a:t>，</a:t>
            </a:r>
            <a:r>
              <a:rPr lang="en-US" altLang="zh-CN" sz="2400" dirty="0"/>
              <a:t>v</a:t>
            </a:r>
            <a:r>
              <a:rPr lang="zh-CN" altLang="zh-CN" sz="2400" dirty="0"/>
              <a:t>）：</a:t>
            </a:r>
            <a:r>
              <a:rPr lang="en-US" altLang="zh-CN" sz="2400" dirty="0"/>
              <a:t>(u</a:t>
            </a:r>
            <a:r>
              <a:rPr lang="en-US" altLang="zh-CN" sz="2400" baseline="-25000" dirty="0"/>
              <a:t>6</a:t>
            </a:r>
            <a:r>
              <a:rPr lang="en-US" altLang="zh-CN" sz="2400" dirty="0"/>
              <a:t>,v</a:t>
            </a:r>
            <a:r>
              <a:rPr lang="en-US" altLang="zh-CN" sz="2400" baseline="-25000" dirty="0"/>
              <a:t>6</a:t>
            </a:r>
            <a:r>
              <a:rPr lang="en-US" altLang="zh-CN" sz="2400" dirty="0"/>
              <a:t>), (u</a:t>
            </a:r>
            <a:r>
              <a:rPr lang="en-US" altLang="zh-CN" sz="2400" baseline="-25000" dirty="0"/>
              <a:t>7</a:t>
            </a:r>
            <a:r>
              <a:rPr lang="en-US" altLang="zh-CN" sz="2400" dirty="0"/>
              <a:t>,v</a:t>
            </a:r>
            <a:r>
              <a:rPr lang="en-US" altLang="zh-CN" sz="2400" baseline="-25000" dirty="0"/>
              <a:t>7</a:t>
            </a:r>
            <a:r>
              <a:rPr lang="en-US" altLang="zh-CN" sz="2400" dirty="0"/>
              <a:t>),(u</a:t>
            </a:r>
            <a:r>
              <a:rPr lang="en-US" altLang="zh-CN" sz="2400" baseline="-25000" dirty="0"/>
              <a:t>v</a:t>
            </a:r>
            <a:r>
              <a:rPr lang="en-US" altLang="zh-CN" sz="2400" dirty="0"/>
              <a:t>, v</a:t>
            </a:r>
            <a:r>
              <a:rPr lang="en-US" altLang="zh-CN" sz="2400" baseline="-25000" dirty="0"/>
              <a:t>v</a:t>
            </a:r>
            <a:r>
              <a:rPr lang="en-US" altLang="zh-CN" sz="2400" dirty="0" smtClean="0"/>
              <a:t>)</a:t>
            </a:r>
            <a:endParaRPr lang="zh-CN" altLang="zh-CN"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22</a:t>
            </a:fld>
            <a:endParaRPr lang="en-US" altLang="zh-CN"/>
          </a:p>
        </p:txBody>
      </p:sp>
      <p:pic>
        <p:nvPicPr>
          <p:cNvPr id="6" name="图片 5"/>
          <p:cNvPicPr/>
          <p:nvPr/>
        </p:nvPicPr>
        <p:blipFill>
          <a:blip r:embed="rId2"/>
          <a:stretch>
            <a:fillRect/>
          </a:stretch>
        </p:blipFill>
        <p:spPr>
          <a:xfrm>
            <a:off x="462528" y="1216001"/>
            <a:ext cx="8074745" cy="2983765"/>
          </a:xfrm>
          <a:prstGeom prst="rect">
            <a:avLst/>
          </a:prstGeom>
        </p:spPr>
      </p:pic>
    </p:spTree>
    <p:extLst>
      <p:ext uri="{BB962C8B-B14F-4D97-AF65-F5344CB8AC3E}">
        <p14:creationId xmlns:p14="http://schemas.microsoft.com/office/powerpoint/2010/main" val="1633460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structures</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23</a:t>
            </a:fld>
            <a:endParaRPr lang="en-US" altLang="zh-CN"/>
          </a:p>
        </p:txBody>
      </p:sp>
      <p:pic>
        <p:nvPicPr>
          <p:cNvPr id="6" name="图片 5"/>
          <p:cNvPicPr>
            <a:picLocks noChangeAspect="1"/>
          </p:cNvPicPr>
          <p:nvPr/>
        </p:nvPicPr>
        <p:blipFill>
          <a:blip r:embed="rId3"/>
          <a:stretch>
            <a:fillRect/>
          </a:stretch>
        </p:blipFill>
        <p:spPr>
          <a:xfrm>
            <a:off x="4500001" y="1182643"/>
            <a:ext cx="3959945" cy="2447966"/>
          </a:xfrm>
          <a:prstGeom prst="rect">
            <a:avLst/>
          </a:prstGeom>
        </p:spPr>
      </p:pic>
      <p:pic>
        <p:nvPicPr>
          <p:cNvPr id="7" name="图片 6"/>
          <p:cNvPicPr>
            <a:picLocks noChangeAspect="1"/>
          </p:cNvPicPr>
          <p:nvPr/>
        </p:nvPicPr>
        <p:blipFill>
          <a:blip r:embed="rId4"/>
          <a:stretch>
            <a:fillRect/>
          </a:stretch>
        </p:blipFill>
        <p:spPr>
          <a:xfrm>
            <a:off x="4428078" y="3799337"/>
            <a:ext cx="4320093" cy="2305035"/>
          </a:xfrm>
          <a:prstGeom prst="rect">
            <a:avLst/>
          </a:prstGeom>
        </p:spPr>
      </p:pic>
      <p:pic>
        <p:nvPicPr>
          <p:cNvPr id="8" name="图片 7"/>
          <p:cNvPicPr>
            <a:picLocks noChangeAspect="1"/>
          </p:cNvPicPr>
          <p:nvPr/>
        </p:nvPicPr>
        <p:blipFill>
          <a:blip r:embed="rId5"/>
          <a:stretch>
            <a:fillRect/>
          </a:stretch>
        </p:blipFill>
        <p:spPr>
          <a:xfrm>
            <a:off x="157842" y="1845022"/>
            <a:ext cx="3333750" cy="3599950"/>
          </a:xfrm>
          <a:prstGeom prst="rect">
            <a:avLst/>
          </a:prstGeom>
        </p:spPr>
      </p:pic>
      <p:sp>
        <p:nvSpPr>
          <p:cNvPr id="9" name="虚尾箭头 8"/>
          <p:cNvSpPr/>
          <p:nvPr/>
        </p:nvSpPr>
        <p:spPr bwMode="auto">
          <a:xfrm rot="20119479">
            <a:off x="3146598" y="2701304"/>
            <a:ext cx="1396927" cy="247535"/>
          </a:xfrm>
          <a:prstGeom prst="striped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
        <p:nvSpPr>
          <p:cNvPr id="10" name="虚尾箭头 9"/>
          <p:cNvSpPr/>
          <p:nvPr/>
        </p:nvSpPr>
        <p:spPr bwMode="auto">
          <a:xfrm rot="1795570">
            <a:off x="3105216" y="4465187"/>
            <a:ext cx="1409363" cy="244465"/>
          </a:xfrm>
          <a:prstGeom prst="striped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Tree>
    <p:extLst>
      <p:ext uri="{BB962C8B-B14F-4D97-AF65-F5344CB8AC3E}">
        <p14:creationId xmlns:p14="http://schemas.microsoft.com/office/powerpoint/2010/main" val="15188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6994760" cy="777875"/>
          </a:xfrm>
        </p:spPr>
        <p:txBody>
          <a:bodyPr/>
          <a:lstStyle/>
          <a:p>
            <a:r>
              <a:rPr lang="en-US" altLang="zh-CN" dirty="0"/>
              <a:t>Eliminate </a:t>
            </a:r>
            <a:r>
              <a:rPr lang="en-US" altLang="zh-CN" dirty="0" smtClean="0"/>
              <a:t>redundant control points</a:t>
            </a:r>
            <a:endParaRPr lang="zh-CN" altLang="en-US" dirty="0"/>
          </a:p>
        </p:txBody>
      </p:sp>
      <p:pic>
        <p:nvPicPr>
          <p:cNvPr id="5" name="内容占位符 4"/>
          <p:cNvPicPr>
            <a:picLocks noGrp="1" noChangeAspect="1"/>
          </p:cNvPicPr>
          <p:nvPr>
            <p:ph idx="1"/>
          </p:nvPr>
        </p:nvPicPr>
        <p:blipFill>
          <a:blip r:embed="rId2"/>
          <a:stretch>
            <a:fillRect/>
          </a:stretch>
        </p:blipFill>
        <p:spPr>
          <a:xfrm>
            <a:off x="438038" y="1197031"/>
            <a:ext cx="4925951" cy="4967931"/>
          </a:xfrm>
          <a:prstGeom prst="rect">
            <a:avLst/>
          </a:prstGeom>
        </p:spPr>
      </p:pic>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24</a:t>
            </a:fld>
            <a:endParaRPr lang="en-US" altLang="zh-CN"/>
          </a:p>
        </p:txBody>
      </p:sp>
    </p:spTree>
    <p:extLst>
      <p:ext uri="{BB962C8B-B14F-4D97-AF65-F5344CB8AC3E}">
        <p14:creationId xmlns:p14="http://schemas.microsoft.com/office/powerpoint/2010/main" val="505316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1</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25</a:t>
            </a:fld>
            <a:endParaRPr lang="en-US" altLang="zh-CN"/>
          </a:p>
        </p:txBody>
      </p:sp>
      <p:pic>
        <p:nvPicPr>
          <p:cNvPr id="5" name="图片 4"/>
          <p:cNvPicPr/>
          <p:nvPr/>
        </p:nvPicPr>
        <p:blipFill>
          <a:blip r:embed="rId2"/>
          <a:stretch>
            <a:fillRect/>
          </a:stretch>
        </p:blipFill>
        <p:spPr>
          <a:xfrm>
            <a:off x="1332045" y="1269030"/>
            <a:ext cx="6121685" cy="4751934"/>
          </a:xfrm>
          <a:prstGeom prst="rect">
            <a:avLst/>
          </a:prstGeom>
        </p:spPr>
      </p:pic>
    </p:spTree>
    <p:extLst>
      <p:ext uri="{BB962C8B-B14F-4D97-AF65-F5344CB8AC3E}">
        <p14:creationId xmlns:p14="http://schemas.microsoft.com/office/powerpoint/2010/main" val="325780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2</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26</a:t>
            </a:fld>
            <a:endParaRPr lang="en-US" altLang="zh-CN"/>
          </a:p>
        </p:txBody>
      </p:sp>
      <p:pic>
        <p:nvPicPr>
          <p:cNvPr id="5" name="图片 4"/>
          <p:cNvPicPr/>
          <p:nvPr/>
        </p:nvPicPr>
        <p:blipFill>
          <a:blip r:embed="rId2"/>
          <a:stretch>
            <a:fillRect/>
          </a:stretch>
        </p:blipFill>
        <p:spPr>
          <a:xfrm>
            <a:off x="1260045" y="1269031"/>
            <a:ext cx="6119915" cy="4751934"/>
          </a:xfrm>
          <a:prstGeom prst="rect">
            <a:avLst/>
          </a:prstGeom>
        </p:spPr>
      </p:pic>
    </p:spTree>
    <p:extLst>
      <p:ext uri="{BB962C8B-B14F-4D97-AF65-F5344CB8AC3E}">
        <p14:creationId xmlns:p14="http://schemas.microsoft.com/office/powerpoint/2010/main" val="1265045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7138758" cy="777875"/>
          </a:xfrm>
        </p:spPr>
        <p:txBody>
          <a:bodyPr/>
          <a:lstStyle/>
          <a:p>
            <a:r>
              <a:rPr lang="en-US" altLang="zh-CN" dirty="0" smtClean="0"/>
              <a:t>The Graphics Rendering Pipeline</a:t>
            </a:r>
            <a:endParaRPr lang="zh-CN" altLang="en-US" dirty="0"/>
          </a:p>
        </p:txBody>
      </p:sp>
      <p:pic>
        <p:nvPicPr>
          <p:cNvPr id="5" name="内容占位符 4"/>
          <p:cNvPicPr>
            <a:picLocks noGrp="1" noChangeAspect="1"/>
          </p:cNvPicPr>
          <p:nvPr>
            <p:ph idx="1"/>
          </p:nvPr>
        </p:nvPicPr>
        <p:blipFill>
          <a:blip r:embed="rId2"/>
          <a:stretch>
            <a:fillRect/>
          </a:stretch>
        </p:blipFill>
        <p:spPr>
          <a:xfrm>
            <a:off x="828052" y="2349015"/>
            <a:ext cx="7429500" cy="2314575"/>
          </a:xfrm>
          <a:prstGeom prst="rect">
            <a:avLst/>
          </a:prstGeom>
        </p:spPr>
      </p:pic>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27</a:t>
            </a:fld>
            <a:endParaRPr lang="en-US" altLang="zh-CN"/>
          </a:p>
        </p:txBody>
      </p:sp>
      <p:sp>
        <p:nvSpPr>
          <p:cNvPr id="6" name="文本框 5"/>
          <p:cNvSpPr txBox="1"/>
          <p:nvPr/>
        </p:nvSpPr>
        <p:spPr>
          <a:xfrm>
            <a:off x="324059" y="6321524"/>
            <a:ext cx="6418768" cy="307777"/>
          </a:xfrm>
          <a:prstGeom prst="rect">
            <a:avLst/>
          </a:prstGeom>
          <a:noFill/>
        </p:spPr>
        <p:txBody>
          <a:bodyPr wrap="square" rtlCol="0">
            <a:spAutoFit/>
          </a:bodyPr>
          <a:lstStyle/>
          <a:p>
            <a:r>
              <a:rPr lang="en-US" altLang="zh-CN" sz="1400" dirty="0" smtClean="0">
                <a:solidFill>
                  <a:schemeClr val="accent5">
                    <a:lumMod val="50000"/>
                  </a:schemeClr>
                </a:solidFill>
              </a:rPr>
              <a:t>The pictures </a:t>
            </a:r>
            <a:r>
              <a:rPr lang="en-US" altLang="zh-CN" sz="1400" dirty="0">
                <a:solidFill>
                  <a:schemeClr val="accent5">
                    <a:lumMod val="50000"/>
                  </a:schemeClr>
                </a:solidFill>
              </a:rPr>
              <a:t>reference </a:t>
            </a:r>
            <a:r>
              <a:rPr lang="en-US" altLang="zh-CN" sz="1400" dirty="0" smtClean="0">
                <a:solidFill>
                  <a:schemeClr val="accent5">
                    <a:lumMod val="50000"/>
                  </a:schemeClr>
                </a:solidFill>
              </a:rPr>
              <a:t>from </a:t>
            </a:r>
            <a:r>
              <a:rPr lang="en-US" altLang="zh-CN" sz="1400" dirty="0">
                <a:solidFill>
                  <a:schemeClr val="accent5">
                    <a:lumMod val="50000"/>
                  </a:schemeClr>
                </a:solidFill>
              </a:rPr>
              <a:t>Real-Time </a:t>
            </a:r>
            <a:r>
              <a:rPr lang="en-US" altLang="zh-CN" sz="1400" dirty="0" smtClean="0">
                <a:solidFill>
                  <a:schemeClr val="accent5">
                    <a:lumMod val="50000"/>
                  </a:schemeClr>
                </a:solidFill>
              </a:rPr>
              <a:t>Rendering.3</a:t>
            </a:r>
            <a:r>
              <a:rPr lang="en-US" altLang="zh-CN" sz="1400" baseline="30000" dirty="0" smtClean="0">
                <a:solidFill>
                  <a:schemeClr val="accent5">
                    <a:lumMod val="50000"/>
                  </a:schemeClr>
                </a:solidFill>
              </a:rPr>
              <a:t>rd</a:t>
            </a:r>
            <a:r>
              <a:rPr lang="en-US" altLang="zh-CN" sz="1400" dirty="0" smtClean="0">
                <a:solidFill>
                  <a:schemeClr val="accent5">
                    <a:lumMod val="50000"/>
                  </a:schemeClr>
                </a:solidFill>
              </a:rPr>
              <a:t>.</a:t>
            </a:r>
            <a:endParaRPr lang="zh-CN" altLang="en-US" sz="1400" dirty="0">
              <a:solidFill>
                <a:schemeClr val="accent5">
                  <a:lumMod val="50000"/>
                </a:schemeClr>
              </a:solidFill>
            </a:endParaRPr>
          </a:p>
        </p:txBody>
      </p:sp>
    </p:spTree>
    <p:extLst>
      <p:ext uri="{BB962C8B-B14F-4D97-AF65-F5344CB8AC3E}">
        <p14:creationId xmlns:p14="http://schemas.microsoft.com/office/powerpoint/2010/main" val="3051676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Application Stage</a:t>
            </a:r>
            <a:endParaRPr lang="zh-CN" altLang="en-US" dirty="0"/>
          </a:p>
        </p:txBody>
      </p:sp>
      <p:sp>
        <p:nvSpPr>
          <p:cNvPr id="3" name="内容占位符 2"/>
          <p:cNvSpPr>
            <a:spLocks noGrp="1"/>
          </p:cNvSpPr>
          <p:nvPr>
            <p:ph idx="1"/>
          </p:nvPr>
        </p:nvSpPr>
        <p:spPr/>
        <p:txBody>
          <a:bodyPr/>
          <a:lstStyle/>
          <a:p>
            <a:r>
              <a:rPr lang="en-US" altLang="zh-CN" sz="2400" dirty="0" smtClean="0"/>
              <a:t>In this Stage,the developer has full control over what happens in the application stage.since it executes on the CPU.</a:t>
            </a:r>
          </a:p>
          <a:p>
            <a:endParaRPr lang="en-US" altLang="zh-CN" sz="2400" dirty="0"/>
          </a:p>
          <a:p>
            <a:r>
              <a:rPr lang="en-US" altLang="zh-CN" sz="2400" dirty="0" smtClean="0"/>
              <a:t>Therefore,the developer can entirely determine the implementation and can later modify it in order to improve performance.</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28</a:t>
            </a:fld>
            <a:endParaRPr lang="en-US" altLang="zh-CN"/>
          </a:p>
        </p:txBody>
      </p:sp>
    </p:spTree>
    <p:extLst>
      <p:ext uri="{BB962C8B-B14F-4D97-AF65-F5344CB8AC3E}">
        <p14:creationId xmlns:p14="http://schemas.microsoft.com/office/powerpoint/2010/main" val="80393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Geometry Stage</a:t>
            </a:r>
            <a:endParaRPr lang="zh-CN" altLang="en-US" dirty="0"/>
          </a:p>
        </p:txBody>
      </p:sp>
      <p:sp>
        <p:nvSpPr>
          <p:cNvPr id="3" name="内容占位符 2"/>
          <p:cNvSpPr>
            <a:spLocks noGrp="1"/>
          </p:cNvSpPr>
          <p:nvPr>
            <p:ph idx="1"/>
          </p:nvPr>
        </p:nvSpPr>
        <p:spPr/>
        <p:txBody>
          <a:bodyPr/>
          <a:lstStyle/>
          <a:p>
            <a:r>
              <a:rPr lang="en-US" altLang="zh-CN" sz="2400" dirty="0" smtClean="0"/>
              <a:t>The Geometry stage is respoinsible for the majority of the per-polygon and per-vertex operations.</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29</a:t>
            </a:fld>
            <a:endParaRPr lang="en-US" altLang="zh-CN"/>
          </a:p>
        </p:txBody>
      </p:sp>
      <p:pic>
        <p:nvPicPr>
          <p:cNvPr id="5" name="图片 4"/>
          <p:cNvPicPr>
            <a:picLocks noChangeAspect="1"/>
          </p:cNvPicPr>
          <p:nvPr/>
        </p:nvPicPr>
        <p:blipFill>
          <a:blip r:embed="rId2"/>
          <a:stretch>
            <a:fillRect/>
          </a:stretch>
        </p:blipFill>
        <p:spPr>
          <a:xfrm>
            <a:off x="457200" y="3069005"/>
            <a:ext cx="8196886" cy="1130907"/>
          </a:xfrm>
          <a:prstGeom prst="rect">
            <a:avLst/>
          </a:prstGeom>
        </p:spPr>
      </p:pic>
    </p:spTree>
    <p:extLst>
      <p:ext uri="{BB962C8B-B14F-4D97-AF65-F5344CB8AC3E}">
        <p14:creationId xmlns:p14="http://schemas.microsoft.com/office/powerpoint/2010/main" val="19068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Geometry Simplification</a:t>
            </a:r>
            <a:endParaRPr lang="zh-CN" altLang="en-US" dirty="0"/>
          </a:p>
        </p:txBody>
      </p:sp>
      <p:sp>
        <p:nvSpPr>
          <p:cNvPr id="3" name="内容占位符 2"/>
          <p:cNvSpPr>
            <a:spLocks noGrp="1"/>
          </p:cNvSpPr>
          <p:nvPr>
            <p:ph idx="1"/>
          </p:nvPr>
        </p:nvSpPr>
        <p:spPr/>
        <p:txBody>
          <a:bodyPr/>
          <a:lstStyle/>
          <a:p>
            <a:r>
              <a:rPr lang="en-US" altLang="zh-CN" sz="2400" dirty="0" smtClean="0"/>
              <a:t>Simplifying a polygonal surface reduce the number of vertices,changing the shape of the surface as a result.</a:t>
            </a:r>
          </a:p>
          <a:p>
            <a:endParaRPr lang="en-US" altLang="zh-CN" sz="2400" dirty="0"/>
          </a:p>
          <a:p>
            <a:r>
              <a:rPr lang="en-US" altLang="zh-CN" sz="2400" dirty="0" smtClean="0"/>
              <a:t>In this step, we only consider the geometric coordinates but no other attributes as well.</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a:t>
            </a:fld>
            <a:endParaRPr lang="en-US" altLang="zh-CN"/>
          </a:p>
        </p:txBody>
      </p:sp>
    </p:spTree>
    <p:extLst>
      <p:ext uri="{BB962C8B-B14F-4D97-AF65-F5344CB8AC3E}">
        <p14:creationId xmlns:p14="http://schemas.microsoft.com/office/powerpoint/2010/main" val="3040054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Rasterizer Stage</a:t>
            </a:r>
            <a:endParaRPr lang="zh-CN" altLang="en-US" dirty="0"/>
          </a:p>
        </p:txBody>
      </p:sp>
      <p:sp>
        <p:nvSpPr>
          <p:cNvPr id="3" name="内容占位符 2"/>
          <p:cNvSpPr>
            <a:spLocks noGrp="1"/>
          </p:cNvSpPr>
          <p:nvPr>
            <p:ph idx="1"/>
          </p:nvPr>
        </p:nvSpPr>
        <p:spPr/>
        <p:txBody>
          <a:bodyPr/>
          <a:lstStyle/>
          <a:p>
            <a:r>
              <a:rPr lang="en-US" altLang="zh-CN" sz="2400" dirty="0" smtClean="0"/>
              <a:t>Given the transformed and projected vertices with their associated shadring data(all from the geometry stage),the goal of the rasterizer stage is to compute and set colors for the pixels covered by the object.</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30</a:t>
            </a:fld>
            <a:endParaRPr lang="en-US" altLang="zh-CN"/>
          </a:p>
        </p:txBody>
      </p:sp>
    </p:spTree>
    <p:extLst>
      <p:ext uri="{BB962C8B-B14F-4D97-AF65-F5344CB8AC3E}">
        <p14:creationId xmlns:p14="http://schemas.microsoft.com/office/powerpoint/2010/main" val="2511410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and View Transform</a:t>
            </a:r>
            <a:endParaRPr lang="zh-CN" altLang="en-US" dirty="0"/>
          </a:p>
        </p:txBody>
      </p:sp>
      <p:sp>
        <p:nvSpPr>
          <p:cNvPr id="3" name="内容占位符 2"/>
          <p:cNvSpPr>
            <a:spLocks noGrp="1"/>
          </p:cNvSpPr>
          <p:nvPr>
            <p:ph idx="1"/>
          </p:nvPr>
        </p:nvSpPr>
        <p:spPr>
          <a:xfrm>
            <a:off x="457200" y="1341438"/>
            <a:ext cx="8578738" cy="4784725"/>
          </a:xfrm>
        </p:spPr>
        <p:txBody>
          <a:bodyPr/>
          <a:lstStyle/>
          <a:p>
            <a:r>
              <a:rPr lang="en-US" altLang="zh-CN" sz="2400" dirty="0" smtClean="0"/>
              <a:t>On its way to the screen, a model is transformed into several different spaces or coordinate systems.</a:t>
            </a:r>
          </a:p>
          <a:p>
            <a:endParaRPr lang="en-US" altLang="zh-CN" sz="2400" dirty="0" smtClean="0"/>
          </a:p>
          <a:p>
            <a:r>
              <a:rPr lang="en-US" altLang="zh-CN" sz="2400" dirty="0" smtClean="0"/>
              <a:t>Originally,a model resides in its own model space,which simply means that it has not been transformed at all.</a:t>
            </a:r>
          </a:p>
          <a:p>
            <a:endParaRPr lang="en-US" altLang="zh-CN" sz="2400" dirty="0" smtClean="0"/>
          </a:p>
          <a:p>
            <a:r>
              <a:rPr lang="en-US" altLang="zh-CN" sz="2400" dirty="0" smtClean="0"/>
              <a:t>Each model can be associated with a model transform so that it can be positioned and oriented. It is possible to have several model transforms associated with a single model,because it allows several copies(called instances)of the same model.</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31</a:t>
            </a:fld>
            <a:endParaRPr lang="en-US" altLang="zh-CN"/>
          </a:p>
        </p:txBody>
      </p:sp>
    </p:spTree>
    <p:extLst>
      <p:ext uri="{BB962C8B-B14F-4D97-AF65-F5344CB8AC3E}">
        <p14:creationId xmlns:p14="http://schemas.microsoft.com/office/powerpoint/2010/main" val="904909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World Space</a:t>
            </a:r>
            <a:endParaRPr lang="zh-CN" altLang="en-US" dirty="0"/>
          </a:p>
        </p:txBody>
      </p:sp>
      <p:sp>
        <p:nvSpPr>
          <p:cNvPr id="3" name="内容占位符 2"/>
          <p:cNvSpPr>
            <a:spLocks noGrp="1"/>
          </p:cNvSpPr>
          <p:nvPr>
            <p:ph idx="1"/>
          </p:nvPr>
        </p:nvSpPr>
        <p:spPr>
          <a:xfrm>
            <a:off x="457199" y="1341438"/>
            <a:ext cx="8506739" cy="4784725"/>
          </a:xfrm>
        </p:spPr>
        <p:txBody>
          <a:bodyPr/>
          <a:lstStyle/>
          <a:p>
            <a:r>
              <a:rPr lang="en-US" altLang="zh-CN" sz="2400" dirty="0" smtClean="0"/>
              <a:t>After the coordinates of an object in the model space transform has been applied to there coordinates, the model is to be located in world coordinates o in a world space.</a:t>
            </a:r>
          </a:p>
          <a:p>
            <a:endParaRPr lang="en-US" altLang="zh-CN" sz="2400" dirty="0"/>
          </a:p>
          <a:p>
            <a:r>
              <a:rPr lang="en-US" altLang="zh-CN" sz="2400" dirty="0" smtClean="0"/>
              <a:t>World space is unique,and after the modes have been transfored with their model transforms, all models exist in the same space.</a:t>
            </a:r>
          </a:p>
          <a:p>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32</a:t>
            </a:fld>
            <a:endParaRPr lang="en-US" altLang="zh-CN"/>
          </a:p>
        </p:txBody>
      </p:sp>
    </p:spTree>
    <p:extLst>
      <p:ext uri="{BB962C8B-B14F-4D97-AF65-F5344CB8AC3E}">
        <p14:creationId xmlns:p14="http://schemas.microsoft.com/office/powerpoint/2010/main" val="532640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 Space</a:t>
            </a:r>
            <a:endParaRPr lang="zh-CN" altLang="en-US" dirty="0"/>
          </a:p>
        </p:txBody>
      </p:sp>
      <p:sp>
        <p:nvSpPr>
          <p:cNvPr id="3" name="内容占位符 2"/>
          <p:cNvSpPr>
            <a:spLocks noGrp="1"/>
          </p:cNvSpPr>
          <p:nvPr>
            <p:ph idx="1"/>
          </p:nvPr>
        </p:nvSpPr>
        <p:spPr/>
        <p:txBody>
          <a:bodyPr/>
          <a:lstStyle/>
          <a:p>
            <a:r>
              <a:rPr lang="en-US" altLang="zh-CN" sz="2400" dirty="0" smtClean="0"/>
              <a:t>Only the models that the camera seens are rendered.</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33</a:t>
            </a:fld>
            <a:endParaRPr lang="en-US" altLang="zh-CN"/>
          </a:p>
        </p:txBody>
      </p:sp>
      <p:pic>
        <p:nvPicPr>
          <p:cNvPr id="5" name="图片 4"/>
          <p:cNvPicPr>
            <a:picLocks noChangeAspect="1"/>
          </p:cNvPicPr>
          <p:nvPr/>
        </p:nvPicPr>
        <p:blipFill>
          <a:blip r:embed="rId2"/>
          <a:stretch>
            <a:fillRect/>
          </a:stretch>
        </p:blipFill>
        <p:spPr>
          <a:xfrm>
            <a:off x="276225" y="2238375"/>
            <a:ext cx="8591550" cy="2990850"/>
          </a:xfrm>
          <a:prstGeom prst="rect">
            <a:avLst/>
          </a:prstGeom>
        </p:spPr>
      </p:pic>
    </p:spTree>
    <p:extLst>
      <p:ext uri="{BB962C8B-B14F-4D97-AF65-F5344CB8AC3E}">
        <p14:creationId xmlns:p14="http://schemas.microsoft.com/office/powerpoint/2010/main" val="3234726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Generate LODs With C++</a:t>
            </a:r>
            <a:endParaRPr lang="zh-CN" altLang="en-US" dirty="0"/>
          </a:p>
        </p:txBody>
      </p:sp>
      <p:pic>
        <p:nvPicPr>
          <p:cNvPr id="5" name="内容占位符 4"/>
          <p:cNvPicPr>
            <a:picLocks noGrp="1" noChangeAspect="1"/>
          </p:cNvPicPr>
          <p:nvPr>
            <p:ph idx="1"/>
          </p:nvPr>
        </p:nvPicPr>
        <p:blipFill>
          <a:blip r:embed="rId2"/>
          <a:stretch>
            <a:fillRect/>
          </a:stretch>
        </p:blipFill>
        <p:spPr>
          <a:xfrm>
            <a:off x="684054" y="1197031"/>
            <a:ext cx="7285940" cy="4967931"/>
          </a:xfrm>
          <a:prstGeom prst="rect">
            <a:avLst/>
          </a:prstGeom>
        </p:spPr>
      </p:pic>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34</a:t>
            </a:fld>
            <a:endParaRPr lang="en-US" altLang="zh-CN"/>
          </a:p>
        </p:txBody>
      </p:sp>
    </p:spTree>
    <p:extLst>
      <p:ext uri="{BB962C8B-B14F-4D97-AF65-F5344CB8AC3E}">
        <p14:creationId xmlns:p14="http://schemas.microsoft.com/office/powerpoint/2010/main" val="807275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Class</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35</a:t>
            </a:fld>
            <a:endParaRPr lang="en-US" altLang="zh-CN"/>
          </a:p>
        </p:txBody>
      </p:sp>
      <p:pic>
        <p:nvPicPr>
          <p:cNvPr id="7" name="图片 6"/>
          <p:cNvPicPr>
            <a:picLocks noChangeAspect="1"/>
          </p:cNvPicPr>
          <p:nvPr/>
        </p:nvPicPr>
        <p:blipFill>
          <a:blip r:embed="rId3"/>
          <a:stretch>
            <a:fillRect/>
          </a:stretch>
        </p:blipFill>
        <p:spPr>
          <a:xfrm>
            <a:off x="421339" y="1197031"/>
            <a:ext cx="8182605" cy="4929132"/>
          </a:xfrm>
          <a:prstGeom prst="rect">
            <a:avLst/>
          </a:prstGeom>
        </p:spPr>
      </p:pic>
    </p:spTree>
    <p:extLst>
      <p:ext uri="{BB962C8B-B14F-4D97-AF65-F5344CB8AC3E}">
        <p14:creationId xmlns:p14="http://schemas.microsoft.com/office/powerpoint/2010/main" val="1701167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structures</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36</a:t>
            </a:fld>
            <a:endParaRPr lang="en-US" altLang="zh-CN"/>
          </a:p>
        </p:txBody>
      </p:sp>
      <p:pic>
        <p:nvPicPr>
          <p:cNvPr id="6" name="图片 5"/>
          <p:cNvPicPr>
            <a:picLocks noChangeAspect="1"/>
          </p:cNvPicPr>
          <p:nvPr/>
        </p:nvPicPr>
        <p:blipFill>
          <a:blip r:embed="rId2"/>
          <a:stretch>
            <a:fillRect/>
          </a:stretch>
        </p:blipFill>
        <p:spPr>
          <a:xfrm>
            <a:off x="4500001" y="1182643"/>
            <a:ext cx="3959945" cy="2447966"/>
          </a:xfrm>
          <a:prstGeom prst="rect">
            <a:avLst/>
          </a:prstGeom>
        </p:spPr>
      </p:pic>
      <p:pic>
        <p:nvPicPr>
          <p:cNvPr id="7" name="图片 6"/>
          <p:cNvPicPr>
            <a:picLocks noChangeAspect="1"/>
          </p:cNvPicPr>
          <p:nvPr/>
        </p:nvPicPr>
        <p:blipFill>
          <a:blip r:embed="rId3"/>
          <a:stretch>
            <a:fillRect/>
          </a:stretch>
        </p:blipFill>
        <p:spPr>
          <a:xfrm>
            <a:off x="4428078" y="3799337"/>
            <a:ext cx="4320093" cy="2305035"/>
          </a:xfrm>
          <a:prstGeom prst="rect">
            <a:avLst/>
          </a:prstGeom>
        </p:spPr>
      </p:pic>
      <p:pic>
        <p:nvPicPr>
          <p:cNvPr id="8" name="图片 7"/>
          <p:cNvPicPr>
            <a:picLocks noChangeAspect="1"/>
          </p:cNvPicPr>
          <p:nvPr/>
        </p:nvPicPr>
        <p:blipFill>
          <a:blip r:embed="rId4"/>
          <a:stretch>
            <a:fillRect/>
          </a:stretch>
        </p:blipFill>
        <p:spPr>
          <a:xfrm>
            <a:off x="157842" y="1845022"/>
            <a:ext cx="3333750" cy="3599950"/>
          </a:xfrm>
          <a:prstGeom prst="rect">
            <a:avLst/>
          </a:prstGeom>
        </p:spPr>
      </p:pic>
      <p:sp>
        <p:nvSpPr>
          <p:cNvPr id="9" name="虚尾箭头 8"/>
          <p:cNvSpPr/>
          <p:nvPr/>
        </p:nvSpPr>
        <p:spPr bwMode="auto">
          <a:xfrm rot="20119479">
            <a:off x="3146598" y="2701304"/>
            <a:ext cx="1396927" cy="247535"/>
          </a:xfrm>
          <a:prstGeom prst="striped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
        <p:nvSpPr>
          <p:cNvPr id="10" name="虚尾箭头 9"/>
          <p:cNvSpPr/>
          <p:nvPr/>
        </p:nvSpPr>
        <p:spPr bwMode="auto">
          <a:xfrm rot="1795570">
            <a:off x="3105216" y="4465187"/>
            <a:ext cx="1409363" cy="244465"/>
          </a:xfrm>
          <a:prstGeom prst="striped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Tree>
    <p:extLst>
      <p:ext uri="{BB962C8B-B14F-4D97-AF65-F5344CB8AC3E}">
        <p14:creationId xmlns:p14="http://schemas.microsoft.com/office/powerpoint/2010/main" val="3831035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structure</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37</a:t>
            </a:fld>
            <a:endParaRPr lang="en-US" altLang="zh-CN"/>
          </a:p>
        </p:txBody>
      </p:sp>
      <p:pic>
        <p:nvPicPr>
          <p:cNvPr id="5" name="内容占位符 4"/>
          <p:cNvPicPr>
            <a:picLocks noGrp="1"/>
          </p:cNvPicPr>
          <p:nvPr>
            <p:ph idx="1"/>
          </p:nvPr>
        </p:nvPicPr>
        <p:blipFill>
          <a:blip r:embed="rId2"/>
          <a:stretch>
            <a:fillRect/>
          </a:stretch>
        </p:blipFill>
        <p:spPr>
          <a:xfrm>
            <a:off x="461774" y="1197031"/>
            <a:ext cx="4614219" cy="4895932"/>
          </a:xfrm>
          <a:prstGeom prst="rect">
            <a:avLst/>
          </a:prstGeom>
        </p:spPr>
      </p:pic>
      <p:sp>
        <p:nvSpPr>
          <p:cNvPr id="6" name="流程图: 可选过程 5"/>
          <p:cNvSpPr/>
          <p:nvPr/>
        </p:nvSpPr>
        <p:spPr bwMode="auto">
          <a:xfrm>
            <a:off x="5265773" y="2853008"/>
            <a:ext cx="3455952" cy="1367981"/>
          </a:xfrm>
          <a:prstGeom prst="flowChartAlternateProcess">
            <a:avLst/>
          </a:prstGeom>
          <a:solidFill>
            <a:srgbClr val="92D05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b="1" dirty="0" smtClean="0">
                <a:solidFill>
                  <a:srgbClr val="FF0000"/>
                </a:solidFill>
              </a:rPr>
              <a:t>g</a:t>
            </a:r>
            <a:r>
              <a:rPr kumimoji="0" lang="en-US" altLang="zh-CN" sz="1800" b="1" i="0" u="none" strike="noStrike" cap="none" normalizeH="0" baseline="0" dirty="0" smtClean="0">
                <a:ln>
                  <a:noFill/>
                </a:ln>
                <a:solidFill>
                  <a:srgbClr val="FF0000"/>
                </a:solidFill>
                <a:effectLst/>
              </a:rPr>
              <a:t>_pVB</a:t>
            </a:r>
            <a:r>
              <a:rPr kumimoji="0" lang="en-US" altLang="zh-CN" sz="1800" b="0" i="0" u="none" strike="noStrike" cap="none" normalizeH="0" baseline="0" dirty="0" smtClean="0">
                <a:ln>
                  <a:noFill/>
                </a:ln>
                <a:solidFill>
                  <a:schemeClr val="tx1"/>
                </a:solidFill>
                <a:effectLst/>
                <a:latin typeface="Arial" charset="0"/>
                <a:ea typeface="宋体" charset="0"/>
              </a:rPr>
              <a:t> : vertex buffer</a:t>
            </a:r>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b="1" dirty="0">
                <a:solidFill>
                  <a:srgbClr val="FF0000"/>
                </a:solidFill>
              </a:rPr>
              <a:t>g</a:t>
            </a:r>
            <a:r>
              <a:rPr lang="en-US" altLang="zh-CN" b="1" dirty="0" smtClean="0">
                <a:solidFill>
                  <a:srgbClr val="FF0000"/>
                </a:solidFill>
              </a:rPr>
              <a:t>_pIB</a:t>
            </a:r>
            <a:r>
              <a:rPr lang="en-US" altLang="zh-CN" dirty="0" smtClean="0"/>
              <a:t>  :  vertex index buffer</a:t>
            </a:r>
          </a:p>
          <a:p>
            <a:pPr marL="0" marR="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1800" b="0" i="0" u="none" strike="noStrike" cap="none" normalizeH="0" baseline="0" dirty="0" smtClean="0">
                <a:ln>
                  <a:noFill/>
                </a:ln>
                <a:solidFill>
                  <a:schemeClr val="tx1"/>
                </a:solidFill>
                <a:effectLst/>
                <a:latin typeface="Arial" charset="0"/>
                <a:ea typeface="宋体" charset="0"/>
              </a:rPr>
              <a:t>VertexCount</a:t>
            </a:r>
          </a:p>
          <a:p>
            <a:pPr marL="0" marR="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1800" b="0" i="0" u="none" strike="noStrike" cap="none" normalizeH="0" baseline="0" dirty="0" smtClean="0">
                <a:ln>
                  <a:noFill/>
                </a:ln>
                <a:solidFill>
                  <a:schemeClr val="tx1"/>
                </a:solidFill>
                <a:effectLst/>
                <a:latin typeface="Arial" charset="0"/>
                <a:ea typeface="宋体" charset="0"/>
              </a:rPr>
              <a:t>PolygonCount</a:t>
            </a:r>
            <a:endParaRPr lang="en-US" altLang="zh-CN" dirty="0"/>
          </a:p>
        </p:txBody>
      </p:sp>
    </p:spTree>
    <p:extLst>
      <p:ext uri="{BB962C8B-B14F-4D97-AF65-F5344CB8AC3E}">
        <p14:creationId xmlns:p14="http://schemas.microsoft.com/office/powerpoint/2010/main" val="858756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38</a:t>
            </a:fld>
            <a:endParaRPr lang="en-US" altLang="zh-CN"/>
          </a:p>
        </p:txBody>
      </p:sp>
      <p:pic>
        <p:nvPicPr>
          <p:cNvPr id="5" name="内容占位符 4"/>
          <p:cNvPicPr>
            <a:picLocks noGrp="1"/>
          </p:cNvPicPr>
          <p:nvPr>
            <p:ph idx="1"/>
          </p:nvPr>
        </p:nvPicPr>
        <p:blipFill>
          <a:blip r:embed="rId2"/>
          <a:stretch>
            <a:fillRect/>
          </a:stretch>
        </p:blipFill>
        <p:spPr>
          <a:xfrm>
            <a:off x="396058" y="1197030"/>
            <a:ext cx="4607936" cy="4967931"/>
          </a:xfrm>
          <a:prstGeom prst="rect">
            <a:avLst/>
          </a:prstGeom>
        </p:spPr>
      </p:pic>
      <p:sp>
        <p:nvSpPr>
          <p:cNvPr id="6" name="流程图: 可选过程 5"/>
          <p:cNvSpPr/>
          <p:nvPr/>
        </p:nvSpPr>
        <p:spPr bwMode="auto">
          <a:xfrm>
            <a:off x="5233807" y="2781009"/>
            <a:ext cx="3455952" cy="1367981"/>
          </a:xfrm>
          <a:prstGeom prst="flowChartAlternateProcess">
            <a:avLst/>
          </a:prstGeom>
          <a:solidFill>
            <a:srgbClr val="92D05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m_right</a:t>
            </a:r>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m_up</a:t>
            </a:r>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a:t>m</a:t>
            </a:r>
            <a:r>
              <a:rPr lang="en-US" altLang="zh-CN" dirty="0" smtClean="0"/>
              <a:t>_look</a:t>
            </a:r>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a:t>m</a:t>
            </a:r>
            <a:r>
              <a:rPr lang="en-US" altLang="zh-CN" dirty="0" smtClean="0"/>
              <a:t>_position</a:t>
            </a:r>
            <a:endParaRPr lang="en-US" altLang="zh-CN" dirty="0"/>
          </a:p>
        </p:txBody>
      </p:sp>
    </p:spTree>
    <p:extLst>
      <p:ext uri="{BB962C8B-B14F-4D97-AF65-F5344CB8AC3E}">
        <p14:creationId xmlns:p14="http://schemas.microsoft.com/office/powerpoint/2010/main" val="3484879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Translation/Rotation</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39</a:t>
            </a:fld>
            <a:endParaRPr lang="en-US" altLang="zh-CN"/>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38" y="1197031"/>
            <a:ext cx="4944165" cy="4967931"/>
          </a:xfrm>
          <a:prstGeom prst="rect">
            <a:avLst/>
          </a:prstGeom>
        </p:spPr>
      </p:pic>
      <p:sp>
        <p:nvSpPr>
          <p:cNvPr id="11" name="流程图: 可选过程 10"/>
          <p:cNvSpPr/>
          <p:nvPr/>
        </p:nvSpPr>
        <p:spPr bwMode="auto">
          <a:xfrm>
            <a:off x="5837217" y="2808162"/>
            <a:ext cx="2447966" cy="2348814"/>
          </a:xfrm>
          <a:prstGeom prst="flowChartAlternateProcess">
            <a:avLst/>
          </a:prstGeom>
          <a:solidFill>
            <a:srgbClr val="92D05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Walk()    </a:t>
            </a:r>
          </a:p>
          <a:p>
            <a:pPr marL="0" marR="0" indent="0" algn="l" defTabSz="914400" rtl="0" eaLnBrk="1" fontAlgn="base" latinLnBrk="0" hangingPunct="1">
              <a:lnSpc>
                <a:spcPct val="100000"/>
              </a:lnSpc>
              <a:spcBef>
                <a:spcPct val="0"/>
              </a:spcBef>
              <a:spcAft>
                <a:spcPct val="0"/>
              </a:spcAft>
              <a:buClrTx/>
              <a:buSzTx/>
              <a:buFont typeface="Arial" charset="0"/>
              <a:buNone/>
              <a:tabLst/>
            </a:pPr>
            <a:endParaRPr lang="en-US" altLang="zh-CN" dirty="0" smtClean="0"/>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Strafe()</a:t>
            </a:r>
          </a:p>
          <a:p>
            <a:pPr marL="0" marR="0" indent="0" algn="l" defTabSz="914400" rtl="0" eaLnBrk="1" fontAlgn="base" latinLnBrk="0" hangingPunct="1">
              <a:lnSpc>
                <a:spcPct val="100000"/>
              </a:lnSpc>
              <a:spcBef>
                <a:spcPct val="0"/>
              </a:spcBef>
              <a:spcAft>
                <a:spcPct val="0"/>
              </a:spcAft>
              <a:buClrTx/>
              <a:buSzTx/>
              <a:buFont typeface="Arial" charset="0"/>
              <a:buNone/>
              <a:tabLst/>
            </a:pPr>
            <a:endParaRPr lang="en-US" altLang="zh-CN" dirty="0" smtClean="0"/>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Pitch()</a:t>
            </a:r>
          </a:p>
          <a:p>
            <a:pPr marL="0" marR="0" indent="0" algn="l" defTabSz="914400" rtl="0" eaLnBrk="1" fontAlgn="base" latinLnBrk="0" hangingPunct="1">
              <a:lnSpc>
                <a:spcPct val="100000"/>
              </a:lnSpc>
              <a:spcBef>
                <a:spcPct val="0"/>
              </a:spcBef>
              <a:spcAft>
                <a:spcPct val="0"/>
              </a:spcAft>
              <a:buClrTx/>
              <a:buSzTx/>
              <a:buFont typeface="Arial" charset="0"/>
              <a:buNone/>
              <a:tabLst/>
            </a:pPr>
            <a:endParaRPr lang="en-US" altLang="zh-CN" dirty="0" smtClean="0"/>
          </a:p>
          <a:p>
            <a:pPr marL="0" marR="0" indent="0" algn="l" defTabSz="914400" rtl="0" eaLnBrk="1" fontAlgn="base" latinLnBrk="0" hangingPunct="1">
              <a:lnSpc>
                <a:spcPct val="100000"/>
              </a:lnSpc>
              <a:spcBef>
                <a:spcPct val="0"/>
              </a:spcBef>
              <a:spcAft>
                <a:spcPct val="0"/>
              </a:spcAft>
              <a:buClrTx/>
              <a:buSzTx/>
              <a:buFont typeface="Arial" charset="0"/>
              <a:buNone/>
              <a:tabLst/>
            </a:pPr>
            <a:r>
              <a:rPr lang="en-US" altLang="zh-CN" dirty="0" smtClean="0"/>
              <a:t>Yaw()</a:t>
            </a:r>
            <a:endParaRPr lang="en-US" altLang="zh-CN" dirty="0"/>
          </a:p>
        </p:txBody>
      </p:sp>
      <p:graphicFrame>
        <p:nvGraphicFramePr>
          <p:cNvPr id="16" name="对象 15"/>
          <p:cNvGraphicFramePr>
            <a:graphicFrameLocks noChangeAspect="1"/>
          </p:cNvGraphicFramePr>
          <p:nvPr>
            <p:extLst>
              <p:ext uri="{D42A27DB-BD31-4B8C-83A1-F6EECF244321}">
                <p14:modId xmlns:p14="http://schemas.microsoft.com/office/powerpoint/2010/main" val="2755591172"/>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105"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sp>
        <p:nvSpPr>
          <p:cNvPr id="17" name="下弧形箭头 16"/>
          <p:cNvSpPr/>
          <p:nvPr/>
        </p:nvSpPr>
        <p:spPr bwMode="auto">
          <a:xfrm rot="5400000">
            <a:off x="7505804" y="4608067"/>
            <a:ext cx="309060" cy="359995"/>
          </a:xfrm>
          <a:prstGeom prst="curvedUpArrow">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
        <p:nvSpPr>
          <p:cNvPr id="18" name="下弧形箭头 17"/>
          <p:cNvSpPr/>
          <p:nvPr/>
        </p:nvSpPr>
        <p:spPr bwMode="auto">
          <a:xfrm>
            <a:off x="7498491" y="4064070"/>
            <a:ext cx="309060" cy="359995"/>
          </a:xfrm>
          <a:prstGeom prst="curvedUpArrow">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
        <p:nvSpPr>
          <p:cNvPr id="19" name="左右箭头 18"/>
          <p:cNvSpPr/>
          <p:nvPr/>
        </p:nvSpPr>
        <p:spPr bwMode="auto">
          <a:xfrm>
            <a:off x="7364715" y="3593257"/>
            <a:ext cx="475617" cy="175477"/>
          </a:xfrm>
          <a:prstGeom prst="leftRightArrow">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
        <p:nvSpPr>
          <p:cNvPr id="20" name="左右箭头 19"/>
          <p:cNvSpPr/>
          <p:nvPr/>
        </p:nvSpPr>
        <p:spPr bwMode="auto">
          <a:xfrm rot="16200000">
            <a:off x="7337268" y="3025232"/>
            <a:ext cx="475617" cy="175477"/>
          </a:xfrm>
          <a:prstGeom prst="leftRightArrow">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Arial" charset="0"/>
              <a:ea typeface="宋体" charset="0"/>
            </a:endParaRPr>
          </a:p>
        </p:txBody>
      </p:sp>
    </p:spTree>
    <p:extLst>
      <p:ext uri="{BB962C8B-B14F-4D97-AF65-F5344CB8AC3E}">
        <p14:creationId xmlns:p14="http://schemas.microsoft.com/office/powerpoint/2010/main" val="296197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6274770" cy="777875"/>
          </a:xfrm>
        </p:spPr>
        <p:txBody>
          <a:bodyPr/>
          <a:lstStyle/>
          <a:p>
            <a:r>
              <a:rPr lang="en-US" altLang="zh-CN" dirty="0" smtClean="0"/>
              <a:t>Algorithms for Simplification</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dirty="0" smtClean="0"/>
              <a:t> Polygon Merging</a:t>
            </a:r>
          </a:p>
          <a:p>
            <a:pPr>
              <a:buFont typeface="Wingdings" panose="05000000000000000000" pitchFamily="2" charset="2"/>
              <a:buChar char="p"/>
            </a:pPr>
            <a:r>
              <a:rPr lang="en-US" altLang="zh-CN" dirty="0" smtClean="0">
                <a:ea typeface="宋体" panose="02010600030101010101" pitchFamily="2" charset="-122"/>
              </a:rPr>
              <a:t> Vertex Removal</a:t>
            </a:r>
            <a:endParaRPr lang="en-US" altLang="zh-CN" dirty="0">
              <a:ea typeface="宋体" panose="02010600030101010101" pitchFamily="2" charset="-122"/>
            </a:endParaRPr>
          </a:p>
          <a:p>
            <a:pPr>
              <a:buFont typeface="Wingdings" panose="05000000000000000000" pitchFamily="2" charset="2"/>
              <a:buChar char="p"/>
            </a:pPr>
            <a:r>
              <a:rPr lang="en-US" altLang="zh-CN" dirty="0" smtClean="0"/>
              <a:t> Edge Collapse</a:t>
            </a:r>
          </a:p>
          <a:p>
            <a:pPr>
              <a:buFont typeface="Wingdings" panose="05000000000000000000" pitchFamily="2" charset="2"/>
              <a:buChar char="p"/>
            </a:pPr>
            <a:r>
              <a:rPr lang="en-US" altLang="zh-CN" dirty="0"/>
              <a:t> </a:t>
            </a:r>
            <a:r>
              <a:rPr lang="en-US" altLang="zh-CN" dirty="0" smtClean="0"/>
              <a:t>Triangle Collapse</a:t>
            </a:r>
          </a:p>
          <a:p>
            <a:pPr>
              <a:buFont typeface="Wingdings" panose="05000000000000000000" pitchFamily="2" charset="2"/>
              <a:buChar char="p"/>
            </a:pPr>
            <a:r>
              <a:rPr lang="en-US" altLang="zh-CN" dirty="0"/>
              <a:t> </a:t>
            </a:r>
            <a:r>
              <a:rPr lang="en-US" altLang="zh-CN" dirty="0" smtClean="0"/>
              <a:t>Cell Collapse</a:t>
            </a:r>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4</a:t>
            </a:fld>
            <a:endParaRPr lang="en-US" altLang="zh-CN"/>
          </a:p>
        </p:txBody>
      </p:sp>
    </p:spTree>
    <p:extLst>
      <p:ext uri="{BB962C8B-B14F-4D97-AF65-F5344CB8AC3E}">
        <p14:creationId xmlns:p14="http://schemas.microsoft.com/office/powerpoint/2010/main" val="1992542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6225"/>
            <a:ext cx="6202771" cy="777875"/>
          </a:xfrm>
        </p:spPr>
        <p:txBody>
          <a:bodyPr/>
          <a:lstStyle/>
          <a:p>
            <a:r>
              <a:rPr lang="en-US" altLang="zh-CN" dirty="0" smtClean="0"/>
              <a:t>SetRenderState</a:t>
            </a:r>
            <a:endParaRPr lang="zh-CN" altLang="en-US" dirty="0"/>
          </a:p>
        </p:txBody>
      </p:sp>
      <p:sp>
        <p:nvSpPr>
          <p:cNvPr id="3" name="内容占位符 2"/>
          <p:cNvSpPr>
            <a:spLocks noGrp="1"/>
          </p:cNvSpPr>
          <p:nvPr>
            <p:ph idx="1"/>
          </p:nvPr>
        </p:nvSpPr>
        <p:spPr/>
        <p:txBody>
          <a:bodyPr/>
          <a:lstStyle/>
          <a:p>
            <a:r>
              <a:rPr lang="en-US" altLang="zh-CN" sz="2400" dirty="0"/>
              <a:t>To improve rendering performance, you can cull out (or remove) a primitive that faces away from the camera</a:t>
            </a:r>
            <a:r>
              <a:rPr lang="en-US" altLang="zh-CN" sz="2400" dirty="0" smtClean="0"/>
              <a:t>.</a:t>
            </a:r>
            <a:r>
              <a:rPr lang="en-US" altLang="zh-CN" sz="2400" dirty="0"/>
              <a:t> For single-sided primitives, this saves rendering time because a back-face is not visible</a:t>
            </a:r>
            <a:r>
              <a:rPr lang="en-US" altLang="zh-CN" sz="2400" dirty="0" smtClean="0"/>
              <a:t>.</a:t>
            </a:r>
          </a:p>
          <a:p>
            <a:endParaRPr lang="en-US" altLang="zh-CN" sz="2400" dirty="0" smtClean="0"/>
          </a:p>
          <a:p>
            <a:r>
              <a:rPr lang="en-US" altLang="zh-CN" sz="2400" dirty="0"/>
              <a:t>To enable culling, you need to know the winding order of the vertices (typically counter-clockwise). </a:t>
            </a:r>
            <a:endParaRPr lang="en-US" altLang="zh-CN" sz="2400" dirty="0" smtClean="0"/>
          </a:p>
          <a:p>
            <a:endParaRPr lang="en-US" altLang="zh-CN" sz="2400" dirty="0" smtClean="0"/>
          </a:p>
          <a:p>
            <a:r>
              <a:rPr lang="en-US" altLang="zh-CN" sz="2400" dirty="0" smtClean="0">
                <a:solidFill>
                  <a:srgbClr val="FF0000"/>
                </a:solidFill>
              </a:rPr>
              <a:t>D3DRS_CULLMODE</a:t>
            </a:r>
            <a:r>
              <a:rPr lang="en-US" altLang="zh-CN" sz="2400" dirty="0" smtClean="0"/>
              <a:t>: </a:t>
            </a:r>
          </a:p>
          <a:p>
            <a:pPr lvl="1"/>
            <a:r>
              <a:rPr lang="en-US" altLang="zh-CN" sz="2000" b="1" dirty="0" smtClean="0"/>
              <a:t>D3DCULL_CCW  (default)</a:t>
            </a:r>
          </a:p>
          <a:p>
            <a:pPr lvl="1"/>
            <a:r>
              <a:rPr lang="en-US" altLang="zh-CN" sz="2000" b="1" dirty="0" smtClean="0"/>
              <a:t>D3DCULL_CW</a:t>
            </a:r>
          </a:p>
          <a:p>
            <a:pPr lvl="1"/>
            <a:r>
              <a:rPr lang="en-US" altLang="zh-CN" sz="2000" b="1" dirty="0" smtClean="0"/>
              <a:t>D3DCULL_NONE</a:t>
            </a:r>
          </a:p>
          <a:p>
            <a:pPr lvl="1"/>
            <a:endParaRPr lang="zh-CN" altLang="en-US" sz="20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40</a:t>
            </a:fld>
            <a:endParaRPr lang="en-US" altLang="zh-CN"/>
          </a:p>
        </p:txBody>
      </p:sp>
    </p:spTree>
    <p:extLst>
      <p:ext uri="{BB962C8B-B14F-4D97-AF65-F5344CB8AC3E}">
        <p14:creationId xmlns:p14="http://schemas.microsoft.com/office/powerpoint/2010/main" val="3415838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References</a:t>
            </a:r>
            <a:endParaRPr lang="zh-CN" altLang="en-US" dirty="0"/>
          </a:p>
        </p:txBody>
      </p:sp>
      <p:sp>
        <p:nvSpPr>
          <p:cNvPr id="3" name="内容占位符 2"/>
          <p:cNvSpPr>
            <a:spLocks noGrp="1"/>
          </p:cNvSpPr>
          <p:nvPr>
            <p:ph idx="1"/>
          </p:nvPr>
        </p:nvSpPr>
        <p:spPr>
          <a:xfrm>
            <a:off x="108062" y="1063285"/>
            <a:ext cx="9082731" cy="5749667"/>
          </a:xfrm>
        </p:spPr>
        <p:txBody>
          <a:bodyPr/>
          <a:lstStyle/>
          <a:p>
            <a:pPr>
              <a:buFont typeface="Wingdings" panose="05000000000000000000" pitchFamily="2" charset="2"/>
              <a:buChar char="Ø"/>
            </a:pPr>
            <a:r>
              <a:rPr lang="en-US" altLang="zh-CN" sz="2400" dirty="0"/>
              <a:t>Level of Detail For 3d </a:t>
            </a:r>
            <a:r>
              <a:rPr lang="en-US" altLang="zh-CN" sz="2400" dirty="0" smtClean="0"/>
              <a:t>Graphics. (ps:book)</a:t>
            </a:r>
          </a:p>
          <a:p>
            <a:pPr>
              <a:buFont typeface="Wingdings" panose="05000000000000000000" pitchFamily="2" charset="2"/>
              <a:buChar char="Ø"/>
            </a:pPr>
            <a:r>
              <a:rPr lang="en-US" altLang="zh-CN" sz="2400" dirty="0" smtClean="0"/>
              <a:t>A </a:t>
            </a:r>
            <a:r>
              <a:rPr lang="en-US" altLang="zh-CN" sz="2400" dirty="0"/>
              <a:t>Simple, Fast, and Effective Polygon Reduction Algorithm, November 98 Game Developer </a:t>
            </a:r>
            <a:r>
              <a:rPr lang="en-US" altLang="zh-CN" sz="2400" dirty="0" smtClean="0"/>
              <a:t>Magazine</a:t>
            </a:r>
          </a:p>
          <a:p>
            <a:pPr>
              <a:buFont typeface="Wingdings" panose="05000000000000000000" pitchFamily="2" charset="2"/>
              <a:buChar char="Ø"/>
            </a:pPr>
            <a:r>
              <a:rPr lang="en-US" altLang="zh-CN" sz="2400" dirty="0" smtClean="0"/>
              <a:t>P.Cignoni, C.Montani, R. Scopigno. Mesh Optimization</a:t>
            </a:r>
          </a:p>
          <a:p>
            <a:pPr>
              <a:buFont typeface="Wingdings" panose="05000000000000000000" pitchFamily="2" charset="2"/>
              <a:buChar char="Ø"/>
            </a:pPr>
            <a:r>
              <a:rPr lang="en-US" altLang="zh-CN" sz="2400" dirty="0"/>
              <a:t>Michael </a:t>
            </a:r>
            <a:r>
              <a:rPr lang="en-US" altLang="zh-CN" sz="2400" dirty="0" smtClean="0"/>
              <a:t>Garland,</a:t>
            </a:r>
            <a:r>
              <a:rPr lang="en-US" altLang="zh-CN" sz="2400" dirty="0"/>
              <a:t> Paul S. </a:t>
            </a:r>
            <a:r>
              <a:rPr lang="en-US" altLang="zh-CN" sz="2400" dirty="0" smtClean="0"/>
              <a:t>Heckbert. </a:t>
            </a:r>
            <a:r>
              <a:rPr lang="en-US" altLang="zh-CN" sz="2400" dirty="0"/>
              <a:t>Surface Simplification Using Quadric Error </a:t>
            </a:r>
            <a:r>
              <a:rPr lang="en-US" altLang="zh-CN" sz="2400" dirty="0" smtClean="0"/>
              <a:t>Metrics</a:t>
            </a:r>
          </a:p>
          <a:p>
            <a:pPr>
              <a:buFont typeface="Wingdings" panose="05000000000000000000" pitchFamily="2" charset="2"/>
              <a:buChar char="Ø"/>
            </a:pPr>
            <a:r>
              <a:rPr lang="en-US" altLang="zh-CN" sz="2400" dirty="0"/>
              <a:t>P. </a:t>
            </a:r>
            <a:r>
              <a:rPr lang="en-US" altLang="zh-CN" sz="2400" dirty="0" smtClean="0"/>
              <a:t>Cignoni,</a:t>
            </a:r>
            <a:r>
              <a:rPr lang="en-US" altLang="zh-CN" sz="2400" dirty="0"/>
              <a:t> C. </a:t>
            </a:r>
            <a:r>
              <a:rPr lang="en-US" altLang="zh-CN" sz="2400" dirty="0" smtClean="0"/>
              <a:t>Montani,</a:t>
            </a:r>
            <a:r>
              <a:rPr lang="en-US" altLang="zh-CN" sz="2400" dirty="0"/>
              <a:t> R. </a:t>
            </a:r>
            <a:r>
              <a:rPr lang="en-US" altLang="zh-CN" sz="2400" dirty="0" smtClean="0"/>
              <a:t>Scopigno.</a:t>
            </a:r>
            <a:r>
              <a:rPr lang="en-US" altLang="zh-CN" sz="2400" dirty="0"/>
              <a:t> A comparison of mesh simplification </a:t>
            </a:r>
            <a:r>
              <a:rPr lang="en-US" altLang="zh-CN" sz="2400" dirty="0" smtClean="0"/>
              <a:t>algorithms</a:t>
            </a:r>
          </a:p>
          <a:p>
            <a:pPr>
              <a:buFont typeface="Wingdings" panose="05000000000000000000" pitchFamily="2" charset="2"/>
              <a:buChar char="Ø"/>
            </a:pPr>
            <a:r>
              <a:rPr lang="en-US" altLang="zh-CN" sz="2400" dirty="0"/>
              <a:t>Real-Time </a:t>
            </a:r>
            <a:r>
              <a:rPr lang="en-US" altLang="zh-CN" sz="2400" dirty="0" smtClean="0"/>
              <a:t>Rendering.3</a:t>
            </a:r>
            <a:r>
              <a:rPr lang="en-US" altLang="zh-CN" sz="2400" baseline="30000" dirty="0" smtClean="0"/>
              <a:t>rd</a:t>
            </a:r>
            <a:r>
              <a:rPr lang="en-US" altLang="zh-CN" sz="2400" dirty="0" smtClean="0"/>
              <a:t>.pdf</a:t>
            </a:r>
            <a:endParaRPr lang="en-US" altLang="zh-CN" sz="2400" dirty="0" smtClean="0"/>
          </a:p>
          <a:p>
            <a:pPr>
              <a:buFont typeface="Wingdings" panose="05000000000000000000" pitchFamily="2" charset="2"/>
              <a:buChar char="Ø"/>
            </a:pPr>
            <a:r>
              <a:rPr lang="en-US" altLang="zh-CN" sz="2400" dirty="0" smtClean="0">
                <a:solidFill>
                  <a:srgbClr val="3366FF"/>
                </a:solidFill>
              </a:rPr>
              <a:t>And some other </a:t>
            </a:r>
            <a:r>
              <a:rPr lang="en-US" altLang="zh-CN" sz="2400" dirty="0">
                <a:solidFill>
                  <a:srgbClr val="3366FF"/>
                </a:solidFill>
              </a:rPr>
              <a:t>Technology </a:t>
            </a:r>
            <a:r>
              <a:rPr lang="en-US" altLang="zh-CN" sz="2400" dirty="0" smtClean="0">
                <a:solidFill>
                  <a:srgbClr val="3366FF"/>
                </a:solidFill>
              </a:rPr>
              <a:t>blog:</a:t>
            </a:r>
          </a:p>
          <a:p>
            <a:pPr lvl="1">
              <a:buFont typeface="Wingdings" panose="05000000000000000000" pitchFamily="2" charset="2"/>
              <a:buChar char="Ø"/>
            </a:pPr>
            <a:r>
              <a:rPr lang="en-US" altLang="zh-CN" sz="2000" dirty="0">
                <a:hlinkClick r:id="rId2"/>
              </a:rPr>
              <a:t>http://</a:t>
            </a:r>
            <a:r>
              <a:rPr lang="en-US" altLang="zh-CN" sz="2000" dirty="0" smtClean="0">
                <a:hlinkClick r:id="rId2"/>
              </a:rPr>
              <a:t>blog.csdn.net/dj0379/article/details/7903601</a:t>
            </a:r>
            <a:endParaRPr lang="en-US" altLang="zh-CN" sz="2000" dirty="0" smtClean="0"/>
          </a:p>
          <a:p>
            <a:pPr lvl="1">
              <a:buFont typeface="Wingdings" panose="05000000000000000000" pitchFamily="2" charset="2"/>
              <a:buChar char="Ø"/>
            </a:pPr>
            <a:r>
              <a:rPr lang="en-US" altLang="zh-CN" sz="2000" dirty="0">
                <a:hlinkClick r:id="rId3"/>
              </a:rPr>
              <a:t>http://</a:t>
            </a:r>
            <a:r>
              <a:rPr lang="en-US" altLang="zh-CN" sz="2000" dirty="0" smtClean="0">
                <a:hlinkClick r:id="rId3"/>
              </a:rPr>
              <a:t>www.zwqxin.com/archives/opengl/model-fbx-dae-format-import-animation.html</a:t>
            </a:r>
            <a:endParaRPr lang="en-US" altLang="zh-CN" sz="2000" dirty="0" smtClean="0"/>
          </a:p>
          <a:p>
            <a:pPr lvl="1">
              <a:buFont typeface="Wingdings" panose="05000000000000000000" pitchFamily="2" charset="2"/>
              <a:buChar char="Ø"/>
            </a:pPr>
            <a:r>
              <a:rPr lang="en-US" altLang="zh-CN" sz="2000" dirty="0">
                <a:hlinkClick r:id="rId4"/>
              </a:rPr>
              <a:t>http://</a:t>
            </a:r>
            <a:r>
              <a:rPr lang="en-US" altLang="zh-CN" sz="2000" dirty="0" smtClean="0">
                <a:hlinkClick r:id="rId4"/>
              </a:rPr>
              <a:t>www.cnblogs.com/clayman/archive/2010/12/10/1901779.html</a:t>
            </a:r>
            <a:endParaRPr lang="en-US" altLang="zh-CN" sz="2000" dirty="0"/>
          </a:p>
          <a:p>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41</a:t>
            </a:fld>
            <a:endParaRPr lang="en-US" altLang="zh-CN"/>
          </a:p>
        </p:txBody>
      </p:sp>
    </p:spTree>
    <p:extLst>
      <p:ext uri="{BB962C8B-B14F-4D97-AF65-F5344CB8AC3E}">
        <p14:creationId xmlns:p14="http://schemas.microsoft.com/office/powerpoint/2010/main" val="1740093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42</a:t>
            </a:fld>
            <a:endParaRPr lang="en-US" altLang="zh-CN"/>
          </a:p>
        </p:txBody>
      </p:sp>
      <p:sp>
        <p:nvSpPr>
          <p:cNvPr id="5" name="矩形 4"/>
          <p:cNvSpPr/>
          <p:nvPr/>
        </p:nvSpPr>
        <p:spPr>
          <a:xfrm>
            <a:off x="2052035" y="2493013"/>
            <a:ext cx="4631541" cy="1754326"/>
          </a:xfrm>
          <a:prstGeom prst="rect">
            <a:avLst/>
          </a:prstGeom>
          <a:noFill/>
        </p:spPr>
        <p:txBody>
          <a:bodyPr wrap="squar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The end</a:t>
            </a:r>
          </a:p>
          <a:p>
            <a:pPr algn="ctr"/>
            <a:r>
              <a:rPr lang="en-US" altLang="zh-CN" sz="5400" b="1" dirty="0">
                <a:ln w="22225">
                  <a:solidFill>
                    <a:schemeClr val="accent2"/>
                  </a:solidFill>
                  <a:prstDash val="solid"/>
                </a:ln>
                <a:solidFill>
                  <a:schemeClr val="accent2">
                    <a:lumMod val="40000"/>
                    <a:lumOff val="60000"/>
                  </a:schemeClr>
                </a:solidFill>
              </a:rPr>
              <a:t>T</a:t>
            </a:r>
            <a:r>
              <a:rPr lang="en-US" altLang="zh-CN" sz="5400" b="1" cap="none" spc="0" dirty="0" smtClean="0">
                <a:ln w="22225">
                  <a:solidFill>
                    <a:schemeClr val="accent2"/>
                  </a:solidFill>
                  <a:prstDash val="solid"/>
                </a:ln>
                <a:solidFill>
                  <a:schemeClr val="accent2">
                    <a:lumMod val="40000"/>
                    <a:lumOff val="60000"/>
                  </a:schemeClr>
                </a:solidFill>
                <a:effectLst/>
              </a:rPr>
              <a:t>hank you</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44039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Polygon </a:t>
            </a:r>
            <a:r>
              <a:rPr lang="en-US" altLang="zh-CN" dirty="0" smtClean="0"/>
              <a:t>Merging</a:t>
            </a:r>
            <a:endParaRPr lang="zh-CN" altLang="en-US" dirty="0"/>
          </a:p>
        </p:txBody>
      </p:sp>
      <p:sp>
        <p:nvSpPr>
          <p:cNvPr id="3" name="内容占位符 2"/>
          <p:cNvSpPr>
            <a:spLocks noGrp="1"/>
          </p:cNvSpPr>
          <p:nvPr>
            <p:ph idx="1"/>
          </p:nvPr>
        </p:nvSpPr>
        <p:spPr/>
        <p:txBody>
          <a:bodyPr/>
          <a:lstStyle/>
          <a:p>
            <a:r>
              <a:rPr lang="en-US" altLang="zh-CN" sz="2400" dirty="0" smtClean="0"/>
              <a:t>Merging nearly coplanar and adjacent polygons into lager polygons,which are then triangulated,as well as </a:t>
            </a:r>
            <a:r>
              <a:rPr lang="en-US" altLang="zh-CN" sz="2400" dirty="0">
                <a:ea typeface="宋体" panose="02010600030101010101" pitchFamily="2" charset="-122"/>
              </a:rPr>
              <a:t>Vertex </a:t>
            </a:r>
            <a:r>
              <a:rPr lang="en-US" altLang="zh-CN" sz="2400" dirty="0" smtClean="0">
                <a:ea typeface="宋体" panose="02010600030101010101" pitchFamily="2" charset="-122"/>
              </a:rPr>
              <a:t>Removal.</a:t>
            </a:r>
            <a:endParaRPr lang="en-US" altLang="zh-CN" sz="2400" dirty="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5</a:t>
            </a:fld>
            <a:endParaRPr lang="en-US" altLang="zh-CN"/>
          </a:p>
        </p:txBody>
      </p:sp>
      <p:pic>
        <p:nvPicPr>
          <p:cNvPr id="5" name="图片 4"/>
          <p:cNvPicPr>
            <a:picLocks noChangeAspect="1"/>
          </p:cNvPicPr>
          <p:nvPr/>
        </p:nvPicPr>
        <p:blipFill>
          <a:blip r:embed="rId2"/>
          <a:stretch>
            <a:fillRect/>
          </a:stretch>
        </p:blipFill>
        <p:spPr>
          <a:xfrm>
            <a:off x="828051" y="2853008"/>
            <a:ext cx="7559895" cy="2735962"/>
          </a:xfrm>
          <a:prstGeom prst="rect">
            <a:avLst/>
          </a:prstGeom>
        </p:spPr>
      </p:pic>
    </p:spTree>
    <p:extLst>
      <p:ext uri="{BB962C8B-B14F-4D97-AF65-F5344CB8AC3E}">
        <p14:creationId xmlns:p14="http://schemas.microsoft.com/office/powerpoint/2010/main" val="1657267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Edge </a:t>
            </a:r>
            <a:r>
              <a:rPr lang="en-US" altLang="zh-CN" dirty="0" smtClean="0"/>
              <a:t>Collapse</a:t>
            </a:r>
            <a:endParaRPr lang="zh-CN" altLang="en-US" dirty="0"/>
          </a:p>
        </p:txBody>
      </p:sp>
      <p:sp>
        <p:nvSpPr>
          <p:cNvPr id="3" name="内容占位符 2"/>
          <p:cNvSpPr>
            <a:spLocks noGrp="1"/>
          </p:cNvSpPr>
          <p:nvPr>
            <p:ph idx="1"/>
          </p:nvPr>
        </p:nvSpPr>
        <p:spPr/>
        <p:txBody>
          <a:bodyPr/>
          <a:lstStyle/>
          <a:p>
            <a:r>
              <a:rPr lang="en-US" altLang="zh-CN" sz="2400" dirty="0" smtClean="0"/>
              <a:t>Using the edge collapse operator,this operator collapse and edge (v</a:t>
            </a:r>
            <a:r>
              <a:rPr lang="en-US" altLang="zh-CN" sz="2400" baseline="-25000" dirty="0" smtClean="0"/>
              <a:t>a</a:t>
            </a:r>
            <a:r>
              <a:rPr lang="en-US" altLang="zh-CN" sz="2400" dirty="0" smtClean="0"/>
              <a:t>, v</a:t>
            </a:r>
            <a:r>
              <a:rPr lang="en-US" altLang="zh-CN" sz="2400" baseline="-25000" dirty="0" smtClean="0"/>
              <a:t>b</a:t>
            </a:r>
            <a:r>
              <a:rPr lang="en-US" altLang="zh-CN" sz="2400" dirty="0" smtClean="0"/>
              <a:t>) into a single vertex v</a:t>
            </a:r>
            <a:r>
              <a:rPr lang="en-US" altLang="zh-CN" sz="2400" baseline="-25000" dirty="0" smtClean="0"/>
              <a:t>new.</a:t>
            </a:r>
            <a:r>
              <a:rPr lang="en-US" altLang="zh-CN" sz="2400" dirty="0" smtClean="0"/>
              <a:t>this new vertex maybe the subset of the (</a:t>
            </a:r>
            <a:r>
              <a:rPr lang="en-US" altLang="zh-CN" sz="2400" dirty="0"/>
              <a:t>v</a:t>
            </a:r>
            <a:r>
              <a:rPr lang="en-US" altLang="zh-CN" sz="2400" baseline="-25000" dirty="0"/>
              <a:t>a</a:t>
            </a:r>
            <a:r>
              <a:rPr lang="en-US" altLang="zh-CN" sz="2400" dirty="0"/>
              <a:t>, v</a:t>
            </a:r>
            <a:r>
              <a:rPr lang="en-US" altLang="zh-CN" sz="2400" baseline="-25000" dirty="0"/>
              <a:t>b</a:t>
            </a:r>
            <a:r>
              <a:rPr lang="en-US" altLang="zh-CN" sz="2400" dirty="0"/>
              <a:t>) </a:t>
            </a:r>
            <a:r>
              <a:rPr lang="en-US" altLang="zh-CN" sz="2400" dirty="0" smtClean="0"/>
              <a:t>.</a:t>
            </a:r>
            <a:r>
              <a:rPr lang="en-US" altLang="zh-CN" sz="2400" dirty="0"/>
              <a:t> </a:t>
            </a:r>
            <a:endParaRPr lang="en-US" altLang="zh-CN" sz="2400" dirty="0" smtClean="0"/>
          </a:p>
          <a:p>
            <a:endParaRPr lang="en-US" altLang="zh-CN" sz="2400" dirty="0" smtClean="0"/>
          </a:p>
          <a:p>
            <a:r>
              <a:rPr lang="en-US" altLang="zh-CN" sz="2400" dirty="0" smtClean="0"/>
              <a:t>This </a:t>
            </a:r>
            <a:r>
              <a:rPr lang="en-US" altLang="zh-CN" sz="2400" dirty="0"/>
              <a:t>causes </a:t>
            </a:r>
            <a:r>
              <a:rPr lang="en-US" altLang="zh-CN" sz="2400" dirty="0" smtClean="0"/>
              <a:t>the removal </a:t>
            </a:r>
            <a:r>
              <a:rPr lang="en-US" altLang="zh-CN" sz="2400" dirty="0"/>
              <a:t>of the edge (v</a:t>
            </a:r>
            <a:r>
              <a:rPr lang="en-US" altLang="zh-CN" sz="2400" baseline="-25000" dirty="0"/>
              <a:t>a</a:t>
            </a:r>
            <a:r>
              <a:rPr lang="en-US" altLang="zh-CN" sz="2400" dirty="0"/>
              <a:t>, v</a:t>
            </a:r>
            <a:r>
              <a:rPr lang="en-US" altLang="zh-CN" sz="2400" baseline="-25000" dirty="0"/>
              <a:t>b</a:t>
            </a:r>
            <a:r>
              <a:rPr lang="en-US" altLang="zh-CN" sz="2400" dirty="0"/>
              <a:t>) </a:t>
            </a:r>
            <a:r>
              <a:rPr lang="en-US" altLang="zh-CN" sz="2400" dirty="0" smtClean="0"/>
              <a:t>as </a:t>
            </a:r>
            <a:r>
              <a:rPr lang="en-US" altLang="zh-CN" sz="2400" dirty="0"/>
              <a:t>well as the triangles spanning that edge.</a:t>
            </a:r>
            <a:endParaRPr lang="zh-CN" altLang="en-US" sz="2400" baseline="-250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6</a:t>
            </a:fld>
            <a:endParaRPr lang="en-US" altLang="zh-CN"/>
          </a:p>
        </p:txBody>
      </p:sp>
    </p:spTree>
    <p:extLst>
      <p:ext uri="{BB962C8B-B14F-4D97-AF65-F5344CB8AC3E}">
        <p14:creationId xmlns:p14="http://schemas.microsoft.com/office/powerpoint/2010/main" val="2918458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Edge Collapse</a:t>
            </a:r>
            <a:endParaRPr lang="zh-CN" altLang="en-US" dirty="0"/>
          </a:p>
        </p:txBody>
      </p:sp>
      <p:sp>
        <p:nvSpPr>
          <p:cNvPr id="3" name="内容占位符 2"/>
          <p:cNvSpPr>
            <a:spLocks noGrp="1"/>
          </p:cNvSpPr>
          <p:nvPr>
            <p:ph idx="1"/>
          </p:nvPr>
        </p:nvSpPr>
        <p:spPr>
          <a:xfrm>
            <a:off x="540056" y="1356274"/>
            <a:ext cx="8229600" cy="1371318"/>
          </a:xfrm>
        </p:spPr>
        <p:txBody>
          <a:bodyPr/>
          <a:lstStyle/>
          <a:p>
            <a:r>
              <a:rPr lang="en-US" altLang="zh-CN" sz="2400" dirty="0"/>
              <a:t>The edge collapse operator has been widely used in view-independent simplification</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7</a:t>
            </a:fld>
            <a:endParaRPr lang="en-US" altLang="zh-CN"/>
          </a:p>
        </p:txBody>
      </p:sp>
      <p:pic>
        <p:nvPicPr>
          <p:cNvPr id="6" name="图片 5"/>
          <p:cNvPicPr/>
          <p:nvPr/>
        </p:nvPicPr>
        <p:blipFill>
          <a:blip r:embed="rId2"/>
          <a:stretch>
            <a:fillRect/>
          </a:stretch>
        </p:blipFill>
        <p:spPr>
          <a:xfrm>
            <a:off x="1505431" y="2727592"/>
            <a:ext cx="6119915" cy="2445696"/>
          </a:xfrm>
          <a:prstGeom prst="rect">
            <a:avLst/>
          </a:prstGeom>
        </p:spPr>
      </p:pic>
    </p:spTree>
    <p:extLst>
      <p:ext uri="{BB962C8B-B14F-4D97-AF65-F5344CB8AC3E}">
        <p14:creationId xmlns:p14="http://schemas.microsoft.com/office/powerpoint/2010/main" val="365617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Triangle </a:t>
            </a:r>
            <a:r>
              <a:rPr lang="en-US" altLang="zh-CN" dirty="0" smtClean="0"/>
              <a:t>Collapse</a:t>
            </a:r>
            <a:endParaRPr lang="zh-CN" altLang="en-US" dirty="0"/>
          </a:p>
        </p:txBody>
      </p:sp>
      <p:sp>
        <p:nvSpPr>
          <p:cNvPr id="3" name="内容占位符 2"/>
          <p:cNvSpPr>
            <a:spLocks noGrp="1"/>
          </p:cNvSpPr>
          <p:nvPr>
            <p:ph idx="1"/>
          </p:nvPr>
        </p:nvSpPr>
        <p:spPr/>
        <p:txBody>
          <a:bodyPr/>
          <a:lstStyle/>
          <a:p>
            <a:r>
              <a:rPr lang="en-US" altLang="zh-CN" sz="2400" dirty="0"/>
              <a:t>A triangle collapse operator simplifies a mesh by collapsing a triangle (v</a:t>
            </a:r>
            <a:r>
              <a:rPr lang="en-US" altLang="zh-CN" sz="2400" baseline="-25000" dirty="0"/>
              <a:t>a</a:t>
            </a:r>
            <a:r>
              <a:rPr lang="en-US" altLang="zh-CN" sz="2400" dirty="0"/>
              <a:t>, v</a:t>
            </a:r>
            <a:r>
              <a:rPr lang="en-US" altLang="zh-CN" sz="2400" baseline="-25000" dirty="0"/>
              <a:t>b</a:t>
            </a:r>
            <a:r>
              <a:rPr lang="en-US" altLang="zh-CN" sz="2400" dirty="0"/>
              <a:t>, v</a:t>
            </a:r>
            <a:r>
              <a:rPr lang="en-US" altLang="zh-CN" sz="2400" baseline="-25000" dirty="0"/>
              <a:t>c</a:t>
            </a:r>
            <a:r>
              <a:rPr lang="en-US" altLang="zh-CN" sz="2400" dirty="0"/>
              <a:t>) to </a:t>
            </a:r>
            <a:r>
              <a:rPr lang="en-US" altLang="zh-CN" sz="2400" dirty="0" smtClean="0"/>
              <a:t>a single </a:t>
            </a:r>
            <a:r>
              <a:rPr lang="en-US" altLang="zh-CN" sz="2400" dirty="0"/>
              <a:t>vertex </a:t>
            </a:r>
            <a:r>
              <a:rPr lang="en-US" altLang="zh-CN" sz="2400" dirty="0" smtClean="0"/>
              <a:t>v</a:t>
            </a:r>
            <a:r>
              <a:rPr lang="en-US" altLang="zh-CN" sz="2400" baseline="-25000" dirty="0" smtClean="0"/>
              <a:t>new</a:t>
            </a:r>
          </a:p>
          <a:p>
            <a:endParaRPr lang="en-US" altLang="zh-CN" sz="2400" baseline="-25000" dirty="0"/>
          </a:p>
          <a:p>
            <a:endParaRPr lang="en-US" altLang="zh-CN" sz="2400" baseline="-25000" dirty="0" smtClean="0"/>
          </a:p>
          <a:p>
            <a:endParaRPr lang="en-US" altLang="zh-CN" sz="2400" baseline="-25000" dirty="0"/>
          </a:p>
          <a:p>
            <a:endParaRPr lang="en-US" altLang="zh-CN" sz="2400" baseline="-25000" dirty="0" smtClean="0"/>
          </a:p>
          <a:p>
            <a:endParaRPr lang="en-US" altLang="zh-CN" sz="2400" baseline="-25000" dirty="0"/>
          </a:p>
          <a:p>
            <a:endParaRPr lang="en-US" altLang="zh-CN" sz="2400" baseline="-25000" dirty="0" smtClean="0"/>
          </a:p>
          <a:p>
            <a:endParaRPr lang="en-US" altLang="zh-CN" sz="2400" baseline="-25000" dirty="0"/>
          </a:p>
          <a:p>
            <a:endParaRPr lang="en-US" altLang="zh-CN" sz="2400" baseline="-25000" dirty="0" smtClean="0"/>
          </a:p>
          <a:p>
            <a:endParaRPr lang="en-US" altLang="zh-CN" sz="2400" baseline="-25000" dirty="0"/>
          </a:p>
          <a:p>
            <a:endParaRPr lang="en-US" altLang="zh-CN" sz="2400" baseline="-25000" dirty="0" smtClean="0"/>
          </a:p>
          <a:p>
            <a:endParaRPr lang="en-US" altLang="zh-CN" sz="2400" dirty="0" smtClean="0"/>
          </a:p>
          <a:p>
            <a:r>
              <a:rPr lang="en-US" altLang="zh-CN" sz="2400" dirty="0" smtClean="0"/>
              <a:t>A </a:t>
            </a:r>
            <a:r>
              <a:rPr lang="en-US" altLang="zh-CN" sz="2400" dirty="0"/>
              <a:t>triangle collapse is equivalent to two edge collapse</a:t>
            </a:r>
          </a:p>
          <a:p>
            <a:endParaRPr lang="zh-CN" altLang="en-US" sz="2400" baseline="-250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8</a:t>
            </a:fld>
            <a:endParaRPr lang="en-US" altLang="zh-CN"/>
          </a:p>
        </p:txBody>
      </p:sp>
      <p:pic>
        <p:nvPicPr>
          <p:cNvPr id="5" name="图片 4"/>
          <p:cNvPicPr>
            <a:picLocks noChangeAspect="1"/>
          </p:cNvPicPr>
          <p:nvPr/>
        </p:nvPicPr>
        <p:blipFill>
          <a:blip r:embed="rId2"/>
          <a:stretch>
            <a:fillRect/>
          </a:stretch>
        </p:blipFill>
        <p:spPr>
          <a:xfrm>
            <a:off x="1044049" y="2493013"/>
            <a:ext cx="6813979" cy="2628614"/>
          </a:xfrm>
          <a:prstGeom prst="rect">
            <a:avLst/>
          </a:prstGeom>
        </p:spPr>
      </p:pic>
    </p:spTree>
    <p:extLst>
      <p:ext uri="{BB962C8B-B14F-4D97-AF65-F5344CB8AC3E}">
        <p14:creationId xmlns:p14="http://schemas.microsoft.com/office/powerpoint/2010/main" val="2951082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Cell Collapse</a:t>
            </a:r>
            <a:endParaRPr lang="zh-CN" altLang="en-US" dirty="0"/>
          </a:p>
        </p:txBody>
      </p:sp>
      <p:sp>
        <p:nvSpPr>
          <p:cNvPr id="3" name="内容占位符 2"/>
          <p:cNvSpPr>
            <a:spLocks noGrp="1"/>
          </p:cNvSpPr>
          <p:nvPr>
            <p:ph idx="1"/>
          </p:nvPr>
        </p:nvSpPr>
        <p:spPr/>
        <p:txBody>
          <a:bodyPr/>
          <a:lstStyle/>
          <a:p>
            <a:r>
              <a:rPr lang="en-US" altLang="zh-CN" sz="2400" dirty="0"/>
              <a:t>The cell collapse operator simplifies the input mesh by collapsing all the vertices in </a:t>
            </a:r>
            <a:r>
              <a:rPr lang="en-US" altLang="zh-CN" sz="2400" dirty="0" smtClean="0"/>
              <a:t>a certain </a:t>
            </a:r>
            <a:r>
              <a:rPr lang="en-US" altLang="zh-CN" sz="2400" dirty="0"/>
              <a:t>volume, or cell, to a single vertex. The cell undergoing collapse could belong </a:t>
            </a:r>
            <a:r>
              <a:rPr lang="en-US" altLang="zh-CN" sz="2400" dirty="0" smtClean="0"/>
              <a:t>to a </a:t>
            </a:r>
            <a:r>
              <a:rPr lang="en-US" altLang="zh-CN" sz="2400" dirty="0"/>
              <a:t>grid</a:t>
            </a:r>
            <a:endParaRPr lang="zh-CN" altLang="en-US" sz="2400" dirty="0"/>
          </a:p>
        </p:txBody>
      </p:sp>
      <p:sp>
        <p:nvSpPr>
          <p:cNvPr id="4" name="灯片编号占位符 3"/>
          <p:cNvSpPr>
            <a:spLocks noGrp="1"/>
          </p:cNvSpPr>
          <p:nvPr>
            <p:ph type="sldNum" sz="quarter" idx="10"/>
          </p:nvPr>
        </p:nvSpPr>
        <p:spPr/>
        <p:txBody>
          <a:bodyPr/>
          <a:lstStyle/>
          <a:p>
            <a:pPr>
              <a:defRPr/>
            </a:pPr>
            <a:fld id="{89D498AC-C755-4441-91CF-B5423E78DE1A}" type="slidenum">
              <a:rPr lang="en-US" altLang="zh-CN" smtClean="0"/>
              <a:pPr>
                <a:defRPr/>
              </a:pPr>
              <a:t>9</a:t>
            </a:fld>
            <a:endParaRPr lang="en-US" altLang="zh-CN"/>
          </a:p>
        </p:txBody>
      </p:sp>
      <p:pic>
        <p:nvPicPr>
          <p:cNvPr id="5" name="图片 4"/>
          <p:cNvPicPr>
            <a:picLocks noChangeAspect="1"/>
          </p:cNvPicPr>
          <p:nvPr/>
        </p:nvPicPr>
        <p:blipFill>
          <a:blip r:embed="rId2"/>
          <a:stretch>
            <a:fillRect/>
          </a:stretch>
        </p:blipFill>
        <p:spPr>
          <a:xfrm>
            <a:off x="900051" y="3213003"/>
            <a:ext cx="7051002" cy="2087971"/>
          </a:xfrm>
          <a:prstGeom prst="rect">
            <a:avLst/>
          </a:prstGeom>
        </p:spPr>
      </p:pic>
    </p:spTree>
    <p:extLst>
      <p:ext uri="{BB962C8B-B14F-4D97-AF65-F5344CB8AC3E}">
        <p14:creationId xmlns:p14="http://schemas.microsoft.com/office/powerpoint/2010/main" val="2674883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组会报告">
  <a:themeElements>
    <a:clrScheme name="组会报告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组会报告">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altLang="en-US" sz="18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altLang="en-US" sz="18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组会报告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组会报告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组会报告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组会报告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组会报告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组会报告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组会报告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组会报告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组会报告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组会报告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组会报告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组会报告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7961</TotalTime>
  <Pages>0</Pages>
  <Words>1314</Words>
  <Characters>0</Characters>
  <Application>Microsoft Office PowerPoint</Application>
  <DocSecurity>0</DocSecurity>
  <PresentationFormat>全屏显示(4:3)</PresentationFormat>
  <Lines>0</Lines>
  <Paragraphs>206</Paragraphs>
  <Slides>42</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1" baseType="lpstr">
      <vt:lpstr>宋体</vt:lpstr>
      <vt:lpstr>Arial</vt:lpstr>
      <vt:lpstr>Calibri</vt:lpstr>
      <vt:lpstr>Cambria Math</vt:lpstr>
      <vt:lpstr>Comic Sans MS</vt:lpstr>
      <vt:lpstr>Wingdings</vt:lpstr>
      <vt:lpstr>组会报告</vt:lpstr>
      <vt:lpstr>Equation</vt:lpstr>
      <vt:lpstr>MathType 6.0 Equation</vt:lpstr>
      <vt:lpstr>Mesh Simplification</vt:lpstr>
      <vt:lpstr>Task</vt:lpstr>
      <vt:lpstr>Geometry Simplification</vt:lpstr>
      <vt:lpstr>Algorithms for Simplification</vt:lpstr>
      <vt:lpstr>Polygon Merging</vt:lpstr>
      <vt:lpstr>Edge Collapse</vt:lpstr>
      <vt:lpstr>Edge Collapse</vt:lpstr>
      <vt:lpstr>Triangle Collapse</vt:lpstr>
      <vt:lpstr>Cell Collapse</vt:lpstr>
      <vt:lpstr>Implementation for Vertex Removal</vt:lpstr>
      <vt:lpstr>Flow chart</vt:lpstr>
      <vt:lpstr>Result of Vertex Removal</vt:lpstr>
      <vt:lpstr>Implementation for Edge Collapse</vt:lpstr>
      <vt:lpstr>Compute the cost for edges</vt:lpstr>
      <vt:lpstr>Flow chart</vt:lpstr>
      <vt:lpstr>Result for Edge Collapse</vt:lpstr>
      <vt:lpstr>Result for Edge Collapse</vt:lpstr>
      <vt:lpstr>Mesh Simplification with Atrributes</vt:lpstr>
      <vt:lpstr>Colors</vt:lpstr>
      <vt:lpstr>Texture Coordinates</vt:lpstr>
      <vt:lpstr>Simplification with texture consideration</vt:lpstr>
      <vt:lpstr>Implementation</vt:lpstr>
      <vt:lpstr>Data structures</vt:lpstr>
      <vt:lpstr>Eliminate redundant control points</vt:lpstr>
      <vt:lpstr>Result 1</vt:lpstr>
      <vt:lpstr>Result 2</vt:lpstr>
      <vt:lpstr>The Graphics Rendering Pipeline</vt:lpstr>
      <vt:lpstr>The Application Stage</vt:lpstr>
      <vt:lpstr>The Geometry Stage</vt:lpstr>
      <vt:lpstr>The Rasterizer Stage</vt:lpstr>
      <vt:lpstr>Model and View Transform</vt:lpstr>
      <vt:lpstr>World Space</vt:lpstr>
      <vt:lpstr>View Space</vt:lpstr>
      <vt:lpstr>Generate LODs With C++</vt:lpstr>
      <vt:lpstr>Algorithm Class</vt:lpstr>
      <vt:lpstr>Data structures</vt:lpstr>
      <vt:lpstr>Model structure</vt:lpstr>
      <vt:lpstr>Camera</vt:lpstr>
      <vt:lpstr>Translation/Rotation</vt:lpstr>
      <vt:lpstr>SetRenderState</vt:lpstr>
      <vt:lpstr>Main References</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Self-Adaptive System for Network Nodes in OpenStack</dc:title>
  <dc:subject/>
  <dc:creator>Microsoft Office User</dc:creator>
  <cp:keywords/>
  <dc:description/>
  <cp:lastModifiedBy>欧阳金彬</cp:lastModifiedBy>
  <cp:revision>342</cp:revision>
  <dcterms:created xsi:type="dcterms:W3CDTF">2015-09-07T02:24:29Z</dcterms:created>
  <dcterms:modified xsi:type="dcterms:W3CDTF">2016-07-11T11:00:34Z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