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6"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07F9D9-7474-4D8E-A0A8-4913D3AE2EDC}"/>
              </a:ext>
            </a:extLst>
          </p:cNvPr>
          <p:cNvSpPr>
            <a:spLocks noGrp="1"/>
          </p:cNvSpPr>
          <p:nvPr>
            <p:ph type="ctrTitle"/>
          </p:nvPr>
        </p:nvSpPr>
        <p:spPr/>
        <p:txBody>
          <a:bodyPr/>
          <a:lstStyle/>
          <a:p>
            <a:r>
              <a:rPr lang="tr-TR" sz="4800" dirty="0"/>
              <a:t>ELM 463 Görüntü işleme</a:t>
            </a:r>
            <a:br>
              <a:rPr lang="tr-TR" sz="4800" dirty="0"/>
            </a:br>
            <a:r>
              <a:rPr lang="tr-TR" sz="4800" dirty="0"/>
              <a:t>dönem projesi</a:t>
            </a:r>
            <a:br>
              <a:rPr lang="tr-TR" sz="4800" dirty="0"/>
            </a:br>
            <a:r>
              <a:rPr lang="tr-TR" sz="2400" dirty="0"/>
              <a:t>’Görüntüdeki aracın tespit edilmesi’</a:t>
            </a:r>
          </a:p>
        </p:txBody>
      </p:sp>
      <p:sp>
        <p:nvSpPr>
          <p:cNvPr id="3" name="Alt Başlık 2">
            <a:extLst>
              <a:ext uri="{FF2B5EF4-FFF2-40B4-BE49-F238E27FC236}">
                <a16:creationId xmlns:a16="http://schemas.microsoft.com/office/drawing/2014/main" id="{D2066424-16BD-4E93-84C0-31932B453B54}"/>
              </a:ext>
            </a:extLst>
          </p:cNvPr>
          <p:cNvSpPr>
            <a:spLocks noGrp="1"/>
          </p:cNvSpPr>
          <p:nvPr>
            <p:ph type="subTitle" idx="1"/>
          </p:nvPr>
        </p:nvSpPr>
        <p:spPr/>
        <p:txBody>
          <a:bodyPr>
            <a:normAutofit fontScale="92500" lnSpcReduction="10000"/>
          </a:bodyPr>
          <a:lstStyle/>
          <a:p>
            <a:endParaRPr lang="tr-TR" dirty="0"/>
          </a:p>
          <a:p>
            <a:endParaRPr lang="tr-TR" dirty="0"/>
          </a:p>
          <a:p>
            <a:r>
              <a:rPr lang="tr-TR" dirty="0"/>
              <a:t>Öykü Arslan - 1801022013</a:t>
            </a:r>
          </a:p>
        </p:txBody>
      </p:sp>
    </p:spTree>
    <p:extLst>
      <p:ext uri="{BB962C8B-B14F-4D97-AF65-F5344CB8AC3E}">
        <p14:creationId xmlns:p14="http://schemas.microsoft.com/office/powerpoint/2010/main" val="1846964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Test Verileri (2)</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Test Verisi 2</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7" name="Resim 6" descr="araba, ulaşım içeren bir resim&#10;&#10;Açıklama otomatik olarak oluşturuldu">
            <a:extLst>
              <a:ext uri="{FF2B5EF4-FFF2-40B4-BE49-F238E27FC236}">
                <a16:creationId xmlns:a16="http://schemas.microsoft.com/office/drawing/2014/main" id="{1EADB0CA-84B1-40F7-95A4-D1208F272588}"/>
              </a:ext>
            </a:extLst>
          </p:cNvPr>
          <p:cNvPicPr>
            <a:picLocks noChangeAspect="1"/>
          </p:cNvPicPr>
          <p:nvPr/>
        </p:nvPicPr>
        <p:blipFill>
          <a:blip r:embed="rId2"/>
          <a:stretch>
            <a:fillRect/>
          </a:stretch>
        </p:blipFill>
        <p:spPr>
          <a:xfrm>
            <a:off x="1870722" y="2919069"/>
            <a:ext cx="3916423" cy="2372022"/>
          </a:xfrm>
          <a:prstGeom prst="rect">
            <a:avLst/>
          </a:prstGeom>
        </p:spPr>
      </p:pic>
      <p:pic>
        <p:nvPicPr>
          <p:cNvPr id="10" name="İçerik Yer Tutucusu 9">
            <a:extLst>
              <a:ext uri="{FF2B5EF4-FFF2-40B4-BE49-F238E27FC236}">
                <a16:creationId xmlns:a16="http://schemas.microsoft.com/office/drawing/2014/main" id="{E28D8FDA-EA64-49D5-B1FE-A4A790EB33E8}"/>
              </a:ext>
            </a:extLst>
          </p:cNvPr>
          <p:cNvPicPr>
            <a:picLocks noGrp="1" noChangeAspect="1"/>
          </p:cNvPicPr>
          <p:nvPr>
            <p:ph sz="quarter" idx="4"/>
          </p:nvPr>
        </p:nvPicPr>
        <p:blipFill>
          <a:blip r:embed="rId3"/>
          <a:stretch>
            <a:fillRect/>
          </a:stretch>
        </p:blipFill>
        <p:spPr>
          <a:xfrm>
            <a:off x="6625008" y="2919069"/>
            <a:ext cx="3957666" cy="2372022"/>
          </a:xfrm>
          <a:prstGeom prst="rect">
            <a:avLst/>
          </a:prstGeom>
        </p:spPr>
      </p:pic>
    </p:spTree>
    <p:extLst>
      <p:ext uri="{BB962C8B-B14F-4D97-AF65-F5344CB8AC3E}">
        <p14:creationId xmlns:p14="http://schemas.microsoft.com/office/powerpoint/2010/main" val="339695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Test Verileri (3)</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Test Verisi 3</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12" name="Resim 11">
            <a:extLst>
              <a:ext uri="{FF2B5EF4-FFF2-40B4-BE49-F238E27FC236}">
                <a16:creationId xmlns:a16="http://schemas.microsoft.com/office/drawing/2014/main" id="{39738A48-3498-4928-9158-4E8DDD08985E}"/>
              </a:ext>
            </a:extLst>
          </p:cNvPr>
          <p:cNvPicPr>
            <a:picLocks noChangeAspect="1"/>
          </p:cNvPicPr>
          <p:nvPr/>
        </p:nvPicPr>
        <p:blipFill>
          <a:blip r:embed="rId2"/>
          <a:stretch>
            <a:fillRect/>
          </a:stretch>
        </p:blipFill>
        <p:spPr>
          <a:xfrm>
            <a:off x="1863986" y="2728403"/>
            <a:ext cx="4007528" cy="1920274"/>
          </a:xfrm>
          <a:prstGeom prst="rect">
            <a:avLst/>
          </a:prstGeom>
        </p:spPr>
      </p:pic>
      <p:pic>
        <p:nvPicPr>
          <p:cNvPr id="16" name="İçerik Yer Tutucusu 15">
            <a:extLst>
              <a:ext uri="{FF2B5EF4-FFF2-40B4-BE49-F238E27FC236}">
                <a16:creationId xmlns:a16="http://schemas.microsoft.com/office/drawing/2014/main" id="{704F22CE-AA8C-452E-A3FB-47CA616C97FD}"/>
              </a:ext>
            </a:extLst>
          </p:cNvPr>
          <p:cNvPicPr>
            <a:picLocks noGrp="1" noChangeAspect="1"/>
          </p:cNvPicPr>
          <p:nvPr>
            <p:ph sz="quarter" idx="4"/>
          </p:nvPr>
        </p:nvPicPr>
        <p:blipFill>
          <a:blip r:embed="rId3"/>
          <a:stretch>
            <a:fillRect/>
          </a:stretch>
        </p:blipFill>
        <p:spPr>
          <a:xfrm>
            <a:off x="6642072" y="2728403"/>
            <a:ext cx="3354027" cy="1910240"/>
          </a:xfrm>
        </p:spPr>
      </p:pic>
    </p:spTree>
    <p:extLst>
      <p:ext uri="{BB962C8B-B14F-4D97-AF65-F5344CB8AC3E}">
        <p14:creationId xmlns:p14="http://schemas.microsoft.com/office/powerpoint/2010/main" val="374337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Test Verileri (4)</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Test Verisi 4</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9" name="Resim 8" descr="bina, zemin, araba, açık hava içeren bir resim&#10;&#10;Açıklama otomatik olarak oluşturuldu">
            <a:extLst>
              <a:ext uri="{FF2B5EF4-FFF2-40B4-BE49-F238E27FC236}">
                <a16:creationId xmlns:a16="http://schemas.microsoft.com/office/drawing/2014/main" id="{4E1FB5CD-C793-4491-B8F2-0D6F0AB23E86}"/>
              </a:ext>
            </a:extLst>
          </p:cNvPr>
          <p:cNvPicPr>
            <a:picLocks noChangeAspect="1"/>
          </p:cNvPicPr>
          <p:nvPr/>
        </p:nvPicPr>
        <p:blipFill>
          <a:blip r:embed="rId2"/>
          <a:stretch>
            <a:fillRect/>
          </a:stretch>
        </p:blipFill>
        <p:spPr>
          <a:xfrm>
            <a:off x="1899497" y="2837179"/>
            <a:ext cx="3666802" cy="2025161"/>
          </a:xfrm>
          <a:prstGeom prst="rect">
            <a:avLst/>
          </a:prstGeom>
        </p:spPr>
      </p:pic>
      <p:pic>
        <p:nvPicPr>
          <p:cNvPr id="12" name="Resim 11" descr="bina, zemin, araba, açık hava içeren bir resim&#10;&#10;Açıklama otomatik olarak oluşturuldu">
            <a:extLst>
              <a:ext uri="{FF2B5EF4-FFF2-40B4-BE49-F238E27FC236}">
                <a16:creationId xmlns:a16="http://schemas.microsoft.com/office/drawing/2014/main" id="{732FAA64-6651-4900-BAA3-ED202871E448}"/>
              </a:ext>
            </a:extLst>
          </p:cNvPr>
          <p:cNvPicPr>
            <a:picLocks noChangeAspect="1"/>
          </p:cNvPicPr>
          <p:nvPr/>
        </p:nvPicPr>
        <p:blipFill>
          <a:blip r:embed="rId2"/>
          <a:stretch>
            <a:fillRect/>
          </a:stretch>
        </p:blipFill>
        <p:spPr>
          <a:xfrm>
            <a:off x="1899497" y="2822196"/>
            <a:ext cx="3666802" cy="2025161"/>
          </a:xfrm>
          <a:prstGeom prst="rect">
            <a:avLst/>
          </a:prstGeom>
        </p:spPr>
      </p:pic>
      <p:pic>
        <p:nvPicPr>
          <p:cNvPr id="13" name="Resim 12" descr="yeşil, zemin, açık hava, renkli içeren bir resim&#10;&#10;Açıklama otomatik olarak oluşturuldu">
            <a:extLst>
              <a:ext uri="{FF2B5EF4-FFF2-40B4-BE49-F238E27FC236}">
                <a16:creationId xmlns:a16="http://schemas.microsoft.com/office/drawing/2014/main" id="{8D1508CB-1741-4C42-A039-4B7939398060}"/>
              </a:ext>
            </a:extLst>
          </p:cNvPr>
          <p:cNvPicPr>
            <a:picLocks noChangeAspect="1"/>
          </p:cNvPicPr>
          <p:nvPr/>
        </p:nvPicPr>
        <p:blipFill>
          <a:blip r:embed="rId3"/>
          <a:stretch>
            <a:fillRect/>
          </a:stretch>
        </p:blipFill>
        <p:spPr>
          <a:xfrm>
            <a:off x="6625703" y="2777166"/>
            <a:ext cx="3878060" cy="2085174"/>
          </a:xfrm>
          <a:prstGeom prst="rect">
            <a:avLst/>
          </a:prstGeom>
        </p:spPr>
      </p:pic>
    </p:spTree>
    <p:extLst>
      <p:ext uri="{BB962C8B-B14F-4D97-AF65-F5344CB8AC3E}">
        <p14:creationId xmlns:p14="http://schemas.microsoft.com/office/powerpoint/2010/main" val="418160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Test Verileri (5)</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Test Verisi 5</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8" name="Resim 7" descr="yol, otoban, bulanık içeren bir resim&#10;&#10;Açıklama otomatik olarak oluşturuldu">
            <a:extLst>
              <a:ext uri="{FF2B5EF4-FFF2-40B4-BE49-F238E27FC236}">
                <a16:creationId xmlns:a16="http://schemas.microsoft.com/office/drawing/2014/main" id="{EBDF5756-F72F-4C70-BCED-1079BB3359D9}"/>
              </a:ext>
            </a:extLst>
          </p:cNvPr>
          <p:cNvPicPr>
            <a:picLocks noChangeAspect="1"/>
          </p:cNvPicPr>
          <p:nvPr/>
        </p:nvPicPr>
        <p:blipFill>
          <a:blip r:embed="rId2"/>
          <a:stretch>
            <a:fillRect/>
          </a:stretch>
        </p:blipFill>
        <p:spPr>
          <a:xfrm>
            <a:off x="1896696" y="2738436"/>
            <a:ext cx="3850703" cy="2437245"/>
          </a:xfrm>
          <a:prstGeom prst="rect">
            <a:avLst/>
          </a:prstGeom>
        </p:spPr>
      </p:pic>
      <p:pic>
        <p:nvPicPr>
          <p:cNvPr id="11" name="İçerik Yer Tutucusu 10" descr="yol, yeşil, açık hava, araba içeren bir resim&#10;&#10;Açıklama otomatik olarak oluşturuldu">
            <a:extLst>
              <a:ext uri="{FF2B5EF4-FFF2-40B4-BE49-F238E27FC236}">
                <a16:creationId xmlns:a16="http://schemas.microsoft.com/office/drawing/2014/main" id="{0C84E363-2FA4-4D26-8013-38AE9284F7F7}"/>
              </a:ext>
            </a:extLst>
          </p:cNvPr>
          <p:cNvPicPr>
            <a:picLocks noGrp="1" noChangeAspect="1"/>
          </p:cNvPicPr>
          <p:nvPr>
            <p:ph sz="quarter" idx="4"/>
          </p:nvPr>
        </p:nvPicPr>
        <p:blipFill>
          <a:blip r:embed="rId3"/>
          <a:stretch>
            <a:fillRect/>
          </a:stretch>
        </p:blipFill>
        <p:spPr>
          <a:xfrm>
            <a:off x="6650446" y="2738436"/>
            <a:ext cx="3788214" cy="2471655"/>
          </a:xfrm>
          <a:prstGeom prst="rect">
            <a:avLst/>
          </a:prstGeom>
        </p:spPr>
      </p:pic>
    </p:spTree>
    <p:extLst>
      <p:ext uri="{BB962C8B-B14F-4D97-AF65-F5344CB8AC3E}">
        <p14:creationId xmlns:p14="http://schemas.microsoft.com/office/powerpoint/2010/main" val="170834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EAF81-A651-4DC3-A6C6-88E2BA898773}"/>
              </a:ext>
            </a:extLst>
          </p:cNvPr>
          <p:cNvSpPr>
            <a:spLocks noGrp="1"/>
          </p:cNvSpPr>
          <p:nvPr>
            <p:ph type="title"/>
          </p:nvPr>
        </p:nvSpPr>
        <p:spPr/>
        <p:txBody>
          <a:bodyPr/>
          <a:lstStyle/>
          <a:p>
            <a:r>
              <a:rPr lang="tr-TR" dirty="0"/>
              <a:t>Sonuç – Yorum </a:t>
            </a:r>
          </a:p>
        </p:txBody>
      </p:sp>
      <p:sp>
        <p:nvSpPr>
          <p:cNvPr id="3" name="İçerik Yer Tutucusu 2">
            <a:extLst>
              <a:ext uri="{FF2B5EF4-FFF2-40B4-BE49-F238E27FC236}">
                <a16:creationId xmlns:a16="http://schemas.microsoft.com/office/drawing/2014/main" id="{8E423B14-087C-44F6-AD03-366E05F96801}"/>
              </a:ext>
            </a:extLst>
          </p:cNvPr>
          <p:cNvSpPr>
            <a:spLocks noGrp="1"/>
          </p:cNvSpPr>
          <p:nvPr>
            <p:ph idx="1"/>
          </p:nvPr>
        </p:nvSpPr>
        <p:spPr>
          <a:xfrm>
            <a:off x="1371600" y="1606858"/>
            <a:ext cx="10435701" cy="4856085"/>
          </a:xfrm>
        </p:spPr>
        <p:txBody>
          <a:bodyPr>
            <a:normAutofit/>
          </a:bodyPr>
          <a:lstStyle/>
          <a:p>
            <a:r>
              <a:rPr lang="tr-TR" dirty="0">
                <a:effectLst/>
                <a:latin typeface="Times New Roman" panose="02020603050405020304" pitchFamily="18" charset="0"/>
                <a:ea typeface="Calibri" panose="020F0502020204030204" pitchFamily="34" charset="0"/>
                <a:cs typeface="Times New Roman" panose="02020603050405020304" pitchFamily="18" charset="0"/>
              </a:rPr>
              <a:t>Bu projede araçların kaldırımlara park etmesi probleminden yola çıkılarak bir araba tespiti algoritması geliştirilmiştir.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Python</a:t>
            </a:r>
            <a:r>
              <a:rPr lang="tr-TR" dirty="0">
                <a:effectLst/>
                <a:latin typeface="Times New Roman" panose="02020603050405020304" pitchFamily="18" charset="0"/>
                <a:ea typeface="Calibri" panose="020F0502020204030204" pitchFamily="34" charset="0"/>
                <a:cs typeface="Times New Roman" panose="02020603050405020304" pitchFamily="18" charset="0"/>
              </a:rPr>
              <a:t> programı ve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OpenCv</a:t>
            </a:r>
            <a:r>
              <a:rPr lang="tr-TR" dirty="0">
                <a:effectLst/>
                <a:latin typeface="Times New Roman" panose="02020603050405020304" pitchFamily="18" charset="0"/>
                <a:ea typeface="Calibri" panose="020F0502020204030204" pitchFamily="34" charset="0"/>
                <a:cs typeface="Times New Roman" panose="02020603050405020304" pitchFamily="18" charset="0"/>
              </a:rPr>
              <a:t> kütüphanesi kullanılmıştır.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Methodlar</a:t>
            </a:r>
            <a:r>
              <a:rPr lang="tr-TR" dirty="0">
                <a:effectLst/>
                <a:latin typeface="Times New Roman" panose="02020603050405020304" pitchFamily="18" charset="0"/>
                <a:ea typeface="Calibri" panose="020F0502020204030204" pitchFamily="34" charset="0"/>
                <a:cs typeface="Times New Roman" panose="02020603050405020304" pitchFamily="18" charset="0"/>
              </a:rPr>
              <a:t> ilk olarak ayrı ayrı araştırılmış olup, ardından birleştirilerek bir algoritma geliştirilmiştir. Bazı görüntüler için olumlu sonuçlar elde edilirken bazı görüntüler için olumsuz sonuçlar elde edilmiştir. Test ve eğitim verilerindeki fotoğraflar zor, kolay ,orta olacak şekilde seçilmiştir. Bu projede görüntü işleme yöntemleri pekiştirilmiş olup, kullanım alanlarına daha fazla hakim olunmuştur. Ancak Çözülemeyen problemlerden biri arka plandaki gürültüden kurtulmak olmuştur. Algoritma tasarlanırken arka planın yok edilememesi büyük bir sorun olmuştur. Başta bir maske tasarlanarak gürültüden kurtulmaya çalışılmıştır ancak başarılı olunamamıştır. Çünkü her görüntü için bu yöntem değişkenlik göstermiştir ve sonunda vazgeçilmiştir. Ardından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opening</a:t>
            </a:r>
            <a:r>
              <a:rPr lang="tr-TR" dirty="0">
                <a:effectLst/>
                <a:latin typeface="Times New Roman" panose="02020603050405020304" pitchFamily="18" charset="0"/>
                <a:ea typeface="Calibri" panose="020F0502020204030204" pitchFamily="34" charset="0"/>
                <a:cs typeface="Times New Roman" panose="02020603050405020304" pitchFamily="18" charset="0"/>
              </a:rPr>
              <a:t> yöntemi uygulanarak sorunun büyük çoğunluğu giderilmiştir.  Kullanılan diğer </a:t>
            </a:r>
            <a:r>
              <a:rPr lang="tr-TR" dirty="0" err="1">
                <a:effectLst/>
                <a:latin typeface="Times New Roman" panose="02020603050405020304" pitchFamily="18" charset="0"/>
                <a:ea typeface="Calibri" panose="020F0502020204030204" pitchFamily="34" charset="0"/>
                <a:cs typeface="Times New Roman" panose="02020603050405020304" pitchFamily="18" charset="0"/>
              </a:rPr>
              <a:t>threshold</a:t>
            </a:r>
            <a:r>
              <a:rPr lang="tr-TR" dirty="0">
                <a:effectLst/>
                <a:latin typeface="Times New Roman" panose="02020603050405020304" pitchFamily="18" charset="0"/>
                <a:ea typeface="Calibri" panose="020F0502020204030204" pitchFamily="34" charset="0"/>
                <a:cs typeface="Times New Roman" panose="02020603050405020304" pitchFamily="18" charset="0"/>
              </a:rPr>
              <a:t> yöntemleri ise derlemesi çok uzun zaman aldığından kullanılmamıştır.</a:t>
            </a:r>
          </a:p>
          <a:p>
            <a:pPr marL="0" indent="0">
              <a:buNone/>
            </a:pP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r>
              <a:rPr lang="tr-TR" dirty="0"/>
              <a:t>Ortalama başarı yüzdesi %70 olduğu düşünülmektedir.</a:t>
            </a:r>
          </a:p>
        </p:txBody>
      </p:sp>
    </p:spTree>
    <p:extLst>
      <p:ext uri="{BB962C8B-B14F-4D97-AF65-F5344CB8AC3E}">
        <p14:creationId xmlns:p14="http://schemas.microsoft.com/office/powerpoint/2010/main" val="426513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81ACCE-7F8D-4185-9364-45ABA5793909}"/>
              </a:ext>
            </a:extLst>
          </p:cNvPr>
          <p:cNvSpPr>
            <a:spLocks noGrp="1"/>
          </p:cNvSpPr>
          <p:nvPr>
            <p:ph type="title"/>
          </p:nvPr>
        </p:nvSpPr>
        <p:spPr/>
        <p:txBody>
          <a:bodyPr/>
          <a:lstStyle/>
          <a:p>
            <a:r>
              <a:rPr lang="tr-TR" dirty="0"/>
              <a:t>teşekkürler</a:t>
            </a:r>
          </a:p>
        </p:txBody>
      </p:sp>
      <p:sp>
        <p:nvSpPr>
          <p:cNvPr id="3" name="Metin Yer Tutucusu 2">
            <a:extLst>
              <a:ext uri="{FF2B5EF4-FFF2-40B4-BE49-F238E27FC236}">
                <a16:creationId xmlns:a16="http://schemas.microsoft.com/office/drawing/2014/main" id="{F9C82063-5F6D-4AFB-AEEE-F02A2AFC0A04}"/>
              </a:ext>
            </a:extLst>
          </p:cNvPr>
          <p:cNvSpPr>
            <a:spLocks noGrp="1"/>
          </p:cNvSpPr>
          <p:nvPr>
            <p:ph type="body" idx="1"/>
          </p:nvPr>
        </p:nvSpPr>
        <p:spPr/>
        <p:txBody>
          <a:bodyPr/>
          <a:lstStyle/>
          <a:p>
            <a:r>
              <a:rPr lang="tr-TR" dirty="0"/>
              <a:t>Öykü Arslan</a:t>
            </a:r>
          </a:p>
        </p:txBody>
      </p:sp>
    </p:spTree>
    <p:extLst>
      <p:ext uri="{BB962C8B-B14F-4D97-AF65-F5344CB8AC3E}">
        <p14:creationId xmlns:p14="http://schemas.microsoft.com/office/powerpoint/2010/main" val="154176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EB4563-9743-4281-8C6D-2597FF1DA568}"/>
              </a:ext>
            </a:extLst>
          </p:cNvPr>
          <p:cNvSpPr>
            <a:spLocks noGrp="1"/>
          </p:cNvSpPr>
          <p:nvPr>
            <p:ph type="title"/>
          </p:nvPr>
        </p:nvSpPr>
        <p:spPr/>
        <p:txBody>
          <a:bodyPr/>
          <a:lstStyle/>
          <a:p>
            <a:r>
              <a:rPr lang="tr-TR" dirty="0"/>
              <a:t>Problem</a:t>
            </a:r>
          </a:p>
        </p:txBody>
      </p:sp>
      <p:sp>
        <p:nvSpPr>
          <p:cNvPr id="3" name="İçerik Yer Tutucusu 2">
            <a:extLst>
              <a:ext uri="{FF2B5EF4-FFF2-40B4-BE49-F238E27FC236}">
                <a16:creationId xmlns:a16="http://schemas.microsoft.com/office/drawing/2014/main" id="{B3AE8548-B9E3-4AF4-BC16-2D0AB2D8D849}"/>
              </a:ext>
            </a:extLst>
          </p:cNvPr>
          <p:cNvSpPr>
            <a:spLocks noGrp="1"/>
          </p:cNvSpPr>
          <p:nvPr>
            <p:ph idx="1"/>
          </p:nvPr>
        </p:nvSpPr>
        <p:spPr/>
        <p:txBody>
          <a:bodyPr>
            <a:normAutofit/>
          </a:bodyPr>
          <a:lstStyle/>
          <a:p>
            <a:pPr marL="457200">
              <a:lnSpc>
                <a:spcPct val="107000"/>
              </a:lnSpc>
            </a:pP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Araçların kaldırımlara park edilmesi yayalar için ciddi bir sorun ve tehlike oluşturmaktadır. Bu sorundan yola çıkılarak görüntü işlemeyle araba tespiti problemi üzerinde durulmuştur.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marL="73152" indent="0">
              <a:lnSpc>
                <a:spcPct val="107000"/>
              </a:lnSpc>
              <a:buNone/>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Bu projede amaç, arabaların tespit edilmesidir. Bu problemin çözümünde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eşikleme</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ayrıt saptama, morfolojik operatörler, çizgi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tespiti, filtreleme yöntemleri kullanılarak problemin çözülmesi hedeflenmiştir.</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8953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F28DFA-8D44-4C94-B715-D3C6DFF47A2C}"/>
              </a:ext>
            </a:extLst>
          </p:cNvPr>
          <p:cNvSpPr>
            <a:spLocks noGrp="1"/>
          </p:cNvSpPr>
          <p:nvPr>
            <p:ph type="title"/>
          </p:nvPr>
        </p:nvSpPr>
        <p:spPr/>
        <p:txBody>
          <a:bodyPr/>
          <a:lstStyle/>
          <a:p>
            <a:r>
              <a:rPr lang="tr-TR" dirty="0"/>
              <a:t>Yöntemlerin Belirlenmesi</a:t>
            </a:r>
          </a:p>
        </p:txBody>
      </p:sp>
      <p:pic>
        <p:nvPicPr>
          <p:cNvPr id="8" name="İçerik Yer Tutucusu 7">
            <a:extLst>
              <a:ext uri="{FF2B5EF4-FFF2-40B4-BE49-F238E27FC236}">
                <a16:creationId xmlns:a16="http://schemas.microsoft.com/office/drawing/2014/main" id="{ADBF7403-AB14-4710-8A98-FBCFA7B8B9E1}"/>
              </a:ext>
            </a:extLst>
          </p:cNvPr>
          <p:cNvPicPr>
            <a:picLocks noGrp="1" noChangeAspect="1"/>
          </p:cNvPicPr>
          <p:nvPr>
            <p:ph sz="half" idx="2"/>
          </p:nvPr>
        </p:nvPicPr>
        <p:blipFill>
          <a:blip r:embed="rId2"/>
          <a:stretch>
            <a:fillRect/>
          </a:stretch>
        </p:blipFill>
        <p:spPr>
          <a:xfrm>
            <a:off x="924339" y="1757350"/>
            <a:ext cx="2422175" cy="2035936"/>
          </a:xfrm>
        </p:spPr>
      </p:pic>
      <p:pic>
        <p:nvPicPr>
          <p:cNvPr id="14" name="Resim 13">
            <a:extLst>
              <a:ext uri="{FF2B5EF4-FFF2-40B4-BE49-F238E27FC236}">
                <a16:creationId xmlns:a16="http://schemas.microsoft.com/office/drawing/2014/main" id="{C9AC428D-CBB0-43D5-90E8-801D245584D9}"/>
              </a:ext>
            </a:extLst>
          </p:cNvPr>
          <p:cNvPicPr>
            <a:picLocks noChangeAspect="1"/>
          </p:cNvPicPr>
          <p:nvPr/>
        </p:nvPicPr>
        <p:blipFill>
          <a:blip r:embed="rId3"/>
          <a:stretch>
            <a:fillRect/>
          </a:stretch>
        </p:blipFill>
        <p:spPr>
          <a:xfrm>
            <a:off x="3633736" y="1757350"/>
            <a:ext cx="2351267" cy="2035936"/>
          </a:xfrm>
          <a:prstGeom prst="rect">
            <a:avLst/>
          </a:prstGeom>
        </p:spPr>
      </p:pic>
      <p:pic>
        <p:nvPicPr>
          <p:cNvPr id="16" name="Resim 15">
            <a:extLst>
              <a:ext uri="{FF2B5EF4-FFF2-40B4-BE49-F238E27FC236}">
                <a16:creationId xmlns:a16="http://schemas.microsoft.com/office/drawing/2014/main" id="{5D9C933C-A326-4BC7-A568-ED18B6C1F6E4}"/>
              </a:ext>
            </a:extLst>
          </p:cNvPr>
          <p:cNvPicPr>
            <a:picLocks noChangeAspect="1"/>
          </p:cNvPicPr>
          <p:nvPr/>
        </p:nvPicPr>
        <p:blipFill>
          <a:blip r:embed="rId4"/>
          <a:stretch>
            <a:fillRect/>
          </a:stretch>
        </p:blipFill>
        <p:spPr>
          <a:xfrm>
            <a:off x="924339" y="4183779"/>
            <a:ext cx="2422175" cy="2136373"/>
          </a:xfrm>
          <a:prstGeom prst="rect">
            <a:avLst/>
          </a:prstGeom>
        </p:spPr>
      </p:pic>
      <p:pic>
        <p:nvPicPr>
          <p:cNvPr id="17" name="Resim 16">
            <a:extLst>
              <a:ext uri="{FF2B5EF4-FFF2-40B4-BE49-F238E27FC236}">
                <a16:creationId xmlns:a16="http://schemas.microsoft.com/office/drawing/2014/main" id="{C4186B89-7FD2-4C5A-A2EC-21414E3CA4C8}"/>
              </a:ext>
            </a:extLst>
          </p:cNvPr>
          <p:cNvPicPr>
            <a:picLocks noChangeAspect="1"/>
          </p:cNvPicPr>
          <p:nvPr/>
        </p:nvPicPr>
        <p:blipFill>
          <a:blip r:embed="rId5"/>
          <a:stretch>
            <a:fillRect/>
          </a:stretch>
        </p:blipFill>
        <p:spPr>
          <a:xfrm>
            <a:off x="6284375" y="1754421"/>
            <a:ext cx="2351268" cy="2103766"/>
          </a:xfrm>
          <a:prstGeom prst="rect">
            <a:avLst/>
          </a:prstGeom>
        </p:spPr>
      </p:pic>
      <p:pic>
        <p:nvPicPr>
          <p:cNvPr id="19" name="Resim 18">
            <a:extLst>
              <a:ext uri="{FF2B5EF4-FFF2-40B4-BE49-F238E27FC236}">
                <a16:creationId xmlns:a16="http://schemas.microsoft.com/office/drawing/2014/main" id="{D82B62DF-1C38-4832-B8E4-98E8A1172C96}"/>
              </a:ext>
            </a:extLst>
          </p:cNvPr>
          <p:cNvPicPr>
            <a:picLocks noChangeAspect="1"/>
          </p:cNvPicPr>
          <p:nvPr/>
        </p:nvPicPr>
        <p:blipFill>
          <a:blip r:embed="rId6"/>
          <a:stretch>
            <a:fillRect/>
          </a:stretch>
        </p:blipFill>
        <p:spPr>
          <a:xfrm>
            <a:off x="6313971" y="4183778"/>
            <a:ext cx="2471776" cy="2136373"/>
          </a:xfrm>
          <a:prstGeom prst="rect">
            <a:avLst/>
          </a:prstGeom>
        </p:spPr>
      </p:pic>
      <p:pic>
        <p:nvPicPr>
          <p:cNvPr id="21" name="Resim 20">
            <a:extLst>
              <a:ext uri="{FF2B5EF4-FFF2-40B4-BE49-F238E27FC236}">
                <a16:creationId xmlns:a16="http://schemas.microsoft.com/office/drawing/2014/main" id="{68867451-B8D3-485A-A8E7-28CB17AE02D6}"/>
              </a:ext>
            </a:extLst>
          </p:cNvPr>
          <p:cNvPicPr>
            <a:picLocks noChangeAspect="1"/>
          </p:cNvPicPr>
          <p:nvPr/>
        </p:nvPicPr>
        <p:blipFill>
          <a:blip r:embed="rId7"/>
          <a:stretch>
            <a:fillRect/>
          </a:stretch>
        </p:blipFill>
        <p:spPr>
          <a:xfrm>
            <a:off x="8905134" y="1754421"/>
            <a:ext cx="2416487" cy="2103766"/>
          </a:xfrm>
          <a:prstGeom prst="rect">
            <a:avLst/>
          </a:prstGeom>
        </p:spPr>
      </p:pic>
      <p:pic>
        <p:nvPicPr>
          <p:cNvPr id="23" name="Resim 22">
            <a:extLst>
              <a:ext uri="{FF2B5EF4-FFF2-40B4-BE49-F238E27FC236}">
                <a16:creationId xmlns:a16="http://schemas.microsoft.com/office/drawing/2014/main" id="{8BA398BF-9635-4266-B3E5-3CCA80A5E7D4}"/>
              </a:ext>
            </a:extLst>
          </p:cNvPr>
          <p:cNvPicPr>
            <a:picLocks noChangeAspect="1"/>
          </p:cNvPicPr>
          <p:nvPr/>
        </p:nvPicPr>
        <p:blipFill>
          <a:blip r:embed="rId8"/>
          <a:stretch>
            <a:fillRect/>
          </a:stretch>
        </p:blipFill>
        <p:spPr>
          <a:xfrm>
            <a:off x="8988050" y="4183778"/>
            <a:ext cx="2393015" cy="2089476"/>
          </a:xfrm>
          <a:prstGeom prst="rect">
            <a:avLst/>
          </a:prstGeom>
        </p:spPr>
      </p:pic>
      <p:pic>
        <p:nvPicPr>
          <p:cNvPr id="4" name="Resim 3">
            <a:extLst>
              <a:ext uri="{FF2B5EF4-FFF2-40B4-BE49-F238E27FC236}">
                <a16:creationId xmlns:a16="http://schemas.microsoft.com/office/drawing/2014/main" id="{6DAF24DF-12DD-4879-88BF-F79B11054D60}"/>
              </a:ext>
            </a:extLst>
          </p:cNvPr>
          <p:cNvPicPr>
            <a:picLocks noChangeAspect="1"/>
          </p:cNvPicPr>
          <p:nvPr/>
        </p:nvPicPr>
        <p:blipFill>
          <a:blip r:embed="rId9"/>
          <a:stretch>
            <a:fillRect/>
          </a:stretch>
        </p:blipFill>
        <p:spPr>
          <a:xfrm>
            <a:off x="3633736" y="4203929"/>
            <a:ext cx="2483524" cy="2193053"/>
          </a:xfrm>
          <a:prstGeom prst="rect">
            <a:avLst/>
          </a:prstGeom>
        </p:spPr>
      </p:pic>
    </p:spTree>
    <p:extLst>
      <p:ext uri="{BB962C8B-B14F-4D97-AF65-F5344CB8AC3E}">
        <p14:creationId xmlns:p14="http://schemas.microsoft.com/office/powerpoint/2010/main" val="45836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Eğitim Verileri (1)</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Eğitim Verisi 1</a:t>
            </a:r>
          </a:p>
          <a:p>
            <a:endParaRPr lang="tr-TR" dirty="0"/>
          </a:p>
        </p:txBody>
      </p:sp>
      <p:pic>
        <p:nvPicPr>
          <p:cNvPr id="8" name="İçerik Yer Tutucusu 7">
            <a:extLst>
              <a:ext uri="{FF2B5EF4-FFF2-40B4-BE49-F238E27FC236}">
                <a16:creationId xmlns:a16="http://schemas.microsoft.com/office/drawing/2014/main" id="{7184086E-6F2C-4482-9A47-8B21B1FF41FA}"/>
              </a:ext>
            </a:extLst>
          </p:cNvPr>
          <p:cNvPicPr>
            <a:picLocks noGrp="1" noChangeAspect="1"/>
          </p:cNvPicPr>
          <p:nvPr>
            <p:ph sz="half" idx="2"/>
          </p:nvPr>
        </p:nvPicPr>
        <p:blipFill>
          <a:blip r:embed="rId2"/>
          <a:stretch>
            <a:fillRect/>
          </a:stretch>
        </p:blipFill>
        <p:spPr>
          <a:xfrm>
            <a:off x="1840923" y="3003335"/>
            <a:ext cx="3291705" cy="2562225"/>
          </a:xfrm>
        </p:spPr>
      </p:pic>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10" name="İçerik Yer Tutucusu 9">
            <a:extLst>
              <a:ext uri="{FF2B5EF4-FFF2-40B4-BE49-F238E27FC236}">
                <a16:creationId xmlns:a16="http://schemas.microsoft.com/office/drawing/2014/main" id="{D63EE3E5-A8F1-4D6D-BCB5-8439B5E2F0A9}"/>
              </a:ext>
            </a:extLst>
          </p:cNvPr>
          <p:cNvPicPr>
            <a:picLocks noGrp="1" noChangeAspect="1"/>
          </p:cNvPicPr>
          <p:nvPr>
            <p:ph sz="quarter" idx="4"/>
          </p:nvPr>
        </p:nvPicPr>
        <p:blipFill>
          <a:blip r:embed="rId3"/>
          <a:stretch>
            <a:fillRect/>
          </a:stretch>
        </p:blipFill>
        <p:spPr>
          <a:xfrm>
            <a:off x="6602698" y="3003334"/>
            <a:ext cx="3525374" cy="2562225"/>
          </a:xfrm>
        </p:spPr>
      </p:pic>
    </p:spTree>
    <p:extLst>
      <p:ext uri="{BB962C8B-B14F-4D97-AF65-F5344CB8AC3E}">
        <p14:creationId xmlns:p14="http://schemas.microsoft.com/office/powerpoint/2010/main" val="208005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Eğitim Verileri (2)</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Eğitim Verisi 2</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6" name="Resim 5">
            <a:extLst>
              <a:ext uri="{FF2B5EF4-FFF2-40B4-BE49-F238E27FC236}">
                <a16:creationId xmlns:a16="http://schemas.microsoft.com/office/drawing/2014/main" id="{F2577348-710A-43C1-B218-576159786142}"/>
              </a:ext>
            </a:extLst>
          </p:cNvPr>
          <p:cNvPicPr>
            <a:picLocks noChangeAspect="1"/>
          </p:cNvPicPr>
          <p:nvPr/>
        </p:nvPicPr>
        <p:blipFill>
          <a:blip r:embed="rId2"/>
          <a:stretch>
            <a:fillRect/>
          </a:stretch>
        </p:blipFill>
        <p:spPr>
          <a:xfrm>
            <a:off x="1803559" y="2738438"/>
            <a:ext cx="3532121" cy="2827121"/>
          </a:xfrm>
          <a:prstGeom prst="rect">
            <a:avLst/>
          </a:prstGeom>
        </p:spPr>
      </p:pic>
      <p:pic>
        <p:nvPicPr>
          <p:cNvPr id="14" name="İçerik Yer Tutucusu 13">
            <a:extLst>
              <a:ext uri="{FF2B5EF4-FFF2-40B4-BE49-F238E27FC236}">
                <a16:creationId xmlns:a16="http://schemas.microsoft.com/office/drawing/2014/main" id="{8F5B07C1-BBF3-40D0-B76D-0FE515E10230}"/>
              </a:ext>
            </a:extLst>
          </p:cNvPr>
          <p:cNvPicPr>
            <a:picLocks noGrp="1" noChangeAspect="1"/>
          </p:cNvPicPr>
          <p:nvPr>
            <p:ph sz="quarter" idx="4"/>
          </p:nvPr>
        </p:nvPicPr>
        <p:blipFill>
          <a:blip r:embed="rId3"/>
          <a:stretch>
            <a:fillRect/>
          </a:stretch>
        </p:blipFill>
        <p:spPr>
          <a:xfrm>
            <a:off x="6645500" y="2743489"/>
            <a:ext cx="3302567" cy="2822070"/>
          </a:xfrm>
        </p:spPr>
      </p:pic>
    </p:spTree>
    <p:extLst>
      <p:ext uri="{BB962C8B-B14F-4D97-AF65-F5344CB8AC3E}">
        <p14:creationId xmlns:p14="http://schemas.microsoft.com/office/powerpoint/2010/main" val="162247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Eğitim Verileri (3)</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Eğitim Verisi 3</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7" name="Resim 6" descr="araba, açık hava, yol, ulaşım içeren bir resim&#10;&#10;Açıklama otomatik olarak oluşturuldu">
            <a:extLst>
              <a:ext uri="{FF2B5EF4-FFF2-40B4-BE49-F238E27FC236}">
                <a16:creationId xmlns:a16="http://schemas.microsoft.com/office/drawing/2014/main" id="{B69274AE-0C16-4BE5-BD81-B7907AF32F03}"/>
              </a:ext>
            </a:extLst>
          </p:cNvPr>
          <p:cNvPicPr>
            <a:picLocks noChangeAspect="1"/>
          </p:cNvPicPr>
          <p:nvPr/>
        </p:nvPicPr>
        <p:blipFill>
          <a:blip r:embed="rId2"/>
          <a:stretch>
            <a:fillRect/>
          </a:stretch>
        </p:blipFill>
        <p:spPr>
          <a:xfrm>
            <a:off x="1860599" y="2738437"/>
            <a:ext cx="3643484" cy="2687379"/>
          </a:xfrm>
          <a:prstGeom prst="rect">
            <a:avLst/>
          </a:prstGeom>
        </p:spPr>
      </p:pic>
      <p:pic>
        <p:nvPicPr>
          <p:cNvPr id="10" name="İçerik Yer Tutucusu 9" descr="yeşil, araba, renkli, döşeli içeren bir resim&#10;&#10;Açıklama otomatik olarak oluşturuldu">
            <a:extLst>
              <a:ext uri="{FF2B5EF4-FFF2-40B4-BE49-F238E27FC236}">
                <a16:creationId xmlns:a16="http://schemas.microsoft.com/office/drawing/2014/main" id="{4D83E89D-8FAB-4AC0-8D64-A2460EBDB80F}"/>
              </a:ext>
            </a:extLst>
          </p:cNvPr>
          <p:cNvPicPr>
            <a:picLocks noGrp="1" noChangeAspect="1"/>
          </p:cNvPicPr>
          <p:nvPr>
            <p:ph sz="quarter" idx="4"/>
          </p:nvPr>
        </p:nvPicPr>
        <p:blipFill>
          <a:blip r:embed="rId3"/>
          <a:stretch>
            <a:fillRect/>
          </a:stretch>
        </p:blipFill>
        <p:spPr>
          <a:xfrm>
            <a:off x="6625775" y="2745362"/>
            <a:ext cx="4009673" cy="2647163"/>
          </a:xfrm>
          <a:prstGeom prst="rect">
            <a:avLst/>
          </a:prstGeom>
        </p:spPr>
      </p:pic>
    </p:spTree>
    <p:extLst>
      <p:ext uri="{BB962C8B-B14F-4D97-AF65-F5344CB8AC3E}">
        <p14:creationId xmlns:p14="http://schemas.microsoft.com/office/powerpoint/2010/main" val="279316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Eğitim Verileri (4)</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Eğitim Verisi 4</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8" name="Resim 7" descr="araba içeren bir resim&#10;&#10;Açıklama otomatik olarak oluşturuldu">
            <a:extLst>
              <a:ext uri="{FF2B5EF4-FFF2-40B4-BE49-F238E27FC236}">
                <a16:creationId xmlns:a16="http://schemas.microsoft.com/office/drawing/2014/main" id="{282970EB-34D2-42B5-80EF-64B1BF447FC5}"/>
              </a:ext>
            </a:extLst>
          </p:cNvPr>
          <p:cNvPicPr>
            <a:picLocks noChangeAspect="1"/>
          </p:cNvPicPr>
          <p:nvPr/>
        </p:nvPicPr>
        <p:blipFill>
          <a:blip r:embed="rId2"/>
          <a:stretch>
            <a:fillRect/>
          </a:stretch>
        </p:blipFill>
        <p:spPr>
          <a:xfrm>
            <a:off x="1844706" y="2656216"/>
            <a:ext cx="2682906" cy="2701123"/>
          </a:xfrm>
          <a:prstGeom prst="rect">
            <a:avLst/>
          </a:prstGeom>
        </p:spPr>
      </p:pic>
      <p:pic>
        <p:nvPicPr>
          <p:cNvPr id="11" name="İçerik Yer Tutucusu 10" descr="LEGO, oyuncak içeren bir resim&#10;&#10;Açıklama otomatik olarak oluşturuldu">
            <a:extLst>
              <a:ext uri="{FF2B5EF4-FFF2-40B4-BE49-F238E27FC236}">
                <a16:creationId xmlns:a16="http://schemas.microsoft.com/office/drawing/2014/main" id="{74A594C5-5167-409D-A9CA-A5A1E1731AD4}"/>
              </a:ext>
            </a:extLst>
          </p:cNvPr>
          <p:cNvPicPr>
            <a:picLocks noGrp="1" noChangeAspect="1"/>
          </p:cNvPicPr>
          <p:nvPr>
            <p:ph sz="quarter" idx="4"/>
          </p:nvPr>
        </p:nvPicPr>
        <p:blipFill>
          <a:blip r:embed="rId3"/>
          <a:stretch>
            <a:fillRect/>
          </a:stretch>
        </p:blipFill>
        <p:spPr>
          <a:xfrm>
            <a:off x="6604651" y="2786236"/>
            <a:ext cx="2775743" cy="2562225"/>
          </a:xfrm>
          <a:prstGeom prst="rect">
            <a:avLst/>
          </a:prstGeom>
        </p:spPr>
      </p:pic>
    </p:spTree>
    <p:extLst>
      <p:ext uri="{BB962C8B-B14F-4D97-AF65-F5344CB8AC3E}">
        <p14:creationId xmlns:p14="http://schemas.microsoft.com/office/powerpoint/2010/main" val="2879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Eğitim Verileri (5)</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Eğitim Verisi 5</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8" name="Resim 7" descr="iç mekan, yol içeren bir resim&#10;&#10;Açıklama otomatik olarak oluşturuldu">
            <a:extLst>
              <a:ext uri="{FF2B5EF4-FFF2-40B4-BE49-F238E27FC236}">
                <a16:creationId xmlns:a16="http://schemas.microsoft.com/office/drawing/2014/main" id="{21AF7916-9974-4B88-A490-05ECA31FCA8E}"/>
              </a:ext>
            </a:extLst>
          </p:cNvPr>
          <p:cNvPicPr>
            <a:picLocks noChangeAspect="1"/>
          </p:cNvPicPr>
          <p:nvPr/>
        </p:nvPicPr>
        <p:blipFill>
          <a:blip r:embed="rId2"/>
          <a:stretch>
            <a:fillRect/>
          </a:stretch>
        </p:blipFill>
        <p:spPr>
          <a:xfrm>
            <a:off x="1012933" y="2840080"/>
            <a:ext cx="4981575" cy="2030095"/>
          </a:xfrm>
          <a:prstGeom prst="rect">
            <a:avLst/>
          </a:prstGeom>
        </p:spPr>
      </p:pic>
      <p:pic>
        <p:nvPicPr>
          <p:cNvPr id="11" name="İçerik Yer Tutucusu 10" descr="oyuncak içeren bir resim&#10;&#10;Açıklama otomatik olarak oluşturuldu">
            <a:extLst>
              <a:ext uri="{FF2B5EF4-FFF2-40B4-BE49-F238E27FC236}">
                <a16:creationId xmlns:a16="http://schemas.microsoft.com/office/drawing/2014/main" id="{CC6799D4-FCFD-4F1F-A71B-33FF962A2038}"/>
              </a:ext>
            </a:extLst>
          </p:cNvPr>
          <p:cNvPicPr>
            <a:picLocks noGrp="1" noChangeAspect="1"/>
          </p:cNvPicPr>
          <p:nvPr>
            <p:ph sz="quarter" idx="4"/>
          </p:nvPr>
        </p:nvPicPr>
        <p:blipFill>
          <a:blip r:embed="rId3"/>
          <a:stretch>
            <a:fillRect/>
          </a:stretch>
        </p:blipFill>
        <p:spPr>
          <a:xfrm>
            <a:off x="6409215" y="2840080"/>
            <a:ext cx="4976761" cy="2095904"/>
          </a:xfrm>
          <a:prstGeom prst="rect">
            <a:avLst/>
          </a:prstGeom>
        </p:spPr>
      </p:pic>
    </p:spTree>
    <p:extLst>
      <p:ext uri="{BB962C8B-B14F-4D97-AF65-F5344CB8AC3E}">
        <p14:creationId xmlns:p14="http://schemas.microsoft.com/office/powerpoint/2010/main" val="385578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CD720-FADF-4978-940A-D38BE1C97675}"/>
              </a:ext>
            </a:extLst>
          </p:cNvPr>
          <p:cNvSpPr>
            <a:spLocks noGrp="1"/>
          </p:cNvSpPr>
          <p:nvPr>
            <p:ph type="title"/>
          </p:nvPr>
        </p:nvSpPr>
        <p:spPr/>
        <p:txBody>
          <a:bodyPr/>
          <a:lstStyle/>
          <a:p>
            <a:r>
              <a:rPr lang="tr-TR" dirty="0"/>
              <a:t>Test Verileri (1)</a:t>
            </a:r>
          </a:p>
        </p:txBody>
      </p:sp>
      <p:sp>
        <p:nvSpPr>
          <p:cNvPr id="3" name="Metin Yer Tutucusu 2">
            <a:extLst>
              <a:ext uri="{FF2B5EF4-FFF2-40B4-BE49-F238E27FC236}">
                <a16:creationId xmlns:a16="http://schemas.microsoft.com/office/drawing/2014/main" id="{D01AF0A2-03FC-46D2-96A0-A5D7414AE1EB}"/>
              </a:ext>
            </a:extLst>
          </p:cNvPr>
          <p:cNvSpPr>
            <a:spLocks noGrp="1"/>
          </p:cNvSpPr>
          <p:nvPr>
            <p:ph type="body" idx="1"/>
          </p:nvPr>
        </p:nvSpPr>
        <p:spPr>
          <a:xfrm>
            <a:off x="1753340" y="2255459"/>
            <a:ext cx="2854171" cy="823912"/>
          </a:xfrm>
        </p:spPr>
        <p:txBody>
          <a:bodyPr/>
          <a:lstStyle/>
          <a:p>
            <a:r>
              <a:rPr lang="tr-TR" dirty="0"/>
              <a:t>Test Verisi 1</a:t>
            </a:r>
          </a:p>
          <a:p>
            <a:endParaRPr lang="tr-TR" dirty="0"/>
          </a:p>
        </p:txBody>
      </p:sp>
      <p:sp>
        <p:nvSpPr>
          <p:cNvPr id="5" name="Metin Yer Tutucusu 4">
            <a:extLst>
              <a:ext uri="{FF2B5EF4-FFF2-40B4-BE49-F238E27FC236}">
                <a16:creationId xmlns:a16="http://schemas.microsoft.com/office/drawing/2014/main" id="{69C5381D-4D89-4270-9DCD-E05BDBCA0252}"/>
              </a:ext>
            </a:extLst>
          </p:cNvPr>
          <p:cNvSpPr>
            <a:spLocks noGrp="1"/>
          </p:cNvSpPr>
          <p:nvPr>
            <p:ph type="body" sz="quarter" idx="3"/>
          </p:nvPr>
        </p:nvSpPr>
        <p:spPr>
          <a:xfrm>
            <a:off x="6525014" y="1914525"/>
            <a:ext cx="4443984" cy="823912"/>
          </a:xfrm>
        </p:spPr>
        <p:txBody>
          <a:bodyPr/>
          <a:lstStyle/>
          <a:p>
            <a:r>
              <a:rPr lang="tr-TR" dirty="0"/>
              <a:t>Elde edilen Çıktı</a:t>
            </a:r>
          </a:p>
        </p:txBody>
      </p:sp>
      <p:pic>
        <p:nvPicPr>
          <p:cNvPr id="12" name="İçerik Yer Tutucusu 11">
            <a:extLst>
              <a:ext uri="{FF2B5EF4-FFF2-40B4-BE49-F238E27FC236}">
                <a16:creationId xmlns:a16="http://schemas.microsoft.com/office/drawing/2014/main" id="{B0E08D22-3641-45FF-ABC8-B54B45484436}"/>
              </a:ext>
            </a:extLst>
          </p:cNvPr>
          <p:cNvPicPr>
            <a:picLocks noGrp="1" noChangeAspect="1"/>
          </p:cNvPicPr>
          <p:nvPr>
            <p:ph sz="quarter" idx="4"/>
          </p:nvPr>
        </p:nvPicPr>
        <p:blipFill>
          <a:blip r:embed="rId2"/>
          <a:stretch>
            <a:fillRect/>
          </a:stretch>
        </p:blipFill>
        <p:spPr>
          <a:xfrm>
            <a:off x="6605450" y="2906369"/>
            <a:ext cx="3573763" cy="2735227"/>
          </a:xfrm>
        </p:spPr>
      </p:pic>
      <p:pic>
        <p:nvPicPr>
          <p:cNvPr id="9" name="Resim 8">
            <a:extLst>
              <a:ext uri="{FF2B5EF4-FFF2-40B4-BE49-F238E27FC236}">
                <a16:creationId xmlns:a16="http://schemas.microsoft.com/office/drawing/2014/main" id="{A6A48DD7-A3C4-4E9F-988A-E7AD19AB5AA9}"/>
              </a:ext>
            </a:extLst>
          </p:cNvPr>
          <p:cNvPicPr>
            <a:picLocks noChangeAspect="1"/>
          </p:cNvPicPr>
          <p:nvPr/>
        </p:nvPicPr>
        <p:blipFill>
          <a:blip r:embed="rId3"/>
          <a:stretch>
            <a:fillRect/>
          </a:stretch>
        </p:blipFill>
        <p:spPr>
          <a:xfrm>
            <a:off x="1864311" y="2906669"/>
            <a:ext cx="3633464" cy="2735228"/>
          </a:xfrm>
          <a:prstGeom prst="rect">
            <a:avLst/>
          </a:prstGeom>
        </p:spPr>
      </p:pic>
    </p:spTree>
    <p:extLst>
      <p:ext uri="{BB962C8B-B14F-4D97-AF65-F5344CB8AC3E}">
        <p14:creationId xmlns:p14="http://schemas.microsoft.com/office/powerpoint/2010/main" val="4174971845"/>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33</TotalTime>
  <Words>346</Words>
  <Application>Microsoft Office PowerPoint</Application>
  <PresentationFormat>Geniş ekran</PresentationFormat>
  <Paragraphs>45</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Calibri</vt:lpstr>
      <vt:lpstr>Franklin Gothic Book</vt:lpstr>
      <vt:lpstr>Times New Roman</vt:lpstr>
      <vt:lpstr>Kırpma</vt:lpstr>
      <vt:lpstr>ELM 463 Görüntü işleme dönem projesi ’Görüntüdeki aracın tespit edilmesi’</vt:lpstr>
      <vt:lpstr>Problem</vt:lpstr>
      <vt:lpstr>Yöntemlerin Belirlenmesi</vt:lpstr>
      <vt:lpstr>Eğitim Verileri (1)</vt:lpstr>
      <vt:lpstr>Eğitim Verileri (2)</vt:lpstr>
      <vt:lpstr>Eğitim Verileri (3)</vt:lpstr>
      <vt:lpstr>Eğitim Verileri (4)</vt:lpstr>
      <vt:lpstr>Eğitim Verileri (5)</vt:lpstr>
      <vt:lpstr>Test Verileri (1)</vt:lpstr>
      <vt:lpstr>Test Verileri (2)</vt:lpstr>
      <vt:lpstr>Test Verileri (3)</vt:lpstr>
      <vt:lpstr>Test Verileri (4)</vt:lpstr>
      <vt:lpstr>Test Verileri (5)</vt:lpstr>
      <vt:lpstr>Sonuç – Yorum </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ELM 463 Görüntü işleme dönem projesi ’Görüntüdeki aracın tespit edilmesi’</dc:title>
  <dc:creator>öykü arslan</dc:creator>
  <cp:lastModifiedBy>öykü arslan</cp:lastModifiedBy>
  <cp:revision>2</cp:revision>
  <dcterms:created xsi:type="dcterms:W3CDTF">2021-12-26T22:52:30Z</dcterms:created>
  <dcterms:modified xsi:type="dcterms:W3CDTF">2021-12-26T23:27:28Z</dcterms:modified>
</cp:coreProperties>
</file>