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7" r:id="rId14"/>
    <p:sldId id="270" r:id="rId15"/>
    <p:sldId id="271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40" autoAdjust="0"/>
  </p:normalViewPr>
  <p:slideViewPr>
    <p:cSldViewPr snapToGrid="0">
      <p:cViewPr varScale="1">
        <p:scale>
          <a:sx n="90" d="100"/>
          <a:sy n="90" d="100"/>
        </p:scale>
        <p:origin x="52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ED1747-86DE-57FD-5036-AC4424E69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2B413-1F56-D164-554E-64B07952E4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CFA8-B9F1-4ABF-9000-ECE849A8F0A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EF249-6863-1115-5413-5D6FBCFD38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D8B6-CB78-C411-992F-2830318AA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069F6-3767-4439-91D6-4813036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66D9-1F15-4A72-A9C0-B32B355255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49E8D-445E-4C18-9D61-C673CCC8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8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59886B-A904-4BD3-8AC4-C29F40753425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425D-CA5E-4B19-A256-C1003184CB8A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E56F-C227-4C96-A0F5-E9F0F0C69278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0A40-6D99-4D15-A591-24BCD871429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974-D979-409C-AA77-A325A5EDD5F1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B1-60F1-4E0B-88D2-81C706607463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B3C0-8462-40BF-910C-2D584ED6D18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46D-9AF5-4CCC-9009-6ACD843CAD4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7E8C-CCF7-4F73-AD2A-8B3E118BDCCE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669-33F2-42F8-93A4-77A7B0A3AAD3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C5F2-CEEA-4DE1-BDD1-C94C08702B6A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337871-F259-4866-BC48-F6E41A7B18C7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electric-vehicle-population-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C937FE-D8A3-158D-306F-08EC6B870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57801"/>
              </p:ext>
            </p:extLst>
          </p:nvPr>
        </p:nvGraphicFramePr>
        <p:xfrm>
          <a:off x="1860077" y="3976577"/>
          <a:ext cx="80653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77">
                  <a:extLst>
                    <a:ext uri="{9D8B030D-6E8A-4147-A177-3AD203B41FA5}">
                      <a16:colId xmlns:a16="http://schemas.microsoft.com/office/drawing/2014/main" val="4289533217"/>
                    </a:ext>
                  </a:extLst>
                </a:gridCol>
                <a:gridCol w="3092027">
                  <a:extLst>
                    <a:ext uri="{9D8B030D-6E8A-4147-A177-3AD203B41FA5}">
                      <a16:colId xmlns:a16="http://schemas.microsoft.com/office/drawing/2014/main" val="1353813303"/>
                    </a:ext>
                  </a:extLst>
                </a:gridCol>
                <a:gridCol w="2370244">
                  <a:extLst>
                    <a:ext uri="{9D8B030D-6E8A-4147-A177-3AD203B41FA5}">
                      <a16:colId xmlns:a16="http://schemas.microsoft.com/office/drawing/2014/main" val="581907397"/>
                    </a:ext>
                  </a:extLst>
                </a:gridCol>
              </a:tblGrid>
              <a:tr h="81554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177,866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21 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330 Miles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97477349"/>
                  </a:ext>
                </a:extLst>
              </a:tr>
              <a:tr h="1927654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Registered Electric Vehicles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Electric Utility Companies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Longest Range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36998822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AFE9358-6237-1DE6-FA04-81CF75F8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446088"/>
            <a:ext cx="9418637" cy="1978135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Palatino Linotype" panose="02040502050505030304" pitchFamily="18" charset="0"/>
              </a:rPr>
              <a:t>Electric Vehicles  Status Report for  Washington State</a:t>
            </a:r>
            <a:endParaRPr lang="en-US" sz="5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246AA-24FA-BB79-FBBA-DF93323E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7190902" cy="3069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dirty="0"/>
              <a:t>Electric Range of EVs</a:t>
            </a:r>
          </a:p>
        </p:txBody>
      </p:sp>
    </p:spTree>
    <p:extLst>
      <p:ext uri="{BB962C8B-B14F-4D97-AF65-F5344CB8AC3E}">
        <p14:creationId xmlns:p14="http://schemas.microsoft.com/office/powerpoint/2010/main" val="1345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95CA8-0FC8-BB06-7D7D-DF4DFAA4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1089567"/>
            <a:ext cx="9548706" cy="4678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DE7FF-13FC-34A2-E622-3AA2393EC40F}"/>
              </a:ext>
            </a:extLst>
          </p:cNvPr>
          <p:cNvSpPr txBox="1"/>
          <p:nvPr/>
        </p:nvSpPr>
        <p:spPr>
          <a:xfrm>
            <a:off x="7368363" y="1733107"/>
            <a:ext cx="267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Mean:</a:t>
            </a:r>
            <a:r>
              <a:rPr lang="en-US"/>
              <a:t> 121.63 miles</a:t>
            </a:r>
          </a:p>
          <a:p>
            <a:r>
              <a:rPr lang="en-US" b="1"/>
              <a:t>Median:</a:t>
            </a:r>
            <a:r>
              <a:rPr lang="en-US"/>
              <a:t> 84 miles</a:t>
            </a:r>
          </a:p>
          <a:p>
            <a:r>
              <a:rPr lang="en-US" b="1"/>
              <a:t>Max:</a:t>
            </a:r>
            <a:r>
              <a:rPr lang="en-US"/>
              <a:t> 330 miles</a:t>
            </a:r>
          </a:p>
          <a:p>
            <a:r>
              <a:rPr lang="en-US" b="1"/>
              <a:t>Min:</a:t>
            </a:r>
            <a:r>
              <a:rPr lang="en-US"/>
              <a:t> 6 miles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60D2F-6445-B1FC-13FE-34398FA5C5EF}"/>
              </a:ext>
            </a:extLst>
          </p:cNvPr>
          <p:cNvSpPr txBox="1"/>
          <p:nvPr/>
        </p:nvSpPr>
        <p:spPr>
          <a:xfrm>
            <a:off x="2473569" y="1951672"/>
            <a:ext cx="3938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two peaks in the right skewed distribution indicates two groups of vehicles. </a:t>
            </a:r>
          </a:p>
          <a:p>
            <a:r>
              <a:rPr lang="en-US" b="1"/>
              <a:t>Long Range </a:t>
            </a:r>
            <a:r>
              <a:rPr lang="en-US"/>
              <a:t>- &gt;200miles</a:t>
            </a:r>
          </a:p>
          <a:p>
            <a:r>
              <a:rPr lang="en-US" b="1"/>
              <a:t>Short Range </a:t>
            </a:r>
            <a:r>
              <a:rPr lang="en-US"/>
              <a:t>- &lt;200 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31040-98F3-A642-E476-7E657F41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Average Electric Range per Make for BEV category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BADFE-B0D0-76D7-55FE-90C4CAB92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2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35B52-162F-1941-D9A1-1ABF1A09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Average Electric Range per Make for PHEV category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6AE29-9F78-420D-27CC-283FD6194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2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8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4695A-6804-C1C1-3B21-54F0F5DB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5527"/>
            <a:ext cx="9777603" cy="15400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b="1" dirty="0"/>
              <a:t>Environmental Impact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9EF9B0-E57E-8194-893D-21FF0D46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Clean Alternative Fuel Vehicle (CAFV) Eligibility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DADE5-4B5D-D05F-891A-5D7F8B39B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394" y="639097"/>
            <a:ext cx="8810712" cy="36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2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37DE6-0A2E-79A2-5AE7-08B87F9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8937126" cy="3323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3271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6C5EF-655A-926F-E363-3D8D5687A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1" r="48122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CBA88-3858-ABD0-736E-79C08578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324708"/>
            <a:ext cx="6015571" cy="4855429"/>
          </a:xfrm>
        </p:spPr>
        <p:txBody>
          <a:bodyPr>
            <a:normAutofit/>
          </a:bodyPr>
          <a:lstStyle/>
          <a:p>
            <a:r>
              <a:rPr lang="en-US" dirty="0"/>
              <a:t>Maintain and adapt support for EVs to encourage long term sustainable growth as electric mobility matures this include expanding charging infrastructure especially where it is currently lacking.</a:t>
            </a:r>
          </a:p>
          <a:p>
            <a:r>
              <a:rPr lang="en-US" dirty="0"/>
              <a:t>PHEVs manufacturers should improve on the electric range of their battery.</a:t>
            </a:r>
          </a:p>
          <a:p>
            <a:r>
              <a:rPr lang="en-US" dirty="0"/>
              <a:t>Implement policies to reduce the number of combustion engines and fasten the research of the battery range to ensure a higher number of EVs being categorized as Clean Alternative Fuel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6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FE9358-6237-1DE6-FA04-81CF75F8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446088"/>
            <a:ext cx="9418637" cy="3557501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F6FC6"/>
              </a:buClr>
              <a:buSzPct val="80000"/>
              <a:tabLst/>
              <a:defRPr/>
            </a:pPr>
            <a:r>
              <a:rPr kumimoji="0" lang="en-US" sz="3200" b="1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Data Analyst: </a:t>
            </a:r>
            <a: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Noah Oyugi</a:t>
            </a:r>
            <a:b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b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3200" b="1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Data Source: </a:t>
            </a:r>
            <a: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/>
              </a:rPr>
              <a:t>Electric Vehicle Population Data</a:t>
            </a:r>
            <a:b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b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3200" b="1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Data Tools: </a:t>
            </a:r>
            <a:r>
              <a:rPr kumimoji="0" lang="en-US" sz="32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Pandas, NumPy, SciPy, SQL,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216897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90AF-DAB6-8289-C01F-A1CAB7A9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355222B9-A84E-C15E-0DEC-4DFD6B733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5" r="22265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A4FC-30BC-C229-5E91-264AE001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94" y="2005739"/>
            <a:ext cx="6977857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Rapid Growth: </a:t>
            </a:r>
            <a:r>
              <a:rPr lang="en-US"/>
              <a:t>400% increase from 2017 in EV registrations, reaching 169, 504 EVs registrations by the end of 2023.</a:t>
            </a:r>
          </a:p>
          <a:p>
            <a:pPr marL="0" indent="0">
              <a:buNone/>
            </a:pPr>
            <a:r>
              <a:rPr lang="en-US" b="1"/>
              <a:t>Popular Car Make: </a:t>
            </a:r>
            <a:r>
              <a:rPr lang="en-US"/>
              <a:t>Tesla leads with 44.79% of the total EV population. </a:t>
            </a:r>
          </a:p>
          <a:p>
            <a:pPr marL="0" indent="0">
              <a:buNone/>
            </a:pPr>
            <a:r>
              <a:rPr lang="en-US" b="1"/>
              <a:t>Electric Range: </a:t>
            </a:r>
            <a:r>
              <a:rPr lang="en-US"/>
              <a:t>50% of the vehicles have a range of 84 miles with a maximum of 330 miles and a minimum of 6miles.</a:t>
            </a:r>
          </a:p>
          <a:p>
            <a:pPr marL="0" indent="0">
              <a:buNone/>
            </a:pPr>
            <a:r>
              <a:rPr lang="en-US" b="1"/>
              <a:t>Charging Infrastructure:  </a:t>
            </a:r>
            <a:r>
              <a:rPr lang="en-US"/>
              <a:t>There are a total of 21 electric utility companies. Puget Sound Energy Inc being the most popular.</a:t>
            </a:r>
          </a:p>
          <a:p>
            <a:pPr marL="0" indent="0">
              <a:buNone/>
            </a:pPr>
            <a:r>
              <a:rPr lang="en-US" b="1"/>
              <a:t>Environmental Impact: </a:t>
            </a:r>
            <a:r>
              <a:rPr lang="en-US"/>
              <a:t>Only 37.29% of the EVs are eligible as Clean Alternative Fuel Vehicles with 51.7 being categorized as unknown since the battery range has not been researched.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3588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A4054C0A-F360-2942-C232-2266CA8AF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b="9020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39BDC-D448-5BBB-A92A-0C84838C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dirty="0"/>
              <a:t>Tracking the growth and the current Number of EVs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F721D-F0FF-28D3-78D7-845A5FBF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dirty="0"/>
              <a:t>EV Growth trend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CEF73-1DA7-328A-67A9-6E5171F8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394" y="639097"/>
            <a:ext cx="8810712" cy="36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C3019-0BD3-514B-ED05-9F4AE6D5A00E}"/>
              </a:ext>
            </a:extLst>
          </p:cNvPr>
          <p:cNvSpPr txBox="1"/>
          <p:nvPr/>
        </p:nvSpPr>
        <p:spPr>
          <a:xfrm>
            <a:off x="914400" y="4624001"/>
            <a:ext cx="9777603" cy="1152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50" dirty="0">
                <a:latin typeface="+mj-lt"/>
                <a:ea typeface="+mj-ea"/>
                <a:cs typeface="+mj-cs"/>
              </a:rPr>
              <a:t>As of February 2024, total number of registered EVs reached 177,866.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2D5E1-6C4D-CABB-C016-77650B46F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2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4BB4EB-696D-9C2C-48E9-D8E0FDFB1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l="7375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2F02E-6160-5AA8-208B-2076148B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dirty="0"/>
              <a:t>Most Popular EV Make</a:t>
            </a:r>
            <a:br>
              <a:rPr lang="en-US" sz="7200" b="1" dirty="0"/>
            </a:br>
            <a:endParaRPr lang="en-US" sz="7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ED15B-ADFD-4F83-2072-8F1BE5B7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dirty="0"/>
              <a:t>Top 10 EV makes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3692291B-0C27-A602-3C46-F1287619D9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2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7F62-42C4-EFBF-0E2A-31A00347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dirty="0"/>
              <a:t>Top 10 BEV makes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5560B-F944-9BC8-5877-5F9AE7CA1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2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1263-295F-5843-DDBE-59307EA5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dirty="0"/>
              <a:t>Top 10 PHEV makes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1C7E2-1275-BA73-A49A-6736C2953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2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349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BCEAF83-015A-47EE-AEEC-25B7BCC1DF20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513</TotalTime>
  <Words>354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Century Schoolbook</vt:lpstr>
      <vt:lpstr>Palatino Linotype</vt:lpstr>
      <vt:lpstr>Wingdings 2</vt:lpstr>
      <vt:lpstr>View</vt:lpstr>
      <vt:lpstr>Electric Vehicles  Status Report for  Washington State</vt:lpstr>
      <vt:lpstr>Summary</vt:lpstr>
      <vt:lpstr>Tracking the growth and the current Number of EVs </vt:lpstr>
      <vt:lpstr>EV Growth trend </vt:lpstr>
      <vt:lpstr>PowerPoint Presentation</vt:lpstr>
      <vt:lpstr>Most Popular EV Make </vt:lpstr>
      <vt:lpstr>Top 10 EV makes </vt:lpstr>
      <vt:lpstr>Top 10 BEV makes </vt:lpstr>
      <vt:lpstr>Top 10 PHEV makes </vt:lpstr>
      <vt:lpstr>Electric Range of EVs</vt:lpstr>
      <vt:lpstr>PowerPoint Presentation</vt:lpstr>
      <vt:lpstr>Average Electric Range per Make for BEV category</vt:lpstr>
      <vt:lpstr>Average Electric Range per Make for PHEV category</vt:lpstr>
      <vt:lpstr>Environmental Impact</vt:lpstr>
      <vt:lpstr>Clean Alternative Fuel Vehicle (CAFV) Eligibility</vt:lpstr>
      <vt:lpstr>Recommendations</vt:lpstr>
      <vt:lpstr>PowerPoint Presentation</vt:lpstr>
      <vt:lpstr>Data Analyst: Noah Oyugi  Data Source: Electric Vehicle Population Data  Data Tools: Pandas, NumPy, SciPy, SQL, Matplotlib, Seaborn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 Status Report for  Washington State</dc:title>
  <dc:creator>Noah Oyugi</dc:creator>
  <cp:lastModifiedBy>Noah Oyugi</cp:lastModifiedBy>
  <cp:revision>5</cp:revision>
  <dcterms:created xsi:type="dcterms:W3CDTF">2024-04-21T06:58:44Z</dcterms:created>
  <dcterms:modified xsi:type="dcterms:W3CDTF">2024-04-21T16:59:58Z</dcterms:modified>
</cp:coreProperties>
</file>