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3"/>
  </p:notesMasterIdLst>
  <p:sldIdLst>
    <p:sldId id="256" r:id="rId2"/>
    <p:sldId id="257" r:id="rId3"/>
    <p:sldId id="258" r:id="rId4"/>
    <p:sldId id="264" r:id="rId5"/>
    <p:sldId id="259" r:id="rId6"/>
    <p:sldId id="265" r:id="rId7"/>
    <p:sldId id="266" r:id="rId8"/>
    <p:sldId id="260" r:id="rId9"/>
    <p:sldId id="261" r:id="rId10"/>
    <p:sldId id="263"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reen Yousuf" initials="OY" lastIdx="1" clrIdx="0">
    <p:extLst>
      <p:ext uri="{19B8F6BF-5375-455C-9EA6-DF929625EA0E}">
        <p15:presenceInfo xmlns:p15="http://schemas.microsoft.com/office/powerpoint/2012/main" userId="1276311599e5ef5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64339" autoAdjust="0"/>
  </p:normalViewPr>
  <p:slideViewPr>
    <p:cSldViewPr snapToGrid="0">
      <p:cViewPr varScale="1">
        <p:scale>
          <a:sx n="58" d="100"/>
          <a:sy n="58" d="100"/>
        </p:scale>
        <p:origin x="18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37F30B-ED71-4CFC-BF7E-CCECF624D8DB}" type="datetimeFigureOut">
              <a:rPr lang="en-US" smtClean="0"/>
              <a:t>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F725D3-9476-4ACD-B274-F62F754DAC6F}" type="slidenum">
              <a:rPr lang="en-US" smtClean="0"/>
              <a:t>‹#›</a:t>
            </a:fld>
            <a:endParaRPr lang="en-US"/>
          </a:p>
        </p:txBody>
      </p:sp>
    </p:spTree>
    <p:extLst>
      <p:ext uri="{BB962C8B-B14F-4D97-AF65-F5344CB8AC3E}">
        <p14:creationId xmlns:p14="http://schemas.microsoft.com/office/powerpoint/2010/main" val="1858867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725D3-9476-4ACD-B274-F62F754DAC6F}" type="slidenum">
              <a:rPr lang="en-US" smtClean="0"/>
              <a:t>1</a:t>
            </a:fld>
            <a:endParaRPr lang="en-US"/>
          </a:p>
        </p:txBody>
      </p:sp>
    </p:spTree>
    <p:extLst>
      <p:ext uri="{BB962C8B-B14F-4D97-AF65-F5344CB8AC3E}">
        <p14:creationId xmlns:p14="http://schemas.microsoft.com/office/powerpoint/2010/main" val="4288678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these papers have laid really vital groundwork by bringing some of the ways that NLP systems can be harmful to the foreground, the majority of them fall short of engaging critically with what constitutes “bias” in the first place. Despite the fact that analyzing “bias” is an inherently normative process—in which some system behaviors are deemed good and others harmful—papers on “bias” in NLP systems are rife with unstated assumptions about what kinds of system behaviors are harmful, in what ways, to whom, and why.</a:t>
            </a:r>
          </a:p>
          <a:p>
            <a:endParaRPr lang="en-US" dirty="0"/>
          </a:p>
          <a:p>
            <a:r>
              <a:rPr lang="en-US" dirty="0"/>
              <a:t>Last note: And in this survey, researchers attempt to provide recommendations for practitioners and researchers moving forward after a critical analysis of analytical work done on “bias” in NLP systems.</a:t>
            </a:r>
          </a:p>
        </p:txBody>
      </p:sp>
      <p:sp>
        <p:nvSpPr>
          <p:cNvPr id="4" name="Slide Number Placeholder 3"/>
          <p:cNvSpPr>
            <a:spLocks noGrp="1"/>
          </p:cNvSpPr>
          <p:nvPr>
            <p:ph type="sldNum" sz="quarter" idx="5"/>
          </p:nvPr>
        </p:nvSpPr>
        <p:spPr/>
        <p:txBody>
          <a:bodyPr/>
          <a:lstStyle/>
          <a:p>
            <a:fld id="{F7F725D3-9476-4ACD-B274-F62F754DAC6F}" type="slidenum">
              <a:rPr lang="en-US" smtClean="0"/>
              <a:t>2</a:t>
            </a:fld>
            <a:endParaRPr lang="en-US" dirty="0"/>
          </a:p>
        </p:txBody>
      </p:sp>
    </p:spTree>
    <p:extLst>
      <p:ext uri="{BB962C8B-B14F-4D97-AF65-F5344CB8AC3E}">
        <p14:creationId xmlns:p14="http://schemas.microsoft.com/office/powerpoint/2010/main" val="3162251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survey under review compiled an extensive list of ”all papers known to [them] analyzing ”bias” in NLP systems – which totaled to 146 papers</a:t>
            </a:r>
          </a:p>
          <a:p>
            <a:pPr marL="171450" indent="-171450">
              <a:buFontTx/>
              <a:buChar char="-"/>
            </a:pPr>
            <a:endParaRPr lang="en-US" dirty="0"/>
          </a:p>
          <a:p>
            <a:pPr marL="0" indent="0">
              <a:buFontTx/>
              <a:buNone/>
            </a:pPr>
            <a:r>
              <a:rPr lang="en-US" dirty="0"/>
              <a:t>* One of my favorite parts was seeing how the researchers compiled a “complete” dataset that they intend to base their study on. I liked seeing their method to obtain what they deemed to be relevant papers.</a:t>
            </a:r>
          </a:p>
          <a:p>
            <a:pPr marL="171450" indent="-171450">
              <a:buFontTx/>
              <a:buChar char="-"/>
            </a:pPr>
            <a:endParaRPr lang="en-US" dirty="0"/>
          </a:p>
          <a:p>
            <a:pPr marL="171450" indent="-171450">
              <a:buFontTx/>
              <a:buChar char="-"/>
            </a:pPr>
            <a:r>
              <a:rPr lang="en-US" dirty="0"/>
              <a:t>Works published before May of 2020 containing keywords of ”bias” and/or ”fairness” were taken from the ACL Anthology. And the ACL Anthology is this enormous digital archive of research papers that </a:t>
            </a:r>
            <a:r>
              <a:rPr lang="en-US" b="0" i="0" dirty="0">
                <a:solidFill>
                  <a:srgbClr val="212529"/>
                </a:solidFill>
                <a:effectLst/>
                <a:latin typeface="-apple-system"/>
              </a:rPr>
              <a:t>hosts something like a little more than 62,000 (62,486) papers on the study of computational linguistics and NLP.)</a:t>
            </a:r>
          </a:p>
          <a:p>
            <a:pPr marL="171450" indent="-171450">
              <a:buFontTx/>
              <a:buChar char="-"/>
            </a:pPr>
            <a:endParaRPr lang="en-US" b="0" i="0" dirty="0">
              <a:solidFill>
                <a:srgbClr val="212529"/>
              </a:solidFill>
              <a:effectLst/>
              <a:latin typeface="-apple-system"/>
            </a:endParaRPr>
          </a:p>
          <a:p>
            <a:pPr marL="171450" indent="-171450">
              <a:buFontTx/>
              <a:buChar char="-"/>
            </a:pPr>
            <a:r>
              <a:rPr lang="en-US" dirty="0"/>
              <a:t>The researchers discarded works not focused on social ”bias” and works discussing topics with other forms of bias (i.e., inductive bias, hypothesis bias)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Inductive bias (a.k.a. learning bias) is mainly for the assumption set for the user to further use to predict outputs of given inputs that is hasn’t encountered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indent="-171450">
              <a:buFontTx/>
              <a:buChar char="-"/>
            </a:pPr>
            <a:r>
              <a:rPr lang="en-US" dirty="0"/>
              <a:t>Traversed citation graphs of each initially compiled paper to capture all relevantly cited papers within said papers to incorporate into the working list</a:t>
            </a:r>
          </a:p>
          <a:p>
            <a:pPr marL="171450" indent="-171450">
              <a:buFontTx/>
              <a:buChar char="-"/>
            </a:pPr>
            <a:endParaRPr lang="en-US" dirty="0"/>
          </a:p>
          <a:p>
            <a:pPr marL="171450" indent="-171450">
              <a:buFontTx/>
              <a:buChar char="-"/>
            </a:pPr>
            <a:r>
              <a:rPr lang="en-US" dirty="0"/>
              <a:t>Included papers analyzing ”bias” in NLP systems from the biggest conferences and workshops, i.e., </a:t>
            </a:r>
            <a:r>
              <a:rPr lang="en-US" dirty="0" err="1"/>
              <a:t>NeurIPS</a:t>
            </a:r>
            <a:r>
              <a:rPr lang="en-US" dirty="0"/>
              <a:t>, AIES, ICML, etc., were also investigated, but were already found to be included</a:t>
            </a:r>
          </a:p>
          <a:p>
            <a:pPr marL="171450" indent="-171450">
              <a:buFontTx/>
              <a:buChar char="-"/>
            </a:pPr>
            <a:endParaRPr lang="en-US" dirty="0"/>
          </a:p>
          <a:p>
            <a:pPr marL="171450" indent="-171450">
              <a:buFontTx/>
              <a:buChar char="-"/>
            </a:pPr>
            <a:r>
              <a:rPr lang="en-US" dirty="0"/>
              <a:t>And also it’s really important to note that sorting through and compiling relevant academic and industry literature was done with the stipulation of solely analyzing works conducted on written text, so they excluded research about speech.</a:t>
            </a:r>
          </a:p>
        </p:txBody>
      </p:sp>
      <p:sp>
        <p:nvSpPr>
          <p:cNvPr id="4" name="Slide Number Placeholder 3"/>
          <p:cNvSpPr>
            <a:spLocks noGrp="1"/>
          </p:cNvSpPr>
          <p:nvPr>
            <p:ph type="sldNum" sz="quarter" idx="5"/>
          </p:nvPr>
        </p:nvSpPr>
        <p:spPr/>
        <p:txBody>
          <a:bodyPr/>
          <a:lstStyle/>
          <a:p>
            <a:fld id="{F7F725D3-9476-4ACD-B274-F62F754DAC6F}" type="slidenum">
              <a:rPr lang="en-US" smtClean="0"/>
              <a:t>3</a:t>
            </a:fld>
            <a:endParaRPr lang="en-US"/>
          </a:p>
        </p:txBody>
      </p:sp>
    </p:spTree>
    <p:extLst>
      <p:ext uri="{BB962C8B-B14F-4D97-AF65-F5344CB8AC3E}">
        <p14:creationId xmlns:p14="http://schemas.microsoft.com/office/powerpoint/2010/main" val="3469628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categorize motivations and proposed quantitative techniques for measuring or mitigating “bias”, the authors of the critical survey made use of pre-existing taxonomy or nomenclature.</a:t>
            </a:r>
          </a:p>
          <a:p>
            <a:pPr lvl="1"/>
            <a:r>
              <a:rPr lang="en-US" dirty="0"/>
              <a:t>These are also known as “harms” – they isolate specific aspects of the greater “bias” label.</a:t>
            </a:r>
          </a:p>
          <a:p>
            <a:endParaRPr lang="en-US" dirty="0"/>
          </a:p>
        </p:txBody>
      </p:sp>
      <p:sp>
        <p:nvSpPr>
          <p:cNvPr id="4" name="Slide Number Placeholder 3"/>
          <p:cNvSpPr>
            <a:spLocks noGrp="1"/>
          </p:cNvSpPr>
          <p:nvPr>
            <p:ph type="sldNum" sz="quarter" idx="5"/>
          </p:nvPr>
        </p:nvSpPr>
        <p:spPr/>
        <p:txBody>
          <a:bodyPr/>
          <a:lstStyle/>
          <a:p>
            <a:fld id="{F7F725D3-9476-4ACD-B274-F62F754DAC6F}" type="slidenum">
              <a:rPr lang="en-US" smtClean="0"/>
              <a:t>4</a:t>
            </a:fld>
            <a:endParaRPr lang="en-US"/>
          </a:p>
        </p:txBody>
      </p:sp>
    </p:spTree>
    <p:extLst>
      <p:ext uri="{BB962C8B-B14F-4D97-AF65-F5344CB8AC3E}">
        <p14:creationId xmlns:p14="http://schemas.microsoft.com/office/powerpoint/2010/main" val="3477901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Works structured as surveys, frameworks, and meta-analyses of ”bias” in NLP systems more often than not provide motivations in their papers. Understandably state multiple motivations.</a:t>
            </a:r>
          </a:p>
          <a:p>
            <a:pPr lvl="1"/>
            <a:r>
              <a:rPr lang="en-US" dirty="0"/>
              <a:t>However, 33% of reviewed papers not structured this way also state multiple motivations</a:t>
            </a:r>
          </a:p>
          <a:p>
            <a:endParaRPr lang="en-US" dirty="0"/>
          </a:p>
        </p:txBody>
      </p:sp>
      <p:sp>
        <p:nvSpPr>
          <p:cNvPr id="4" name="Slide Number Placeholder 3"/>
          <p:cNvSpPr>
            <a:spLocks noGrp="1"/>
          </p:cNvSpPr>
          <p:nvPr>
            <p:ph type="sldNum" sz="quarter" idx="5"/>
          </p:nvPr>
        </p:nvSpPr>
        <p:spPr/>
        <p:txBody>
          <a:bodyPr/>
          <a:lstStyle/>
          <a:p>
            <a:fld id="{F7F725D3-9476-4ACD-B274-F62F754DAC6F}" type="slidenum">
              <a:rPr lang="en-US" smtClean="0"/>
              <a:t>6</a:t>
            </a:fld>
            <a:endParaRPr lang="en-US"/>
          </a:p>
        </p:txBody>
      </p:sp>
    </p:spTree>
    <p:extLst>
      <p:ext uri="{BB962C8B-B14F-4D97-AF65-F5344CB8AC3E}">
        <p14:creationId xmlns:p14="http://schemas.microsoft.com/office/powerpoint/2010/main" val="1620893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These examples leave unstated what it might mean for an NLP system to “discriminate,” what constitutes “systematic biases,” or how NLP systems contribute to “social injustice” which itself is undefined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It was found that some papers (32%) are not motivated by any apparent normative concerns, often focusing instead on concerns about system performance. For example, the first quote below includes normative reasoning—namely that models should not use demographic information to make predictions—while the other focuses on learned correlations impairing system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Found that even papers with clear motivations often fail to explain what kinds of system behaviors are harmful, in what ways, to whom, and why. These examples leave unstated what “problematic biases” or non-ideal user experiences might look like, how the system behaviors might result in these things, and who the relevant stakeholders or users might be.</a:t>
            </a:r>
          </a:p>
        </p:txBody>
      </p:sp>
      <p:sp>
        <p:nvSpPr>
          <p:cNvPr id="4" name="Slide Number Placeholder 3"/>
          <p:cNvSpPr>
            <a:spLocks noGrp="1"/>
          </p:cNvSpPr>
          <p:nvPr>
            <p:ph type="sldNum" sz="quarter" idx="5"/>
          </p:nvPr>
        </p:nvSpPr>
        <p:spPr/>
        <p:txBody>
          <a:bodyPr/>
          <a:lstStyle/>
          <a:p>
            <a:fld id="{F7F725D3-9476-4ACD-B274-F62F754DAC6F}" type="slidenum">
              <a:rPr lang="en-US" smtClean="0"/>
              <a:t>7</a:t>
            </a:fld>
            <a:endParaRPr lang="en-US"/>
          </a:p>
        </p:txBody>
      </p:sp>
    </p:spTree>
    <p:extLst>
      <p:ext uri="{BB962C8B-B14F-4D97-AF65-F5344CB8AC3E}">
        <p14:creationId xmlns:p14="http://schemas.microsoft.com/office/powerpoint/2010/main" val="66822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where the statistic of only 4 papers of the 21% of papers citing allocational harms actually proposing techniques for measuring or mitigating allocational harms</a:t>
            </a:r>
          </a:p>
          <a:p>
            <a:pPr marL="171450" indent="-171450">
              <a:buFontTx/>
              <a:buChar char="-"/>
            </a:pPr>
            <a:endParaRPr lang="en-US" dirty="0"/>
          </a:p>
          <a:p>
            <a:pPr marL="171450" indent="-171450">
              <a:buFontTx/>
              <a:buChar char="-"/>
            </a:pPr>
            <a:r>
              <a:rPr lang="en-US" dirty="0"/>
              <a:t>Most papers focus on system predictions as the potential source of “bias”. </a:t>
            </a:r>
          </a:p>
          <a:p>
            <a:pPr marL="171450" indent="-171450">
              <a:buFontTx/>
              <a:buChar char="-"/>
            </a:pPr>
            <a:endParaRPr lang="en-US" dirty="0"/>
          </a:p>
          <a:p>
            <a:pPr marL="171450" indent="-171450">
              <a:buFontTx/>
              <a:buChar char="-"/>
            </a:pPr>
            <a:r>
              <a:rPr lang="en-US" dirty="0"/>
              <a:t>Most papers don’t question the normative implications of other decisions made during the development and deployment lifecycle— perhaps unsurprising given that their motivations sometimes include no normative reasoning.</a:t>
            </a:r>
          </a:p>
          <a:p>
            <a:pPr marL="171450" indent="-171450">
              <a:buFontTx/>
              <a:buChar char="-"/>
            </a:pPr>
            <a:endParaRPr lang="en-US" dirty="0"/>
          </a:p>
          <a:p>
            <a:pPr marL="171450" indent="-171450">
              <a:buFontTx/>
              <a:buChar char="-"/>
            </a:pPr>
            <a:r>
              <a:rPr lang="en-US" dirty="0"/>
              <a:t>Sap et al. (2019) focus on the effect of priming annotators with information about possible dialectal differences when asking them to apply toxicity labels to sample tweets, finding that annotators who are primed are significantly less likely to label tweets containing features associated with African-American English as offensive.</a:t>
            </a: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F7F725D3-9476-4ACD-B274-F62F754DAC6F}" type="slidenum">
              <a:rPr lang="en-US" smtClean="0"/>
              <a:t>8</a:t>
            </a:fld>
            <a:endParaRPr lang="en-US"/>
          </a:p>
        </p:txBody>
      </p:sp>
    </p:spTree>
    <p:extLst>
      <p:ext uri="{BB962C8B-B14F-4D97-AF65-F5344CB8AC3E}">
        <p14:creationId xmlns:p14="http://schemas.microsoft.com/office/powerpoint/2010/main" val="3614342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R1 aids in creating a much more complete understanding of the unintended and consequential misrepresentations of some social groups by NLP systems are in and of themselves a dangerous harm to make</a:t>
            </a:r>
          </a:p>
          <a:p>
            <a:endParaRPr lang="en-US" dirty="0"/>
          </a:p>
          <a:p>
            <a:r>
              <a:rPr lang="en-US" dirty="0"/>
              <a:t>2 - I believe R2 is included as the most needed suggestion from an academic standpoint - the need to essentially state everything is required if a consistent and collective agreement on analyzing ”bias” in NLP is to come to fruition. It reduces the chance of papers with the same task from having conclusions at odds with each other and can assist in moving towards the goal of collective analytical agreement mentioned previously.</a:t>
            </a:r>
          </a:p>
          <a:p>
            <a:endParaRPr lang="en-US" dirty="0"/>
          </a:p>
          <a:p>
            <a:r>
              <a:rPr lang="en-US" dirty="0"/>
              <a:t>3 - R3’s desire of engagement with the social groups affected by NLP systems seeks to place those same groups at the core of this dreamt of collective agreement when analyzing ”bias” in NLP. To make this the center of your work may help propel advancements in how researchers understand the full effect of these systems.</a:t>
            </a:r>
          </a:p>
        </p:txBody>
      </p:sp>
      <p:sp>
        <p:nvSpPr>
          <p:cNvPr id="4" name="Slide Number Placeholder 3"/>
          <p:cNvSpPr>
            <a:spLocks noGrp="1"/>
          </p:cNvSpPr>
          <p:nvPr>
            <p:ph type="sldNum" sz="quarter" idx="5"/>
          </p:nvPr>
        </p:nvSpPr>
        <p:spPr/>
        <p:txBody>
          <a:bodyPr/>
          <a:lstStyle/>
          <a:p>
            <a:fld id="{F7F725D3-9476-4ACD-B274-F62F754DAC6F}" type="slidenum">
              <a:rPr lang="en-US" smtClean="0"/>
              <a:t>9</a:t>
            </a:fld>
            <a:endParaRPr lang="en-US"/>
          </a:p>
        </p:txBody>
      </p:sp>
    </p:spTree>
    <p:extLst>
      <p:ext uri="{BB962C8B-B14F-4D97-AF65-F5344CB8AC3E}">
        <p14:creationId xmlns:p14="http://schemas.microsoft.com/office/powerpoint/2010/main" val="3157088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would only benefit those authoring future works to take these recommendations seriously, not only for the insight gained into the technological aspects of their research, like the every focused on system performance, but also for the betterment their technology may bring from its impact on the world.</a:t>
            </a:r>
          </a:p>
        </p:txBody>
      </p:sp>
      <p:sp>
        <p:nvSpPr>
          <p:cNvPr id="4" name="Slide Number Placeholder 3"/>
          <p:cNvSpPr>
            <a:spLocks noGrp="1"/>
          </p:cNvSpPr>
          <p:nvPr>
            <p:ph type="sldNum" sz="quarter" idx="5"/>
          </p:nvPr>
        </p:nvSpPr>
        <p:spPr/>
        <p:txBody>
          <a:bodyPr/>
          <a:lstStyle/>
          <a:p>
            <a:fld id="{F7F725D3-9476-4ACD-B274-F62F754DAC6F}" type="slidenum">
              <a:rPr lang="en-US" smtClean="0"/>
              <a:t>10</a:t>
            </a:fld>
            <a:endParaRPr lang="en-US"/>
          </a:p>
        </p:txBody>
      </p:sp>
    </p:spTree>
    <p:extLst>
      <p:ext uri="{BB962C8B-B14F-4D97-AF65-F5344CB8AC3E}">
        <p14:creationId xmlns:p14="http://schemas.microsoft.com/office/powerpoint/2010/main" val="3293385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16473C6-1036-43C5-A6A4-6BA5226DE6FD}" type="datetimeFigureOut">
              <a:rPr lang="en-US" smtClean="0"/>
              <a:t>1/11/2021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2DBD8DDD-6E3C-4FB8-9DA8-3DD75D344DC8}" type="slidenum">
              <a:rPr lang="en-US" smtClean="0"/>
              <a:t>‹#›</a:t>
            </a:fld>
            <a:endParaRPr lang="en-US"/>
          </a:p>
        </p:txBody>
      </p:sp>
    </p:spTree>
    <p:extLst>
      <p:ext uri="{BB962C8B-B14F-4D97-AF65-F5344CB8AC3E}">
        <p14:creationId xmlns:p14="http://schemas.microsoft.com/office/powerpoint/2010/main" val="2749911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6473C6-1036-43C5-A6A4-6BA5226DE6FD}"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BD8DDD-6E3C-4FB8-9DA8-3DD75D344DC8}" type="slidenum">
              <a:rPr lang="en-US" smtClean="0"/>
              <a:t>‹#›</a:t>
            </a:fld>
            <a:endParaRPr lang="en-US"/>
          </a:p>
        </p:txBody>
      </p:sp>
    </p:spTree>
    <p:extLst>
      <p:ext uri="{BB962C8B-B14F-4D97-AF65-F5344CB8AC3E}">
        <p14:creationId xmlns:p14="http://schemas.microsoft.com/office/powerpoint/2010/main" val="1577500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16473C6-1036-43C5-A6A4-6BA5226DE6FD}" type="datetimeFigureOut">
              <a:rPr lang="en-US" smtClean="0"/>
              <a:t>1/11/2021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DBD8DDD-6E3C-4FB8-9DA8-3DD75D344DC8}" type="slidenum">
              <a:rPr lang="en-US" smtClean="0"/>
              <a:t>‹#›</a:t>
            </a:fld>
            <a:endParaRPr lang="en-US"/>
          </a:p>
        </p:txBody>
      </p:sp>
    </p:spTree>
    <p:extLst>
      <p:ext uri="{BB962C8B-B14F-4D97-AF65-F5344CB8AC3E}">
        <p14:creationId xmlns:p14="http://schemas.microsoft.com/office/powerpoint/2010/main" val="2126423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16473C6-1036-43C5-A6A4-6BA5226DE6FD}" type="datetimeFigureOut">
              <a:rPr lang="en-US" smtClean="0"/>
              <a:t>1/11/2021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DBD8DDD-6E3C-4FB8-9DA8-3DD75D344DC8}"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24831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16473C6-1036-43C5-A6A4-6BA5226DE6FD}" type="datetimeFigureOut">
              <a:rPr lang="en-US" smtClean="0"/>
              <a:t>1/11/2021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DBD8DDD-6E3C-4FB8-9DA8-3DD75D344DC8}" type="slidenum">
              <a:rPr lang="en-US" smtClean="0"/>
              <a:t>‹#›</a:t>
            </a:fld>
            <a:endParaRPr lang="en-US"/>
          </a:p>
        </p:txBody>
      </p:sp>
    </p:spTree>
    <p:extLst>
      <p:ext uri="{BB962C8B-B14F-4D97-AF65-F5344CB8AC3E}">
        <p14:creationId xmlns:p14="http://schemas.microsoft.com/office/powerpoint/2010/main" val="721808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16473C6-1036-43C5-A6A4-6BA5226DE6FD}" type="datetimeFigureOut">
              <a:rPr lang="en-US" smtClean="0"/>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BD8DDD-6E3C-4FB8-9DA8-3DD75D344DC8}" type="slidenum">
              <a:rPr lang="en-US" smtClean="0"/>
              <a:t>‹#›</a:t>
            </a:fld>
            <a:endParaRPr lang="en-US"/>
          </a:p>
        </p:txBody>
      </p:sp>
    </p:spTree>
    <p:extLst>
      <p:ext uri="{BB962C8B-B14F-4D97-AF65-F5344CB8AC3E}">
        <p14:creationId xmlns:p14="http://schemas.microsoft.com/office/powerpoint/2010/main" val="39217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16473C6-1036-43C5-A6A4-6BA5226DE6FD}" type="datetimeFigureOut">
              <a:rPr lang="en-US" smtClean="0"/>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BD8DDD-6E3C-4FB8-9DA8-3DD75D344DC8}" type="slidenum">
              <a:rPr lang="en-US" smtClean="0"/>
              <a:t>‹#›</a:t>
            </a:fld>
            <a:endParaRPr lang="en-US"/>
          </a:p>
        </p:txBody>
      </p:sp>
    </p:spTree>
    <p:extLst>
      <p:ext uri="{BB962C8B-B14F-4D97-AF65-F5344CB8AC3E}">
        <p14:creationId xmlns:p14="http://schemas.microsoft.com/office/powerpoint/2010/main" val="2909976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6473C6-1036-43C5-A6A4-6BA5226DE6FD}"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D8DDD-6E3C-4FB8-9DA8-3DD75D344DC8}" type="slidenum">
              <a:rPr lang="en-US" smtClean="0"/>
              <a:t>‹#›</a:t>
            </a:fld>
            <a:endParaRPr lang="en-US"/>
          </a:p>
        </p:txBody>
      </p:sp>
    </p:spTree>
    <p:extLst>
      <p:ext uri="{BB962C8B-B14F-4D97-AF65-F5344CB8AC3E}">
        <p14:creationId xmlns:p14="http://schemas.microsoft.com/office/powerpoint/2010/main" val="2007885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16473C6-1036-43C5-A6A4-6BA5226DE6FD}" type="datetimeFigureOut">
              <a:rPr lang="en-US" smtClean="0"/>
              <a:t>1/11/2021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DBD8DDD-6E3C-4FB8-9DA8-3DD75D344DC8}" type="slidenum">
              <a:rPr lang="en-US" smtClean="0"/>
              <a:t>‹#›</a:t>
            </a:fld>
            <a:endParaRPr lang="en-US"/>
          </a:p>
        </p:txBody>
      </p:sp>
    </p:spTree>
    <p:extLst>
      <p:ext uri="{BB962C8B-B14F-4D97-AF65-F5344CB8AC3E}">
        <p14:creationId xmlns:p14="http://schemas.microsoft.com/office/powerpoint/2010/main" val="3734256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6473C6-1036-43C5-A6A4-6BA5226DE6FD}"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D8DDD-6E3C-4FB8-9DA8-3DD75D344DC8}" type="slidenum">
              <a:rPr lang="en-US" smtClean="0"/>
              <a:t>‹#›</a:t>
            </a:fld>
            <a:endParaRPr lang="en-US"/>
          </a:p>
        </p:txBody>
      </p:sp>
    </p:spTree>
    <p:extLst>
      <p:ext uri="{BB962C8B-B14F-4D97-AF65-F5344CB8AC3E}">
        <p14:creationId xmlns:p14="http://schemas.microsoft.com/office/powerpoint/2010/main" val="1571861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16473C6-1036-43C5-A6A4-6BA5226DE6FD}" type="datetimeFigureOut">
              <a:rPr lang="en-US" smtClean="0"/>
              <a:t>1/11/2021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DBD8DDD-6E3C-4FB8-9DA8-3DD75D344DC8}" type="slidenum">
              <a:rPr lang="en-US" smtClean="0"/>
              <a:t>‹#›</a:t>
            </a:fld>
            <a:endParaRPr lang="en-US"/>
          </a:p>
        </p:txBody>
      </p:sp>
    </p:spTree>
    <p:extLst>
      <p:ext uri="{BB962C8B-B14F-4D97-AF65-F5344CB8AC3E}">
        <p14:creationId xmlns:p14="http://schemas.microsoft.com/office/powerpoint/2010/main" val="3907339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6473C6-1036-43C5-A6A4-6BA5226DE6FD}"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BD8DDD-6E3C-4FB8-9DA8-3DD75D344DC8}" type="slidenum">
              <a:rPr lang="en-US" smtClean="0"/>
              <a:t>‹#›</a:t>
            </a:fld>
            <a:endParaRPr lang="en-US"/>
          </a:p>
        </p:txBody>
      </p:sp>
    </p:spTree>
    <p:extLst>
      <p:ext uri="{BB962C8B-B14F-4D97-AF65-F5344CB8AC3E}">
        <p14:creationId xmlns:p14="http://schemas.microsoft.com/office/powerpoint/2010/main" val="927315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6473C6-1036-43C5-A6A4-6BA5226DE6FD}" type="datetimeFigureOut">
              <a:rPr lang="en-US" smtClean="0"/>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BD8DDD-6E3C-4FB8-9DA8-3DD75D344DC8}" type="slidenum">
              <a:rPr lang="en-US" smtClean="0"/>
              <a:t>‹#›</a:t>
            </a:fld>
            <a:endParaRPr lang="en-US"/>
          </a:p>
        </p:txBody>
      </p:sp>
    </p:spTree>
    <p:extLst>
      <p:ext uri="{BB962C8B-B14F-4D97-AF65-F5344CB8AC3E}">
        <p14:creationId xmlns:p14="http://schemas.microsoft.com/office/powerpoint/2010/main" val="3259205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6473C6-1036-43C5-A6A4-6BA5226DE6FD}" type="datetimeFigureOut">
              <a:rPr lang="en-US" smtClean="0"/>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BD8DDD-6E3C-4FB8-9DA8-3DD75D344DC8}" type="slidenum">
              <a:rPr lang="en-US" smtClean="0"/>
              <a:t>‹#›</a:t>
            </a:fld>
            <a:endParaRPr lang="en-US"/>
          </a:p>
        </p:txBody>
      </p:sp>
    </p:spTree>
    <p:extLst>
      <p:ext uri="{BB962C8B-B14F-4D97-AF65-F5344CB8AC3E}">
        <p14:creationId xmlns:p14="http://schemas.microsoft.com/office/powerpoint/2010/main" val="1204292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473C6-1036-43C5-A6A4-6BA5226DE6FD}" type="datetimeFigureOut">
              <a:rPr lang="en-US" smtClean="0"/>
              <a:t>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BD8DDD-6E3C-4FB8-9DA8-3DD75D344DC8}" type="slidenum">
              <a:rPr lang="en-US" smtClean="0"/>
              <a:t>‹#›</a:t>
            </a:fld>
            <a:endParaRPr lang="en-US"/>
          </a:p>
        </p:txBody>
      </p:sp>
    </p:spTree>
    <p:extLst>
      <p:ext uri="{BB962C8B-B14F-4D97-AF65-F5344CB8AC3E}">
        <p14:creationId xmlns:p14="http://schemas.microsoft.com/office/powerpoint/2010/main" val="1156352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6473C6-1036-43C5-A6A4-6BA5226DE6FD}"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BD8DDD-6E3C-4FB8-9DA8-3DD75D344DC8}" type="slidenum">
              <a:rPr lang="en-US" smtClean="0"/>
              <a:t>‹#›</a:t>
            </a:fld>
            <a:endParaRPr lang="en-US"/>
          </a:p>
        </p:txBody>
      </p:sp>
    </p:spTree>
    <p:extLst>
      <p:ext uri="{BB962C8B-B14F-4D97-AF65-F5344CB8AC3E}">
        <p14:creationId xmlns:p14="http://schemas.microsoft.com/office/powerpoint/2010/main" val="4111652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6473C6-1036-43C5-A6A4-6BA5226DE6FD}"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BD8DDD-6E3C-4FB8-9DA8-3DD75D344DC8}" type="slidenum">
              <a:rPr lang="en-US" smtClean="0"/>
              <a:t>‹#›</a:t>
            </a:fld>
            <a:endParaRPr lang="en-US"/>
          </a:p>
        </p:txBody>
      </p:sp>
    </p:spTree>
    <p:extLst>
      <p:ext uri="{BB962C8B-B14F-4D97-AF65-F5344CB8AC3E}">
        <p14:creationId xmlns:p14="http://schemas.microsoft.com/office/powerpoint/2010/main" val="1222700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16473C6-1036-43C5-A6A4-6BA5226DE6FD}" type="datetimeFigureOut">
              <a:rPr lang="en-US" smtClean="0"/>
              <a:t>1/11/2021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DBD8DDD-6E3C-4FB8-9DA8-3DD75D344DC8}" type="slidenum">
              <a:rPr lang="en-US" smtClean="0"/>
              <a:t>‹#›</a:t>
            </a:fld>
            <a:endParaRPr lang="en-US"/>
          </a:p>
        </p:txBody>
      </p:sp>
    </p:spTree>
    <p:extLst>
      <p:ext uri="{BB962C8B-B14F-4D97-AF65-F5344CB8AC3E}">
        <p14:creationId xmlns:p14="http://schemas.microsoft.com/office/powerpoint/2010/main" val="3653064662"/>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214EC-8730-4651-91E3-3E9D49BFD24D}"/>
              </a:ext>
            </a:extLst>
          </p:cNvPr>
          <p:cNvSpPr>
            <a:spLocks noGrp="1"/>
          </p:cNvSpPr>
          <p:nvPr>
            <p:ph type="ctrTitle"/>
          </p:nvPr>
        </p:nvSpPr>
        <p:spPr/>
        <p:txBody>
          <a:bodyPr>
            <a:normAutofit fontScale="90000"/>
          </a:bodyPr>
          <a:lstStyle/>
          <a:p>
            <a:r>
              <a:rPr lang="en-US" dirty="0"/>
              <a:t>Language (Technology) is Power: A Critical Survey of “Bias” in NLP </a:t>
            </a:r>
          </a:p>
        </p:txBody>
      </p:sp>
      <p:sp>
        <p:nvSpPr>
          <p:cNvPr id="3" name="Subtitle 2">
            <a:extLst>
              <a:ext uri="{FF2B5EF4-FFF2-40B4-BE49-F238E27FC236}">
                <a16:creationId xmlns:a16="http://schemas.microsoft.com/office/drawing/2014/main" id="{5DB9DF99-711E-4D10-85F7-FAD05F953B9B}"/>
              </a:ext>
            </a:extLst>
          </p:cNvPr>
          <p:cNvSpPr>
            <a:spLocks noGrp="1"/>
          </p:cNvSpPr>
          <p:nvPr>
            <p:ph type="subTitle" idx="1"/>
          </p:nvPr>
        </p:nvSpPr>
        <p:spPr/>
        <p:txBody>
          <a:bodyPr/>
          <a:lstStyle/>
          <a:p>
            <a:r>
              <a:rPr lang="en-US" dirty="0"/>
              <a:t>Oreen Yousuf</a:t>
            </a:r>
          </a:p>
        </p:txBody>
      </p:sp>
    </p:spTree>
    <p:extLst>
      <p:ext uri="{BB962C8B-B14F-4D97-AF65-F5344CB8AC3E}">
        <p14:creationId xmlns:p14="http://schemas.microsoft.com/office/powerpoint/2010/main" val="1456308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52F0-F514-4DEB-A299-158818EDEC4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6CC8D6D-9A14-49EB-B56D-A9529CA61039}"/>
              </a:ext>
            </a:extLst>
          </p:cNvPr>
          <p:cNvSpPr>
            <a:spLocks noGrp="1"/>
          </p:cNvSpPr>
          <p:nvPr>
            <p:ph idx="1"/>
          </p:nvPr>
        </p:nvSpPr>
        <p:spPr/>
        <p:txBody>
          <a:bodyPr>
            <a:normAutofit/>
          </a:bodyPr>
          <a:lstStyle/>
          <a:p>
            <a:r>
              <a:rPr lang="en-US" dirty="0"/>
              <a:t>146 papers analyzing “bias” in NLP systems:</a:t>
            </a:r>
          </a:p>
          <a:p>
            <a:pPr lvl="1"/>
            <a:r>
              <a:rPr lang="en-US" dirty="0"/>
              <a:t>Several subpar or incomplete analyses:</a:t>
            </a:r>
          </a:p>
          <a:p>
            <a:pPr lvl="2"/>
            <a:r>
              <a:rPr lang="en-US" dirty="0"/>
              <a:t>Motivations are often vague, inconsistent, lacking normative reasoning</a:t>
            </a:r>
          </a:p>
          <a:p>
            <a:pPr lvl="2"/>
            <a:r>
              <a:rPr lang="en-US" dirty="0"/>
              <a:t>Quantitative techniques poorly match their motivations</a:t>
            </a:r>
          </a:p>
          <a:p>
            <a:pPr marL="914400" lvl="2" indent="0">
              <a:buNone/>
            </a:pPr>
            <a:endParaRPr lang="en-US" dirty="0"/>
          </a:p>
          <a:p>
            <a:pPr lvl="1"/>
            <a:r>
              <a:rPr lang="en-US" dirty="0"/>
              <a:t>Recommendations made by Blodgett et al. (2020) aimed to help practitioners and researchers avoid consistent pitfalls</a:t>
            </a:r>
          </a:p>
        </p:txBody>
      </p:sp>
    </p:spTree>
    <p:extLst>
      <p:ext uri="{BB962C8B-B14F-4D97-AF65-F5344CB8AC3E}">
        <p14:creationId xmlns:p14="http://schemas.microsoft.com/office/powerpoint/2010/main" val="3289041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8844F-04C6-408F-8B90-0B7A1E3FE89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DF48AAD-5D44-498A-9820-CDF81006E5BD}"/>
              </a:ext>
            </a:extLst>
          </p:cNvPr>
          <p:cNvSpPr>
            <a:spLocks noGrp="1"/>
          </p:cNvSpPr>
          <p:nvPr>
            <p:ph idx="1"/>
          </p:nvPr>
        </p:nvSpPr>
        <p:spPr/>
        <p:txBody>
          <a:bodyPr>
            <a:normAutofit/>
          </a:bodyPr>
          <a:lstStyle/>
          <a:p>
            <a:r>
              <a:rPr lang="en-US" dirty="0"/>
              <a:t>Blodgett, S.L., </a:t>
            </a:r>
            <a:r>
              <a:rPr lang="en-US" dirty="0" err="1"/>
              <a:t>Barocas</a:t>
            </a:r>
            <a:r>
              <a:rPr lang="en-US" dirty="0"/>
              <a:t>, S., </a:t>
            </a:r>
            <a:r>
              <a:rPr lang="en-US" dirty="0" err="1"/>
              <a:t>Daum</a:t>
            </a:r>
            <a:r>
              <a:rPr lang="en-US" b="0" i="0" dirty="0" err="1">
                <a:effectLst/>
                <a:latin typeface="arial" panose="020B0604020202020204" pitchFamily="34" charset="0"/>
              </a:rPr>
              <a:t>é</a:t>
            </a:r>
            <a:r>
              <a:rPr lang="en-US" dirty="0"/>
              <a:t> III, H., Wallach, H. (2020). Language (Technology) is Power: A Critical Survey of “Bias” in NLP</a:t>
            </a:r>
          </a:p>
          <a:p>
            <a:r>
              <a:rPr lang="en-US" dirty="0"/>
              <a:t>Svetlana </a:t>
            </a:r>
            <a:r>
              <a:rPr lang="en-US" dirty="0" err="1"/>
              <a:t>Kiritchenko</a:t>
            </a:r>
            <a:r>
              <a:rPr lang="en-US" dirty="0"/>
              <a:t> and </a:t>
            </a:r>
            <a:r>
              <a:rPr lang="en-US" dirty="0" err="1"/>
              <a:t>Saif</a:t>
            </a:r>
            <a:r>
              <a:rPr lang="en-US" dirty="0"/>
              <a:t> M. Mohammad. 2018. Examining Gender and Race Bias in Two Hundred Sentiment Analysis Systems. In Proceedings of the Joint Conference on Lexical and Computational Semantics, pages 43–53, New Orleans, LA.</a:t>
            </a:r>
          </a:p>
          <a:p>
            <a:r>
              <a:rPr lang="en-US" dirty="0" err="1"/>
              <a:t>Jieyu</a:t>
            </a:r>
            <a:r>
              <a:rPr lang="en-US" dirty="0"/>
              <a:t> Zhao, </a:t>
            </a:r>
            <a:r>
              <a:rPr lang="en-US" dirty="0" err="1"/>
              <a:t>Yichao</a:t>
            </a:r>
            <a:r>
              <a:rPr lang="en-US" dirty="0"/>
              <a:t> Zhou, </a:t>
            </a:r>
            <a:r>
              <a:rPr lang="en-US" dirty="0" err="1"/>
              <a:t>Zeyu</a:t>
            </a:r>
            <a:r>
              <a:rPr lang="en-US" dirty="0"/>
              <a:t> Li, Wei Wang, and </a:t>
            </a:r>
            <a:r>
              <a:rPr lang="en-US" dirty="0" err="1"/>
              <a:t>KaiWei</a:t>
            </a:r>
            <a:r>
              <a:rPr lang="en-US" dirty="0"/>
              <a:t> Chang. 2018b. Learning Gender-Neutral Word Embeddings. In Proceedings of Empirical Methods in Natural Language Processing (EMNLP), pages 4847–4853, Brussels, Belgium.</a:t>
            </a:r>
          </a:p>
          <a:p>
            <a:r>
              <a:rPr lang="en-US" dirty="0"/>
              <a:t>Jane H. Hill. 2008. The Everyday Language of White Racism. Wiley-Blackwell.</a:t>
            </a:r>
          </a:p>
        </p:txBody>
      </p:sp>
    </p:spTree>
    <p:extLst>
      <p:ext uri="{BB962C8B-B14F-4D97-AF65-F5344CB8AC3E}">
        <p14:creationId xmlns:p14="http://schemas.microsoft.com/office/powerpoint/2010/main" val="3939768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66381-AB64-4876-8768-9917B064240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DE13D565-ED41-4FEA-B449-F89B1CDEC7DE}"/>
              </a:ext>
            </a:extLst>
          </p:cNvPr>
          <p:cNvSpPr>
            <a:spLocks noGrp="1"/>
          </p:cNvSpPr>
          <p:nvPr>
            <p:ph idx="1"/>
          </p:nvPr>
        </p:nvSpPr>
        <p:spPr/>
        <p:txBody>
          <a:bodyPr/>
          <a:lstStyle/>
          <a:p>
            <a:r>
              <a:rPr lang="en-US" dirty="0"/>
              <a:t>Many papers in the growing body of research analyzing “bias” in natural language processing (NLP) in recent years provide inadequate, unclear or inconsistent motivations or proposed quantitative techniques for measuring or mitigating “bias.”</a:t>
            </a:r>
          </a:p>
          <a:p>
            <a:r>
              <a:rPr lang="en-US" dirty="0"/>
              <a:t>Techniques often don’t match their motivations or engage with relevant literature.</a:t>
            </a:r>
          </a:p>
          <a:p>
            <a:r>
              <a:rPr lang="en-US" dirty="0"/>
              <a:t>Lack of agreement on concept and definition of “bias(es)” leading to inconsistent conclusions for similar abstracts.</a:t>
            </a:r>
          </a:p>
          <a:p>
            <a:r>
              <a:rPr lang="en-US" dirty="0"/>
              <a:t>Provide recommendations on analytical works on “bias” in NLP systems to move forward</a:t>
            </a:r>
          </a:p>
        </p:txBody>
      </p:sp>
    </p:spTree>
    <p:extLst>
      <p:ext uri="{BB962C8B-B14F-4D97-AF65-F5344CB8AC3E}">
        <p14:creationId xmlns:p14="http://schemas.microsoft.com/office/powerpoint/2010/main" val="1448842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Aies Conference – Conference on Artificial Intelligence, Ethics and Society">
            <a:extLst>
              <a:ext uri="{FF2B5EF4-FFF2-40B4-BE49-F238E27FC236}">
                <a16:creationId xmlns:a16="http://schemas.microsoft.com/office/drawing/2014/main" id="{7CB07EE3-29EE-4C7A-85A1-C5BF5EA456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9228" y="5167312"/>
            <a:ext cx="3952443" cy="11541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53C2AA0-7BF7-4511-9650-D3A573024BF3}"/>
              </a:ext>
            </a:extLst>
          </p:cNvPr>
          <p:cNvSpPr>
            <a:spLocks noGrp="1"/>
          </p:cNvSpPr>
          <p:nvPr>
            <p:ph type="title"/>
          </p:nvPr>
        </p:nvSpPr>
        <p:spPr/>
        <p:txBody>
          <a:bodyPr/>
          <a:lstStyle/>
          <a:p>
            <a:r>
              <a:rPr lang="en-US" dirty="0"/>
              <a:t>Dataset Compilation</a:t>
            </a:r>
          </a:p>
        </p:txBody>
      </p:sp>
      <p:sp>
        <p:nvSpPr>
          <p:cNvPr id="3" name="Content Placeholder 2">
            <a:extLst>
              <a:ext uri="{FF2B5EF4-FFF2-40B4-BE49-F238E27FC236}">
                <a16:creationId xmlns:a16="http://schemas.microsoft.com/office/drawing/2014/main" id="{EAC6EDE8-D644-4266-90C3-1279DAB0700D}"/>
              </a:ext>
            </a:extLst>
          </p:cNvPr>
          <p:cNvSpPr>
            <a:spLocks noGrp="1"/>
          </p:cNvSpPr>
          <p:nvPr>
            <p:ph idx="1"/>
          </p:nvPr>
        </p:nvSpPr>
        <p:spPr>
          <a:xfrm>
            <a:off x="838200" y="1841501"/>
            <a:ext cx="10515600" cy="4351338"/>
          </a:xfrm>
        </p:spPr>
        <p:txBody>
          <a:bodyPr>
            <a:normAutofit/>
          </a:bodyPr>
          <a:lstStyle/>
          <a:p>
            <a:r>
              <a:rPr lang="en-US" dirty="0"/>
              <a:t>146 papers analyzing “bias” in NLP systems</a:t>
            </a:r>
          </a:p>
          <a:p>
            <a:r>
              <a:rPr lang="en-US" dirty="0"/>
              <a:t>Papers with keywords of ”bias” and/or ”fairness” were taken from the ACL Anthology.</a:t>
            </a:r>
          </a:p>
          <a:p>
            <a:r>
              <a:rPr lang="en-US" dirty="0"/>
              <a:t>Discarded works not focused on social ”bias” and works discussing topics with other forms of bias (i.e., inductive bias, hypothesis bias)</a:t>
            </a:r>
          </a:p>
          <a:p>
            <a:r>
              <a:rPr lang="en-US" dirty="0"/>
              <a:t>Traversed citation graphs to fully capture relevant papers</a:t>
            </a:r>
          </a:p>
          <a:p>
            <a:r>
              <a:rPr lang="en-US" dirty="0"/>
              <a:t>Papers analyzing ”bias” in NLP systems from </a:t>
            </a:r>
            <a:r>
              <a:rPr lang="en-US" dirty="0" err="1"/>
              <a:t>NeurIPS</a:t>
            </a:r>
            <a:r>
              <a:rPr lang="en-US" dirty="0"/>
              <a:t>, AIES, ICML, etc.</a:t>
            </a:r>
          </a:p>
          <a:p>
            <a:r>
              <a:rPr lang="en-US" dirty="0"/>
              <a:t>Focused on written text; excluded research about speech.</a:t>
            </a:r>
          </a:p>
        </p:txBody>
      </p:sp>
      <p:pic>
        <p:nvPicPr>
          <p:cNvPr id="1026" name="Picture 2" descr="ICML 2020 - Naver Labs Europe">
            <a:extLst>
              <a:ext uri="{FF2B5EF4-FFF2-40B4-BE49-F238E27FC236}">
                <a16:creationId xmlns:a16="http://schemas.microsoft.com/office/drawing/2014/main" id="{9B1A0D90-3C9E-4F8D-9629-8FA788953D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984" y="5409407"/>
            <a:ext cx="2857500" cy="9334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ference on Neural Information Processing Systems - Wikipedia">
            <a:extLst>
              <a:ext uri="{FF2B5EF4-FFF2-40B4-BE49-F238E27FC236}">
                <a16:creationId xmlns:a16="http://schemas.microsoft.com/office/drawing/2014/main" id="{8801BF76-44CB-4B65-A3A1-7905828764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0476" y="5167312"/>
            <a:ext cx="2960424"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94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AEF3F-9EE3-4D41-9254-2B86A5C93D16}"/>
              </a:ext>
            </a:extLst>
          </p:cNvPr>
          <p:cNvSpPr>
            <a:spLocks noGrp="1"/>
          </p:cNvSpPr>
          <p:nvPr>
            <p:ph type="title"/>
          </p:nvPr>
        </p:nvSpPr>
        <p:spPr/>
        <p:txBody>
          <a:bodyPr/>
          <a:lstStyle/>
          <a:p>
            <a:r>
              <a:rPr lang="en-US" dirty="0"/>
              <a:t>Taxonomy of Categorization</a:t>
            </a:r>
          </a:p>
        </p:txBody>
      </p:sp>
      <p:sp>
        <p:nvSpPr>
          <p:cNvPr id="3" name="Content Placeholder 2">
            <a:extLst>
              <a:ext uri="{FF2B5EF4-FFF2-40B4-BE49-F238E27FC236}">
                <a16:creationId xmlns:a16="http://schemas.microsoft.com/office/drawing/2014/main" id="{1DCC6384-31D5-4B94-A6A3-7A87C8BB062C}"/>
              </a:ext>
            </a:extLst>
          </p:cNvPr>
          <p:cNvSpPr>
            <a:spLocks noGrp="1"/>
          </p:cNvSpPr>
          <p:nvPr>
            <p:ph idx="1"/>
          </p:nvPr>
        </p:nvSpPr>
        <p:spPr/>
        <p:txBody>
          <a:bodyPr>
            <a:normAutofit fontScale="85000" lnSpcReduction="10000"/>
          </a:bodyPr>
          <a:lstStyle/>
          <a:p>
            <a:r>
              <a:rPr lang="en-US" dirty="0"/>
              <a:t>Representational harms:</a:t>
            </a:r>
          </a:p>
          <a:p>
            <a:pPr lvl="1"/>
            <a:r>
              <a:rPr lang="en-US" dirty="0"/>
              <a:t>a) Stereotyping that propagates negative generalizations about particular social groups.</a:t>
            </a:r>
          </a:p>
          <a:p>
            <a:pPr marL="457200" lvl="1" indent="0">
              <a:buNone/>
            </a:pPr>
            <a:endParaRPr lang="en-US" dirty="0"/>
          </a:p>
          <a:p>
            <a:pPr lvl="1"/>
            <a:r>
              <a:rPr lang="en-US" dirty="0"/>
              <a:t>b) Differences in system performance for different social groups, language that misrepresents the distribution of different social groups in the population, or language that is denigrating to particular social groups.</a:t>
            </a:r>
          </a:p>
          <a:p>
            <a:pPr marL="457200" lvl="1" indent="0">
              <a:buNone/>
            </a:pPr>
            <a:endParaRPr lang="en-US" dirty="0"/>
          </a:p>
          <a:p>
            <a:r>
              <a:rPr lang="en-US" dirty="0"/>
              <a:t>Questionable correlations between system behavior and features of language that are typically associated with particular social groups.</a:t>
            </a:r>
          </a:p>
          <a:p>
            <a:pPr marL="0" indent="0">
              <a:buNone/>
            </a:pPr>
            <a:endParaRPr lang="en-US" dirty="0"/>
          </a:p>
          <a:p>
            <a:r>
              <a:rPr lang="en-US" dirty="0"/>
              <a:t>Vague descriptions of “bias” (or “gender bias” or “racial bias”) or no description at all.</a:t>
            </a:r>
          </a:p>
          <a:p>
            <a:pPr marL="0" indent="0">
              <a:buNone/>
            </a:pPr>
            <a:endParaRPr lang="en-US" dirty="0"/>
          </a:p>
          <a:p>
            <a:r>
              <a:rPr lang="en-US" dirty="0"/>
              <a:t>Surveys, frameworks, and meta-analyses</a:t>
            </a:r>
          </a:p>
        </p:txBody>
      </p:sp>
    </p:spTree>
    <p:extLst>
      <p:ext uri="{BB962C8B-B14F-4D97-AF65-F5344CB8AC3E}">
        <p14:creationId xmlns:p14="http://schemas.microsoft.com/office/powerpoint/2010/main" val="4013270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8120-70F2-4681-A8EC-BF07DA70A09E}"/>
              </a:ext>
            </a:extLst>
          </p:cNvPr>
          <p:cNvSpPr>
            <a:spLocks noGrp="1"/>
          </p:cNvSpPr>
          <p:nvPr>
            <p:ph type="title"/>
          </p:nvPr>
        </p:nvSpPr>
        <p:spPr/>
        <p:txBody>
          <a:bodyPr/>
          <a:lstStyle/>
          <a:p>
            <a:r>
              <a:rPr lang="en-US" dirty="0"/>
              <a:t>Initial Findings</a:t>
            </a:r>
          </a:p>
        </p:txBody>
      </p:sp>
      <p:sp>
        <p:nvSpPr>
          <p:cNvPr id="3" name="Content Placeholder 2">
            <a:extLst>
              <a:ext uri="{FF2B5EF4-FFF2-40B4-BE49-F238E27FC236}">
                <a16:creationId xmlns:a16="http://schemas.microsoft.com/office/drawing/2014/main" id="{3F11593F-8B1B-4493-A626-658385D01821}"/>
              </a:ext>
            </a:extLst>
          </p:cNvPr>
          <p:cNvSpPr>
            <a:spLocks noGrp="1"/>
          </p:cNvSpPr>
          <p:nvPr>
            <p:ph idx="1"/>
          </p:nvPr>
        </p:nvSpPr>
        <p:spPr>
          <a:xfrm>
            <a:off x="838200" y="4924499"/>
            <a:ext cx="10515600" cy="1793875"/>
          </a:xfrm>
        </p:spPr>
        <p:txBody>
          <a:bodyPr/>
          <a:lstStyle/>
          <a:p>
            <a:r>
              <a:rPr lang="en-US" dirty="0"/>
              <a:t>Tallies of either Motivation or Technique do not equate to 146 due to papers overlapping proposed motivational harms.</a:t>
            </a:r>
          </a:p>
          <a:p>
            <a:r>
              <a:rPr lang="en-US" dirty="0"/>
              <a:t>Same applies to techniques, with the addition of instances of papers also failing to provide quantitative techniques.</a:t>
            </a:r>
          </a:p>
        </p:txBody>
      </p:sp>
      <p:pic>
        <p:nvPicPr>
          <p:cNvPr id="13" name="Picture 12">
            <a:extLst>
              <a:ext uri="{FF2B5EF4-FFF2-40B4-BE49-F238E27FC236}">
                <a16:creationId xmlns:a16="http://schemas.microsoft.com/office/drawing/2014/main" id="{DC85A569-D681-4E01-84A1-6BD935493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189" y="1933501"/>
            <a:ext cx="5539093" cy="2811784"/>
          </a:xfrm>
          <a:prstGeom prst="rect">
            <a:avLst/>
          </a:prstGeom>
        </p:spPr>
      </p:pic>
    </p:spTree>
    <p:extLst>
      <p:ext uri="{BB962C8B-B14F-4D97-AF65-F5344CB8AC3E}">
        <p14:creationId xmlns:p14="http://schemas.microsoft.com/office/powerpoint/2010/main" val="1573159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4398-4A9A-4D34-A637-5449747E4074}"/>
              </a:ext>
            </a:extLst>
          </p:cNvPr>
          <p:cNvSpPr>
            <a:spLocks noGrp="1"/>
          </p:cNvSpPr>
          <p:nvPr>
            <p:ph type="title"/>
          </p:nvPr>
        </p:nvSpPr>
        <p:spPr/>
        <p:txBody>
          <a:bodyPr/>
          <a:lstStyle/>
          <a:p>
            <a:r>
              <a:rPr lang="en-US" dirty="0"/>
              <a:t>Quantitative Findings</a:t>
            </a:r>
          </a:p>
        </p:txBody>
      </p:sp>
      <p:sp>
        <p:nvSpPr>
          <p:cNvPr id="3" name="Content Placeholder 2">
            <a:extLst>
              <a:ext uri="{FF2B5EF4-FFF2-40B4-BE49-F238E27FC236}">
                <a16:creationId xmlns:a16="http://schemas.microsoft.com/office/drawing/2014/main" id="{BEAD4406-EE62-4065-ABE2-A0653282CA83}"/>
              </a:ext>
            </a:extLst>
          </p:cNvPr>
          <p:cNvSpPr>
            <a:spLocks noGrp="1"/>
          </p:cNvSpPr>
          <p:nvPr>
            <p:ph idx="1"/>
          </p:nvPr>
        </p:nvSpPr>
        <p:spPr>
          <a:xfrm>
            <a:off x="685800" y="2069502"/>
            <a:ext cx="10820400" cy="4024125"/>
          </a:xfrm>
        </p:spPr>
        <p:txBody>
          <a:bodyPr>
            <a:noAutofit/>
          </a:bodyPr>
          <a:lstStyle/>
          <a:p>
            <a:r>
              <a:rPr lang="en-US" sz="1800" dirty="0"/>
              <a:t>Papers’ motivations span every harm category, with numerous papers matching every one.</a:t>
            </a:r>
          </a:p>
          <a:p>
            <a:pPr marL="0" indent="0">
              <a:buNone/>
            </a:pPr>
            <a:endParaRPr lang="en-US" sz="1800" dirty="0"/>
          </a:p>
          <a:p>
            <a:r>
              <a:rPr lang="en-US" sz="1800" dirty="0"/>
              <a:t>Surveys, frameworks, and meta-analyses had much higher percentage of providing motivations.</a:t>
            </a:r>
          </a:p>
          <a:p>
            <a:pPr lvl="1"/>
            <a:r>
              <a:rPr lang="en-US" sz="1800" dirty="0"/>
              <a:t>Common to state multiple motivations.</a:t>
            </a:r>
          </a:p>
          <a:p>
            <a:pPr lvl="1"/>
            <a:r>
              <a:rPr lang="en-US" sz="1800" dirty="0"/>
              <a:t>However, 33% of reviewed papers not structured this way also state multiple motivations</a:t>
            </a:r>
          </a:p>
          <a:p>
            <a:pPr marL="457200" lvl="1" indent="0">
              <a:buNone/>
            </a:pPr>
            <a:endParaRPr lang="en-US" sz="1800" dirty="0"/>
          </a:p>
          <a:p>
            <a:r>
              <a:rPr lang="en-US" sz="1800" dirty="0"/>
              <a:t>16% of papers state vague or no motivation at all.</a:t>
            </a:r>
          </a:p>
          <a:p>
            <a:pPr marL="0" indent="0">
              <a:buNone/>
            </a:pPr>
            <a:endParaRPr lang="en-US" sz="1800" dirty="0"/>
          </a:p>
          <a:p>
            <a:r>
              <a:rPr lang="en-US" sz="1800" dirty="0"/>
              <a:t>32% of papers are not motivated by any apparent normative concern, opting instead to highlight concerns for system performance.</a:t>
            </a:r>
          </a:p>
          <a:p>
            <a:pPr marL="0" indent="0">
              <a:buNone/>
            </a:pPr>
            <a:endParaRPr lang="en-US" sz="1800" dirty="0"/>
          </a:p>
          <a:p>
            <a:r>
              <a:rPr lang="en-US" sz="1800" dirty="0"/>
              <a:t>Only 4 papers proposed techniques for allocational harms of the 21% of papers that specified said harms in their motivations.</a:t>
            </a:r>
          </a:p>
        </p:txBody>
      </p:sp>
    </p:spTree>
    <p:extLst>
      <p:ext uri="{BB962C8B-B14F-4D97-AF65-F5344CB8AC3E}">
        <p14:creationId xmlns:p14="http://schemas.microsoft.com/office/powerpoint/2010/main" val="459641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9667-05D3-416E-A56A-9276BC059BD5}"/>
              </a:ext>
            </a:extLst>
          </p:cNvPr>
          <p:cNvSpPr>
            <a:spLocks noGrp="1"/>
          </p:cNvSpPr>
          <p:nvPr>
            <p:ph type="title"/>
          </p:nvPr>
        </p:nvSpPr>
        <p:spPr/>
        <p:txBody>
          <a:bodyPr/>
          <a:lstStyle/>
          <a:p>
            <a:r>
              <a:rPr lang="en-US" dirty="0"/>
              <a:t>Further Findings</a:t>
            </a:r>
          </a:p>
        </p:txBody>
      </p:sp>
      <p:sp>
        <p:nvSpPr>
          <p:cNvPr id="3" name="Content Placeholder 2">
            <a:extLst>
              <a:ext uri="{FF2B5EF4-FFF2-40B4-BE49-F238E27FC236}">
                <a16:creationId xmlns:a16="http://schemas.microsoft.com/office/drawing/2014/main" id="{1AD271B7-167A-4D31-9BE2-121838BB5275}"/>
              </a:ext>
            </a:extLst>
          </p:cNvPr>
          <p:cNvSpPr>
            <a:spLocks noGrp="1"/>
          </p:cNvSpPr>
          <p:nvPr>
            <p:ph idx="1"/>
          </p:nvPr>
        </p:nvSpPr>
        <p:spPr>
          <a:xfrm>
            <a:off x="187709" y="2224942"/>
            <a:ext cx="3993572" cy="1511166"/>
          </a:xfrm>
        </p:spPr>
        <p:txBody>
          <a:bodyPr>
            <a:noAutofit/>
          </a:bodyPr>
          <a:lstStyle/>
          <a:p>
            <a:pPr marL="0" indent="0">
              <a:buNone/>
            </a:pPr>
            <a:r>
              <a:rPr lang="en-US" sz="2000" dirty="0"/>
              <a:t>“[N]o human should be discriminated on the basis of demographic attributes by an NLP system.” - Kaneko and </a:t>
            </a:r>
            <a:r>
              <a:rPr lang="en-US" sz="2000" dirty="0" err="1"/>
              <a:t>Bollegala</a:t>
            </a:r>
            <a:r>
              <a:rPr lang="en-US" sz="2000" dirty="0"/>
              <a:t> (2019)</a:t>
            </a:r>
          </a:p>
        </p:txBody>
      </p:sp>
      <p:sp>
        <p:nvSpPr>
          <p:cNvPr id="6" name="TextBox 5">
            <a:extLst>
              <a:ext uri="{FF2B5EF4-FFF2-40B4-BE49-F238E27FC236}">
                <a16:creationId xmlns:a16="http://schemas.microsoft.com/office/drawing/2014/main" id="{6FCB7561-48EF-439C-B9C4-28FDFC8C68BB}"/>
              </a:ext>
            </a:extLst>
          </p:cNvPr>
          <p:cNvSpPr txBox="1"/>
          <p:nvPr/>
        </p:nvSpPr>
        <p:spPr>
          <a:xfrm>
            <a:off x="8552352" y="2181167"/>
            <a:ext cx="3639648" cy="2062103"/>
          </a:xfrm>
          <a:prstGeom prst="rect">
            <a:avLst/>
          </a:prstGeom>
          <a:noFill/>
        </p:spPr>
        <p:txBody>
          <a:bodyPr wrap="square" rtlCol="0">
            <a:spAutoFit/>
          </a:bodyPr>
          <a:lstStyle/>
          <a:p>
            <a:r>
              <a:rPr lang="en-US" sz="1600" dirty="0"/>
              <a:t>“Deploying these word embedding algorithms in practice, for example in automated translation systems or as hiring aids, runs the serious risk of perpetuating problematic biases in important societal contexts.” —Brunet et al. (2019) </a:t>
            </a:r>
          </a:p>
        </p:txBody>
      </p:sp>
      <p:sp>
        <p:nvSpPr>
          <p:cNvPr id="7" name="TextBox 6">
            <a:extLst>
              <a:ext uri="{FF2B5EF4-FFF2-40B4-BE49-F238E27FC236}">
                <a16:creationId xmlns:a16="http://schemas.microsoft.com/office/drawing/2014/main" id="{149940F2-0EF2-423E-B777-DFA7FD9D0C24}"/>
              </a:ext>
            </a:extLst>
          </p:cNvPr>
          <p:cNvSpPr txBox="1"/>
          <p:nvPr/>
        </p:nvSpPr>
        <p:spPr>
          <a:xfrm>
            <a:off x="187709" y="4154635"/>
            <a:ext cx="3802400" cy="1938992"/>
          </a:xfrm>
          <a:prstGeom prst="rect">
            <a:avLst/>
          </a:prstGeom>
          <a:noFill/>
        </p:spPr>
        <p:txBody>
          <a:bodyPr wrap="square" rtlCol="0">
            <a:spAutoFit/>
          </a:bodyPr>
          <a:lstStyle/>
          <a:p>
            <a:r>
              <a:rPr lang="en-US" sz="2000" dirty="0"/>
              <a:t>“[P]</a:t>
            </a:r>
            <a:r>
              <a:rPr lang="en-US" sz="2000" dirty="0" err="1"/>
              <a:t>rominent</a:t>
            </a:r>
            <a:r>
              <a:rPr lang="en-US" sz="2000" dirty="0"/>
              <a:t> word embeddings [...] encode systematic biases against women and black people [...] implicating many NLP systems in scaling up social injustice.” — May et al. (2019)</a:t>
            </a:r>
          </a:p>
        </p:txBody>
      </p:sp>
      <p:sp>
        <p:nvSpPr>
          <p:cNvPr id="8" name="TextBox 7">
            <a:extLst>
              <a:ext uri="{FF2B5EF4-FFF2-40B4-BE49-F238E27FC236}">
                <a16:creationId xmlns:a16="http://schemas.microsoft.com/office/drawing/2014/main" id="{A5D5F701-4411-4650-9FCD-26FF57D900FB}"/>
              </a:ext>
            </a:extLst>
          </p:cNvPr>
          <p:cNvSpPr txBox="1"/>
          <p:nvPr/>
        </p:nvSpPr>
        <p:spPr>
          <a:xfrm>
            <a:off x="187709" y="1761398"/>
            <a:ext cx="4648200" cy="646331"/>
          </a:xfrm>
          <a:prstGeom prst="rect">
            <a:avLst/>
          </a:prstGeom>
          <a:noFill/>
        </p:spPr>
        <p:txBody>
          <a:bodyPr wrap="square" rtlCol="0">
            <a:spAutoFit/>
          </a:bodyPr>
          <a:lstStyle/>
          <a:p>
            <a:r>
              <a:rPr lang="en-US" u="sng" dirty="0"/>
              <a:t>Vague motivations/no motivations</a:t>
            </a:r>
          </a:p>
          <a:p>
            <a:endParaRPr lang="en-US" dirty="0"/>
          </a:p>
        </p:txBody>
      </p:sp>
      <p:sp>
        <p:nvSpPr>
          <p:cNvPr id="9" name="TextBox 8">
            <a:extLst>
              <a:ext uri="{FF2B5EF4-FFF2-40B4-BE49-F238E27FC236}">
                <a16:creationId xmlns:a16="http://schemas.microsoft.com/office/drawing/2014/main" id="{8615087F-6186-4262-917D-CB7C49FCB8E4}"/>
              </a:ext>
            </a:extLst>
          </p:cNvPr>
          <p:cNvSpPr txBox="1"/>
          <p:nvPr/>
        </p:nvSpPr>
        <p:spPr>
          <a:xfrm>
            <a:off x="4835909" y="1761398"/>
            <a:ext cx="3314701" cy="646331"/>
          </a:xfrm>
          <a:prstGeom prst="rect">
            <a:avLst/>
          </a:prstGeom>
          <a:noFill/>
        </p:spPr>
        <p:txBody>
          <a:bodyPr wrap="square" rtlCol="0">
            <a:spAutoFit/>
          </a:bodyPr>
          <a:lstStyle/>
          <a:p>
            <a:r>
              <a:rPr lang="en-US" u="sng" dirty="0"/>
              <a:t>No normative reasoning</a:t>
            </a:r>
          </a:p>
          <a:p>
            <a:endParaRPr lang="en-US" dirty="0"/>
          </a:p>
        </p:txBody>
      </p:sp>
      <p:sp>
        <p:nvSpPr>
          <p:cNvPr id="10" name="TextBox 9">
            <a:extLst>
              <a:ext uri="{FF2B5EF4-FFF2-40B4-BE49-F238E27FC236}">
                <a16:creationId xmlns:a16="http://schemas.microsoft.com/office/drawing/2014/main" id="{F3913875-3710-4C3E-9103-3472D34794F8}"/>
              </a:ext>
            </a:extLst>
          </p:cNvPr>
          <p:cNvSpPr txBox="1"/>
          <p:nvPr/>
        </p:nvSpPr>
        <p:spPr>
          <a:xfrm>
            <a:off x="4370030" y="2181167"/>
            <a:ext cx="3993573" cy="2308324"/>
          </a:xfrm>
          <a:prstGeom prst="rect">
            <a:avLst/>
          </a:prstGeom>
          <a:noFill/>
        </p:spPr>
        <p:txBody>
          <a:bodyPr wrap="square" rtlCol="0">
            <a:spAutoFit/>
          </a:bodyPr>
          <a:lstStyle/>
          <a:p>
            <a:r>
              <a:rPr lang="en-US" dirty="0"/>
              <a:t>“In [text classification], models are expected to make predictions with the semantic information rather than with the demographic group identity information (e.g., ‘gay’, ‘black’) contained in the sentences.”</a:t>
            </a:r>
          </a:p>
          <a:p>
            <a:r>
              <a:rPr lang="en-US" dirty="0"/>
              <a:t>— Zhang et al. (2020a)</a:t>
            </a:r>
          </a:p>
        </p:txBody>
      </p:sp>
      <p:sp>
        <p:nvSpPr>
          <p:cNvPr id="11" name="TextBox 10">
            <a:extLst>
              <a:ext uri="{FF2B5EF4-FFF2-40B4-BE49-F238E27FC236}">
                <a16:creationId xmlns:a16="http://schemas.microsoft.com/office/drawing/2014/main" id="{733FFD13-F634-40A6-A928-9A18C73E756F}"/>
              </a:ext>
            </a:extLst>
          </p:cNvPr>
          <p:cNvSpPr txBox="1"/>
          <p:nvPr/>
        </p:nvSpPr>
        <p:spPr>
          <a:xfrm>
            <a:off x="4370030" y="4610878"/>
            <a:ext cx="3993572" cy="2062103"/>
          </a:xfrm>
          <a:prstGeom prst="rect">
            <a:avLst/>
          </a:prstGeom>
          <a:noFill/>
        </p:spPr>
        <p:txBody>
          <a:bodyPr wrap="square" rtlCol="0">
            <a:spAutoFit/>
          </a:bodyPr>
          <a:lstStyle/>
          <a:p>
            <a:r>
              <a:rPr lang="en-US" sz="1600" dirty="0"/>
              <a:t>“An over-prevalence of some gendered forms in the training data leads to translations with identifiable errors. Translations are better for sentences involving men and for sentences containing stereotypical gender roles.”</a:t>
            </a:r>
          </a:p>
          <a:p>
            <a:r>
              <a:rPr lang="en-US" sz="1600" dirty="0"/>
              <a:t>— Saunders and Byrne (2020)</a:t>
            </a:r>
          </a:p>
        </p:txBody>
      </p:sp>
      <p:sp>
        <p:nvSpPr>
          <p:cNvPr id="12" name="TextBox 11">
            <a:extLst>
              <a:ext uri="{FF2B5EF4-FFF2-40B4-BE49-F238E27FC236}">
                <a16:creationId xmlns:a16="http://schemas.microsoft.com/office/drawing/2014/main" id="{0AFC1874-30FD-41D4-8C1D-15AFE7ECC550}"/>
              </a:ext>
            </a:extLst>
          </p:cNvPr>
          <p:cNvSpPr txBox="1"/>
          <p:nvPr/>
        </p:nvSpPr>
        <p:spPr>
          <a:xfrm>
            <a:off x="8851544" y="1761398"/>
            <a:ext cx="2195729" cy="369332"/>
          </a:xfrm>
          <a:prstGeom prst="rect">
            <a:avLst/>
          </a:prstGeom>
          <a:noFill/>
        </p:spPr>
        <p:txBody>
          <a:bodyPr wrap="none" rtlCol="0">
            <a:spAutoFit/>
          </a:bodyPr>
          <a:lstStyle/>
          <a:p>
            <a:r>
              <a:rPr lang="en-US" u="sng" dirty="0"/>
              <a:t>Unstated information</a:t>
            </a:r>
          </a:p>
        </p:txBody>
      </p:sp>
      <p:sp>
        <p:nvSpPr>
          <p:cNvPr id="13" name="TextBox 12">
            <a:extLst>
              <a:ext uri="{FF2B5EF4-FFF2-40B4-BE49-F238E27FC236}">
                <a16:creationId xmlns:a16="http://schemas.microsoft.com/office/drawing/2014/main" id="{AE2C40FF-CBE9-4682-926B-FFA6EF0072F7}"/>
              </a:ext>
            </a:extLst>
          </p:cNvPr>
          <p:cNvSpPr txBox="1"/>
          <p:nvPr/>
        </p:nvSpPr>
        <p:spPr>
          <a:xfrm>
            <a:off x="8552351" y="4616194"/>
            <a:ext cx="3451940" cy="1323439"/>
          </a:xfrm>
          <a:prstGeom prst="rect">
            <a:avLst/>
          </a:prstGeom>
          <a:noFill/>
        </p:spPr>
        <p:txBody>
          <a:bodyPr wrap="square" rtlCol="0">
            <a:spAutoFit/>
          </a:bodyPr>
          <a:lstStyle/>
          <a:p>
            <a:r>
              <a:rPr lang="en-US" sz="1600" dirty="0"/>
              <a:t>“[I]f the systems show discriminatory behaviors in the interactions, the user experience will be adversely affected.” —Liu et al. (2019)</a:t>
            </a:r>
          </a:p>
        </p:txBody>
      </p:sp>
    </p:spTree>
    <p:extLst>
      <p:ext uri="{BB962C8B-B14F-4D97-AF65-F5344CB8AC3E}">
        <p14:creationId xmlns:p14="http://schemas.microsoft.com/office/powerpoint/2010/main" val="3250177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332B4-8923-4F23-97C2-E501E1F53D25}"/>
              </a:ext>
            </a:extLst>
          </p:cNvPr>
          <p:cNvSpPr>
            <a:spLocks noGrp="1"/>
          </p:cNvSpPr>
          <p:nvPr>
            <p:ph type="title"/>
          </p:nvPr>
        </p:nvSpPr>
        <p:spPr/>
        <p:txBody>
          <a:bodyPr/>
          <a:lstStyle/>
          <a:p>
            <a:r>
              <a:rPr lang="en-US" dirty="0"/>
              <a:t>Techniques</a:t>
            </a:r>
          </a:p>
        </p:txBody>
      </p:sp>
      <p:sp>
        <p:nvSpPr>
          <p:cNvPr id="3" name="Content Placeholder 2">
            <a:extLst>
              <a:ext uri="{FF2B5EF4-FFF2-40B4-BE49-F238E27FC236}">
                <a16:creationId xmlns:a16="http://schemas.microsoft.com/office/drawing/2014/main" id="{320C12F9-3CE0-413E-8B03-B8A999A2C6F5}"/>
              </a:ext>
            </a:extLst>
          </p:cNvPr>
          <p:cNvSpPr>
            <a:spLocks noGrp="1"/>
          </p:cNvSpPr>
          <p:nvPr>
            <p:ph idx="1"/>
          </p:nvPr>
        </p:nvSpPr>
        <p:spPr/>
        <p:txBody>
          <a:bodyPr>
            <a:normAutofit fontScale="92500" lnSpcReduction="10000"/>
          </a:bodyPr>
          <a:lstStyle/>
          <a:p>
            <a:r>
              <a:rPr lang="en-US" dirty="0"/>
              <a:t>Don’t engage with relevant literature outside of NLP</a:t>
            </a:r>
          </a:p>
          <a:p>
            <a:pPr lvl="1"/>
            <a:r>
              <a:rPr lang="en-US" dirty="0"/>
              <a:t>Notable exception – papers on stereotyping</a:t>
            </a:r>
          </a:p>
          <a:p>
            <a:pPr marL="457200" lvl="1" indent="0">
              <a:buNone/>
            </a:pPr>
            <a:endParaRPr lang="en-US" dirty="0"/>
          </a:p>
          <a:p>
            <a:r>
              <a:rPr lang="en-US" dirty="0"/>
              <a:t>Focus on narrow range of potential sources of “bias”</a:t>
            </a:r>
          </a:p>
          <a:p>
            <a:pPr lvl="1"/>
            <a:r>
              <a:rPr lang="en-US" dirty="0"/>
              <a:t>System predictions</a:t>
            </a:r>
          </a:p>
          <a:p>
            <a:pPr lvl="1"/>
            <a:r>
              <a:rPr lang="en-US" dirty="0"/>
              <a:t>“Bias” in datasets</a:t>
            </a:r>
          </a:p>
          <a:p>
            <a:pPr marL="457200" lvl="1" indent="0">
              <a:buNone/>
            </a:pPr>
            <a:endParaRPr lang="en-US" dirty="0"/>
          </a:p>
          <a:p>
            <a:r>
              <a:rPr lang="en-US" dirty="0"/>
              <a:t>Small percentage questioning decisions made during development lifecycle</a:t>
            </a:r>
          </a:p>
          <a:p>
            <a:endParaRPr lang="en-US" dirty="0"/>
          </a:p>
          <a:p>
            <a:r>
              <a:rPr lang="en-US" dirty="0"/>
              <a:t>Positive Example: Sap et al. (2019)</a:t>
            </a:r>
          </a:p>
          <a:p>
            <a:pPr lvl="1"/>
            <a:r>
              <a:rPr lang="en-US" dirty="0"/>
              <a:t>Analyzed effect of priming annotators on dialectal differences for toxicity labeling on African-American English (AAE)</a:t>
            </a:r>
          </a:p>
          <a:p>
            <a:pPr lvl="1"/>
            <a:endParaRPr lang="en-US" dirty="0"/>
          </a:p>
          <a:p>
            <a:pPr marL="457200" lvl="1" indent="0">
              <a:buNone/>
            </a:pPr>
            <a:endParaRPr lang="en-US" dirty="0"/>
          </a:p>
        </p:txBody>
      </p:sp>
    </p:spTree>
    <p:extLst>
      <p:ext uri="{BB962C8B-B14F-4D97-AF65-F5344CB8AC3E}">
        <p14:creationId xmlns:p14="http://schemas.microsoft.com/office/powerpoint/2010/main" val="2258225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B4F2-5986-4DBB-AC1F-B453D0F0D0B3}"/>
              </a:ext>
            </a:extLst>
          </p:cNvPr>
          <p:cNvSpPr>
            <a:spLocks noGrp="1"/>
          </p:cNvSpPr>
          <p:nvPr>
            <p:ph type="title"/>
          </p:nvPr>
        </p:nvSpPr>
        <p:spPr/>
        <p:txBody>
          <a:bodyPr/>
          <a:lstStyle/>
          <a:p>
            <a:r>
              <a:rPr lang="en-US" dirty="0"/>
              <a:t>Proposal</a:t>
            </a:r>
          </a:p>
        </p:txBody>
      </p:sp>
      <p:sp>
        <p:nvSpPr>
          <p:cNvPr id="3" name="Content Placeholder 2">
            <a:extLst>
              <a:ext uri="{FF2B5EF4-FFF2-40B4-BE49-F238E27FC236}">
                <a16:creationId xmlns:a16="http://schemas.microsoft.com/office/drawing/2014/main" id="{2890329A-774E-456F-8911-482DA4EB1790}"/>
              </a:ext>
            </a:extLst>
          </p:cNvPr>
          <p:cNvSpPr>
            <a:spLocks noGrp="1"/>
          </p:cNvSpPr>
          <p:nvPr>
            <p:ph idx="1"/>
          </p:nvPr>
        </p:nvSpPr>
        <p:spPr/>
        <p:txBody>
          <a:bodyPr>
            <a:normAutofit fontScale="92500"/>
          </a:bodyPr>
          <a:lstStyle/>
          <a:p>
            <a:r>
              <a:rPr lang="en-US" dirty="0"/>
              <a:t>Recommendation 1 – Ground work analyzing “bias” in NLP systems in the relevant literature outside of NLP that explores the relationships between language and social hierarchies. Treat representational harms as harmful in their own right.</a:t>
            </a:r>
          </a:p>
          <a:p>
            <a:pPr marL="0" indent="0">
              <a:buNone/>
            </a:pPr>
            <a:endParaRPr lang="en-US" dirty="0"/>
          </a:p>
          <a:p>
            <a:r>
              <a:rPr lang="en-US" dirty="0"/>
              <a:t>Recommendation 2 – Provide explicit statements of why the system behaviors that are described as “bias” are harmful, in what ways, and to whom. Be forthright about the normative reasoning (Green, 2019) underlying these statements.</a:t>
            </a:r>
          </a:p>
          <a:p>
            <a:pPr marL="0" indent="0">
              <a:buNone/>
            </a:pPr>
            <a:endParaRPr lang="en-US" dirty="0"/>
          </a:p>
          <a:p>
            <a:r>
              <a:rPr lang="en-US" dirty="0"/>
              <a:t>Recommendation 3 – Examine language use in practice by engaging with the lived experiences of members of communities affected by NLP systems. Interrogate and reimagine the power relations between technologists and such communities. </a:t>
            </a:r>
          </a:p>
        </p:txBody>
      </p:sp>
    </p:spTree>
    <p:extLst>
      <p:ext uri="{BB962C8B-B14F-4D97-AF65-F5344CB8AC3E}">
        <p14:creationId xmlns:p14="http://schemas.microsoft.com/office/powerpoint/2010/main" val="29716668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1639</TotalTime>
  <Words>2109</Words>
  <Application>Microsoft Office PowerPoint</Application>
  <PresentationFormat>Widescreen</PresentationFormat>
  <Paragraphs>130</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Arial</vt:lpstr>
      <vt:lpstr>Calibri</vt:lpstr>
      <vt:lpstr>Century Gothic</vt:lpstr>
      <vt:lpstr>Vapor Trail</vt:lpstr>
      <vt:lpstr>Language (Technology) is Power: A Critical Survey of “Bias” in NLP </vt:lpstr>
      <vt:lpstr>Background</vt:lpstr>
      <vt:lpstr>Dataset Compilation</vt:lpstr>
      <vt:lpstr>Taxonomy of Categorization</vt:lpstr>
      <vt:lpstr>Initial Findings</vt:lpstr>
      <vt:lpstr>Quantitative Findings</vt:lpstr>
      <vt:lpstr>Further Findings</vt:lpstr>
      <vt:lpstr>Techniques</vt:lpstr>
      <vt:lpstr>Proposal</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Nothing so far lol</dc:title>
  <dc:creator>Oreen Yousuf</dc:creator>
  <cp:lastModifiedBy>Oreen Yousuf</cp:lastModifiedBy>
  <cp:revision>46</cp:revision>
  <dcterms:created xsi:type="dcterms:W3CDTF">2021-01-10T14:28:40Z</dcterms:created>
  <dcterms:modified xsi:type="dcterms:W3CDTF">2021-01-12T14:57:14Z</dcterms:modified>
</cp:coreProperties>
</file>