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020214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4AA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4AA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4AA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4AA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84" y="357733"/>
            <a:ext cx="6562030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4AA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28.png"/><Relationship Id="rId8" Type="http://schemas.openxmlformats.org/officeDocument/2006/relationships/image" Target="../media/image4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4999" cy="1904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249" y="4476750"/>
            <a:ext cx="1428750" cy="19049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599" y="1905000"/>
            <a:ext cx="1428749" cy="142874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947737" y="1430026"/>
            <a:ext cx="3309620" cy="1921510"/>
          </a:xfrm>
          <a:custGeom>
            <a:avLst/>
            <a:gdLst/>
            <a:ahLst/>
            <a:cxnLst/>
            <a:rect l="l" t="t" r="r" b="b"/>
            <a:pathLst>
              <a:path w="3309620" h="1921510">
                <a:moveTo>
                  <a:pt x="3299556" y="1921497"/>
                </a:moveTo>
                <a:lnTo>
                  <a:pt x="0" y="16497"/>
                </a:lnTo>
                <a:lnTo>
                  <a:pt x="9524" y="0"/>
                </a:lnTo>
                <a:lnTo>
                  <a:pt x="3309081" y="1904999"/>
                </a:lnTo>
                <a:lnTo>
                  <a:pt x="3299556" y="1921497"/>
                </a:lnTo>
                <a:close/>
              </a:path>
            </a:pathLst>
          </a:custGeom>
          <a:solidFill>
            <a:srgbClr val="004AA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760034" y="2118249"/>
            <a:ext cx="2765425" cy="758190"/>
          </a:xfrm>
          <a:custGeom>
            <a:avLst/>
            <a:gdLst/>
            <a:ahLst/>
            <a:cxnLst/>
            <a:rect l="l" t="t" r="r" b="b"/>
            <a:pathLst>
              <a:path w="2765425" h="758189">
                <a:moveTo>
                  <a:pt x="2765063" y="18400"/>
                </a:moveTo>
                <a:lnTo>
                  <a:pt x="4930" y="757976"/>
                </a:lnTo>
                <a:lnTo>
                  <a:pt x="0" y="739575"/>
                </a:lnTo>
                <a:lnTo>
                  <a:pt x="2760132" y="0"/>
                </a:lnTo>
                <a:lnTo>
                  <a:pt x="2765063" y="18400"/>
                </a:lnTo>
                <a:close/>
              </a:path>
            </a:pathLst>
          </a:custGeom>
          <a:solidFill>
            <a:srgbClr val="004AA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898264" y="4936739"/>
            <a:ext cx="1934845" cy="1921510"/>
          </a:xfrm>
          <a:custGeom>
            <a:avLst/>
            <a:gdLst/>
            <a:ahLst/>
            <a:cxnLst/>
            <a:rect l="l" t="t" r="r" b="b"/>
            <a:pathLst>
              <a:path w="1934845" h="1921509">
                <a:moveTo>
                  <a:pt x="1907790" y="1921260"/>
                </a:moveTo>
                <a:lnTo>
                  <a:pt x="0" y="13470"/>
                </a:lnTo>
                <a:lnTo>
                  <a:pt x="13470" y="0"/>
                </a:lnTo>
                <a:lnTo>
                  <a:pt x="1934730" y="1921260"/>
                </a:lnTo>
                <a:lnTo>
                  <a:pt x="1907790" y="1921260"/>
                </a:lnTo>
                <a:close/>
              </a:path>
            </a:pathLst>
          </a:custGeom>
          <a:solidFill>
            <a:srgbClr val="004AA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900987" y="3096901"/>
            <a:ext cx="2072005" cy="1207135"/>
          </a:xfrm>
          <a:custGeom>
            <a:avLst/>
            <a:gdLst/>
            <a:ahLst/>
            <a:cxnLst/>
            <a:rect l="l" t="t" r="r" b="b"/>
            <a:pathLst>
              <a:path w="2072004" h="1207135">
                <a:moveTo>
                  <a:pt x="2071747" y="16497"/>
                </a:moveTo>
                <a:lnTo>
                  <a:pt x="9524" y="1207122"/>
                </a:lnTo>
                <a:lnTo>
                  <a:pt x="0" y="1190624"/>
                </a:lnTo>
                <a:lnTo>
                  <a:pt x="2062222" y="0"/>
                </a:lnTo>
                <a:lnTo>
                  <a:pt x="2071747" y="16497"/>
                </a:lnTo>
                <a:close/>
              </a:path>
            </a:pathLst>
          </a:custGeom>
          <a:solidFill>
            <a:srgbClr val="004AA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5791199" y="1314449"/>
            <a:ext cx="609600" cy="609600"/>
            <a:chOff x="5791199" y="1314449"/>
            <a:chExt cx="609600" cy="609600"/>
          </a:xfrm>
        </p:grpSpPr>
        <p:sp>
          <p:nvSpPr>
            <p:cNvPr id="11" name="object 11" descr=""/>
            <p:cNvSpPr/>
            <p:nvPr/>
          </p:nvSpPr>
          <p:spPr>
            <a:xfrm>
              <a:off x="5791199" y="13144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3"/>
                  </a:lnTo>
                  <a:lnTo>
                    <a:pt x="43364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2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3124" y="1447799"/>
              <a:ext cx="285749" cy="3428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18805" y="2321371"/>
            <a:ext cx="577405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1445">
                <a:solidFill>
                  <a:srgbClr val="1F2937"/>
                </a:solidFill>
              </a:rPr>
              <a:t>데이터</a:t>
            </a:r>
            <a:r>
              <a:rPr dirty="0" sz="4950" spc="-1055">
                <a:solidFill>
                  <a:srgbClr val="1F2937"/>
                </a:solidFill>
              </a:rPr>
              <a:t> </a:t>
            </a:r>
            <a:r>
              <a:rPr dirty="0" sz="4950" spc="-1420">
                <a:solidFill>
                  <a:srgbClr val="1F2937"/>
                </a:solidFill>
              </a:rPr>
              <a:t>기반</a:t>
            </a:r>
            <a:r>
              <a:rPr dirty="0" sz="4950" spc="-1045">
                <a:solidFill>
                  <a:srgbClr val="1F2937"/>
                </a:solidFill>
              </a:rPr>
              <a:t> </a:t>
            </a:r>
            <a:r>
              <a:rPr dirty="0" sz="4450" spc="-280">
                <a:solidFill>
                  <a:srgbClr val="FF6A00"/>
                </a:solidFill>
                <a:latin typeface="Cambria"/>
                <a:cs typeface="Cambria"/>
              </a:rPr>
              <a:t>PPL</a:t>
            </a:r>
            <a:r>
              <a:rPr dirty="0" sz="4450" spc="-295">
                <a:solidFill>
                  <a:srgbClr val="FF6A00"/>
                </a:solidFill>
                <a:latin typeface="Cambria"/>
                <a:cs typeface="Cambria"/>
              </a:rPr>
              <a:t> </a:t>
            </a:r>
            <a:r>
              <a:rPr dirty="0" sz="4950" spc="-1420">
                <a:solidFill>
                  <a:srgbClr val="FF6A00"/>
                </a:solidFill>
              </a:rPr>
              <a:t>추천</a:t>
            </a:r>
            <a:r>
              <a:rPr dirty="0" sz="4950" spc="-1040">
                <a:solidFill>
                  <a:srgbClr val="FF6A00"/>
                </a:solidFill>
              </a:rPr>
              <a:t> </a:t>
            </a:r>
            <a:r>
              <a:rPr dirty="0" sz="4950" spc="-1470">
                <a:solidFill>
                  <a:srgbClr val="FF6A00"/>
                </a:solidFill>
              </a:rPr>
              <a:t>플랫폼</a:t>
            </a:r>
            <a:endParaRPr sz="49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34358" y="3426598"/>
            <a:ext cx="4527550" cy="80391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036955" marR="5080" indent="-1024890">
              <a:lnSpc>
                <a:spcPct val="100499"/>
              </a:lnSpc>
              <a:spcBef>
                <a:spcPts val="75"/>
              </a:spcBef>
            </a:pPr>
            <a:r>
              <a:rPr dirty="0" sz="2550" spc="-484">
                <a:solidFill>
                  <a:srgbClr val="4A5462"/>
                </a:solidFill>
                <a:latin typeface="Malgun Gothic"/>
                <a:cs typeface="Malgun Gothic"/>
              </a:rPr>
              <a:t>감</a:t>
            </a:r>
            <a:r>
              <a:rPr dirty="0" sz="2550" spc="-484">
                <a:solidFill>
                  <a:srgbClr val="4A5462"/>
                </a:solidFill>
                <a:latin typeface="Trebuchet MS"/>
                <a:cs typeface="Trebuchet MS"/>
              </a:rPr>
              <a:t>(</a:t>
            </a:r>
            <a:r>
              <a:rPr dirty="0" sz="2150" spc="-30">
                <a:solidFill>
                  <a:srgbClr val="4A5462"/>
                </a:solidFill>
                <a:latin typeface="PMingLiU"/>
                <a:cs typeface="PMingLiU"/>
              </a:rPr>
              <a:t>感</a:t>
            </a:r>
            <a:r>
              <a:rPr dirty="0" sz="2550" spc="-430">
                <a:solidFill>
                  <a:srgbClr val="4A5462"/>
                </a:solidFill>
                <a:latin typeface="Trebuchet MS"/>
                <a:cs typeface="Trebuchet MS"/>
              </a:rPr>
              <a:t>)</a:t>
            </a:r>
            <a:r>
              <a:rPr dirty="0" sz="2550" spc="-430">
                <a:solidFill>
                  <a:srgbClr val="4A5462"/>
                </a:solidFill>
                <a:latin typeface="Malgun Gothic"/>
                <a:cs typeface="Malgun Gothic"/>
              </a:rPr>
              <a:t>의</a:t>
            </a:r>
            <a:r>
              <a:rPr dirty="0" sz="2550" spc="-4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2550" spc="-715">
                <a:solidFill>
                  <a:srgbClr val="4A5462"/>
                </a:solidFill>
                <a:latin typeface="Malgun Gothic"/>
                <a:cs typeface="Malgun Gothic"/>
              </a:rPr>
              <a:t>시대를</a:t>
            </a:r>
            <a:r>
              <a:rPr dirty="0" sz="2550" spc="-44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2550" spc="-580">
                <a:solidFill>
                  <a:srgbClr val="4A5462"/>
                </a:solidFill>
                <a:latin typeface="Malgun Gothic"/>
                <a:cs typeface="Malgun Gothic"/>
              </a:rPr>
              <a:t>끝내고</a:t>
            </a:r>
            <a:r>
              <a:rPr dirty="0" sz="2550" spc="-409">
                <a:solidFill>
                  <a:srgbClr val="4A5462"/>
                </a:solidFill>
                <a:latin typeface="Century Gothic"/>
                <a:cs typeface="Century Gothic"/>
              </a:rPr>
              <a:t>, </a:t>
            </a:r>
            <a:r>
              <a:rPr dirty="0" sz="2550" spc="-715" b="1">
                <a:solidFill>
                  <a:srgbClr val="FF6A00"/>
                </a:solidFill>
                <a:latin typeface="Malgun Gothic"/>
                <a:cs typeface="Malgun Gothic"/>
              </a:rPr>
              <a:t>데이터</a:t>
            </a:r>
            <a:r>
              <a:rPr dirty="0" sz="2550" spc="-715">
                <a:solidFill>
                  <a:srgbClr val="4A5462"/>
                </a:solidFill>
                <a:latin typeface="Malgun Gothic"/>
                <a:cs typeface="Malgun Gothic"/>
              </a:rPr>
              <a:t>로</a:t>
            </a:r>
            <a:r>
              <a:rPr dirty="0" sz="2550" spc="-434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2550" spc="-735">
                <a:solidFill>
                  <a:srgbClr val="4A5462"/>
                </a:solidFill>
                <a:latin typeface="Malgun Gothic"/>
                <a:cs typeface="Malgun Gothic"/>
              </a:rPr>
              <a:t>증명하는</a:t>
            </a:r>
            <a:r>
              <a:rPr dirty="0" sz="2550" spc="63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2550" spc="-715">
                <a:solidFill>
                  <a:srgbClr val="4A5462"/>
                </a:solidFill>
                <a:latin typeface="Malgun Gothic"/>
                <a:cs typeface="Malgun Gothic"/>
              </a:rPr>
              <a:t>광고의</a:t>
            </a:r>
            <a:r>
              <a:rPr dirty="0" sz="2550" spc="-4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2550" spc="-715">
                <a:solidFill>
                  <a:srgbClr val="4A5462"/>
                </a:solidFill>
                <a:latin typeface="Malgun Gothic"/>
                <a:cs typeface="Malgun Gothic"/>
              </a:rPr>
              <a:t>새로운</a:t>
            </a:r>
            <a:r>
              <a:rPr dirty="0" sz="2550" spc="-44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2550" spc="-735">
                <a:solidFill>
                  <a:srgbClr val="4A5462"/>
                </a:solidFill>
                <a:latin typeface="Malgun Gothic"/>
                <a:cs typeface="Malgun Gothic"/>
              </a:rPr>
              <a:t>패러다임</a:t>
            </a:r>
            <a:endParaRPr sz="2550">
              <a:latin typeface="Malgun Gothic"/>
              <a:cs typeface="Malgun Gothic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876799" y="4629149"/>
            <a:ext cx="2438400" cy="152400"/>
            <a:chOff x="4876799" y="4629149"/>
            <a:chExt cx="2438400" cy="152400"/>
          </a:xfrm>
        </p:grpSpPr>
        <p:sp>
          <p:nvSpPr>
            <p:cNvPr id="16" name="object 16" descr=""/>
            <p:cNvSpPr/>
            <p:nvPr/>
          </p:nvSpPr>
          <p:spPr>
            <a:xfrm>
              <a:off x="4876799" y="4629149"/>
              <a:ext cx="2438400" cy="152400"/>
            </a:xfrm>
            <a:custGeom>
              <a:avLst/>
              <a:gdLst/>
              <a:ahLst/>
              <a:cxnLst/>
              <a:rect l="l" t="t" r="r" b="b"/>
              <a:pathLst>
                <a:path w="2438400" h="152400">
                  <a:moveTo>
                    <a:pt x="2367203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3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81203"/>
                  </a:lnTo>
                  <a:lnTo>
                    <a:pt x="2422777" y="122693"/>
                  </a:lnTo>
                  <a:lnTo>
                    <a:pt x="2386737" y="148513"/>
                  </a:lnTo>
                  <a:lnTo>
                    <a:pt x="2372158" y="151911"/>
                  </a:lnTo>
                  <a:lnTo>
                    <a:pt x="2367203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799" y="4629149"/>
              <a:ext cx="1828799" cy="1523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702299" y="5289341"/>
            <a:ext cx="793750" cy="8007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300"/>
              </a:spcBef>
            </a:pPr>
            <a:r>
              <a:rPr dirty="0" sz="1550" spc="-55" b="1">
                <a:solidFill>
                  <a:srgbClr val="4A5462"/>
                </a:solidFill>
                <a:latin typeface="Cambria"/>
                <a:cs typeface="Cambria"/>
              </a:rPr>
              <a:t>[</a:t>
            </a:r>
            <a:r>
              <a:rPr dirty="0" sz="1550" spc="-55" b="1">
                <a:solidFill>
                  <a:srgbClr val="4A5462"/>
                </a:solidFill>
                <a:latin typeface="Malgun Gothic"/>
                <a:cs typeface="Malgun Gothic"/>
              </a:rPr>
              <a:t>회사명</a:t>
            </a:r>
            <a:r>
              <a:rPr dirty="0" sz="1550" spc="-55" b="1">
                <a:solidFill>
                  <a:srgbClr val="4A5462"/>
                </a:solidFill>
                <a:latin typeface="Cambria"/>
                <a:cs typeface="Cambria"/>
              </a:rPr>
              <a:t>]</a:t>
            </a:r>
            <a:endParaRPr sz="1550">
              <a:latin typeface="Cambria"/>
              <a:cs typeface="Cambria"/>
            </a:endParaRPr>
          </a:p>
          <a:p>
            <a:pPr algn="ctr" marR="3175">
              <a:lnSpc>
                <a:spcPct val="100000"/>
              </a:lnSpc>
              <a:spcBef>
                <a:spcPts val="165"/>
              </a:spcBef>
            </a:pPr>
            <a:r>
              <a:rPr dirty="0" sz="1400" spc="-20">
                <a:solidFill>
                  <a:srgbClr val="4A5462"/>
                </a:solidFill>
                <a:latin typeface="Gill Sans MT"/>
                <a:cs typeface="Gill Sans MT"/>
              </a:rPr>
              <a:t>[</a:t>
            </a:r>
            <a:r>
              <a:rPr dirty="0" sz="1400" spc="-20">
                <a:solidFill>
                  <a:srgbClr val="4A5462"/>
                </a:solidFill>
                <a:latin typeface="Malgun Gothic"/>
                <a:cs typeface="Malgun Gothic"/>
              </a:rPr>
              <a:t>팀명</a:t>
            </a:r>
            <a:r>
              <a:rPr dirty="0" sz="1400" spc="-20">
                <a:solidFill>
                  <a:srgbClr val="4A5462"/>
                </a:solidFill>
                <a:latin typeface="Gill Sans MT"/>
                <a:cs typeface="Gill Sans MT"/>
              </a:rPr>
              <a:t>]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1100">
                <a:solidFill>
                  <a:srgbClr val="4A5462"/>
                </a:solidFill>
                <a:latin typeface="Arial"/>
                <a:cs typeface="Arial"/>
              </a:rPr>
              <a:t>2025-</a:t>
            </a:r>
            <a:r>
              <a:rPr dirty="0" sz="1100" spc="60">
                <a:solidFill>
                  <a:srgbClr val="4A5462"/>
                </a:solidFill>
                <a:latin typeface="Arial"/>
                <a:cs typeface="Arial"/>
              </a:rPr>
              <a:t>08-</a:t>
            </a:r>
            <a:r>
              <a:rPr dirty="0" sz="1100" spc="-25">
                <a:solidFill>
                  <a:srgbClr val="4A5462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51385" y="0"/>
            <a:ext cx="5907405" cy="13862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3500" spc="-955" b="1">
                <a:solidFill>
                  <a:srgbClr val="004AAC"/>
                </a:solidFill>
                <a:latin typeface="Malgun Gothic"/>
                <a:cs typeface="Malgun Gothic"/>
              </a:rPr>
              <a:t>데이터를</a:t>
            </a:r>
            <a:r>
              <a:rPr dirty="0" sz="3500" spc="-70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3500" spc="-940" b="1">
                <a:solidFill>
                  <a:srgbClr val="004AAC"/>
                </a:solidFill>
                <a:latin typeface="Malgun Gothic"/>
                <a:cs typeface="Malgun Gothic"/>
              </a:rPr>
              <a:t>통해</a:t>
            </a:r>
            <a:r>
              <a:rPr dirty="0" sz="3500" spc="-70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3500" spc="-950" b="1">
                <a:solidFill>
                  <a:srgbClr val="004AAC"/>
                </a:solidFill>
                <a:latin typeface="Malgun Gothic"/>
                <a:cs typeface="Malgun Gothic"/>
              </a:rPr>
              <a:t>가치를</a:t>
            </a:r>
            <a:r>
              <a:rPr dirty="0" sz="3500" spc="-70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3500" spc="-955" b="1">
                <a:solidFill>
                  <a:srgbClr val="004AAC"/>
                </a:solidFill>
                <a:latin typeface="Malgun Gothic"/>
                <a:cs typeface="Malgun Gothic"/>
              </a:rPr>
              <a:t>증명하고</a:t>
            </a:r>
            <a:r>
              <a:rPr dirty="0" sz="3500" spc="-70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3500" spc="-819" b="1">
                <a:solidFill>
                  <a:srgbClr val="004AAC"/>
                </a:solidFill>
                <a:latin typeface="Malgun Gothic"/>
                <a:cs typeface="Malgun Gothic"/>
              </a:rPr>
              <a:t>있습니다</a:t>
            </a:r>
            <a:r>
              <a:rPr dirty="0" sz="3500" spc="-819" b="1">
                <a:solidFill>
                  <a:srgbClr val="004AAC"/>
                </a:solidFill>
                <a:latin typeface="Corbel"/>
                <a:cs typeface="Corbel"/>
              </a:rPr>
              <a:t>.</a:t>
            </a:r>
            <a:endParaRPr sz="3500">
              <a:latin typeface="Corbel"/>
              <a:cs typeface="Corbel"/>
            </a:endParaRPr>
          </a:p>
          <a:p>
            <a:pPr algn="ctr" marL="1239520" marR="1246505">
              <a:lnSpc>
                <a:spcPct val="100000"/>
              </a:lnSpc>
              <a:spcBef>
                <a:spcPts val="2275"/>
              </a:spcBef>
            </a:pPr>
            <a:r>
              <a:rPr dirty="0" sz="1600" spc="-55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dirty="0" sz="1600" spc="-55">
                <a:solidFill>
                  <a:srgbClr val="333333"/>
                </a:solidFill>
                <a:latin typeface="Lucida Sans"/>
                <a:cs typeface="Lucida Sans"/>
              </a:rPr>
              <a:t>V</a:t>
            </a:r>
            <a:r>
              <a:rPr dirty="0" sz="1600" spc="-55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dirty="0" sz="1600" spc="-11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개발과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동시에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초기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파트너십을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>
                <a:solidFill>
                  <a:srgbClr val="333333"/>
                </a:solidFill>
                <a:latin typeface="Malgun Gothic"/>
                <a:cs typeface="Malgun Gothic"/>
              </a:rPr>
              <a:t>확보하여</a:t>
            </a:r>
            <a:r>
              <a:rPr dirty="0" sz="1750" spc="50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시장의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기대를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34" b="1">
                <a:solidFill>
                  <a:srgbClr val="333333"/>
                </a:solidFill>
                <a:latin typeface="Malgun Gothic"/>
                <a:cs typeface="Malgun Gothic"/>
              </a:rPr>
              <a:t>확인했습니다</a:t>
            </a:r>
            <a:r>
              <a:rPr dirty="0" sz="1750" spc="-434" b="1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2057399"/>
            <a:ext cx="3552825" cy="3771900"/>
            <a:chOff x="457199" y="2057399"/>
            <a:chExt cx="3552825" cy="3771900"/>
          </a:xfrm>
        </p:grpSpPr>
        <p:sp>
          <p:nvSpPr>
            <p:cNvPr id="4" name="object 4" descr=""/>
            <p:cNvSpPr/>
            <p:nvPr/>
          </p:nvSpPr>
          <p:spPr>
            <a:xfrm>
              <a:off x="457199" y="1699666"/>
              <a:ext cx="3552825" cy="3771900"/>
            </a:xfrm>
            <a:custGeom>
              <a:avLst/>
              <a:gdLst/>
              <a:ahLst/>
              <a:cxnLst/>
              <a:rect l="l" t="t" r="r" b="b"/>
              <a:pathLst>
                <a:path w="3552825" h="3771900">
                  <a:moveTo>
                    <a:pt x="3446029" y="3771899"/>
                  </a:moveTo>
                  <a:lnTo>
                    <a:pt x="106794" y="3771899"/>
                  </a:lnTo>
                  <a:lnTo>
                    <a:pt x="99361" y="3771167"/>
                  </a:lnTo>
                  <a:lnTo>
                    <a:pt x="57038" y="3756805"/>
                  </a:lnTo>
                  <a:lnTo>
                    <a:pt x="23432" y="3727340"/>
                  </a:lnTo>
                  <a:lnTo>
                    <a:pt x="3660" y="3687258"/>
                  </a:lnTo>
                  <a:lnTo>
                    <a:pt x="0" y="3665104"/>
                  </a:lnTo>
                  <a:lnTo>
                    <a:pt x="0" y="3657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3446029" y="0"/>
                  </a:lnTo>
                  <a:lnTo>
                    <a:pt x="3489198" y="11572"/>
                  </a:lnTo>
                  <a:lnTo>
                    <a:pt x="3524653" y="38784"/>
                  </a:lnTo>
                  <a:lnTo>
                    <a:pt x="3546995" y="77492"/>
                  </a:lnTo>
                  <a:lnTo>
                    <a:pt x="3552824" y="106794"/>
                  </a:lnTo>
                  <a:lnTo>
                    <a:pt x="3552824" y="3665104"/>
                  </a:lnTo>
                  <a:lnTo>
                    <a:pt x="3541251" y="3708273"/>
                  </a:lnTo>
                  <a:lnTo>
                    <a:pt x="3514039" y="3743727"/>
                  </a:lnTo>
                  <a:lnTo>
                    <a:pt x="3475331" y="3766070"/>
                  </a:lnTo>
                  <a:lnTo>
                    <a:pt x="3453462" y="3771167"/>
                  </a:lnTo>
                  <a:lnTo>
                    <a:pt x="3446029" y="377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04999" y="192826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6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3" y="518587"/>
                  </a:lnTo>
                  <a:lnTo>
                    <a:pt x="35594" y="483262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5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1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1"/>
                  </a:lnTo>
                  <a:lnTo>
                    <a:pt x="634742" y="190838"/>
                  </a:lnTo>
                  <a:lnTo>
                    <a:pt x="649923" y="228799"/>
                  </a:lnTo>
                  <a:lnTo>
                    <a:pt x="660343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7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3" y="660343"/>
                  </a:lnTo>
                  <a:lnTo>
                    <a:pt x="357897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399" y="2090191"/>
              <a:ext cx="361949" cy="3428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455638" y="2710383"/>
            <a:ext cx="156210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105" b="1">
                <a:solidFill>
                  <a:srgbClr val="333333"/>
                </a:solidFill>
                <a:latin typeface="Goudy Old Style"/>
                <a:cs typeface="Goudy Old Style"/>
              </a:rPr>
              <a:t>M</a:t>
            </a:r>
            <a:r>
              <a:rPr dirty="0" sz="1600" spc="-105" b="1">
                <a:solidFill>
                  <a:srgbClr val="333333"/>
                </a:solidFill>
                <a:latin typeface="Gill Sans MT"/>
                <a:cs typeface="Gill Sans MT"/>
              </a:rPr>
              <a:t>V</a:t>
            </a:r>
            <a:r>
              <a:rPr dirty="0" sz="1600" spc="-105" b="1">
                <a:solidFill>
                  <a:srgbClr val="333333"/>
                </a:solidFill>
                <a:latin typeface="Goudy Old Style"/>
                <a:cs typeface="Goudy Old Style"/>
              </a:rPr>
              <a:t>P</a:t>
            </a:r>
            <a:r>
              <a:rPr dirty="0" sz="1600" spc="15" b="1">
                <a:solidFill>
                  <a:srgbClr val="333333"/>
                </a:solidFill>
                <a:latin typeface="Goudy Old Style"/>
                <a:cs typeface="Goudy Old Style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750" spc="-26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 b="1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8050" y="3216912"/>
            <a:ext cx="1045844" cy="624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50" spc="-25" b="1">
                <a:solidFill>
                  <a:srgbClr val="FF6A00"/>
                </a:solidFill>
                <a:latin typeface="Arial"/>
                <a:cs typeface="Arial"/>
              </a:rPr>
              <a:t>80</a:t>
            </a:r>
            <a:r>
              <a:rPr dirty="0" sz="3900" spc="-25" b="1">
                <a:solidFill>
                  <a:srgbClr val="FF6A00"/>
                </a:solidFill>
                <a:latin typeface="Tw Cen MT"/>
                <a:cs typeface="Tw Cen MT"/>
              </a:rPr>
              <a:t>%</a:t>
            </a:r>
            <a:endParaRPr sz="3900">
              <a:latin typeface="Tw Cen MT"/>
              <a:cs typeface="Tw Cen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5799" y="4400549"/>
            <a:ext cx="3095625" cy="95250"/>
            <a:chOff x="685799" y="4400549"/>
            <a:chExt cx="3095625" cy="95250"/>
          </a:xfrm>
        </p:grpSpPr>
        <p:sp>
          <p:nvSpPr>
            <p:cNvPr id="10" name="object 10" descr=""/>
            <p:cNvSpPr/>
            <p:nvPr/>
          </p:nvSpPr>
          <p:spPr>
            <a:xfrm>
              <a:off x="685799" y="4042816"/>
              <a:ext cx="3095625" cy="95250"/>
            </a:xfrm>
            <a:custGeom>
              <a:avLst/>
              <a:gdLst/>
              <a:ahLst/>
              <a:cxnLst/>
              <a:rect l="l" t="t" r="r" b="b"/>
              <a:pathLst>
                <a:path w="3095625" h="95250">
                  <a:moveTo>
                    <a:pt x="3054315" y="95249"/>
                  </a:moveTo>
                  <a:lnTo>
                    <a:pt x="41309" y="95249"/>
                  </a:lnTo>
                  <a:lnTo>
                    <a:pt x="35234" y="94041"/>
                  </a:lnTo>
                  <a:lnTo>
                    <a:pt x="1208" y="60014"/>
                  </a:lnTo>
                  <a:lnTo>
                    <a:pt x="0" y="53939"/>
                  </a:lnTo>
                  <a:lnTo>
                    <a:pt x="0" y="476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3054315" y="0"/>
                  </a:lnTo>
                  <a:lnTo>
                    <a:pt x="3089582" y="23564"/>
                  </a:lnTo>
                  <a:lnTo>
                    <a:pt x="3095624" y="41309"/>
                  </a:lnTo>
                  <a:lnTo>
                    <a:pt x="3095624" y="53939"/>
                  </a:lnTo>
                  <a:lnTo>
                    <a:pt x="3072059" y="89207"/>
                  </a:lnTo>
                  <a:lnTo>
                    <a:pt x="3060390" y="94041"/>
                  </a:lnTo>
                  <a:lnTo>
                    <a:pt x="3054315" y="9524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5799" y="4042816"/>
              <a:ext cx="2476500" cy="95250"/>
            </a:xfrm>
            <a:custGeom>
              <a:avLst/>
              <a:gdLst/>
              <a:ahLst/>
              <a:cxnLst/>
              <a:rect l="l" t="t" r="r" b="b"/>
              <a:pathLst>
                <a:path w="2476500" h="95250">
                  <a:moveTo>
                    <a:pt x="2435189" y="95249"/>
                  </a:moveTo>
                  <a:lnTo>
                    <a:pt x="41309" y="95249"/>
                  </a:lnTo>
                  <a:lnTo>
                    <a:pt x="35234" y="94041"/>
                  </a:lnTo>
                  <a:lnTo>
                    <a:pt x="1208" y="60014"/>
                  </a:lnTo>
                  <a:lnTo>
                    <a:pt x="0" y="53939"/>
                  </a:lnTo>
                  <a:lnTo>
                    <a:pt x="0" y="476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2435189" y="0"/>
                  </a:lnTo>
                  <a:lnTo>
                    <a:pt x="2470457" y="23564"/>
                  </a:lnTo>
                  <a:lnTo>
                    <a:pt x="2476499" y="41309"/>
                  </a:lnTo>
                  <a:lnTo>
                    <a:pt x="2476499" y="53939"/>
                  </a:lnTo>
                  <a:lnTo>
                    <a:pt x="2452934" y="89207"/>
                  </a:lnTo>
                  <a:lnTo>
                    <a:pt x="2441265" y="94041"/>
                  </a:lnTo>
                  <a:lnTo>
                    <a:pt x="2435189" y="952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543250" y="4230528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370">
                <a:solidFill>
                  <a:srgbClr val="4A5462"/>
                </a:solidFill>
                <a:latin typeface="Malgun Gothic"/>
                <a:cs typeface="Malgun Gothic"/>
              </a:rPr>
              <a:t>완료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6500" y="4742289"/>
            <a:ext cx="299593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5540" marR="5080" indent="-1133475">
              <a:lnSpc>
                <a:spcPct val="107100"/>
              </a:lnSpc>
              <a:spcBef>
                <a:spcPts val="95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주요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기능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개발이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진행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80">
                <a:solidFill>
                  <a:srgbClr val="4A5462"/>
                </a:solidFill>
                <a:latin typeface="Malgun Gothic"/>
                <a:cs typeface="Malgun Gothic"/>
              </a:rPr>
              <a:t>중이며</a:t>
            </a:r>
            <a:r>
              <a:rPr dirty="0" sz="1250" spc="-28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dirty="0" sz="1250" spc="-5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테스트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준비가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완료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15">
                <a:solidFill>
                  <a:srgbClr val="4A5462"/>
                </a:solidFill>
                <a:latin typeface="Malgun Gothic"/>
                <a:cs typeface="Malgun Gothic"/>
              </a:rPr>
              <a:t>되었습니다</a:t>
            </a:r>
            <a:r>
              <a:rPr dirty="0" sz="1250" spc="-315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314824" y="2057399"/>
            <a:ext cx="3562350" cy="3771900"/>
            <a:chOff x="4314824" y="2057399"/>
            <a:chExt cx="3562350" cy="3771900"/>
          </a:xfrm>
        </p:grpSpPr>
        <p:sp>
          <p:nvSpPr>
            <p:cNvPr id="15" name="object 15" descr=""/>
            <p:cNvSpPr/>
            <p:nvPr/>
          </p:nvSpPr>
          <p:spPr>
            <a:xfrm>
              <a:off x="4314824" y="1699666"/>
              <a:ext cx="3562350" cy="3771900"/>
            </a:xfrm>
            <a:custGeom>
              <a:avLst/>
              <a:gdLst/>
              <a:ahLst/>
              <a:cxnLst/>
              <a:rect l="l" t="t" r="r" b="b"/>
              <a:pathLst>
                <a:path w="3562350" h="3771900">
                  <a:moveTo>
                    <a:pt x="3455554" y="3771899"/>
                  </a:moveTo>
                  <a:lnTo>
                    <a:pt x="106794" y="3771899"/>
                  </a:lnTo>
                  <a:lnTo>
                    <a:pt x="99361" y="3771167"/>
                  </a:lnTo>
                  <a:lnTo>
                    <a:pt x="57038" y="3756805"/>
                  </a:lnTo>
                  <a:lnTo>
                    <a:pt x="23432" y="3727340"/>
                  </a:lnTo>
                  <a:lnTo>
                    <a:pt x="3660" y="3687258"/>
                  </a:lnTo>
                  <a:lnTo>
                    <a:pt x="0" y="3665104"/>
                  </a:lnTo>
                  <a:lnTo>
                    <a:pt x="0" y="3657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455554" y="0"/>
                  </a:lnTo>
                  <a:lnTo>
                    <a:pt x="3498723" y="11572"/>
                  </a:lnTo>
                  <a:lnTo>
                    <a:pt x="3534178" y="38784"/>
                  </a:lnTo>
                  <a:lnTo>
                    <a:pt x="3556520" y="77492"/>
                  </a:lnTo>
                  <a:lnTo>
                    <a:pt x="3562349" y="106794"/>
                  </a:lnTo>
                  <a:lnTo>
                    <a:pt x="3562349" y="3665104"/>
                  </a:lnTo>
                  <a:lnTo>
                    <a:pt x="3550776" y="3708273"/>
                  </a:lnTo>
                  <a:lnTo>
                    <a:pt x="3523564" y="3743727"/>
                  </a:lnTo>
                  <a:lnTo>
                    <a:pt x="3484855" y="3766070"/>
                  </a:lnTo>
                  <a:lnTo>
                    <a:pt x="3462987" y="3771167"/>
                  </a:lnTo>
                  <a:lnTo>
                    <a:pt x="3455554" y="377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62624" y="192826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0" y="656759"/>
                  </a:lnTo>
                  <a:lnTo>
                    <a:pt x="213396" y="644412"/>
                  </a:lnTo>
                  <a:lnTo>
                    <a:pt x="176222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2" y="518587"/>
                  </a:lnTo>
                  <a:lnTo>
                    <a:pt x="35594" y="483262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4" y="134783"/>
                  </a:lnTo>
                  <a:lnTo>
                    <a:pt x="91926" y="103501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8" y="32007"/>
                  </a:lnTo>
                  <a:lnTo>
                    <a:pt x="228797" y="16826"/>
                  </a:lnTo>
                  <a:lnTo>
                    <a:pt x="268335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8" y="155021"/>
                  </a:lnTo>
                  <a:lnTo>
                    <a:pt x="634741" y="190838"/>
                  </a:lnTo>
                  <a:lnTo>
                    <a:pt x="649923" y="228799"/>
                  </a:lnTo>
                  <a:lnTo>
                    <a:pt x="660343" y="268336"/>
                  </a:lnTo>
                  <a:lnTo>
                    <a:pt x="665847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2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7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2" y="660343"/>
                  </a:lnTo>
                  <a:lnTo>
                    <a:pt x="357897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699" y="2090191"/>
              <a:ext cx="219074" cy="3428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283051" y="2710383"/>
            <a:ext cx="162877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베타</a:t>
            </a:r>
            <a:r>
              <a:rPr dirty="0" sz="1750" spc="-27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테스트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 b="1">
                <a:solidFill>
                  <a:srgbClr val="333333"/>
                </a:solidFill>
                <a:latin typeface="Malgun Gothic"/>
                <a:cs typeface="Malgun Gothic"/>
              </a:rPr>
              <a:t>의향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45013" y="3129706"/>
            <a:ext cx="706755" cy="6718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850" spc="-525" b="1">
                <a:solidFill>
                  <a:srgbClr val="FF6A00"/>
                </a:solidFill>
                <a:latin typeface="Arial"/>
                <a:cs typeface="Arial"/>
              </a:rPr>
              <a:t>3</a:t>
            </a:r>
            <a:r>
              <a:rPr dirty="0" sz="4200" spc="-525" b="1">
                <a:solidFill>
                  <a:srgbClr val="FF6A00"/>
                </a:solidFill>
                <a:latin typeface="Malgun Gothic"/>
                <a:cs typeface="Malgun Gothic"/>
              </a:rPr>
              <a:t>곳</a:t>
            </a:r>
            <a:endParaRPr sz="42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257787" y="3880892"/>
            <a:ext cx="16764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457212" y="221119"/>
                </a:moveTo>
                <a:lnTo>
                  <a:pt x="451358" y="176669"/>
                </a:lnTo>
                <a:lnTo>
                  <a:pt x="436943" y="134200"/>
                </a:lnTo>
                <a:lnTo>
                  <a:pt x="414515" y="95377"/>
                </a:lnTo>
                <a:lnTo>
                  <a:pt x="384962" y="61671"/>
                </a:lnTo>
                <a:lnTo>
                  <a:pt x="349389" y="34366"/>
                </a:lnTo>
                <a:lnTo>
                  <a:pt x="309168" y="14541"/>
                </a:lnTo>
                <a:lnTo>
                  <a:pt x="265861" y="2933"/>
                </a:lnTo>
                <a:lnTo>
                  <a:pt x="236093" y="0"/>
                </a:lnTo>
                <a:lnTo>
                  <a:pt x="221119" y="0"/>
                </a:lnTo>
                <a:lnTo>
                  <a:pt x="176669" y="5854"/>
                </a:lnTo>
                <a:lnTo>
                  <a:pt x="134200" y="20269"/>
                </a:lnTo>
                <a:lnTo>
                  <a:pt x="95377" y="42697"/>
                </a:lnTo>
                <a:lnTo>
                  <a:pt x="61671" y="72250"/>
                </a:lnTo>
                <a:lnTo>
                  <a:pt x="34366" y="107823"/>
                </a:lnTo>
                <a:lnTo>
                  <a:pt x="14541" y="148043"/>
                </a:lnTo>
                <a:lnTo>
                  <a:pt x="2933" y="191350"/>
                </a:lnTo>
                <a:lnTo>
                  <a:pt x="0" y="221119"/>
                </a:lnTo>
                <a:lnTo>
                  <a:pt x="0" y="236093"/>
                </a:lnTo>
                <a:lnTo>
                  <a:pt x="5854" y="280543"/>
                </a:lnTo>
                <a:lnTo>
                  <a:pt x="20269" y="322999"/>
                </a:lnTo>
                <a:lnTo>
                  <a:pt x="42697" y="361835"/>
                </a:lnTo>
                <a:lnTo>
                  <a:pt x="72250" y="395541"/>
                </a:lnTo>
                <a:lnTo>
                  <a:pt x="107823" y="422833"/>
                </a:lnTo>
                <a:lnTo>
                  <a:pt x="148043" y="442671"/>
                </a:lnTo>
                <a:lnTo>
                  <a:pt x="191350" y="454279"/>
                </a:lnTo>
                <a:lnTo>
                  <a:pt x="221119" y="457200"/>
                </a:lnTo>
                <a:lnTo>
                  <a:pt x="236093" y="457200"/>
                </a:lnTo>
                <a:lnTo>
                  <a:pt x="280543" y="451358"/>
                </a:lnTo>
                <a:lnTo>
                  <a:pt x="322999" y="436943"/>
                </a:lnTo>
                <a:lnTo>
                  <a:pt x="361835" y="414515"/>
                </a:lnTo>
                <a:lnTo>
                  <a:pt x="395541" y="384962"/>
                </a:lnTo>
                <a:lnTo>
                  <a:pt x="422833" y="349389"/>
                </a:lnTo>
                <a:lnTo>
                  <a:pt x="442671" y="309168"/>
                </a:lnTo>
                <a:lnTo>
                  <a:pt x="454279" y="265861"/>
                </a:lnTo>
                <a:lnTo>
                  <a:pt x="457212" y="236093"/>
                </a:lnTo>
                <a:lnTo>
                  <a:pt x="457200" y="228600"/>
                </a:lnTo>
                <a:lnTo>
                  <a:pt x="457212" y="221119"/>
                </a:lnTo>
                <a:close/>
              </a:path>
              <a:path w="1676400" h="457200">
                <a:moveTo>
                  <a:pt x="1066812" y="221119"/>
                </a:moveTo>
                <a:lnTo>
                  <a:pt x="1060958" y="176669"/>
                </a:lnTo>
                <a:lnTo>
                  <a:pt x="1046543" y="134200"/>
                </a:lnTo>
                <a:lnTo>
                  <a:pt x="1024115" y="95377"/>
                </a:lnTo>
                <a:lnTo>
                  <a:pt x="994549" y="61671"/>
                </a:lnTo>
                <a:lnTo>
                  <a:pt x="958977" y="34366"/>
                </a:lnTo>
                <a:lnTo>
                  <a:pt x="918768" y="14541"/>
                </a:lnTo>
                <a:lnTo>
                  <a:pt x="875461" y="2933"/>
                </a:lnTo>
                <a:lnTo>
                  <a:pt x="845693" y="0"/>
                </a:lnTo>
                <a:lnTo>
                  <a:pt x="830719" y="0"/>
                </a:lnTo>
                <a:lnTo>
                  <a:pt x="786269" y="5854"/>
                </a:lnTo>
                <a:lnTo>
                  <a:pt x="743800" y="20269"/>
                </a:lnTo>
                <a:lnTo>
                  <a:pt x="704977" y="42697"/>
                </a:lnTo>
                <a:lnTo>
                  <a:pt x="671271" y="72250"/>
                </a:lnTo>
                <a:lnTo>
                  <a:pt x="643966" y="107823"/>
                </a:lnTo>
                <a:lnTo>
                  <a:pt x="624141" y="148043"/>
                </a:lnTo>
                <a:lnTo>
                  <a:pt x="612533" y="191350"/>
                </a:lnTo>
                <a:lnTo>
                  <a:pt x="609612" y="221119"/>
                </a:lnTo>
                <a:lnTo>
                  <a:pt x="609612" y="236093"/>
                </a:lnTo>
                <a:lnTo>
                  <a:pt x="615454" y="280543"/>
                </a:lnTo>
                <a:lnTo>
                  <a:pt x="629869" y="322999"/>
                </a:lnTo>
                <a:lnTo>
                  <a:pt x="652284" y="361835"/>
                </a:lnTo>
                <a:lnTo>
                  <a:pt x="681850" y="395541"/>
                </a:lnTo>
                <a:lnTo>
                  <a:pt x="717423" y="422833"/>
                </a:lnTo>
                <a:lnTo>
                  <a:pt x="757643" y="442671"/>
                </a:lnTo>
                <a:lnTo>
                  <a:pt x="800950" y="454279"/>
                </a:lnTo>
                <a:lnTo>
                  <a:pt x="830719" y="457200"/>
                </a:lnTo>
                <a:lnTo>
                  <a:pt x="845693" y="457200"/>
                </a:lnTo>
                <a:lnTo>
                  <a:pt x="890143" y="451358"/>
                </a:lnTo>
                <a:lnTo>
                  <a:pt x="932599" y="436943"/>
                </a:lnTo>
                <a:lnTo>
                  <a:pt x="971435" y="414515"/>
                </a:lnTo>
                <a:lnTo>
                  <a:pt x="1005141" y="384962"/>
                </a:lnTo>
                <a:lnTo>
                  <a:pt x="1032433" y="349389"/>
                </a:lnTo>
                <a:lnTo>
                  <a:pt x="1052271" y="309168"/>
                </a:lnTo>
                <a:lnTo>
                  <a:pt x="1063879" y="265861"/>
                </a:lnTo>
                <a:lnTo>
                  <a:pt x="1066812" y="236093"/>
                </a:lnTo>
                <a:lnTo>
                  <a:pt x="1066800" y="228600"/>
                </a:lnTo>
                <a:lnTo>
                  <a:pt x="1066812" y="221119"/>
                </a:lnTo>
                <a:close/>
              </a:path>
              <a:path w="1676400" h="457200">
                <a:moveTo>
                  <a:pt x="1676400" y="221119"/>
                </a:moveTo>
                <a:lnTo>
                  <a:pt x="1670558" y="176669"/>
                </a:lnTo>
                <a:lnTo>
                  <a:pt x="1656143" y="134200"/>
                </a:lnTo>
                <a:lnTo>
                  <a:pt x="1633715" y="95377"/>
                </a:lnTo>
                <a:lnTo>
                  <a:pt x="1604149" y="61671"/>
                </a:lnTo>
                <a:lnTo>
                  <a:pt x="1568577" y="34366"/>
                </a:lnTo>
                <a:lnTo>
                  <a:pt x="1528368" y="14541"/>
                </a:lnTo>
                <a:lnTo>
                  <a:pt x="1485061" y="2933"/>
                </a:lnTo>
                <a:lnTo>
                  <a:pt x="1455293" y="0"/>
                </a:lnTo>
                <a:lnTo>
                  <a:pt x="1440319" y="0"/>
                </a:lnTo>
                <a:lnTo>
                  <a:pt x="1395869" y="5854"/>
                </a:lnTo>
                <a:lnTo>
                  <a:pt x="1353400" y="20269"/>
                </a:lnTo>
                <a:lnTo>
                  <a:pt x="1314577" y="42697"/>
                </a:lnTo>
                <a:lnTo>
                  <a:pt x="1280871" y="72250"/>
                </a:lnTo>
                <a:lnTo>
                  <a:pt x="1253566" y="107823"/>
                </a:lnTo>
                <a:lnTo>
                  <a:pt x="1233741" y="148043"/>
                </a:lnTo>
                <a:lnTo>
                  <a:pt x="1222133" y="191350"/>
                </a:lnTo>
                <a:lnTo>
                  <a:pt x="1219200" y="221119"/>
                </a:lnTo>
                <a:lnTo>
                  <a:pt x="1219200" y="236093"/>
                </a:lnTo>
                <a:lnTo>
                  <a:pt x="1225054" y="280543"/>
                </a:lnTo>
                <a:lnTo>
                  <a:pt x="1239469" y="322999"/>
                </a:lnTo>
                <a:lnTo>
                  <a:pt x="1261897" y="361835"/>
                </a:lnTo>
                <a:lnTo>
                  <a:pt x="1291450" y="395541"/>
                </a:lnTo>
                <a:lnTo>
                  <a:pt x="1327023" y="422833"/>
                </a:lnTo>
                <a:lnTo>
                  <a:pt x="1367243" y="442671"/>
                </a:lnTo>
                <a:lnTo>
                  <a:pt x="1410550" y="454279"/>
                </a:lnTo>
                <a:lnTo>
                  <a:pt x="1440319" y="457200"/>
                </a:lnTo>
                <a:lnTo>
                  <a:pt x="1455293" y="457200"/>
                </a:lnTo>
                <a:lnTo>
                  <a:pt x="1499743" y="451358"/>
                </a:lnTo>
                <a:lnTo>
                  <a:pt x="1542199" y="436943"/>
                </a:lnTo>
                <a:lnTo>
                  <a:pt x="1581035" y="414515"/>
                </a:lnTo>
                <a:lnTo>
                  <a:pt x="1614741" y="384962"/>
                </a:lnTo>
                <a:lnTo>
                  <a:pt x="1642033" y="349389"/>
                </a:lnTo>
                <a:lnTo>
                  <a:pt x="1661871" y="309168"/>
                </a:lnTo>
                <a:lnTo>
                  <a:pt x="1673479" y="265861"/>
                </a:lnTo>
                <a:lnTo>
                  <a:pt x="1676400" y="236093"/>
                </a:lnTo>
                <a:lnTo>
                  <a:pt x="1676400" y="228600"/>
                </a:lnTo>
                <a:lnTo>
                  <a:pt x="1676400" y="221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568676" y="4343176"/>
            <a:ext cx="3053080" cy="8820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10"/>
              </a:spcBef>
              <a:tabLst>
                <a:tab pos="614680" algn="l"/>
                <a:tab pos="1224280" algn="l"/>
              </a:tabLst>
            </a:pPr>
            <a:r>
              <a:rPr dirty="0" sz="1050" spc="-315">
                <a:solidFill>
                  <a:srgbClr val="6A7280"/>
                </a:solidFill>
                <a:latin typeface="Malgun Gothic"/>
                <a:cs typeface="Malgun Gothic"/>
              </a:rPr>
              <a:t>기업</a:t>
            </a:r>
            <a:r>
              <a:rPr dirty="0" sz="1050">
                <a:solidFill>
                  <a:srgbClr val="6A7280"/>
                </a:solidFill>
                <a:latin typeface="Malgun Gothic"/>
                <a:cs typeface="Malgun Gothic"/>
              </a:rPr>
              <a:t>	</a:t>
            </a:r>
            <a:r>
              <a:rPr dirty="0" sz="1050" spc="-325">
                <a:solidFill>
                  <a:srgbClr val="6A7280"/>
                </a:solidFill>
                <a:latin typeface="Malgun Gothic"/>
                <a:cs typeface="Malgun Gothic"/>
              </a:rPr>
              <a:t>기업</a:t>
            </a:r>
            <a:r>
              <a:rPr dirty="0" sz="1050">
                <a:solidFill>
                  <a:srgbClr val="6A7280"/>
                </a:solidFill>
                <a:latin typeface="Malgun Gothic"/>
                <a:cs typeface="Malgun Gothic"/>
              </a:rPr>
              <a:t>	</a:t>
            </a:r>
            <a:r>
              <a:rPr dirty="0" sz="1050" spc="-315">
                <a:solidFill>
                  <a:srgbClr val="6A7280"/>
                </a:solidFill>
                <a:latin typeface="Malgun Gothic"/>
                <a:cs typeface="Malgun Gothic"/>
              </a:rPr>
              <a:t>기업</a:t>
            </a:r>
            <a:endParaRPr sz="10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900">
              <a:latin typeface="Malgun Gothic"/>
              <a:cs typeface="Malgun Gothic"/>
            </a:endParaRPr>
          </a:p>
          <a:p>
            <a:pPr algn="ctr" marL="12700" marR="5080">
              <a:lnSpc>
                <a:spcPct val="107100"/>
              </a:lnSpc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기업들의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활발한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참여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의향을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10">
                <a:solidFill>
                  <a:srgbClr val="4A5462"/>
                </a:solidFill>
                <a:latin typeface="Malgun Gothic"/>
                <a:cs typeface="Malgun Gothic"/>
              </a:rPr>
              <a:t>확보하였으며</a:t>
            </a:r>
            <a:r>
              <a:rPr dirty="0" sz="1250" spc="-31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dirty="0" sz="1250" spc="-5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피드백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4A5462"/>
                </a:solidFill>
                <a:latin typeface="Malgun Gothic"/>
                <a:cs typeface="Malgun Gothic"/>
              </a:rPr>
              <a:t>을</a:t>
            </a:r>
            <a:r>
              <a:rPr dirty="0" sz="1400" spc="-19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통해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제품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개선이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진행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05">
                <a:solidFill>
                  <a:srgbClr val="4A5462"/>
                </a:solidFill>
                <a:latin typeface="Malgun Gothic"/>
                <a:cs typeface="Malgun Gothic"/>
              </a:rPr>
              <a:t>중입니다</a:t>
            </a:r>
            <a:r>
              <a:rPr dirty="0" sz="1250" spc="-305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181973" y="2057399"/>
            <a:ext cx="3552825" cy="3771900"/>
            <a:chOff x="8181973" y="2057399"/>
            <a:chExt cx="3552825" cy="3771900"/>
          </a:xfrm>
        </p:grpSpPr>
        <p:sp>
          <p:nvSpPr>
            <p:cNvPr id="23" name="object 23" descr=""/>
            <p:cNvSpPr/>
            <p:nvPr/>
          </p:nvSpPr>
          <p:spPr>
            <a:xfrm>
              <a:off x="8181973" y="1699666"/>
              <a:ext cx="3552825" cy="3771900"/>
            </a:xfrm>
            <a:custGeom>
              <a:avLst/>
              <a:gdLst/>
              <a:ahLst/>
              <a:cxnLst/>
              <a:rect l="l" t="t" r="r" b="b"/>
              <a:pathLst>
                <a:path w="3552825" h="3771900">
                  <a:moveTo>
                    <a:pt x="3446029" y="3771899"/>
                  </a:moveTo>
                  <a:lnTo>
                    <a:pt x="106795" y="3771899"/>
                  </a:lnTo>
                  <a:lnTo>
                    <a:pt x="99361" y="3771167"/>
                  </a:lnTo>
                  <a:lnTo>
                    <a:pt x="57037" y="3756805"/>
                  </a:lnTo>
                  <a:lnTo>
                    <a:pt x="23432" y="3727340"/>
                  </a:lnTo>
                  <a:lnTo>
                    <a:pt x="3660" y="3687258"/>
                  </a:lnTo>
                  <a:lnTo>
                    <a:pt x="0" y="3665104"/>
                  </a:lnTo>
                  <a:lnTo>
                    <a:pt x="0" y="3657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446029" y="0"/>
                  </a:lnTo>
                  <a:lnTo>
                    <a:pt x="3489197" y="11572"/>
                  </a:lnTo>
                  <a:lnTo>
                    <a:pt x="3524653" y="38784"/>
                  </a:lnTo>
                  <a:lnTo>
                    <a:pt x="3546995" y="77492"/>
                  </a:lnTo>
                  <a:lnTo>
                    <a:pt x="3552825" y="106794"/>
                  </a:lnTo>
                  <a:lnTo>
                    <a:pt x="3552825" y="3665104"/>
                  </a:lnTo>
                  <a:lnTo>
                    <a:pt x="3541251" y="3708273"/>
                  </a:lnTo>
                  <a:lnTo>
                    <a:pt x="3514039" y="3743727"/>
                  </a:lnTo>
                  <a:lnTo>
                    <a:pt x="3475331" y="3766070"/>
                  </a:lnTo>
                  <a:lnTo>
                    <a:pt x="3453461" y="3771167"/>
                  </a:lnTo>
                  <a:lnTo>
                    <a:pt x="3446029" y="377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620248" y="192826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4" y="664242"/>
                  </a:lnTo>
                  <a:lnTo>
                    <a:pt x="252371" y="656759"/>
                  </a:lnTo>
                  <a:lnTo>
                    <a:pt x="213396" y="644412"/>
                  </a:lnTo>
                  <a:lnTo>
                    <a:pt x="176221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2" y="518587"/>
                  </a:lnTo>
                  <a:lnTo>
                    <a:pt x="35594" y="483262"/>
                  </a:lnTo>
                  <a:lnTo>
                    <a:pt x="19486" y="445685"/>
                  </a:lnTo>
                  <a:lnTo>
                    <a:pt x="8099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5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7" y="32007"/>
                  </a:lnTo>
                  <a:lnTo>
                    <a:pt x="228798" y="16826"/>
                  </a:lnTo>
                  <a:lnTo>
                    <a:pt x="268337" y="6405"/>
                  </a:lnTo>
                  <a:lnTo>
                    <a:pt x="308853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0" y="3608"/>
                  </a:lnTo>
                  <a:lnTo>
                    <a:pt x="422286" y="12075"/>
                  </a:lnTo>
                  <a:lnTo>
                    <a:pt x="460950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6" y="121884"/>
                  </a:lnTo>
                  <a:lnTo>
                    <a:pt x="615027" y="155021"/>
                  </a:lnTo>
                  <a:lnTo>
                    <a:pt x="634741" y="190838"/>
                  </a:lnTo>
                  <a:lnTo>
                    <a:pt x="649922" y="228799"/>
                  </a:lnTo>
                  <a:lnTo>
                    <a:pt x="660343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3" y="422287"/>
                  </a:lnTo>
                  <a:lnTo>
                    <a:pt x="641371" y="460951"/>
                  </a:lnTo>
                  <a:lnTo>
                    <a:pt x="623437" y="497697"/>
                  </a:lnTo>
                  <a:lnTo>
                    <a:pt x="601143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6" y="615029"/>
                  </a:lnTo>
                  <a:lnTo>
                    <a:pt x="475910" y="634742"/>
                  </a:lnTo>
                  <a:lnTo>
                    <a:pt x="437949" y="649923"/>
                  </a:lnTo>
                  <a:lnTo>
                    <a:pt x="398411" y="660343"/>
                  </a:lnTo>
                  <a:lnTo>
                    <a:pt x="357896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0749" y="2090191"/>
              <a:ext cx="285749" cy="3428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8877250" y="2710383"/>
            <a:ext cx="216217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가상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추천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500" b="1">
                <a:solidFill>
                  <a:srgbClr val="333333"/>
                </a:solidFill>
                <a:latin typeface="Malgun Gothic"/>
                <a:cs typeface="Malgun Gothic"/>
              </a:rPr>
              <a:t>정확도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443987" y="3216912"/>
            <a:ext cx="1017269" cy="624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50" spc="-60" b="1">
                <a:solidFill>
                  <a:srgbClr val="FF6A00"/>
                </a:solidFill>
                <a:latin typeface="Arial"/>
                <a:cs typeface="Arial"/>
              </a:rPr>
              <a:t>75</a:t>
            </a:r>
            <a:r>
              <a:rPr dirty="0" sz="3900" spc="-60" b="1">
                <a:solidFill>
                  <a:srgbClr val="FF6A00"/>
                </a:solidFill>
                <a:latin typeface="Tw Cen MT"/>
                <a:cs typeface="Tw Cen MT"/>
              </a:rPr>
              <a:t>%</a:t>
            </a:r>
            <a:endParaRPr sz="3900">
              <a:latin typeface="Tw Cen MT"/>
              <a:cs typeface="Tw Cen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410573" y="4400549"/>
            <a:ext cx="3095625" cy="95250"/>
            <a:chOff x="8410573" y="4400549"/>
            <a:chExt cx="3095625" cy="95250"/>
          </a:xfrm>
        </p:grpSpPr>
        <p:sp>
          <p:nvSpPr>
            <p:cNvPr id="29" name="object 29" descr=""/>
            <p:cNvSpPr/>
            <p:nvPr/>
          </p:nvSpPr>
          <p:spPr>
            <a:xfrm>
              <a:off x="8410573" y="4042816"/>
              <a:ext cx="3095625" cy="95250"/>
            </a:xfrm>
            <a:custGeom>
              <a:avLst/>
              <a:gdLst/>
              <a:ahLst/>
              <a:cxnLst/>
              <a:rect l="l" t="t" r="r" b="b"/>
              <a:pathLst>
                <a:path w="3095625" h="95250">
                  <a:moveTo>
                    <a:pt x="3054315" y="95249"/>
                  </a:moveTo>
                  <a:lnTo>
                    <a:pt x="41309" y="95249"/>
                  </a:lnTo>
                  <a:lnTo>
                    <a:pt x="35233" y="94041"/>
                  </a:lnTo>
                  <a:lnTo>
                    <a:pt x="1208" y="60014"/>
                  </a:lnTo>
                  <a:lnTo>
                    <a:pt x="0" y="53939"/>
                  </a:lnTo>
                  <a:lnTo>
                    <a:pt x="0" y="476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3054315" y="0"/>
                  </a:lnTo>
                  <a:lnTo>
                    <a:pt x="3089581" y="23564"/>
                  </a:lnTo>
                  <a:lnTo>
                    <a:pt x="3095624" y="41309"/>
                  </a:lnTo>
                  <a:lnTo>
                    <a:pt x="3095624" y="53939"/>
                  </a:lnTo>
                  <a:lnTo>
                    <a:pt x="3072059" y="89207"/>
                  </a:lnTo>
                  <a:lnTo>
                    <a:pt x="3060389" y="94041"/>
                  </a:lnTo>
                  <a:lnTo>
                    <a:pt x="3054315" y="9524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410573" y="4042816"/>
              <a:ext cx="2324100" cy="95250"/>
            </a:xfrm>
            <a:custGeom>
              <a:avLst/>
              <a:gdLst/>
              <a:ahLst/>
              <a:cxnLst/>
              <a:rect l="l" t="t" r="r" b="b"/>
              <a:pathLst>
                <a:path w="2324100" h="95250">
                  <a:moveTo>
                    <a:pt x="2282790" y="95249"/>
                  </a:moveTo>
                  <a:lnTo>
                    <a:pt x="41309" y="95249"/>
                  </a:lnTo>
                  <a:lnTo>
                    <a:pt x="35233" y="94041"/>
                  </a:lnTo>
                  <a:lnTo>
                    <a:pt x="1208" y="60014"/>
                  </a:lnTo>
                  <a:lnTo>
                    <a:pt x="0" y="53939"/>
                  </a:lnTo>
                  <a:lnTo>
                    <a:pt x="0" y="476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2282790" y="0"/>
                  </a:lnTo>
                  <a:lnTo>
                    <a:pt x="2318056" y="23564"/>
                  </a:lnTo>
                  <a:lnTo>
                    <a:pt x="2324099" y="41309"/>
                  </a:lnTo>
                  <a:lnTo>
                    <a:pt x="2324099" y="53939"/>
                  </a:lnTo>
                  <a:lnTo>
                    <a:pt x="2300533" y="89207"/>
                  </a:lnTo>
                  <a:lnTo>
                    <a:pt x="2288864" y="94041"/>
                  </a:lnTo>
                  <a:lnTo>
                    <a:pt x="2282790" y="95249"/>
                  </a:lnTo>
                  <a:close/>
                </a:path>
              </a:pathLst>
            </a:custGeom>
            <a:solidFill>
              <a:srgbClr val="16A2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264899" y="4230528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370">
                <a:solidFill>
                  <a:srgbClr val="4A5462"/>
                </a:solidFill>
                <a:latin typeface="Malgun Gothic"/>
                <a:cs typeface="Malgun Gothic"/>
              </a:rPr>
              <a:t>달성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415287" y="4742289"/>
            <a:ext cx="308419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8170" marR="5080" indent="-586105">
              <a:lnSpc>
                <a:spcPct val="107100"/>
              </a:lnSpc>
              <a:spcBef>
                <a:spcPts val="95"/>
              </a:spcBef>
            </a:pPr>
            <a:r>
              <a:rPr dirty="0" sz="1250">
                <a:solidFill>
                  <a:srgbClr val="4A5462"/>
                </a:solidFill>
                <a:latin typeface="Corbel"/>
                <a:cs typeface="Corbel"/>
              </a:rPr>
              <a:t>AI</a:t>
            </a:r>
            <a:r>
              <a:rPr dirty="0" sz="1250" spc="45">
                <a:solidFill>
                  <a:srgbClr val="4A5462"/>
                </a:solidFill>
                <a:latin typeface="Corbel"/>
                <a:cs typeface="Corbel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알고리즘의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추천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정확도가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145">
                <a:solidFill>
                  <a:srgbClr val="4A5462"/>
                </a:solidFill>
                <a:latin typeface="Arial"/>
                <a:cs typeface="Arial"/>
              </a:rPr>
              <a:t>75</a:t>
            </a:r>
            <a:r>
              <a:rPr dirty="0" sz="1300" spc="-145">
                <a:solidFill>
                  <a:srgbClr val="4A5462"/>
                </a:solidFill>
                <a:latin typeface="Arial Rounded MT Bold"/>
                <a:cs typeface="Arial Rounded MT Bold"/>
              </a:rPr>
              <a:t>%</a:t>
            </a:r>
            <a:r>
              <a:rPr dirty="0" sz="1400" spc="-145">
                <a:solidFill>
                  <a:srgbClr val="4A5462"/>
                </a:solidFill>
                <a:latin typeface="Malgun Gothic"/>
                <a:cs typeface="Malgun Gothic"/>
              </a:rPr>
              <a:t>로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20">
                <a:solidFill>
                  <a:srgbClr val="4A5462"/>
                </a:solidFill>
                <a:latin typeface="Malgun Gothic"/>
                <a:cs typeface="Malgun Gothic"/>
              </a:rPr>
              <a:t>측정되었으며</a:t>
            </a:r>
            <a:r>
              <a:rPr dirty="0" sz="1250" spc="-32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dirty="0" sz="1250" spc="50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이는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지속적인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개선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15">
                <a:solidFill>
                  <a:srgbClr val="4A5462"/>
                </a:solidFill>
                <a:latin typeface="Malgun Gothic"/>
                <a:cs typeface="Malgun Gothic"/>
              </a:rPr>
              <a:t>대상입니다</a:t>
            </a:r>
            <a:r>
              <a:rPr dirty="0" sz="1250" spc="-315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249737" y="5752244"/>
            <a:ext cx="37014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이미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시작된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여정에서의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260" b="1">
                <a:solidFill>
                  <a:srgbClr val="004AAC"/>
                </a:solidFill>
                <a:latin typeface="Malgun Gothic"/>
                <a:cs typeface="Malgun Gothic"/>
              </a:rPr>
              <a:t>성과</a:t>
            </a:r>
            <a:r>
              <a:rPr dirty="0" sz="1550" spc="-260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50" spc="-130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투자에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가치를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10" b="1">
                <a:solidFill>
                  <a:srgbClr val="004AAC"/>
                </a:solidFill>
                <a:latin typeface="Malgun Gothic"/>
                <a:cs typeface="Malgun Gothic"/>
              </a:rPr>
              <a:t>더합니다</a:t>
            </a:r>
            <a:r>
              <a:rPr dirty="0" sz="1550" spc="-31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717550">
              <a:lnSpc>
                <a:spcPct val="100000"/>
              </a:lnSpc>
              <a:spcBef>
                <a:spcPts val="130"/>
              </a:spcBef>
            </a:pPr>
            <a:r>
              <a:rPr dirty="0" spc="-910"/>
              <a:t>이</a:t>
            </a:r>
            <a:r>
              <a:rPr dirty="0" spc="-705"/>
              <a:t> </a:t>
            </a:r>
            <a:r>
              <a:rPr dirty="0" spc="-950"/>
              <a:t>문제를</a:t>
            </a:r>
            <a:r>
              <a:rPr dirty="0" spc="-705"/>
              <a:t> </a:t>
            </a:r>
            <a:r>
              <a:rPr dirty="0" spc="-955"/>
              <a:t>해결하기</a:t>
            </a:r>
            <a:r>
              <a:rPr dirty="0" spc="-705"/>
              <a:t> </a:t>
            </a:r>
            <a:r>
              <a:rPr dirty="0" spc="-940"/>
              <a:t>위해</a:t>
            </a:r>
            <a:r>
              <a:rPr dirty="0" spc="-705"/>
              <a:t> </a:t>
            </a:r>
            <a:r>
              <a:rPr dirty="0" spc="-969"/>
              <a:t>모였습니다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68775" y="824433"/>
            <a:ext cx="3857625" cy="561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31165" marR="5080" indent="-419100">
              <a:lnSpc>
                <a:spcPct val="100000"/>
              </a:lnSpc>
              <a:spcBef>
                <a:spcPts val="114"/>
              </a:spcBef>
            </a:pP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우리는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40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r>
              <a:rPr dirty="0" sz="1750" spc="-34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75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광고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40">
                <a:solidFill>
                  <a:srgbClr val="333333"/>
                </a:solidFill>
                <a:latin typeface="Malgun Gothic"/>
                <a:cs typeface="Malgun Gothic"/>
              </a:rPr>
              <a:t>시장</a:t>
            </a:r>
            <a:r>
              <a:rPr dirty="0" sz="1750" spc="-34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75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플랫폼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>
                <a:solidFill>
                  <a:srgbClr val="333333"/>
                </a:solidFill>
                <a:latin typeface="Malgun Gothic"/>
                <a:cs typeface="Malgun Gothic"/>
              </a:rPr>
              <a:t>영역에서</a:t>
            </a:r>
            <a:r>
              <a:rPr dirty="0" sz="1750" spc="50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FF6A00"/>
                </a:solidFill>
                <a:latin typeface="Malgun Gothic"/>
                <a:cs typeface="Malgun Gothic"/>
              </a:rPr>
              <a:t>최고의</a:t>
            </a:r>
            <a:r>
              <a:rPr dirty="0" sz="1750" spc="-2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FF6A00"/>
                </a:solidFill>
                <a:latin typeface="Malgun Gothic"/>
                <a:cs typeface="Malgun Gothic"/>
              </a:rPr>
              <a:t>전문성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과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FF6A00"/>
                </a:solidFill>
                <a:latin typeface="Malgun Gothic"/>
                <a:cs typeface="Malgun Gothic"/>
              </a:rPr>
              <a:t>실행력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을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갖춘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09">
                <a:solidFill>
                  <a:srgbClr val="333333"/>
                </a:solidFill>
                <a:latin typeface="Malgun Gothic"/>
                <a:cs typeface="Malgun Gothic"/>
              </a:rPr>
              <a:t>팀입니다</a:t>
            </a:r>
            <a:r>
              <a:rPr dirty="0" sz="1750" spc="-409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2057399"/>
            <a:ext cx="3552825" cy="3771900"/>
            <a:chOff x="457199" y="2057399"/>
            <a:chExt cx="3552825" cy="3771900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699666"/>
              <a:ext cx="3552825" cy="3771900"/>
            </a:xfrm>
            <a:custGeom>
              <a:avLst/>
              <a:gdLst/>
              <a:ahLst/>
              <a:cxnLst/>
              <a:rect l="l" t="t" r="r" b="b"/>
              <a:pathLst>
                <a:path w="3552825" h="3771900">
                  <a:moveTo>
                    <a:pt x="3446029" y="3771899"/>
                  </a:moveTo>
                  <a:lnTo>
                    <a:pt x="106794" y="3771899"/>
                  </a:lnTo>
                  <a:lnTo>
                    <a:pt x="99361" y="3771167"/>
                  </a:lnTo>
                  <a:lnTo>
                    <a:pt x="57038" y="3756805"/>
                  </a:lnTo>
                  <a:lnTo>
                    <a:pt x="23432" y="3727340"/>
                  </a:lnTo>
                  <a:lnTo>
                    <a:pt x="3660" y="3687258"/>
                  </a:lnTo>
                  <a:lnTo>
                    <a:pt x="0" y="3665104"/>
                  </a:lnTo>
                  <a:lnTo>
                    <a:pt x="0" y="3657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3446029" y="0"/>
                  </a:lnTo>
                  <a:lnTo>
                    <a:pt x="3489198" y="11572"/>
                  </a:lnTo>
                  <a:lnTo>
                    <a:pt x="3524653" y="38784"/>
                  </a:lnTo>
                  <a:lnTo>
                    <a:pt x="3546995" y="77492"/>
                  </a:lnTo>
                  <a:lnTo>
                    <a:pt x="3552824" y="106794"/>
                  </a:lnTo>
                  <a:lnTo>
                    <a:pt x="3552824" y="3665104"/>
                  </a:lnTo>
                  <a:lnTo>
                    <a:pt x="3541251" y="3708273"/>
                  </a:lnTo>
                  <a:lnTo>
                    <a:pt x="3514039" y="3743727"/>
                  </a:lnTo>
                  <a:lnTo>
                    <a:pt x="3475331" y="3766070"/>
                  </a:lnTo>
                  <a:lnTo>
                    <a:pt x="3453462" y="3771167"/>
                  </a:lnTo>
                  <a:lnTo>
                    <a:pt x="3446029" y="377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04999" y="192826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6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3" y="518587"/>
                  </a:lnTo>
                  <a:lnTo>
                    <a:pt x="35594" y="483262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5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1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1"/>
                  </a:lnTo>
                  <a:lnTo>
                    <a:pt x="634742" y="190838"/>
                  </a:lnTo>
                  <a:lnTo>
                    <a:pt x="649923" y="228799"/>
                  </a:lnTo>
                  <a:lnTo>
                    <a:pt x="660343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7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3" y="660343"/>
                  </a:lnTo>
                  <a:lnTo>
                    <a:pt x="357897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6449" y="2090191"/>
              <a:ext cx="323849" cy="3428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698525" y="2710383"/>
            <a:ext cx="107378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김대표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95" b="1">
                <a:solidFill>
                  <a:srgbClr val="333333"/>
                </a:solidFill>
                <a:latin typeface="Tw Cen MT"/>
                <a:cs typeface="Tw Cen MT"/>
              </a:rPr>
              <a:t>/</a:t>
            </a:r>
            <a:r>
              <a:rPr dirty="0" sz="1750" spc="-114" b="1">
                <a:solidFill>
                  <a:srgbClr val="333333"/>
                </a:solidFill>
                <a:latin typeface="Tw Cen MT"/>
                <a:cs typeface="Tw Cen MT"/>
              </a:rPr>
              <a:t> </a:t>
            </a:r>
            <a:r>
              <a:rPr dirty="0" sz="1600" spc="-85" b="1">
                <a:solidFill>
                  <a:srgbClr val="333333"/>
                </a:solidFill>
                <a:latin typeface="Arial"/>
                <a:cs typeface="Arial"/>
              </a:rPr>
              <a:t>CEO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19224" y="3128416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15086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1"/>
                </a:lnTo>
                <a:lnTo>
                  <a:pt x="6557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1508630" y="0"/>
                </a:lnTo>
                <a:lnTo>
                  <a:pt x="1557195" y="13018"/>
                </a:lnTo>
                <a:lnTo>
                  <a:pt x="1597082" y="43632"/>
                </a:lnTo>
                <a:lnTo>
                  <a:pt x="1622217" y="87179"/>
                </a:lnTo>
                <a:lnTo>
                  <a:pt x="1628774" y="120144"/>
                </a:lnTo>
                <a:lnTo>
                  <a:pt x="1628774" y="137030"/>
                </a:lnTo>
                <a:lnTo>
                  <a:pt x="1615755" y="185595"/>
                </a:lnTo>
                <a:lnTo>
                  <a:pt x="1585142" y="225482"/>
                </a:lnTo>
                <a:lnTo>
                  <a:pt x="1541595" y="250617"/>
                </a:lnTo>
                <a:lnTo>
                  <a:pt x="1516992" y="256351"/>
                </a:lnTo>
                <a:lnTo>
                  <a:pt x="1508630" y="257174"/>
                </a:lnTo>
                <a:close/>
              </a:path>
            </a:pathLst>
          </a:custGeom>
          <a:solidFill>
            <a:srgbClr val="004AAC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522313" y="3143577"/>
            <a:ext cx="142621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데이터</a:t>
            </a:r>
            <a:r>
              <a:rPr dirty="0" sz="1100" spc="-165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기반</a:t>
            </a:r>
            <a:r>
              <a:rPr dirty="0" sz="1100" spc="-165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전략</a:t>
            </a:r>
            <a:r>
              <a:rPr dirty="0" sz="1100" spc="-165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컨설팅</a:t>
            </a:r>
            <a:r>
              <a:rPr dirty="0" sz="1100" spc="-165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000" spc="-65">
                <a:solidFill>
                  <a:srgbClr val="004AAC"/>
                </a:solidFill>
                <a:latin typeface="Comic Sans MS"/>
                <a:cs typeface="Comic Sans MS"/>
              </a:rPr>
              <a:t>10</a:t>
            </a:r>
            <a:r>
              <a:rPr dirty="0" sz="1100" spc="-65">
                <a:solidFill>
                  <a:srgbClr val="004AAC"/>
                </a:solidFill>
                <a:latin typeface="Malgun Gothic"/>
                <a:cs typeface="Malgun Gothic"/>
              </a:rPr>
              <a:t>년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85799" y="3971925"/>
            <a:ext cx="152400" cy="762000"/>
            <a:chOff x="685799" y="3971925"/>
            <a:chExt cx="152400" cy="76200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614192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918991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4223791"/>
              <a:ext cx="152399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01700" y="3456414"/>
            <a:ext cx="116713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95"/>
              </a:spcBef>
            </a:pP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데이터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분석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74050"/>
                </a:solidFill>
                <a:latin typeface="Malgun Gothic"/>
                <a:cs typeface="Malgun Gothic"/>
              </a:rPr>
              <a:t>전문가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마케팅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전략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74050"/>
                </a:solidFill>
                <a:latin typeface="Malgun Gothic"/>
                <a:cs typeface="Malgun Gothic"/>
              </a:rPr>
              <a:t>개발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기업</a:t>
            </a:r>
            <a:r>
              <a:rPr dirty="0" sz="1400" spc="-18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재무</a:t>
            </a:r>
            <a:r>
              <a:rPr dirty="0" sz="1400" spc="-18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74050"/>
                </a:solidFill>
                <a:latin typeface="Malgun Gothic"/>
                <a:cs typeface="Malgun Gothic"/>
              </a:rPr>
              <a:t>관리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50875" y="5020757"/>
            <a:ext cx="157162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10" i="1">
                <a:solidFill>
                  <a:srgbClr val="6A7280"/>
                </a:solidFill>
                <a:latin typeface="Franklin Gothic Medium"/>
                <a:cs typeface="Franklin Gothic Medium"/>
              </a:rPr>
              <a:t>"</a:t>
            </a:r>
            <a:r>
              <a:rPr dirty="0" sz="1250" spc="-310">
                <a:solidFill>
                  <a:srgbClr val="6A7280"/>
                </a:solidFill>
                <a:latin typeface="Malgun Gothic"/>
                <a:cs typeface="Malgun Gothic"/>
              </a:rPr>
              <a:t>데이터로</a:t>
            </a:r>
            <a:r>
              <a:rPr dirty="0" sz="1250" spc="-14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6A7280"/>
                </a:solidFill>
                <a:latin typeface="Malgun Gothic"/>
                <a:cs typeface="Malgun Gothic"/>
              </a:rPr>
              <a:t>증명하는</a:t>
            </a:r>
            <a:r>
              <a:rPr dirty="0" sz="1250" spc="-14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315">
                <a:solidFill>
                  <a:srgbClr val="6A7280"/>
                </a:solidFill>
                <a:latin typeface="Malgun Gothic"/>
                <a:cs typeface="Malgun Gothic"/>
              </a:rPr>
              <a:t>비즈니스</a:t>
            </a:r>
            <a:r>
              <a:rPr dirty="0" sz="1250" spc="-315" i="1">
                <a:solidFill>
                  <a:srgbClr val="6A7280"/>
                </a:solidFill>
                <a:latin typeface="Franklin Gothic Medium"/>
                <a:cs typeface="Franklin Gothic Medium"/>
              </a:rPr>
              <a:t>"</a:t>
            </a:r>
            <a:endParaRPr sz="1250">
              <a:latin typeface="Franklin Gothic Medium"/>
              <a:cs typeface="Franklin Gothic Medi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314824" y="2057399"/>
            <a:ext cx="3562350" cy="3771900"/>
            <a:chOff x="4314824" y="2057399"/>
            <a:chExt cx="3562350" cy="3771900"/>
          </a:xfrm>
        </p:grpSpPr>
        <p:sp>
          <p:nvSpPr>
            <p:cNvPr id="18" name="object 18" descr=""/>
            <p:cNvSpPr/>
            <p:nvPr/>
          </p:nvSpPr>
          <p:spPr>
            <a:xfrm>
              <a:off x="4314824" y="1699666"/>
              <a:ext cx="3562350" cy="3771900"/>
            </a:xfrm>
            <a:custGeom>
              <a:avLst/>
              <a:gdLst/>
              <a:ahLst/>
              <a:cxnLst/>
              <a:rect l="l" t="t" r="r" b="b"/>
              <a:pathLst>
                <a:path w="3562350" h="3771900">
                  <a:moveTo>
                    <a:pt x="3455554" y="3771899"/>
                  </a:moveTo>
                  <a:lnTo>
                    <a:pt x="106794" y="3771899"/>
                  </a:lnTo>
                  <a:lnTo>
                    <a:pt x="99361" y="3771167"/>
                  </a:lnTo>
                  <a:lnTo>
                    <a:pt x="57038" y="3756805"/>
                  </a:lnTo>
                  <a:lnTo>
                    <a:pt x="23432" y="3727340"/>
                  </a:lnTo>
                  <a:lnTo>
                    <a:pt x="3660" y="3687258"/>
                  </a:lnTo>
                  <a:lnTo>
                    <a:pt x="0" y="3665104"/>
                  </a:lnTo>
                  <a:lnTo>
                    <a:pt x="0" y="3657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455554" y="0"/>
                  </a:lnTo>
                  <a:lnTo>
                    <a:pt x="3498723" y="11572"/>
                  </a:lnTo>
                  <a:lnTo>
                    <a:pt x="3534178" y="38784"/>
                  </a:lnTo>
                  <a:lnTo>
                    <a:pt x="3556520" y="77492"/>
                  </a:lnTo>
                  <a:lnTo>
                    <a:pt x="3562349" y="106794"/>
                  </a:lnTo>
                  <a:lnTo>
                    <a:pt x="3562349" y="3665104"/>
                  </a:lnTo>
                  <a:lnTo>
                    <a:pt x="3550776" y="3708273"/>
                  </a:lnTo>
                  <a:lnTo>
                    <a:pt x="3523564" y="3743727"/>
                  </a:lnTo>
                  <a:lnTo>
                    <a:pt x="3484855" y="3766070"/>
                  </a:lnTo>
                  <a:lnTo>
                    <a:pt x="3462987" y="3771167"/>
                  </a:lnTo>
                  <a:lnTo>
                    <a:pt x="3455554" y="377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62624" y="192826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0" y="656759"/>
                  </a:lnTo>
                  <a:lnTo>
                    <a:pt x="213396" y="644412"/>
                  </a:lnTo>
                  <a:lnTo>
                    <a:pt x="176222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2" y="518587"/>
                  </a:lnTo>
                  <a:lnTo>
                    <a:pt x="35594" y="483262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4" y="134783"/>
                  </a:lnTo>
                  <a:lnTo>
                    <a:pt x="91926" y="103501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8" y="32007"/>
                  </a:lnTo>
                  <a:lnTo>
                    <a:pt x="228797" y="16826"/>
                  </a:lnTo>
                  <a:lnTo>
                    <a:pt x="268335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8" y="155021"/>
                  </a:lnTo>
                  <a:lnTo>
                    <a:pt x="634741" y="190838"/>
                  </a:lnTo>
                  <a:lnTo>
                    <a:pt x="649923" y="228799"/>
                  </a:lnTo>
                  <a:lnTo>
                    <a:pt x="660343" y="268336"/>
                  </a:lnTo>
                  <a:lnTo>
                    <a:pt x="665847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2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7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2" y="660343"/>
                  </a:lnTo>
                  <a:lnTo>
                    <a:pt x="357897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3124" y="2090191"/>
              <a:ext cx="285749" cy="3428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554513" y="2710383"/>
            <a:ext cx="108331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이개발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95" b="1">
                <a:solidFill>
                  <a:srgbClr val="333333"/>
                </a:solidFill>
                <a:latin typeface="Tw Cen MT"/>
                <a:cs typeface="Tw Cen MT"/>
              </a:rPr>
              <a:t>/</a:t>
            </a:r>
            <a:r>
              <a:rPr dirty="0" sz="1750" spc="-114" b="1">
                <a:solidFill>
                  <a:srgbClr val="333333"/>
                </a:solidFill>
                <a:latin typeface="Tw Cen MT"/>
                <a:cs typeface="Tw Cen MT"/>
              </a:rPr>
              <a:t> </a:t>
            </a:r>
            <a:r>
              <a:rPr dirty="0" sz="1600" spc="-30" b="1">
                <a:solidFill>
                  <a:srgbClr val="333333"/>
                </a:solidFill>
                <a:latin typeface="Arial"/>
                <a:cs typeface="Arial"/>
              </a:rPr>
              <a:t>CTO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391149" y="3128416"/>
            <a:ext cx="1400175" cy="257175"/>
          </a:xfrm>
          <a:custGeom>
            <a:avLst/>
            <a:gdLst/>
            <a:ahLst/>
            <a:cxnLst/>
            <a:rect l="l" t="t" r="r" b="b"/>
            <a:pathLst>
              <a:path w="1400175" h="257175">
                <a:moveTo>
                  <a:pt x="1280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1" y="213541"/>
                </a:lnTo>
                <a:lnTo>
                  <a:pt x="6557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1"/>
                </a:lnTo>
                <a:lnTo>
                  <a:pt x="87178" y="6556"/>
                </a:lnTo>
                <a:lnTo>
                  <a:pt x="120144" y="0"/>
                </a:lnTo>
                <a:lnTo>
                  <a:pt x="1280030" y="0"/>
                </a:lnTo>
                <a:lnTo>
                  <a:pt x="1328595" y="13018"/>
                </a:lnTo>
                <a:lnTo>
                  <a:pt x="1368482" y="43632"/>
                </a:lnTo>
                <a:lnTo>
                  <a:pt x="1393617" y="87179"/>
                </a:lnTo>
                <a:lnTo>
                  <a:pt x="1400174" y="120144"/>
                </a:lnTo>
                <a:lnTo>
                  <a:pt x="1400174" y="137030"/>
                </a:lnTo>
                <a:lnTo>
                  <a:pt x="1387154" y="185595"/>
                </a:lnTo>
                <a:lnTo>
                  <a:pt x="1356542" y="225482"/>
                </a:lnTo>
                <a:lnTo>
                  <a:pt x="1312994" y="250617"/>
                </a:lnTo>
                <a:lnTo>
                  <a:pt x="1288392" y="256351"/>
                </a:lnTo>
                <a:lnTo>
                  <a:pt x="1280030" y="257174"/>
                </a:lnTo>
                <a:close/>
              </a:path>
            </a:pathLst>
          </a:custGeom>
          <a:solidFill>
            <a:srgbClr val="FF6A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497363" y="3143577"/>
            <a:ext cx="119761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10">
                <a:solidFill>
                  <a:srgbClr val="FF6A00"/>
                </a:solidFill>
                <a:latin typeface="Gill Sans MT"/>
                <a:cs typeface="Gill Sans MT"/>
              </a:rPr>
              <a:t>AI</a:t>
            </a:r>
            <a:r>
              <a:rPr dirty="0" sz="1000" spc="-65">
                <a:solidFill>
                  <a:srgbClr val="FF6A00"/>
                </a:solidFill>
                <a:latin typeface="Gill Sans MT"/>
                <a:cs typeface="Gill Sans MT"/>
              </a:rPr>
              <a:t> </a:t>
            </a:r>
            <a:r>
              <a:rPr dirty="0" sz="1100" spc="-280">
                <a:solidFill>
                  <a:srgbClr val="FF6A00"/>
                </a:solidFill>
                <a:latin typeface="Malgun Gothic"/>
                <a:cs typeface="Malgun Gothic"/>
              </a:rPr>
              <a:t>추천</a:t>
            </a:r>
            <a:r>
              <a:rPr dirty="0" sz="1100" spc="-165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FF6A00"/>
                </a:solidFill>
                <a:latin typeface="Malgun Gothic"/>
                <a:cs typeface="Malgun Gothic"/>
              </a:rPr>
              <a:t>엔진</a:t>
            </a:r>
            <a:r>
              <a:rPr dirty="0" sz="1100" spc="-165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FF6A00"/>
                </a:solidFill>
                <a:latin typeface="Malgun Gothic"/>
                <a:cs typeface="Malgun Gothic"/>
              </a:rPr>
              <a:t>개발</a:t>
            </a:r>
            <a:r>
              <a:rPr dirty="0" sz="1100" spc="-165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100" spc="-305">
                <a:solidFill>
                  <a:srgbClr val="FF6A00"/>
                </a:solidFill>
                <a:latin typeface="Malgun Gothic"/>
                <a:cs typeface="Malgun Gothic"/>
              </a:rPr>
              <a:t>전문가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543425" y="3971925"/>
            <a:ext cx="152400" cy="762000"/>
            <a:chOff x="4543425" y="3971925"/>
            <a:chExt cx="152400" cy="762000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425" y="3614192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425" y="3918991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425" y="4223791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4762450" y="3456414"/>
            <a:ext cx="112903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95"/>
              </a:spcBef>
            </a:pP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머신러닝</a:t>
            </a:r>
            <a:r>
              <a:rPr dirty="0" sz="1400" spc="-17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0">
                <a:solidFill>
                  <a:srgbClr val="374050"/>
                </a:solidFill>
                <a:latin typeface="Malgun Gothic"/>
                <a:cs typeface="Malgun Gothic"/>
              </a:rPr>
              <a:t>알고리즘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빅데이터</a:t>
            </a:r>
            <a:r>
              <a:rPr dirty="0" sz="1400" spc="-17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95">
                <a:solidFill>
                  <a:srgbClr val="374050"/>
                </a:solidFill>
                <a:latin typeface="Malgun Gothic"/>
                <a:cs typeface="Malgun Gothic"/>
              </a:rPr>
              <a:t>처리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서비스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0">
                <a:solidFill>
                  <a:srgbClr val="374050"/>
                </a:solidFill>
                <a:latin typeface="Malgun Gothic"/>
                <a:cs typeface="Malgun Gothic"/>
              </a:rPr>
              <a:t>아키텍처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49726" y="5020757"/>
            <a:ext cx="149542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95" i="1">
                <a:solidFill>
                  <a:srgbClr val="6A7280"/>
                </a:solidFill>
                <a:latin typeface="Franklin Gothic Medium"/>
                <a:cs typeface="Franklin Gothic Medium"/>
              </a:rPr>
              <a:t>"</a:t>
            </a:r>
            <a:r>
              <a:rPr dirty="0" sz="1250" spc="-295">
                <a:solidFill>
                  <a:srgbClr val="6A7280"/>
                </a:solidFill>
                <a:latin typeface="Malgun Gothic"/>
                <a:cs typeface="Malgun Gothic"/>
              </a:rPr>
              <a:t>기술이</a:t>
            </a:r>
            <a:r>
              <a:rPr dirty="0" sz="1250" spc="-15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355">
                <a:solidFill>
                  <a:srgbClr val="6A7280"/>
                </a:solidFill>
                <a:latin typeface="Malgun Gothic"/>
                <a:cs typeface="Malgun Gothic"/>
              </a:rPr>
              <a:t>감을</a:t>
            </a:r>
            <a:r>
              <a:rPr dirty="0" sz="1250" spc="-145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6A7280"/>
                </a:solidFill>
                <a:latin typeface="Malgun Gothic"/>
                <a:cs typeface="Malgun Gothic"/>
              </a:rPr>
              <a:t>대체하는</a:t>
            </a:r>
            <a:r>
              <a:rPr dirty="0" sz="1250" spc="-145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295">
                <a:solidFill>
                  <a:srgbClr val="6A7280"/>
                </a:solidFill>
                <a:latin typeface="Malgun Gothic"/>
                <a:cs typeface="Malgun Gothic"/>
              </a:rPr>
              <a:t>순간</a:t>
            </a:r>
            <a:r>
              <a:rPr dirty="0" sz="1250" spc="-295" i="1">
                <a:solidFill>
                  <a:srgbClr val="6A7280"/>
                </a:solidFill>
                <a:latin typeface="Franklin Gothic Medium"/>
                <a:cs typeface="Franklin Gothic Medium"/>
              </a:rPr>
              <a:t>"</a:t>
            </a:r>
            <a:endParaRPr sz="1250">
              <a:latin typeface="Franklin Gothic Medium"/>
              <a:cs typeface="Franklin Gothic Medi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181973" y="2057399"/>
            <a:ext cx="3552825" cy="3771900"/>
            <a:chOff x="8181973" y="2057399"/>
            <a:chExt cx="3552825" cy="3771900"/>
          </a:xfrm>
        </p:grpSpPr>
        <p:sp>
          <p:nvSpPr>
            <p:cNvPr id="31" name="object 31" descr=""/>
            <p:cNvSpPr/>
            <p:nvPr/>
          </p:nvSpPr>
          <p:spPr>
            <a:xfrm>
              <a:off x="8181973" y="1699666"/>
              <a:ext cx="3552825" cy="3771900"/>
            </a:xfrm>
            <a:custGeom>
              <a:avLst/>
              <a:gdLst/>
              <a:ahLst/>
              <a:cxnLst/>
              <a:rect l="l" t="t" r="r" b="b"/>
              <a:pathLst>
                <a:path w="3552825" h="3771900">
                  <a:moveTo>
                    <a:pt x="3446029" y="3771899"/>
                  </a:moveTo>
                  <a:lnTo>
                    <a:pt x="106795" y="3771899"/>
                  </a:lnTo>
                  <a:lnTo>
                    <a:pt x="99361" y="3771167"/>
                  </a:lnTo>
                  <a:lnTo>
                    <a:pt x="57037" y="3756805"/>
                  </a:lnTo>
                  <a:lnTo>
                    <a:pt x="23432" y="3727340"/>
                  </a:lnTo>
                  <a:lnTo>
                    <a:pt x="3660" y="3687258"/>
                  </a:lnTo>
                  <a:lnTo>
                    <a:pt x="0" y="3665104"/>
                  </a:lnTo>
                  <a:lnTo>
                    <a:pt x="0" y="3657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446029" y="0"/>
                  </a:lnTo>
                  <a:lnTo>
                    <a:pt x="3489197" y="11572"/>
                  </a:lnTo>
                  <a:lnTo>
                    <a:pt x="3524653" y="38784"/>
                  </a:lnTo>
                  <a:lnTo>
                    <a:pt x="3546995" y="77492"/>
                  </a:lnTo>
                  <a:lnTo>
                    <a:pt x="3552825" y="106794"/>
                  </a:lnTo>
                  <a:lnTo>
                    <a:pt x="3552825" y="3665104"/>
                  </a:lnTo>
                  <a:lnTo>
                    <a:pt x="3541251" y="3708273"/>
                  </a:lnTo>
                  <a:lnTo>
                    <a:pt x="3514039" y="3743727"/>
                  </a:lnTo>
                  <a:lnTo>
                    <a:pt x="3475331" y="3766070"/>
                  </a:lnTo>
                  <a:lnTo>
                    <a:pt x="3453461" y="3771167"/>
                  </a:lnTo>
                  <a:lnTo>
                    <a:pt x="3446029" y="377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620248" y="192826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4" y="664242"/>
                  </a:lnTo>
                  <a:lnTo>
                    <a:pt x="252371" y="656759"/>
                  </a:lnTo>
                  <a:lnTo>
                    <a:pt x="213396" y="644412"/>
                  </a:lnTo>
                  <a:lnTo>
                    <a:pt x="176221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2" y="518587"/>
                  </a:lnTo>
                  <a:lnTo>
                    <a:pt x="35594" y="483262"/>
                  </a:lnTo>
                  <a:lnTo>
                    <a:pt x="19486" y="445685"/>
                  </a:lnTo>
                  <a:lnTo>
                    <a:pt x="8099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5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7" y="32007"/>
                  </a:lnTo>
                  <a:lnTo>
                    <a:pt x="228798" y="16826"/>
                  </a:lnTo>
                  <a:lnTo>
                    <a:pt x="268337" y="6405"/>
                  </a:lnTo>
                  <a:lnTo>
                    <a:pt x="308853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0" y="3608"/>
                  </a:lnTo>
                  <a:lnTo>
                    <a:pt x="422286" y="12075"/>
                  </a:lnTo>
                  <a:lnTo>
                    <a:pt x="460950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6" y="121884"/>
                  </a:lnTo>
                  <a:lnTo>
                    <a:pt x="615027" y="155021"/>
                  </a:lnTo>
                  <a:lnTo>
                    <a:pt x="634741" y="190838"/>
                  </a:lnTo>
                  <a:lnTo>
                    <a:pt x="649922" y="228799"/>
                  </a:lnTo>
                  <a:lnTo>
                    <a:pt x="660343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3" y="422287"/>
                  </a:lnTo>
                  <a:lnTo>
                    <a:pt x="641371" y="460951"/>
                  </a:lnTo>
                  <a:lnTo>
                    <a:pt x="623437" y="497697"/>
                  </a:lnTo>
                  <a:lnTo>
                    <a:pt x="601143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6" y="615029"/>
                  </a:lnTo>
                  <a:lnTo>
                    <a:pt x="475910" y="634742"/>
                  </a:lnTo>
                  <a:lnTo>
                    <a:pt x="437949" y="649923"/>
                  </a:lnTo>
                  <a:lnTo>
                    <a:pt x="398411" y="660343"/>
                  </a:lnTo>
                  <a:lnTo>
                    <a:pt x="357896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0749" y="2090191"/>
              <a:ext cx="285749" cy="3428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9415412" y="2710383"/>
            <a:ext cx="108331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박전략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95" b="1">
                <a:solidFill>
                  <a:srgbClr val="333333"/>
                </a:solidFill>
                <a:latin typeface="Tw Cen MT"/>
                <a:cs typeface="Tw Cen MT"/>
              </a:rPr>
              <a:t>/</a:t>
            </a:r>
            <a:r>
              <a:rPr dirty="0" sz="1750" spc="-114" b="1">
                <a:solidFill>
                  <a:srgbClr val="333333"/>
                </a:solidFill>
                <a:latin typeface="Tw Cen MT"/>
                <a:cs typeface="Tw Cen MT"/>
              </a:rPr>
              <a:t> 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CPO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9172574" y="3128416"/>
            <a:ext cx="1571625" cy="257175"/>
          </a:xfrm>
          <a:custGeom>
            <a:avLst/>
            <a:gdLst/>
            <a:ahLst/>
            <a:cxnLst/>
            <a:rect l="l" t="t" r="r" b="b"/>
            <a:pathLst>
              <a:path w="1571625" h="257175">
                <a:moveTo>
                  <a:pt x="1451481" y="257174"/>
                </a:moveTo>
                <a:lnTo>
                  <a:pt x="120143" y="257174"/>
                </a:lnTo>
                <a:lnTo>
                  <a:pt x="111781" y="256351"/>
                </a:lnTo>
                <a:lnTo>
                  <a:pt x="71578" y="244155"/>
                </a:lnTo>
                <a:lnTo>
                  <a:pt x="31692" y="213541"/>
                </a:lnTo>
                <a:lnTo>
                  <a:pt x="6555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1"/>
                </a:lnTo>
                <a:lnTo>
                  <a:pt x="87178" y="6556"/>
                </a:lnTo>
                <a:lnTo>
                  <a:pt x="120143" y="0"/>
                </a:lnTo>
                <a:lnTo>
                  <a:pt x="1451481" y="0"/>
                </a:lnTo>
                <a:lnTo>
                  <a:pt x="1500045" y="13018"/>
                </a:lnTo>
                <a:lnTo>
                  <a:pt x="1539932" y="43632"/>
                </a:lnTo>
                <a:lnTo>
                  <a:pt x="1565065" y="87179"/>
                </a:lnTo>
                <a:lnTo>
                  <a:pt x="1571623" y="120144"/>
                </a:lnTo>
                <a:lnTo>
                  <a:pt x="1571623" y="137030"/>
                </a:lnTo>
                <a:lnTo>
                  <a:pt x="1558603" y="185595"/>
                </a:lnTo>
                <a:lnTo>
                  <a:pt x="1527991" y="225482"/>
                </a:lnTo>
                <a:lnTo>
                  <a:pt x="1484445" y="250617"/>
                </a:lnTo>
                <a:lnTo>
                  <a:pt x="1459843" y="256351"/>
                </a:lnTo>
                <a:lnTo>
                  <a:pt x="1451481" y="257174"/>
                </a:lnTo>
                <a:close/>
              </a:path>
            </a:pathLst>
          </a:custGeom>
          <a:solidFill>
            <a:srgbClr val="004AAC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9272537" y="3143577"/>
            <a:ext cx="136906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글로벌</a:t>
            </a:r>
            <a:r>
              <a:rPr dirty="0" sz="1100" spc="-170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광고</a:t>
            </a:r>
            <a:r>
              <a:rPr dirty="0" sz="1100" spc="-170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100" spc="-280">
                <a:solidFill>
                  <a:srgbClr val="004AAC"/>
                </a:solidFill>
                <a:latin typeface="Malgun Gothic"/>
                <a:cs typeface="Malgun Gothic"/>
              </a:rPr>
              <a:t>플랫폼</a:t>
            </a:r>
            <a:r>
              <a:rPr dirty="0" sz="1100" spc="-170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000" spc="-20">
                <a:solidFill>
                  <a:srgbClr val="004AAC"/>
                </a:solidFill>
                <a:latin typeface="Franklin Gothic Demi"/>
                <a:cs typeface="Franklin Gothic Demi"/>
              </a:rPr>
              <a:t>PM</a:t>
            </a:r>
            <a:r>
              <a:rPr dirty="0" sz="1000" spc="-25">
                <a:solidFill>
                  <a:srgbClr val="004AAC"/>
                </a:solidFill>
                <a:latin typeface="Franklin Gothic Demi"/>
                <a:cs typeface="Franklin Gothic Demi"/>
              </a:rPr>
              <a:t> </a:t>
            </a:r>
            <a:r>
              <a:rPr dirty="0" sz="1100" spc="-305">
                <a:solidFill>
                  <a:srgbClr val="004AAC"/>
                </a:solidFill>
                <a:latin typeface="Malgun Gothic"/>
                <a:cs typeface="Malgun Gothic"/>
              </a:rPr>
              <a:t>출신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420100" y="3971925"/>
            <a:ext cx="142875" cy="762000"/>
            <a:chOff x="8420100" y="3971925"/>
            <a:chExt cx="142875" cy="762000"/>
          </a:xfrm>
        </p:grpSpPr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0100" y="3614192"/>
              <a:ext cx="142874" cy="1523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0100" y="3918991"/>
              <a:ext cx="142874" cy="1523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0100" y="4223791"/>
              <a:ext cx="142874" cy="15239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8623200" y="3456414"/>
            <a:ext cx="9956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95"/>
              </a:spcBef>
            </a:pP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디지털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74050"/>
                </a:solidFill>
                <a:latin typeface="Malgun Gothic"/>
                <a:cs typeface="Malgun Gothic"/>
              </a:rPr>
              <a:t>마케팅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사용자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74050"/>
                </a:solidFill>
                <a:latin typeface="Malgun Gothic"/>
                <a:cs typeface="Malgun Gothic"/>
              </a:rPr>
              <a:t>경험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74050"/>
                </a:solidFill>
                <a:latin typeface="Malgun Gothic"/>
                <a:cs typeface="Malgun Gothic"/>
              </a:rPr>
              <a:t>글로벌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0">
                <a:solidFill>
                  <a:srgbClr val="374050"/>
                </a:solidFill>
                <a:latin typeface="Malgun Gothic"/>
                <a:cs typeface="Malgun Gothic"/>
              </a:rPr>
              <a:t>비즈니스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286825" y="5020757"/>
            <a:ext cx="134302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20" i="1">
                <a:solidFill>
                  <a:srgbClr val="6A7280"/>
                </a:solidFill>
                <a:latin typeface="Franklin Gothic Medium"/>
                <a:cs typeface="Franklin Gothic Medium"/>
              </a:rPr>
              <a:t>"</a:t>
            </a:r>
            <a:r>
              <a:rPr dirty="0" sz="1250" spc="-320">
                <a:solidFill>
                  <a:srgbClr val="6A7280"/>
                </a:solidFill>
                <a:latin typeface="Malgun Gothic"/>
                <a:cs typeface="Malgun Gothic"/>
              </a:rPr>
              <a:t>사람들과의</a:t>
            </a:r>
            <a:r>
              <a:rPr dirty="0" sz="1250" spc="-135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6A7280"/>
                </a:solidFill>
                <a:latin typeface="Malgun Gothic"/>
                <a:cs typeface="Malgun Gothic"/>
              </a:rPr>
              <a:t>감성적</a:t>
            </a:r>
            <a:r>
              <a:rPr dirty="0" sz="1250" spc="-135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250" spc="-295">
                <a:solidFill>
                  <a:srgbClr val="6A7280"/>
                </a:solidFill>
                <a:latin typeface="Malgun Gothic"/>
                <a:cs typeface="Malgun Gothic"/>
              </a:rPr>
              <a:t>연결</a:t>
            </a:r>
            <a:r>
              <a:rPr dirty="0" sz="1250" spc="-295" i="1">
                <a:solidFill>
                  <a:srgbClr val="6A7280"/>
                </a:solidFill>
                <a:latin typeface="Franklin Gothic Medium"/>
                <a:cs typeface="Franklin Gothic Medium"/>
              </a:rPr>
              <a:t>"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078287" y="5752244"/>
            <a:ext cx="40443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합쳐진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285" b="1">
                <a:solidFill>
                  <a:srgbClr val="004AAC"/>
                </a:solidFill>
                <a:latin typeface="Malgun Gothic"/>
                <a:cs typeface="Malgun Gothic"/>
              </a:rPr>
              <a:t>힘으로</a:t>
            </a:r>
            <a:r>
              <a:rPr dirty="0" sz="1550" spc="-285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50" spc="-125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데이터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기반</a:t>
            </a:r>
            <a:r>
              <a:rPr dirty="0" sz="1550" spc="-20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130" b="1">
                <a:solidFill>
                  <a:srgbClr val="004AAC"/>
                </a:solidFill>
                <a:latin typeface="Cambria"/>
                <a:cs typeface="Cambria"/>
              </a:rPr>
              <a:t>PPL</a:t>
            </a:r>
            <a:r>
              <a:rPr dirty="0" sz="1550" spc="-130" b="1">
                <a:solidFill>
                  <a:srgbClr val="004AAC"/>
                </a:solidFill>
                <a:latin typeface="Malgun Gothic"/>
                <a:cs typeface="Malgun Gothic"/>
              </a:rPr>
              <a:t>의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새로운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시대를</a:t>
            </a:r>
            <a:r>
              <a:rPr dirty="0" sz="1550" spc="-20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10" b="1">
                <a:solidFill>
                  <a:srgbClr val="004AAC"/>
                </a:solidFill>
                <a:latin typeface="Malgun Gothic"/>
                <a:cs typeface="Malgun Gothic"/>
              </a:rPr>
              <a:t>만듭니다</a:t>
            </a:r>
            <a:r>
              <a:rPr dirty="0" sz="1550" spc="-31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86" y="0"/>
            <a:ext cx="4339590" cy="5054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880"/>
              <a:t>모든</a:t>
            </a:r>
            <a:r>
              <a:rPr dirty="0" sz="3150" spc="-630"/>
              <a:t> </a:t>
            </a:r>
            <a:r>
              <a:rPr dirty="0" sz="3150" spc="-894"/>
              <a:t>가능성에</a:t>
            </a:r>
            <a:r>
              <a:rPr dirty="0" sz="3150" spc="-630"/>
              <a:t> </a:t>
            </a:r>
            <a:r>
              <a:rPr dirty="0" sz="3150" spc="-894"/>
              <a:t>대비하고</a:t>
            </a:r>
            <a:r>
              <a:rPr dirty="0" sz="3150" spc="-630"/>
              <a:t> </a:t>
            </a:r>
            <a:r>
              <a:rPr dirty="0" sz="3150" spc="-775"/>
              <a:t>있습니다</a:t>
            </a:r>
            <a:r>
              <a:rPr dirty="0" sz="3150" spc="-775">
                <a:latin typeface="Corbel"/>
                <a:cs typeface="Corbel"/>
              </a:rPr>
              <a:t>.</a:t>
            </a:r>
            <a:endParaRPr sz="31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23247" y="734643"/>
            <a:ext cx="601853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우리는</a:t>
            </a:r>
            <a:r>
              <a:rPr dirty="0" sz="1550" spc="-22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15">
                <a:solidFill>
                  <a:srgbClr val="333333"/>
                </a:solidFill>
                <a:latin typeface="Malgun Gothic"/>
                <a:cs typeface="Malgun Gothic"/>
              </a:rPr>
              <a:t>발생</a:t>
            </a:r>
            <a:r>
              <a:rPr dirty="0" sz="1550" spc="-22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가능한</a:t>
            </a:r>
            <a:r>
              <a:rPr dirty="0" sz="1550" spc="-22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리스크를</a:t>
            </a:r>
            <a:r>
              <a:rPr dirty="0" sz="1550" spc="-22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투명하게</a:t>
            </a:r>
            <a:r>
              <a:rPr dirty="0" sz="1550" spc="-22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인지하고</a:t>
            </a:r>
            <a:r>
              <a:rPr dirty="0" sz="1550" spc="-22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330">
                <a:solidFill>
                  <a:srgbClr val="333333"/>
                </a:solidFill>
                <a:latin typeface="Malgun Gothic"/>
                <a:cs typeface="Malgun Gothic"/>
              </a:rPr>
              <a:t>있으며</a:t>
            </a:r>
            <a:r>
              <a:rPr dirty="0" sz="1550" spc="-330">
                <a:solidFill>
                  <a:srgbClr val="333333"/>
                </a:solidFill>
                <a:latin typeface="Palatino Linotype"/>
                <a:cs typeface="Palatino Linotype"/>
              </a:rPr>
              <a:t>,</a:t>
            </a:r>
            <a:r>
              <a:rPr dirty="0" sz="1550" spc="-6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구체적인</a:t>
            </a:r>
            <a:r>
              <a:rPr dirty="0" sz="1550" spc="-22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15">
                <a:solidFill>
                  <a:srgbClr val="333333"/>
                </a:solidFill>
                <a:latin typeface="Malgun Gothic"/>
                <a:cs typeface="Malgun Gothic"/>
              </a:rPr>
              <a:t>대응</a:t>
            </a:r>
            <a:r>
              <a:rPr dirty="0" sz="1550" spc="-22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20">
                <a:solidFill>
                  <a:srgbClr val="333333"/>
                </a:solidFill>
                <a:latin typeface="Malgun Gothic"/>
                <a:cs typeface="Malgun Gothic"/>
              </a:rPr>
              <a:t>계획을</a:t>
            </a:r>
            <a:r>
              <a:rPr dirty="0" sz="1550" spc="-22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380">
                <a:solidFill>
                  <a:srgbClr val="333333"/>
                </a:solidFill>
                <a:latin typeface="Malgun Gothic"/>
                <a:cs typeface="Malgun Gothic"/>
              </a:rPr>
              <a:t>마련했습니다</a:t>
            </a:r>
            <a:r>
              <a:rPr dirty="0" sz="1550" spc="-380">
                <a:solidFill>
                  <a:srgbClr val="333333"/>
                </a:solidFill>
                <a:latin typeface="Palatino Linotype"/>
                <a:cs typeface="Palatino Linotype"/>
              </a:rPr>
              <a:t>.</a:t>
            </a:r>
            <a:endParaRPr sz="155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07405" y="1595673"/>
            <a:ext cx="4888865" cy="2037080"/>
            <a:chOff x="407405" y="1595673"/>
            <a:chExt cx="4888865" cy="2037080"/>
          </a:xfrm>
        </p:grpSpPr>
        <p:sp>
          <p:nvSpPr>
            <p:cNvPr id="5" name="object 5" descr=""/>
            <p:cNvSpPr/>
            <p:nvPr/>
          </p:nvSpPr>
          <p:spPr>
            <a:xfrm>
              <a:off x="407405" y="1278284"/>
              <a:ext cx="4888865" cy="2037080"/>
            </a:xfrm>
            <a:custGeom>
              <a:avLst/>
              <a:gdLst/>
              <a:ahLst/>
              <a:cxnLst/>
              <a:rect l="l" t="t" r="r" b="b"/>
              <a:pathLst>
                <a:path w="4888865" h="2037079">
                  <a:moveTo>
                    <a:pt x="4793706" y="2037029"/>
                  </a:moveTo>
                  <a:lnTo>
                    <a:pt x="95163" y="2037029"/>
                  </a:lnTo>
                  <a:lnTo>
                    <a:pt x="88540" y="2036377"/>
                  </a:lnTo>
                  <a:lnTo>
                    <a:pt x="50826" y="2023579"/>
                  </a:lnTo>
                  <a:lnTo>
                    <a:pt x="20880" y="1997324"/>
                  </a:lnTo>
                  <a:lnTo>
                    <a:pt x="3261" y="1961607"/>
                  </a:lnTo>
                  <a:lnTo>
                    <a:pt x="0" y="1941865"/>
                  </a:lnTo>
                  <a:lnTo>
                    <a:pt x="0" y="1935178"/>
                  </a:lnTo>
                  <a:lnTo>
                    <a:pt x="0" y="95163"/>
                  </a:lnTo>
                  <a:lnTo>
                    <a:pt x="10312" y="56695"/>
                  </a:lnTo>
                  <a:lnTo>
                    <a:pt x="34560" y="25102"/>
                  </a:lnTo>
                  <a:lnTo>
                    <a:pt x="69053" y="5193"/>
                  </a:lnTo>
                  <a:lnTo>
                    <a:pt x="95163" y="0"/>
                  </a:lnTo>
                  <a:lnTo>
                    <a:pt x="4793706" y="0"/>
                  </a:lnTo>
                  <a:lnTo>
                    <a:pt x="4832174" y="10312"/>
                  </a:lnTo>
                  <a:lnTo>
                    <a:pt x="4863767" y="34560"/>
                  </a:lnTo>
                  <a:lnTo>
                    <a:pt x="4883676" y="69053"/>
                  </a:lnTo>
                  <a:lnTo>
                    <a:pt x="4888870" y="95163"/>
                  </a:lnTo>
                  <a:lnTo>
                    <a:pt x="4888870" y="1941865"/>
                  </a:lnTo>
                  <a:lnTo>
                    <a:pt x="4878558" y="1980333"/>
                  </a:lnTo>
                  <a:lnTo>
                    <a:pt x="4854309" y="2011926"/>
                  </a:lnTo>
                  <a:lnTo>
                    <a:pt x="4819817" y="2031835"/>
                  </a:lnTo>
                  <a:lnTo>
                    <a:pt x="4800330" y="2036377"/>
                  </a:lnTo>
                  <a:lnTo>
                    <a:pt x="4793706" y="2037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4225" y="1481987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69">
                  <a:moveTo>
                    <a:pt x="262968" y="509257"/>
                  </a:moveTo>
                  <a:lnTo>
                    <a:pt x="246289" y="509257"/>
                  </a:lnTo>
                  <a:lnTo>
                    <a:pt x="237970" y="508848"/>
                  </a:lnTo>
                  <a:lnTo>
                    <a:pt x="196773" y="502737"/>
                  </a:lnTo>
                  <a:lnTo>
                    <a:pt x="149481" y="486683"/>
                  </a:lnTo>
                  <a:lnTo>
                    <a:pt x="106230" y="461711"/>
                  </a:lnTo>
                  <a:lnTo>
                    <a:pt x="68682" y="428781"/>
                  </a:lnTo>
                  <a:lnTo>
                    <a:pt x="38279" y="389158"/>
                  </a:lnTo>
                  <a:lnTo>
                    <a:pt x="16190" y="344365"/>
                  </a:lnTo>
                  <a:lnTo>
                    <a:pt x="3265" y="296124"/>
                  </a:lnTo>
                  <a:lnTo>
                    <a:pt x="0" y="262967"/>
                  </a:lnTo>
                  <a:lnTo>
                    <a:pt x="0" y="246289"/>
                  </a:lnTo>
                  <a:lnTo>
                    <a:pt x="6519" y="196773"/>
                  </a:lnTo>
                  <a:lnTo>
                    <a:pt x="22573" y="149481"/>
                  </a:lnTo>
                  <a:lnTo>
                    <a:pt x="47545" y="106230"/>
                  </a:lnTo>
                  <a:lnTo>
                    <a:pt x="80475" y="68681"/>
                  </a:lnTo>
                  <a:lnTo>
                    <a:pt x="120098" y="38279"/>
                  </a:lnTo>
                  <a:lnTo>
                    <a:pt x="164891" y="16190"/>
                  </a:lnTo>
                  <a:lnTo>
                    <a:pt x="213132" y="3265"/>
                  </a:lnTo>
                  <a:lnTo>
                    <a:pt x="246289" y="0"/>
                  </a:lnTo>
                  <a:lnTo>
                    <a:pt x="262968" y="0"/>
                  </a:lnTo>
                  <a:lnTo>
                    <a:pt x="312483" y="6519"/>
                  </a:lnTo>
                  <a:lnTo>
                    <a:pt x="359775" y="22573"/>
                  </a:lnTo>
                  <a:lnTo>
                    <a:pt x="403026" y="47545"/>
                  </a:lnTo>
                  <a:lnTo>
                    <a:pt x="440574" y="80475"/>
                  </a:lnTo>
                  <a:lnTo>
                    <a:pt x="470977" y="120098"/>
                  </a:lnTo>
                  <a:lnTo>
                    <a:pt x="493066" y="164890"/>
                  </a:lnTo>
                  <a:lnTo>
                    <a:pt x="505991" y="213131"/>
                  </a:lnTo>
                  <a:lnTo>
                    <a:pt x="509257" y="246289"/>
                  </a:lnTo>
                  <a:lnTo>
                    <a:pt x="509257" y="254628"/>
                  </a:lnTo>
                  <a:lnTo>
                    <a:pt x="509257" y="262967"/>
                  </a:lnTo>
                  <a:lnTo>
                    <a:pt x="502737" y="312483"/>
                  </a:lnTo>
                  <a:lnTo>
                    <a:pt x="486683" y="359775"/>
                  </a:lnTo>
                  <a:lnTo>
                    <a:pt x="461711" y="403026"/>
                  </a:lnTo>
                  <a:lnTo>
                    <a:pt x="428781" y="440575"/>
                  </a:lnTo>
                  <a:lnTo>
                    <a:pt x="389158" y="470977"/>
                  </a:lnTo>
                  <a:lnTo>
                    <a:pt x="344366" y="493065"/>
                  </a:lnTo>
                  <a:lnTo>
                    <a:pt x="296125" y="505991"/>
                  </a:lnTo>
                  <a:lnTo>
                    <a:pt x="271287" y="508848"/>
                  </a:lnTo>
                  <a:lnTo>
                    <a:pt x="262968" y="509257"/>
                  </a:lnTo>
                  <a:close/>
                </a:path>
              </a:pathLst>
            </a:custGeom>
            <a:solidFill>
              <a:srgbClr val="004AA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77" y="1600813"/>
              <a:ext cx="178240" cy="27160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82400" y="1787541"/>
              <a:ext cx="3310254" cy="611505"/>
            </a:xfrm>
            <a:custGeom>
              <a:avLst/>
              <a:gdLst/>
              <a:ahLst/>
              <a:cxnLst/>
              <a:rect l="l" t="t" r="r" b="b"/>
              <a:pathLst>
                <a:path w="3310254" h="611505">
                  <a:moveTo>
                    <a:pt x="3246730" y="611108"/>
                  </a:moveTo>
                  <a:lnTo>
                    <a:pt x="63442" y="611108"/>
                  </a:lnTo>
                  <a:lnTo>
                    <a:pt x="59026" y="610673"/>
                  </a:lnTo>
                  <a:lnTo>
                    <a:pt x="23040" y="594373"/>
                  </a:lnTo>
                  <a:lnTo>
                    <a:pt x="2174" y="560827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20" y="26470"/>
                  </a:lnTo>
                  <a:lnTo>
                    <a:pt x="46035" y="3462"/>
                  </a:lnTo>
                  <a:lnTo>
                    <a:pt x="63442" y="0"/>
                  </a:lnTo>
                  <a:lnTo>
                    <a:pt x="3246730" y="0"/>
                  </a:lnTo>
                  <a:lnTo>
                    <a:pt x="3283702" y="13920"/>
                  </a:lnTo>
                  <a:lnTo>
                    <a:pt x="3306709" y="46035"/>
                  </a:lnTo>
                  <a:lnTo>
                    <a:pt x="3310172" y="63442"/>
                  </a:lnTo>
                  <a:lnTo>
                    <a:pt x="3310172" y="547666"/>
                  </a:lnTo>
                  <a:lnTo>
                    <a:pt x="3296252" y="584638"/>
                  </a:lnTo>
                  <a:lnTo>
                    <a:pt x="3264136" y="607645"/>
                  </a:lnTo>
                  <a:lnTo>
                    <a:pt x="3251145" y="610673"/>
                  </a:lnTo>
                  <a:lnTo>
                    <a:pt x="3246730" y="611108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82400" y="2500501"/>
              <a:ext cx="3310254" cy="611505"/>
            </a:xfrm>
            <a:custGeom>
              <a:avLst/>
              <a:gdLst/>
              <a:ahLst/>
              <a:cxnLst/>
              <a:rect l="l" t="t" r="r" b="b"/>
              <a:pathLst>
                <a:path w="3310254" h="611504">
                  <a:moveTo>
                    <a:pt x="3246730" y="611108"/>
                  </a:moveTo>
                  <a:lnTo>
                    <a:pt x="63442" y="611108"/>
                  </a:lnTo>
                  <a:lnTo>
                    <a:pt x="59026" y="610673"/>
                  </a:lnTo>
                  <a:lnTo>
                    <a:pt x="23040" y="594373"/>
                  </a:lnTo>
                  <a:lnTo>
                    <a:pt x="2174" y="560827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20" y="26470"/>
                  </a:lnTo>
                  <a:lnTo>
                    <a:pt x="46035" y="3462"/>
                  </a:lnTo>
                  <a:lnTo>
                    <a:pt x="63442" y="0"/>
                  </a:lnTo>
                  <a:lnTo>
                    <a:pt x="3246730" y="0"/>
                  </a:lnTo>
                  <a:lnTo>
                    <a:pt x="3283702" y="13920"/>
                  </a:lnTo>
                  <a:lnTo>
                    <a:pt x="3306709" y="46035"/>
                  </a:lnTo>
                  <a:lnTo>
                    <a:pt x="3310172" y="63442"/>
                  </a:lnTo>
                  <a:lnTo>
                    <a:pt x="3310172" y="547666"/>
                  </a:lnTo>
                  <a:lnTo>
                    <a:pt x="3296252" y="584638"/>
                  </a:lnTo>
                  <a:lnTo>
                    <a:pt x="3264136" y="607645"/>
                  </a:lnTo>
                  <a:lnTo>
                    <a:pt x="3251145" y="610673"/>
                  </a:lnTo>
                  <a:lnTo>
                    <a:pt x="3246730" y="61110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769700" y="1447603"/>
            <a:ext cx="93599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420" b="1">
                <a:solidFill>
                  <a:srgbClr val="004AAC"/>
                </a:solidFill>
                <a:latin typeface="Malgun Gothic"/>
                <a:cs typeface="Malgun Gothic"/>
              </a:rPr>
              <a:t>데이터</a:t>
            </a:r>
            <a:r>
              <a:rPr dirty="0" sz="1550" spc="-22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445" b="1">
                <a:solidFill>
                  <a:srgbClr val="004AAC"/>
                </a:solidFill>
                <a:latin typeface="Malgun Gothic"/>
                <a:cs typeface="Malgun Gothic"/>
              </a:rPr>
              <a:t>리스크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1552" y="1849267"/>
            <a:ext cx="3130550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333333"/>
                </a:solidFill>
                <a:latin typeface="Malgun Gothic"/>
                <a:cs typeface="Malgun Gothic"/>
              </a:rPr>
              <a:t>잠재적</a:t>
            </a:r>
            <a:r>
              <a:rPr dirty="0" sz="1250" spc="-15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333333"/>
                </a:solidFill>
                <a:latin typeface="Malgun Gothic"/>
                <a:cs typeface="Malgun Gothic"/>
              </a:rPr>
              <a:t>위협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단일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25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소스</a:t>
            </a:r>
            <a:r>
              <a:rPr dirty="0" sz="125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54">
                <a:solidFill>
                  <a:srgbClr val="4A5462"/>
                </a:solidFill>
                <a:latin typeface="Malgun Gothic"/>
                <a:cs typeface="Malgun Gothic"/>
              </a:rPr>
              <a:t>의존성</a:t>
            </a:r>
            <a:r>
              <a:rPr dirty="0" sz="1250" spc="-254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2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25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품질</a:t>
            </a:r>
            <a:r>
              <a:rPr dirty="0" sz="125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40">
                <a:solidFill>
                  <a:srgbClr val="4A5462"/>
                </a:solidFill>
                <a:latin typeface="Malgun Gothic"/>
                <a:cs typeface="Malgun Gothic"/>
              </a:rPr>
              <a:t>문제</a:t>
            </a:r>
            <a:r>
              <a:rPr dirty="0" sz="1250" spc="-24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접근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권한</a:t>
            </a:r>
            <a:r>
              <a:rPr dirty="0" sz="125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4A5462"/>
                </a:solidFill>
                <a:latin typeface="Malgun Gothic"/>
                <a:cs typeface="Malgun Gothic"/>
              </a:rPr>
              <a:t>제한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71552" y="2562227"/>
            <a:ext cx="1594485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FF6A00"/>
                </a:solidFill>
                <a:latin typeface="Malgun Gothic"/>
                <a:cs typeface="Malgun Gothic"/>
              </a:rPr>
              <a:t>대응</a:t>
            </a:r>
            <a:r>
              <a:rPr dirty="0" sz="1250" spc="-1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FF6A00"/>
                </a:solidFill>
                <a:latin typeface="Malgun Gothic"/>
                <a:cs typeface="Malgun Gothic"/>
              </a:rPr>
              <a:t>전략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280">
                <a:solidFill>
                  <a:srgbClr val="333333"/>
                </a:solidFill>
                <a:latin typeface="Malgun Gothic"/>
                <a:cs typeface="Malgun Gothic"/>
              </a:rPr>
              <a:t>공공</a:t>
            </a:r>
            <a:r>
              <a:rPr dirty="0" sz="1250" spc="-280">
                <a:solidFill>
                  <a:srgbClr val="333333"/>
                </a:solidFill>
                <a:latin typeface="Palatino Linotype"/>
                <a:cs typeface="Palatino Linotype"/>
              </a:rPr>
              <a:t>/</a:t>
            </a:r>
            <a:r>
              <a:rPr dirty="0" sz="1250" spc="-280">
                <a:solidFill>
                  <a:srgbClr val="333333"/>
                </a:solidFill>
                <a:latin typeface="Malgun Gothic"/>
                <a:cs typeface="Malgun Gothic"/>
              </a:rPr>
              <a:t>대체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250" spc="-15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소스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333333"/>
                </a:solidFill>
                <a:latin typeface="Malgun Gothic"/>
                <a:cs typeface="Malgun Gothic"/>
              </a:rPr>
              <a:t>다각화</a:t>
            </a:r>
            <a:endParaRPr sz="1250">
              <a:latin typeface="Malgun Gothic"/>
              <a:cs typeface="Malgun Goth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567880" y="1595673"/>
            <a:ext cx="4889500" cy="2037080"/>
            <a:chOff x="5567880" y="1595673"/>
            <a:chExt cx="4889500" cy="2037080"/>
          </a:xfrm>
        </p:grpSpPr>
        <p:sp>
          <p:nvSpPr>
            <p:cNvPr id="14" name="object 14" descr=""/>
            <p:cNvSpPr/>
            <p:nvPr/>
          </p:nvSpPr>
          <p:spPr>
            <a:xfrm>
              <a:off x="5567880" y="1278284"/>
              <a:ext cx="4889500" cy="2037080"/>
            </a:xfrm>
            <a:custGeom>
              <a:avLst/>
              <a:gdLst/>
              <a:ahLst/>
              <a:cxnLst/>
              <a:rect l="l" t="t" r="r" b="b"/>
              <a:pathLst>
                <a:path w="4889500" h="2037079">
                  <a:moveTo>
                    <a:pt x="4793706" y="2037029"/>
                  </a:moveTo>
                  <a:lnTo>
                    <a:pt x="95164" y="2037029"/>
                  </a:lnTo>
                  <a:lnTo>
                    <a:pt x="88540" y="2036377"/>
                  </a:lnTo>
                  <a:lnTo>
                    <a:pt x="50826" y="2023579"/>
                  </a:lnTo>
                  <a:lnTo>
                    <a:pt x="20880" y="1997324"/>
                  </a:lnTo>
                  <a:lnTo>
                    <a:pt x="3261" y="1961607"/>
                  </a:lnTo>
                  <a:lnTo>
                    <a:pt x="0" y="1941865"/>
                  </a:lnTo>
                  <a:lnTo>
                    <a:pt x="0" y="1935178"/>
                  </a:lnTo>
                  <a:lnTo>
                    <a:pt x="0" y="95163"/>
                  </a:lnTo>
                  <a:lnTo>
                    <a:pt x="10311" y="56695"/>
                  </a:lnTo>
                  <a:lnTo>
                    <a:pt x="34561" y="25102"/>
                  </a:lnTo>
                  <a:lnTo>
                    <a:pt x="69053" y="5193"/>
                  </a:lnTo>
                  <a:lnTo>
                    <a:pt x="95164" y="0"/>
                  </a:lnTo>
                  <a:lnTo>
                    <a:pt x="4793706" y="0"/>
                  </a:lnTo>
                  <a:lnTo>
                    <a:pt x="4832173" y="10312"/>
                  </a:lnTo>
                  <a:lnTo>
                    <a:pt x="4863768" y="34560"/>
                  </a:lnTo>
                  <a:lnTo>
                    <a:pt x="4883676" y="69053"/>
                  </a:lnTo>
                  <a:lnTo>
                    <a:pt x="4888871" y="95163"/>
                  </a:lnTo>
                  <a:lnTo>
                    <a:pt x="4888871" y="1941865"/>
                  </a:lnTo>
                  <a:lnTo>
                    <a:pt x="4878558" y="1980333"/>
                  </a:lnTo>
                  <a:lnTo>
                    <a:pt x="4854309" y="2011926"/>
                  </a:lnTo>
                  <a:lnTo>
                    <a:pt x="4819817" y="2031835"/>
                  </a:lnTo>
                  <a:lnTo>
                    <a:pt x="4800329" y="2036377"/>
                  </a:lnTo>
                  <a:lnTo>
                    <a:pt x="4793706" y="2037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501519" y="1481987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69">
                  <a:moveTo>
                    <a:pt x="262968" y="509257"/>
                  </a:moveTo>
                  <a:lnTo>
                    <a:pt x="246289" y="509257"/>
                  </a:lnTo>
                  <a:lnTo>
                    <a:pt x="237969" y="508848"/>
                  </a:lnTo>
                  <a:lnTo>
                    <a:pt x="196773" y="502737"/>
                  </a:lnTo>
                  <a:lnTo>
                    <a:pt x="149481" y="486683"/>
                  </a:lnTo>
                  <a:lnTo>
                    <a:pt x="106229" y="461711"/>
                  </a:lnTo>
                  <a:lnTo>
                    <a:pt x="68681" y="428781"/>
                  </a:lnTo>
                  <a:lnTo>
                    <a:pt x="38278" y="389158"/>
                  </a:lnTo>
                  <a:lnTo>
                    <a:pt x="16189" y="344365"/>
                  </a:lnTo>
                  <a:lnTo>
                    <a:pt x="3265" y="296124"/>
                  </a:lnTo>
                  <a:lnTo>
                    <a:pt x="0" y="262967"/>
                  </a:lnTo>
                  <a:lnTo>
                    <a:pt x="0" y="246289"/>
                  </a:lnTo>
                  <a:lnTo>
                    <a:pt x="6518" y="196773"/>
                  </a:lnTo>
                  <a:lnTo>
                    <a:pt x="22572" y="149481"/>
                  </a:lnTo>
                  <a:lnTo>
                    <a:pt x="47544" y="106230"/>
                  </a:lnTo>
                  <a:lnTo>
                    <a:pt x="80474" y="68681"/>
                  </a:lnTo>
                  <a:lnTo>
                    <a:pt x="120097" y="38279"/>
                  </a:lnTo>
                  <a:lnTo>
                    <a:pt x="164890" y="16190"/>
                  </a:lnTo>
                  <a:lnTo>
                    <a:pt x="213131" y="3265"/>
                  </a:lnTo>
                  <a:lnTo>
                    <a:pt x="246289" y="0"/>
                  </a:lnTo>
                  <a:lnTo>
                    <a:pt x="262968" y="0"/>
                  </a:lnTo>
                  <a:lnTo>
                    <a:pt x="312482" y="6519"/>
                  </a:lnTo>
                  <a:lnTo>
                    <a:pt x="359774" y="22573"/>
                  </a:lnTo>
                  <a:lnTo>
                    <a:pt x="403025" y="47545"/>
                  </a:lnTo>
                  <a:lnTo>
                    <a:pt x="440574" y="80475"/>
                  </a:lnTo>
                  <a:lnTo>
                    <a:pt x="470976" y="120098"/>
                  </a:lnTo>
                  <a:lnTo>
                    <a:pt x="493064" y="164890"/>
                  </a:lnTo>
                  <a:lnTo>
                    <a:pt x="505990" y="213131"/>
                  </a:lnTo>
                  <a:lnTo>
                    <a:pt x="509257" y="246289"/>
                  </a:lnTo>
                  <a:lnTo>
                    <a:pt x="509256" y="254628"/>
                  </a:lnTo>
                  <a:lnTo>
                    <a:pt x="509257" y="262967"/>
                  </a:lnTo>
                  <a:lnTo>
                    <a:pt x="502737" y="312483"/>
                  </a:lnTo>
                  <a:lnTo>
                    <a:pt x="486682" y="359775"/>
                  </a:lnTo>
                  <a:lnTo>
                    <a:pt x="461710" y="403026"/>
                  </a:lnTo>
                  <a:lnTo>
                    <a:pt x="428780" y="440575"/>
                  </a:lnTo>
                  <a:lnTo>
                    <a:pt x="389157" y="470977"/>
                  </a:lnTo>
                  <a:lnTo>
                    <a:pt x="344365" y="493065"/>
                  </a:lnTo>
                  <a:lnTo>
                    <a:pt x="296124" y="505991"/>
                  </a:lnTo>
                  <a:lnTo>
                    <a:pt x="271287" y="508848"/>
                  </a:lnTo>
                  <a:lnTo>
                    <a:pt x="262968" y="509257"/>
                  </a:lnTo>
                  <a:close/>
                </a:path>
              </a:pathLst>
            </a:custGeom>
            <a:solidFill>
              <a:srgbClr val="FF6A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4296" y="1600813"/>
              <a:ext cx="203702" cy="27160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876513" y="1787541"/>
              <a:ext cx="2376805" cy="611505"/>
            </a:xfrm>
            <a:custGeom>
              <a:avLst/>
              <a:gdLst/>
              <a:ahLst/>
              <a:cxnLst/>
              <a:rect l="l" t="t" r="r" b="b"/>
              <a:pathLst>
                <a:path w="2376804" h="611505">
                  <a:moveTo>
                    <a:pt x="2313092" y="611108"/>
                  </a:moveTo>
                  <a:lnTo>
                    <a:pt x="63442" y="611108"/>
                  </a:lnTo>
                  <a:lnTo>
                    <a:pt x="59026" y="610673"/>
                  </a:lnTo>
                  <a:lnTo>
                    <a:pt x="23039" y="594373"/>
                  </a:lnTo>
                  <a:lnTo>
                    <a:pt x="2174" y="560827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20" y="26470"/>
                  </a:lnTo>
                  <a:lnTo>
                    <a:pt x="46034" y="3462"/>
                  </a:lnTo>
                  <a:lnTo>
                    <a:pt x="63442" y="0"/>
                  </a:lnTo>
                  <a:lnTo>
                    <a:pt x="2313092" y="0"/>
                  </a:lnTo>
                  <a:lnTo>
                    <a:pt x="2350064" y="13920"/>
                  </a:lnTo>
                  <a:lnTo>
                    <a:pt x="2373072" y="46035"/>
                  </a:lnTo>
                  <a:lnTo>
                    <a:pt x="2376534" y="63442"/>
                  </a:lnTo>
                  <a:lnTo>
                    <a:pt x="2376534" y="547666"/>
                  </a:lnTo>
                  <a:lnTo>
                    <a:pt x="2362614" y="584638"/>
                  </a:lnTo>
                  <a:lnTo>
                    <a:pt x="2330499" y="607645"/>
                  </a:lnTo>
                  <a:lnTo>
                    <a:pt x="2317507" y="610673"/>
                  </a:lnTo>
                  <a:lnTo>
                    <a:pt x="2313092" y="611108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876513" y="2500501"/>
              <a:ext cx="2376805" cy="611505"/>
            </a:xfrm>
            <a:custGeom>
              <a:avLst/>
              <a:gdLst/>
              <a:ahLst/>
              <a:cxnLst/>
              <a:rect l="l" t="t" r="r" b="b"/>
              <a:pathLst>
                <a:path w="2376804" h="611504">
                  <a:moveTo>
                    <a:pt x="2313092" y="611108"/>
                  </a:moveTo>
                  <a:lnTo>
                    <a:pt x="63442" y="611108"/>
                  </a:lnTo>
                  <a:lnTo>
                    <a:pt x="59026" y="610673"/>
                  </a:lnTo>
                  <a:lnTo>
                    <a:pt x="23039" y="594373"/>
                  </a:lnTo>
                  <a:lnTo>
                    <a:pt x="2174" y="560827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20" y="26470"/>
                  </a:lnTo>
                  <a:lnTo>
                    <a:pt x="46034" y="3462"/>
                  </a:lnTo>
                  <a:lnTo>
                    <a:pt x="63442" y="0"/>
                  </a:lnTo>
                  <a:lnTo>
                    <a:pt x="2313092" y="0"/>
                  </a:lnTo>
                  <a:lnTo>
                    <a:pt x="2350064" y="13920"/>
                  </a:lnTo>
                  <a:lnTo>
                    <a:pt x="2373072" y="46035"/>
                  </a:lnTo>
                  <a:lnTo>
                    <a:pt x="2376534" y="63442"/>
                  </a:lnTo>
                  <a:lnTo>
                    <a:pt x="2376534" y="547666"/>
                  </a:lnTo>
                  <a:lnTo>
                    <a:pt x="2362614" y="584638"/>
                  </a:lnTo>
                  <a:lnTo>
                    <a:pt x="2330499" y="607645"/>
                  </a:lnTo>
                  <a:lnTo>
                    <a:pt x="2317507" y="610673"/>
                  </a:lnTo>
                  <a:lnTo>
                    <a:pt x="2313092" y="611108"/>
                  </a:lnTo>
                  <a:close/>
                </a:path>
              </a:pathLst>
            </a:custGeom>
            <a:solidFill>
              <a:srgbClr val="FFF6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863814" y="1447603"/>
            <a:ext cx="79184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415" b="1">
                <a:solidFill>
                  <a:srgbClr val="FF6A00"/>
                </a:solidFill>
                <a:latin typeface="Malgun Gothic"/>
                <a:cs typeface="Malgun Gothic"/>
              </a:rPr>
              <a:t>기술</a:t>
            </a:r>
            <a:r>
              <a:rPr dirty="0" sz="1550" spc="-229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550" spc="-445" b="1">
                <a:solidFill>
                  <a:srgbClr val="FF6A00"/>
                </a:solidFill>
                <a:latin typeface="Malgun Gothic"/>
                <a:cs typeface="Malgun Gothic"/>
              </a:rPr>
              <a:t>리스크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965665" y="1849267"/>
            <a:ext cx="2197100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333333"/>
                </a:solidFill>
                <a:latin typeface="Malgun Gothic"/>
                <a:cs typeface="Malgun Gothic"/>
              </a:rPr>
              <a:t>잠재적</a:t>
            </a:r>
            <a:r>
              <a:rPr dirty="0" sz="1250" spc="-15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333333"/>
                </a:solidFill>
                <a:latin typeface="Malgun Gothic"/>
                <a:cs typeface="Malgun Gothic"/>
              </a:rPr>
              <a:t>위협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모델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성능</a:t>
            </a:r>
            <a:r>
              <a:rPr dirty="0" sz="125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40">
                <a:solidFill>
                  <a:srgbClr val="4A5462"/>
                </a:solidFill>
                <a:latin typeface="Malgun Gothic"/>
                <a:cs typeface="Malgun Gothic"/>
              </a:rPr>
              <a:t>저하</a:t>
            </a:r>
            <a:r>
              <a:rPr dirty="0" sz="1250" spc="-24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기술적</a:t>
            </a:r>
            <a:r>
              <a:rPr dirty="0" sz="125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40">
                <a:solidFill>
                  <a:srgbClr val="4A5462"/>
                </a:solidFill>
                <a:latin typeface="Malgun Gothic"/>
                <a:cs typeface="Malgun Gothic"/>
              </a:rPr>
              <a:t>버그</a:t>
            </a:r>
            <a:r>
              <a:rPr dirty="0" sz="1250" spc="-24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시스템</a:t>
            </a:r>
            <a:r>
              <a:rPr dirty="0" sz="1250" spc="-14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4A5462"/>
                </a:solidFill>
                <a:latin typeface="Malgun Gothic"/>
                <a:cs typeface="Malgun Gothic"/>
              </a:rPr>
              <a:t>다운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65665" y="2562227"/>
            <a:ext cx="1466850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FF6A00"/>
                </a:solidFill>
                <a:latin typeface="Malgun Gothic"/>
                <a:cs typeface="Malgun Gothic"/>
              </a:rPr>
              <a:t>대응</a:t>
            </a:r>
            <a:r>
              <a:rPr dirty="0" sz="1250" spc="-1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FF6A00"/>
                </a:solidFill>
                <a:latin typeface="Malgun Gothic"/>
                <a:cs typeface="Malgun Gothic"/>
              </a:rPr>
              <a:t>전략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지속적</a:t>
            </a:r>
            <a:r>
              <a:rPr dirty="0" sz="125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모델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검증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4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250" spc="-15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333333"/>
                </a:solidFill>
                <a:latin typeface="Malgun Gothic"/>
                <a:cs typeface="Malgun Gothic"/>
              </a:rPr>
              <a:t>재학습</a:t>
            </a:r>
            <a:endParaRPr sz="1250">
              <a:latin typeface="Malgun Gothic"/>
              <a:cs typeface="Malgun Gothic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07405" y="3904306"/>
            <a:ext cx="4888865" cy="2037080"/>
            <a:chOff x="407405" y="3904306"/>
            <a:chExt cx="4888865" cy="2037080"/>
          </a:xfrm>
        </p:grpSpPr>
        <p:sp>
          <p:nvSpPr>
            <p:cNvPr id="23" name="object 23" descr=""/>
            <p:cNvSpPr/>
            <p:nvPr/>
          </p:nvSpPr>
          <p:spPr>
            <a:xfrm>
              <a:off x="407405" y="3586917"/>
              <a:ext cx="4888865" cy="2037080"/>
            </a:xfrm>
            <a:custGeom>
              <a:avLst/>
              <a:gdLst/>
              <a:ahLst/>
              <a:cxnLst/>
              <a:rect l="l" t="t" r="r" b="b"/>
              <a:pathLst>
                <a:path w="4888865" h="2037079">
                  <a:moveTo>
                    <a:pt x="4793706" y="2037029"/>
                  </a:moveTo>
                  <a:lnTo>
                    <a:pt x="95163" y="2037029"/>
                  </a:lnTo>
                  <a:lnTo>
                    <a:pt x="88540" y="2036376"/>
                  </a:lnTo>
                  <a:lnTo>
                    <a:pt x="50826" y="2023579"/>
                  </a:lnTo>
                  <a:lnTo>
                    <a:pt x="20880" y="1997323"/>
                  </a:lnTo>
                  <a:lnTo>
                    <a:pt x="3261" y="1961606"/>
                  </a:lnTo>
                  <a:lnTo>
                    <a:pt x="0" y="1941865"/>
                  </a:lnTo>
                  <a:lnTo>
                    <a:pt x="0" y="1935178"/>
                  </a:lnTo>
                  <a:lnTo>
                    <a:pt x="0" y="95163"/>
                  </a:lnTo>
                  <a:lnTo>
                    <a:pt x="10312" y="56695"/>
                  </a:lnTo>
                  <a:lnTo>
                    <a:pt x="34560" y="25102"/>
                  </a:lnTo>
                  <a:lnTo>
                    <a:pt x="69053" y="5193"/>
                  </a:lnTo>
                  <a:lnTo>
                    <a:pt x="95163" y="0"/>
                  </a:lnTo>
                  <a:lnTo>
                    <a:pt x="4793706" y="0"/>
                  </a:lnTo>
                  <a:lnTo>
                    <a:pt x="4832174" y="10311"/>
                  </a:lnTo>
                  <a:lnTo>
                    <a:pt x="4863767" y="34560"/>
                  </a:lnTo>
                  <a:lnTo>
                    <a:pt x="4883676" y="69052"/>
                  </a:lnTo>
                  <a:lnTo>
                    <a:pt x="4888870" y="95163"/>
                  </a:lnTo>
                  <a:lnTo>
                    <a:pt x="4888870" y="1941865"/>
                  </a:lnTo>
                  <a:lnTo>
                    <a:pt x="4878558" y="1980332"/>
                  </a:lnTo>
                  <a:lnTo>
                    <a:pt x="4854309" y="2011926"/>
                  </a:lnTo>
                  <a:lnTo>
                    <a:pt x="4819817" y="2031835"/>
                  </a:lnTo>
                  <a:lnTo>
                    <a:pt x="4800330" y="2036376"/>
                  </a:lnTo>
                  <a:lnTo>
                    <a:pt x="4793706" y="2037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69440" y="3790620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262968" y="509257"/>
                  </a:moveTo>
                  <a:lnTo>
                    <a:pt x="246289" y="509257"/>
                  </a:lnTo>
                  <a:lnTo>
                    <a:pt x="237969" y="508848"/>
                  </a:lnTo>
                  <a:lnTo>
                    <a:pt x="196773" y="502736"/>
                  </a:lnTo>
                  <a:lnTo>
                    <a:pt x="149481" y="486682"/>
                  </a:lnTo>
                  <a:lnTo>
                    <a:pt x="106230" y="461710"/>
                  </a:lnTo>
                  <a:lnTo>
                    <a:pt x="68682" y="428780"/>
                  </a:lnTo>
                  <a:lnTo>
                    <a:pt x="38279" y="389158"/>
                  </a:lnTo>
                  <a:lnTo>
                    <a:pt x="16190" y="344365"/>
                  </a:lnTo>
                  <a:lnTo>
                    <a:pt x="3265" y="296124"/>
                  </a:lnTo>
                  <a:lnTo>
                    <a:pt x="0" y="262967"/>
                  </a:lnTo>
                  <a:lnTo>
                    <a:pt x="0" y="246289"/>
                  </a:lnTo>
                  <a:lnTo>
                    <a:pt x="6519" y="196773"/>
                  </a:lnTo>
                  <a:lnTo>
                    <a:pt x="22573" y="149481"/>
                  </a:lnTo>
                  <a:lnTo>
                    <a:pt x="47545" y="106229"/>
                  </a:lnTo>
                  <a:lnTo>
                    <a:pt x="80475" y="68681"/>
                  </a:lnTo>
                  <a:lnTo>
                    <a:pt x="120098" y="38279"/>
                  </a:lnTo>
                  <a:lnTo>
                    <a:pt x="164891" y="16190"/>
                  </a:lnTo>
                  <a:lnTo>
                    <a:pt x="213132" y="3265"/>
                  </a:lnTo>
                  <a:lnTo>
                    <a:pt x="246289" y="0"/>
                  </a:lnTo>
                  <a:lnTo>
                    <a:pt x="262968" y="0"/>
                  </a:lnTo>
                  <a:lnTo>
                    <a:pt x="312483" y="6519"/>
                  </a:lnTo>
                  <a:lnTo>
                    <a:pt x="359775" y="22573"/>
                  </a:lnTo>
                  <a:lnTo>
                    <a:pt x="403026" y="47545"/>
                  </a:lnTo>
                  <a:lnTo>
                    <a:pt x="440575" y="80475"/>
                  </a:lnTo>
                  <a:lnTo>
                    <a:pt x="470977" y="120097"/>
                  </a:lnTo>
                  <a:lnTo>
                    <a:pt x="493066" y="164890"/>
                  </a:lnTo>
                  <a:lnTo>
                    <a:pt x="505991" y="213132"/>
                  </a:lnTo>
                  <a:lnTo>
                    <a:pt x="509257" y="246289"/>
                  </a:lnTo>
                  <a:lnTo>
                    <a:pt x="509257" y="254628"/>
                  </a:lnTo>
                  <a:lnTo>
                    <a:pt x="509257" y="262967"/>
                  </a:lnTo>
                  <a:lnTo>
                    <a:pt x="502737" y="312483"/>
                  </a:lnTo>
                  <a:lnTo>
                    <a:pt x="486683" y="359775"/>
                  </a:lnTo>
                  <a:lnTo>
                    <a:pt x="461711" y="403026"/>
                  </a:lnTo>
                  <a:lnTo>
                    <a:pt x="428781" y="440574"/>
                  </a:lnTo>
                  <a:lnTo>
                    <a:pt x="389158" y="470976"/>
                  </a:lnTo>
                  <a:lnTo>
                    <a:pt x="344366" y="493065"/>
                  </a:lnTo>
                  <a:lnTo>
                    <a:pt x="296125" y="505990"/>
                  </a:lnTo>
                  <a:lnTo>
                    <a:pt x="271287" y="508848"/>
                  </a:lnTo>
                  <a:lnTo>
                    <a:pt x="262968" y="509257"/>
                  </a:lnTo>
                  <a:close/>
                </a:path>
              </a:pathLst>
            </a:custGeom>
            <a:solidFill>
              <a:srgbClr val="4BAF4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730" y="3909447"/>
              <a:ext cx="229165" cy="27160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172831" y="4096175"/>
              <a:ext cx="2920365" cy="611505"/>
            </a:xfrm>
            <a:custGeom>
              <a:avLst/>
              <a:gdLst/>
              <a:ahLst/>
              <a:cxnLst/>
              <a:rect l="l" t="t" r="r" b="b"/>
              <a:pathLst>
                <a:path w="2920365" h="611504">
                  <a:moveTo>
                    <a:pt x="2856299" y="611108"/>
                  </a:moveTo>
                  <a:lnTo>
                    <a:pt x="63442" y="611108"/>
                  </a:lnTo>
                  <a:lnTo>
                    <a:pt x="59027" y="610673"/>
                  </a:lnTo>
                  <a:lnTo>
                    <a:pt x="23040" y="594373"/>
                  </a:lnTo>
                  <a:lnTo>
                    <a:pt x="2174" y="560827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20" y="26469"/>
                  </a:lnTo>
                  <a:lnTo>
                    <a:pt x="46035" y="3462"/>
                  </a:lnTo>
                  <a:lnTo>
                    <a:pt x="63442" y="0"/>
                  </a:lnTo>
                  <a:lnTo>
                    <a:pt x="2856299" y="0"/>
                  </a:lnTo>
                  <a:lnTo>
                    <a:pt x="2893271" y="13920"/>
                  </a:lnTo>
                  <a:lnTo>
                    <a:pt x="2916279" y="46034"/>
                  </a:lnTo>
                  <a:lnTo>
                    <a:pt x="2919742" y="63442"/>
                  </a:lnTo>
                  <a:lnTo>
                    <a:pt x="2919742" y="547666"/>
                  </a:lnTo>
                  <a:lnTo>
                    <a:pt x="2905821" y="584637"/>
                  </a:lnTo>
                  <a:lnTo>
                    <a:pt x="2873706" y="607645"/>
                  </a:lnTo>
                  <a:lnTo>
                    <a:pt x="2860715" y="610673"/>
                  </a:lnTo>
                  <a:lnTo>
                    <a:pt x="2856299" y="611108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72831" y="4809135"/>
              <a:ext cx="2920365" cy="611505"/>
            </a:xfrm>
            <a:custGeom>
              <a:avLst/>
              <a:gdLst/>
              <a:ahLst/>
              <a:cxnLst/>
              <a:rect l="l" t="t" r="r" b="b"/>
              <a:pathLst>
                <a:path w="2920365" h="611504">
                  <a:moveTo>
                    <a:pt x="2856299" y="611108"/>
                  </a:moveTo>
                  <a:lnTo>
                    <a:pt x="63442" y="611108"/>
                  </a:lnTo>
                  <a:lnTo>
                    <a:pt x="59027" y="610673"/>
                  </a:lnTo>
                  <a:lnTo>
                    <a:pt x="23040" y="594373"/>
                  </a:lnTo>
                  <a:lnTo>
                    <a:pt x="2174" y="560826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20" y="26469"/>
                  </a:lnTo>
                  <a:lnTo>
                    <a:pt x="46035" y="3462"/>
                  </a:lnTo>
                  <a:lnTo>
                    <a:pt x="63442" y="0"/>
                  </a:lnTo>
                  <a:lnTo>
                    <a:pt x="2856299" y="0"/>
                  </a:lnTo>
                  <a:lnTo>
                    <a:pt x="2893271" y="13920"/>
                  </a:lnTo>
                  <a:lnTo>
                    <a:pt x="2916279" y="46034"/>
                  </a:lnTo>
                  <a:lnTo>
                    <a:pt x="2919742" y="63442"/>
                  </a:lnTo>
                  <a:lnTo>
                    <a:pt x="2919742" y="547666"/>
                  </a:lnTo>
                  <a:lnTo>
                    <a:pt x="2905821" y="584637"/>
                  </a:lnTo>
                  <a:lnTo>
                    <a:pt x="2873706" y="607645"/>
                  </a:lnTo>
                  <a:lnTo>
                    <a:pt x="2860715" y="610673"/>
                  </a:lnTo>
                  <a:lnTo>
                    <a:pt x="2856299" y="611108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160131" y="3756237"/>
            <a:ext cx="79184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415" b="1">
                <a:solidFill>
                  <a:srgbClr val="4BAF4F"/>
                </a:solidFill>
                <a:latin typeface="Malgun Gothic"/>
                <a:cs typeface="Malgun Gothic"/>
              </a:rPr>
              <a:t>사업</a:t>
            </a:r>
            <a:r>
              <a:rPr dirty="0" sz="1550" spc="-229" b="1">
                <a:solidFill>
                  <a:srgbClr val="4BAF4F"/>
                </a:solidFill>
                <a:latin typeface="Malgun Gothic"/>
                <a:cs typeface="Malgun Gothic"/>
              </a:rPr>
              <a:t> </a:t>
            </a:r>
            <a:r>
              <a:rPr dirty="0" sz="1550" spc="-445" b="1">
                <a:solidFill>
                  <a:srgbClr val="4BAF4F"/>
                </a:solidFill>
                <a:latin typeface="Malgun Gothic"/>
                <a:cs typeface="Malgun Gothic"/>
              </a:rPr>
              <a:t>리스크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261983" y="4157901"/>
            <a:ext cx="2740025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333333"/>
                </a:solidFill>
                <a:latin typeface="Malgun Gothic"/>
                <a:cs typeface="Malgun Gothic"/>
              </a:rPr>
              <a:t>잠재적</a:t>
            </a:r>
            <a:r>
              <a:rPr dirty="0" sz="1250" spc="-15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333333"/>
                </a:solidFill>
                <a:latin typeface="Malgun Gothic"/>
                <a:cs typeface="Malgun Gothic"/>
              </a:rPr>
              <a:t>위협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마케팅</a:t>
            </a:r>
            <a:r>
              <a:rPr dirty="0" sz="125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효과</a:t>
            </a:r>
            <a:r>
              <a:rPr dirty="0" sz="125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40">
                <a:solidFill>
                  <a:srgbClr val="4A5462"/>
                </a:solidFill>
                <a:latin typeface="Malgun Gothic"/>
                <a:cs typeface="Malgun Gothic"/>
              </a:rPr>
              <a:t>미달</a:t>
            </a:r>
            <a:r>
              <a:rPr dirty="0" sz="1250" spc="-24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고객</a:t>
            </a:r>
            <a:r>
              <a:rPr dirty="0" sz="125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유지율</a:t>
            </a:r>
            <a:r>
              <a:rPr dirty="0" sz="125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40">
                <a:solidFill>
                  <a:srgbClr val="4A5462"/>
                </a:solidFill>
                <a:latin typeface="Malgun Gothic"/>
                <a:cs typeface="Malgun Gothic"/>
              </a:rPr>
              <a:t>하락</a:t>
            </a:r>
            <a:r>
              <a:rPr dirty="0" sz="1250" spc="-24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시장</a:t>
            </a:r>
            <a:r>
              <a:rPr dirty="0" sz="125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진입</a:t>
            </a:r>
            <a:r>
              <a:rPr dirty="0" sz="125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4A5462"/>
                </a:solidFill>
                <a:latin typeface="Malgun Gothic"/>
                <a:cs typeface="Malgun Gothic"/>
              </a:rPr>
              <a:t>장애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261983" y="4870861"/>
            <a:ext cx="1586230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FF6A00"/>
                </a:solidFill>
                <a:latin typeface="Malgun Gothic"/>
                <a:cs typeface="Malgun Gothic"/>
              </a:rPr>
              <a:t>대응</a:t>
            </a:r>
            <a:r>
              <a:rPr dirty="0" sz="1250" spc="-1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FF6A00"/>
                </a:solidFill>
                <a:latin typeface="Malgun Gothic"/>
                <a:cs typeface="Malgun Gothic"/>
              </a:rPr>
              <a:t>전략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초기</a:t>
            </a:r>
            <a:r>
              <a:rPr dirty="0" sz="125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0">
                <a:solidFill>
                  <a:srgbClr val="333333"/>
                </a:solidFill>
                <a:latin typeface="Malgun Gothic"/>
                <a:cs typeface="Malgun Gothic"/>
              </a:rPr>
              <a:t>파트너십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시장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333333"/>
                </a:solidFill>
                <a:latin typeface="Malgun Gothic"/>
                <a:cs typeface="Malgun Gothic"/>
              </a:rPr>
              <a:t>검증</a:t>
            </a:r>
            <a:endParaRPr sz="1250">
              <a:latin typeface="Malgun Gothic"/>
              <a:cs typeface="Malgun Gothic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567880" y="3904306"/>
            <a:ext cx="4889500" cy="2037080"/>
            <a:chOff x="5567880" y="3904306"/>
            <a:chExt cx="4889500" cy="2037080"/>
          </a:xfrm>
        </p:grpSpPr>
        <p:sp>
          <p:nvSpPr>
            <p:cNvPr id="32" name="object 32" descr=""/>
            <p:cNvSpPr/>
            <p:nvPr/>
          </p:nvSpPr>
          <p:spPr>
            <a:xfrm>
              <a:off x="5567880" y="3586917"/>
              <a:ext cx="4889500" cy="2037080"/>
            </a:xfrm>
            <a:custGeom>
              <a:avLst/>
              <a:gdLst/>
              <a:ahLst/>
              <a:cxnLst/>
              <a:rect l="l" t="t" r="r" b="b"/>
              <a:pathLst>
                <a:path w="4889500" h="2037079">
                  <a:moveTo>
                    <a:pt x="4793706" y="2037029"/>
                  </a:moveTo>
                  <a:lnTo>
                    <a:pt x="95164" y="2037029"/>
                  </a:lnTo>
                  <a:lnTo>
                    <a:pt x="88540" y="2036376"/>
                  </a:lnTo>
                  <a:lnTo>
                    <a:pt x="50826" y="2023579"/>
                  </a:lnTo>
                  <a:lnTo>
                    <a:pt x="20880" y="1997323"/>
                  </a:lnTo>
                  <a:lnTo>
                    <a:pt x="3261" y="1961606"/>
                  </a:lnTo>
                  <a:lnTo>
                    <a:pt x="0" y="1941865"/>
                  </a:lnTo>
                  <a:lnTo>
                    <a:pt x="0" y="1935178"/>
                  </a:lnTo>
                  <a:lnTo>
                    <a:pt x="0" y="95163"/>
                  </a:lnTo>
                  <a:lnTo>
                    <a:pt x="10311" y="56695"/>
                  </a:lnTo>
                  <a:lnTo>
                    <a:pt x="34561" y="25102"/>
                  </a:lnTo>
                  <a:lnTo>
                    <a:pt x="69053" y="5193"/>
                  </a:lnTo>
                  <a:lnTo>
                    <a:pt x="95164" y="0"/>
                  </a:lnTo>
                  <a:lnTo>
                    <a:pt x="4793706" y="0"/>
                  </a:lnTo>
                  <a:lnTo>
                    <a:pt x="4832173" y="10311"/>
                  </a:lnTo>
                  <a:lnTo>
                    <a:pt x="4863768" y="34560"/>
                  </a:lnTo>
                  <a:lnTo>
                    <a:pt x="4883676" y="69052"/>
                  </a:lnTo>
                  <a:lnTo>
                    <a:pt x="4888871" y="95163"/>
                  </a:lnTo>
                  <a:lnTo>
                    <a:pt x="4888871" y="1941865"/>
                  </a:lnTo>
                  <a:lnTo>
                    <a:pt x="4878558" y="1980332"/>
                  </a:lnTo>
                  <a:lnTo>
                    <a:pt x="4854309" y="2011926"/>
                  </a:lnTo>
                  <a:lnTo>
                    <a:pt x="4819817" y="2031835"/>
                  </a:lnTo>
                  <a:lnTo>
                    <a:pt x="4800329" y="2036376"/>
                  </a:lnTo>
                  <a:lnTo>
                    <a:pt x="4793706" y="2037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442106" y="3790620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262967" y="509257"/>
                  </a:moveTo>
                  <a:lnTo>
                    <a:pt x="246289" y="509257"/>
                  </a:lnTo>
                  <a:lnTo>
                    <a:pt x="237969" y="508848"/>
                  </a:lnTo>
                  <a:lnTo>
                    <a:pt x="196773" y="502736"/>
                  </a:lnTo>
                  <a:lnTo>
                    <a:pt x="149481" y="486682"/>
                  </a:lnTo>
                  <a:lnTo>
                    <a:pt x="106229" y="461710"/>
                  </a:lnTo>
                  <a:lnTo>
                    <a:pt x="68681" y="428780"/>
                  </a:lnTo>
                  <a:lnTo>
                    <a:pt x="38278" y="389158"/>
                  </a:lnTo>
                  <a:lnTo>
                    <a:pt x="16190" y="344365"/>
                  </a:lnTo>
                  <a:lnTo>
                    <a:pt x="3265" y="296124"/>
                  </a:lnTo>
                  <a:lnTo>
                    <a:pt x="0" y="262967"/>
                  </a:lnTo>
                  <a:lnTo>
                    <a:pt x="0" y="246289"/>
                  </a:lnTo>
                  <a:lnTo>
                    <a:pt x="6519" y="196773"/>
                  </a:lnTo>
                  <a:lnTo>
                    <a:pt x="22573" y="149481"/>
                  </a:lnTo>
                  <a:lnTo>
                    <a:pt x="47546" y="106229"/>
                  </a:lnTo>
                  <a:lnTo>
                    <a:pt x="80475" y="68681"/>
                  </a:lnTo>
                  <a:lnTo>
                    <a:pt x="120097" y="38279"/>
                  </a:lnTo>
                  <a:lnTo>
                    <a:pt x="164890" y="16190"/>
                  </a:lnTo>
                  <a:lnTo>
                    <a:pt x="213131" y="3265"/>
                  </a:lnTo>
                  <a:lnTo>
                    <a:pt x="246289" y="0"/>
                  </a:lnTo>
                  <a:lnTo>
                    <a:pt x="262967" y="0"/>
                  </a:lnTo>
                  <a:lnTo>
                    <a:pt x="312482" y="6519"/>
                  </a:lnTo>
                  <a:lnTo>
                    <a:pt x="359774" y="22573"/>
                  </a:lnTo>
                  <a:lnTo>
                    <a:pt x="403024" y="47545"/>
                  </a:lnTo>
                  <a:lnTo>
                    <a:pt x="440573" y="80475"/>
                  </a:lnTo>
                  <a:lnTo>
                    <a:pt x="470977" y="120097"/>
                  </a:lnTo>
                  <a:lnTo>
                    <a:pt x="493064" y="164890"/>
                  </a:lnTo>
                  <a:lnTo>
                    <a:pt x="505990" y="213132"/>
                  </a:lnTo>
                  <a:lnTo>
                    <a:pt x="509256" y="246289"/>
                  </a:lnTo>
                  <a:lnTo>
                    <a:pt x="509256" y="254628"/>
                  </a:lnTo>
                  <a:lnTo>
                    <a:pt x="509256" y="262967"/>
                  </a:lnTo>
                  <a:lnTo>
                    <a:pt x="502736" y="312483"/>
                  </a:lnTo>
                  <a:lnTo>
                    <a:pt x="486682" y="359775"/>
                  </a:lnTo>
                  <a:lnTo>
                    <a:pt x="461710" y="403026"/>
                  </a:lnTo>
                  <a:lnTo>
                    <a:pt x="428779" y="440574"/>
                  </a:lnTo>
                  <a:lnTo>
                    <a:pt x="389157" y="470976"/>
                  </a:lnTo>
                  <a:lnTo>
                    <a:pt x="344365" y="493065"/>
                  </a:lnTo>
                  <a:lnTo>
                    <a:pt x="296124" y="505990"/>
                  </a:lnTo>
                  <a:lnTo>
                    <a:pt x="271286" y="508848"/>
                  </a:lnTo>
                  <a:lnTo>
                    <a:pt x="262967" y="509257"/>
                  </a:lnTo>
                  <a:close/>
                </a:path>
              </a:pathLst>
            </a:custGeom>
            <a:solidFill>
              <a:srgbClr val="9C26B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9420" y="3909447"/>
              <a:ext cx="254628" cy="27160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7757687" y="4096175"/>
              <a:ext cx="2495550" cy="611505"/>
            </a:xfrm>
            <a:custGeom>
              <a:avLst/>
              <a:gdLst/>
              <a:ahLst/>
              <a:cxnLst/>
              <a:rect l="l" t="t" r="r" b="b"/>
              <a:pathLst>
                <a:path w="2495550" h="611504">
                  <a:moveTo>
                    <a:pt x="2431918" y="611108"/>
                  </a:moveTo>
                  <a:lnTo>
                    <a:pt x="63442" y="611108"/>
                  </a:lnTo>
                  <a:lnTo>
                    <a:pt x="59026" y="610673"/>
                  </a:lnTo>
                  <a:lnTo>
                    <a:pt x="23039" y="594373"/>
                  </a:lnTo>
                  <a:lnTo>
                    <a:pt x="2174" y="560827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19" y="26469"/>
                  </a:lnTo>
                  <a:lnTo>
                    <a:pt x="46034" y="3462"/>
                  </a:lnTo>
                  <a:lnTo>
                    <a:pt x="63442" y="0"/>
                  </a:lnTo>
                  <a:lnTo>
                    <a:pt x="2431918" y="0"/>
                  </a:lnTo>
                  <a:lnTo>
                    <a:pt x="2468890" y="13920"/>
                  </a:lnTo>
                  <a:lnTo>
                    <a:pt x="2491898" y="46034"/>
                  </a:lnTo>
                  <a:lnTo>
                    <a:pt x="2495361" y="63442"/>
                  </a:lnTo>
                  <a:lnTo>
                    <a:pt x="2495361" y="547666"/>
                  </a:lnTo>
                  <a:lnTo>
                    <a:pt x="2481440" y="584637"/>
                  </a:lnTo>
                  <a:lnTo>
                    <a:pt x="2449325" y="607645"/>
                  </a:lnTo>
                  <a:lnTo>
                    <a:pt x="2436333" y="610673"/>
                  </a:lnTo>
                  <a:lnTo>
                    <a:pt x="2431918" y="611108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757687" y="4809135"/>
              <a:ext cx="2495550" cy="611505"/>
            </a:xfrm>
            <a:custGeom>
              <a:avLst/>
              <a:gdLst/>
              <a:ahLst/>
              <a:cxnLst/>
              <a:rect l="l" t="t" r="r" b="b"/>
              <a:pathLst>
                <a:path w="2495550" h="611504">
                  <a:moveTo>
                    <a:pt x="2431918" y="611108"/>
                  </a:moveTo>
                  <a:lnTo>
                    <a:pt x="63442" y="611108"/>
                  </a:lnTo>
                  <a:lnTo>
                    <a:pt x="59026" y="610673"/>
                  </a:lnTo>
                  <a:lnTo>
                    <a:pt x="23039" y="594373"/>
                  </a:lnTo>
                  <a:lnTo>
                    <a:pt x="2174" y="560826"/>
                  </a:lnTo>
                  <a:lnTo>
                    <a:pt x="0" y="547666"/>
                  </a:lnTo>
                  <a:lnTo>
                    <a:pt x="0" y="543207"/>
                  </a:lnTo>
                  <a:lnTo>
                    <a:pt x="0" y="63442"/>
                  </a:lnTo>
                  <a:lnTo>
                    <a:pt x="13919" y="26469"/>
                  </a:lnTo>
                  <a:lnTo>
                    <a:pt x="46034" y="3462"/>
                  </a:lnTo>
                  <a:lnTo>
                    <a:pt x="63442" y="0"/>
                  </a:lnTo>
                  <a:lnTo>
                    <a:pt x="2431918" y="0"/>
                  </a:lnTo>
                  <a:lnTo>
                    <a:pt x="2468890" y="13920"/>
                  </a:lnTo>
                  <a:lnTo>
                    <a:pt x="2491898" y="46034"/>
                  </a:lnTo>
                  <a:lnTo>
                    <a:pt x="2495361" y="63442"/>
                  </a:lnTo>
                  <a:lnTo>
                    <a:pt x="2495361" y="547666"/>
                  </a:lnTo>
                  <a:lnTo>
                    <a:pt x="2481440" y="584637"/>
                  </a:lnTo>
                  <a:lnTo>
                    <a:pt x="2449325" y="607645"/>
                  </a:lnTo>
                  <a:lnTo>
                    <a:pt x="2436333" y="610673"/>
                  </a:lnTo>
                  <a:lnTo>
                    <a:pt x="2431918" y="611108"/>
                  </a:lnTo>
                  <a:close/>
                </a:path>
              </a:pathLst>
            </a:custGeom>
            <a:solidFill>
              <a:srgbClr val="FA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7744987" y="3756237"/>
            <a:ext cx="6477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405" b="1">
                <a:solidFill>
                  <a:srgbClr val="9C26B0"/>
                </a:solidFill>
                <a:latin typeface="Malgun Gothic"/>
                <a:cs typeface="Malgun Gothic"/>
              </a:rPr>
              <a:t>팀</a:t>
            </a:r>
            <a:r>
              <a:rPr dirty="0" sz="1550" spc="-229" b="1">
                <a:solidFill>
                  <a:srgbClr val="9C26B0"/>
                </a:solidFill>
                <a:latin typeface="Malgun Gothic"/>
                <a:cs typeface="Malgun Gothic"/>
              </a:rPr>
              <a:t> </a:t>
            </a:r>
            <a:r>
              <a:rPr dirty="0" sz="1550" spc="-445" b="1">
                <a:solidFill>
                  <a:srgbClr val="9C26B0"/>
                </a:solidFill>
                <a:latin typeface="Malgun Gothic"/>
                <a:cs typeface="Malgun Gothic"/>
              </a:rPr>
              <a:t>리스크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846839" y="4157901"/>
            <a:ext cx="2315845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333333"/>
                </a:solidFill>
                <a:latin typeface="Malgun Gothic"/>
                <a:cs typeface="Malgun Gothic"/>
              </a:rPr>
              <a:t>잠재적</a:t>
            </a:r>
            <a:r>
              <a:rPr dirty="0" sz="1250" spc="-15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333333"/>
                </a:solidFill>
                <a:latin typeface="Malgun Gothic"/>
                <a:cs typeface="Malgun Gothic"/>
              </a:rPr>
              <a:t>위협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핵심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인력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40">
                <a:solidFill>
                  <a:srgbClr val="4A5462"/>
                </a:solidFill>
                <a:latin typeface="Malgun Gothic"/>
                <a:cs typeface="Malgun Gothic"/>
              </a:rPr>
              <a:t>유출</a:t>
            </a:r>
            <a:r>
              <a:rPr dirty="0" sz="1250" spc="-24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5">
                <a:solidFill>
                  <a:srgbClr val="4A5462"/>
                </a:solidFill>
                <a:latin typeface="Malgun Gothic"/>
                <a:cs typeface="Malgun Gothic"/>
              </a:rPr>
              <a:t>역량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254">
                <a:solidFill>
                  <a:srgbClr val="4A5462"/>
                </a:solidFill>
                <a:latin typeface="Malgun Gothic"/>
                <a:cs typeface="Malgun Gothic"/>
              </a:rPr>
              <a:t>불균형</a:t>
            </a:r>
            <a:r>
              <a:rPr dirty="0" sz="1250" spc="-254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25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250" spc="-330">
                <a:solidFill>
                  <a:srgbClr val="4A5462"/>
                </a:solidFill>
                <a:latin typeface="Malgun Gothic"/>
                <a:cs typeface="Malgun Gothic"/>
              </a:rPr>
              <a:t>의사소통</a:t>
            </a:r>
            <a:r>
              <a:rPr dirty="0" sz="1250" spc="-16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360">
                <a:solidFill>
                  <a:srgbClr val="4A5462"/>
                </a:solidFill>
                <a:latin typeface="Malgun Gothic"/>
                <a:cs typeface="Malgun Gothic"/>
              </a:rPr>
              <a:t>장벽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846839" y="4870861"/>
            <a:ext cx="1738630" cy="4330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50" spc="-335" b="1">
                <a:solidFill>
                  <a:srgbClr val="FF6A00"/>
                </a:solidFill>
                <a:latin typeface="Malgun Gothic"/>
                <a:cs typeface="Malgun Gothic"/>
              </a:rPr>
              <a:t>대응</a:t>
            </a:r>
            <a:r>
              <a:rPr dirty="0" sz="1250" spc="-1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50" spc="-360" b="1">
                <a:solidFill>
                  <a:srgbClr val="FF6A00"/>
                </a:solidFill>
                <a:latin typeface="Malgun Gothic"/>
                <a:cs typeface="Malgun Gothic"/>
              </a:rPr>
              <a:t>전략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역량</a:t>
            </a:r>
            <a:r>
              <a:rPr dirty="0" sz="1250" spc="-15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내재화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4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250" spc="-15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35">
                <a:solidFill>
                  <a:srgbClr val="333333"/>
                </a:solidFill>
                <a:latin typeface="Malgun Gothic"/>
                <a:cs typeface="Malgun Gothic"/>
              </a:rPr>
              <a:t>자문단</a:t>
            </a:r>
            <a:r>
              <a:rPr dirty="0" sz="1250" spc="-1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37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603027" y="5872672"/>
            <a:ext cx="3665854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-350" b="1">
                <a:solidFill>
                  <a:srgbClr val="004AAC"/>
                </a:solidFill>
                <a:latin typeface="Malgun Gothic"/>
                <a:cs typeface="Malgun Gothic"/>
              </a:rPr>
              <a:t>투명한</a:t>
            </a:r>
            <a:r>
              <a:rPr dirty="0" sz="1400" spc="-19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350" b="1">
                <a:solidFill>
                  <a:srgbClr val="004AAC"/>
                </a:solidFill>
                <a:latin typeface="Malgun Gothic"/>
                <a:cs typeface="Malgun Gothic"/>
              </a:rPr>
              <a:t>리스크</a:t>
            </a:r>
            <a:r>
              <a:rPr dirty="0" sz="1400" spc="-19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350" b="1">
                <a:solidFill>
                  <a:srgbClr val="004AAC"/>
                </a:solidFill>
                <a:latin typeface="Malgun Gothic"/>
                <a:cs typeface="Malgun Gothic"/>
              </a:rPr>
              <a:t>관리로</a:t>
            </a:r>
            <a:r>
              <a:rPr dirty="0" sz="1400" spc="-19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350" b="1">
                <a:solidFill>
                  <a:srgbClr val="004AAC"/>
                </a:solidFill>
                <a:latin typeface="Malgun Gothic"/>
                <a:cs typeface="Malgun Gothic"/>
              </a:rPr>
              <a:t>안정적인</a:t>
            </a:r>
            <a:r>
              <a:rPr dirty="0" sz="1400" spc="-18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355" b="1">
                <a:solidFill>
                  <a:srgbClr val="004AAC"/>
                </a:solidFill>
                <a:latin typeface="Malgun Gothic"/>
                <a:cs typeface="Malgun Gothic"/>
              </a:rPr>
              <a:t>성장</a:t>
            </a:r>
            <a:r>
              <a:rPr dirty="0" sz="1400" spc="-19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350" b="1">
                <a:solidFill>
                  <a:srgbClr val="004AAC"/>
                </a:solidFill>
                <a:latin typeface="Malgun Gothic"/>
                <a:cs typeface="Malgun Gothic"/>
              </a:rPr>
              <a:t>가능성을</a:t>
            </a:r>
            <a:r>
              <a:rPr dirty="0" sz="1400" spc="-19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00" spc="-310" b="1">
                <a:solidFill>
                  <a:srgbClr val="004AAC"/>
                </a:solidFill>
                <a:latin typeface="Malgun Gothic"/>
                <a:cs typeface="Malgun Gothic"/>
              </a:rPr>
              <a:t>최대화합니다</a:t>
            </a:r>
            <a:r>
              <a:rPr dirty="0" sz="1400" spc="-31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8270">
              <a:lnSpc>
                <a:spcPct val="100000"/>
              </a:lnSpc>
              <a:spcBef>
                <a:spcPts val="130"/>
              </a:spcBef>
            </a:pPr>
            <a:r>
              <a:rPr dirty="0" spc="-940"/>
              <a:t>다음</a:t>
            </a:r>
            <a:r>
              <a:rPr dirty="0" spc="-705"/>
              <a:t> </a:t>
            </a:r>
            <a:r>
              <a:rPr dirty="0" spc="-960"/>
              <a:t>마일스톤을</a:t>
            </a:r>
            <a:r>
              <a:rPr dirty="0" spc="-700"/>
              <a:t> </a:t>
            </a:r>
            <a:r>
              <a:rPr dirty="0" spc="-940"/>
              <a:t>위한</a:t>
            </a:r>
            <a:r>
              <a:rPr dirty="0" spc="-700"/>
              <a:t> </a:t>
            </a:r>
            <a:r>
              <a:rPr dirty="0" spc="-965"/>
              <a:t>제안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199" y="861466"/>
            <a:ext cx="5410200" cy="1143000"/>
          </a:xfrm>
          <a:custGeom>
            <a:avLst/>
            <a:gdLst/>
            <a:ahLst/>
            <a:cxnLst/>
            <a:rect l="l" t="t" r="r" b="b"/>
            <a:pathLst>
              <a:path w="5410200" h="1143000">
                <a:moveTo>
                  <a:pt x="5303404" y="1142999"/>
                </a:moveTo>
                <a:lnTo>
                  <a:pt x="106794" y="1142999"/>
                </a:lnTo>
                <a:lnTo>
                  <a:pt x="99361" y="1142267"/>
                </a:lnTo>
                <a:lnTo>
                  <a:pt x="57038" y="1127906"/>
                </a:lnTo>
                <a:lnTo>
                  <a:pt x="23432" y="1098441"/>
                </a:lnTo>
                <a:lnTo>
                  <a:pt x="3660" y="1058359"/>
                </a:lnTo>
                <a:lnTo>
                  <a:pt x="0" y="1036204"/>
                </a:lnTo>
                <a:lnTo>
                  <a:pt x="0" y="1028699"/>
                </a:lnTo>
                <a:lnTo>
                  <a:pt x="0" y="106795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303404" y="0"/>
                </a:lnTo>
                <a:lnTo>
                  <a:pt x="5346572" y="11572"/>
                </a:lnTo>
                <a:lnTo>
                  <a:pt x="5382028" y="38784"/>
                </a:lnTo>
                <a:lnTo>
                  <a:pt x="5404370" y="77492"/>
                </a:lnTo>
                <a:lnTo>
                  <a:pt x="5410199" y="106795"/>
                </a:lnTo>
                <a:lnTo>
                  <a:pt x="5410199" y="1036204"/>
                </a:lnTo>
                <a:lnTo>
                  <a:pt x="5398625" y="1079373"/>
                </a:lnTo>
                <a:lnTo>
                  <a:pt x="5371414" y="1114828"/>
                </a:lnTo>
                <a:lnTo>
                  <a:pt x="5332705" y="1137171"/>
                </a:lnTo>
                <a:lnTo>
                  <a:pt x="5310837" y="1142267"/>
                </a:lnTo>
                <a:lnTo>
                  <a:pt x="5303404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199" y="2233066"/>
            <a:ext cx="5410200" cy="3238500"/>
          </a:xfrm>
          <a:custGeom>
            <a:avLst/>
            <a:gdLst/>
            <a:ahLst/>
            <a:cxnLst/>
            <a:rect l="l" t="t" r="r" b="b"/>
            <a:pathLst>
              <a:path w="5410200" h="3238500">
                <a:moveTo>
                  <a:pt x="5303404" y="3238499"/>
                </a:moveTo>
                <a:lnTo>
                  <a:pt x="106794" y="3238499"/>
                </a:lnTo>
                <a:lnTo>
                  <a:pt x="99361" y="3237767"/>
                </a:lnTo>
                <a:lnTo>
                  <a:pt x="57038" y="3223405"/>
                </a:lnTo>
                <a:lnTo>
                  <a:pt x="23432" y="3193940"/>
                </a:lnTo>
                <a:lnTo>
                  <a:pt x="3660" y="3153858"/>
                </a:lnTo>
                <a:lnTo>
                  <a:pt x="0" y="3131704"/>
                </a:lnTo>
                <a:lnTo>
                  <a:pt x="0" y="31241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303404" y="0"/>
                </a:lnTo>
                <a:lnTo>
                  <a:pt x="5346572" y="11572"/>
                </a:lnTo>
                <a:lnTo>
                  <a:pt x="5382028" y="38784"/>
                </a:lnTo>
                <a:lnTo>
                  <a:pt x="5404370" y="77492"/>
                </a:lnTo>
                <a:lnTo>
                  <a:pt x="5410199" y="106794"/>
                </a:lnTo>
                <a:lnTo>
                  <a:pt x="5410199" y="3131704"/>
                </a:lnTo>
                <a:lnTo>
                  <a:pt x="5398625" y="3174873"/>
                </a:lnTo>
                <a:lnTo>
                  <a:pt x="5371414" y="3210327"/>
                </a:lnTo>
                <a:lnTo>
                  <a:pt x="5332705" y="3232670"/>
                </a:lnTo>
                <a:lnTo>
                  <a:pt x="5310837" y="3237767"/>
                </a:lnTo>
                <a:lnTo>
                  <a:pt x="5303404" y="3238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3099" y="1027906"/>
            <a:ext cx="796290" cy="7613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750" spc="-470" b="1">
                <a:solidFill>
                  <a:srgbClr val="004AAC"/>
                </a:solidFill>
                <a:latin typeface="Malgun Gothic"/>
                <a:cs typeface="Malgun Gothic"/>
              </a:rPr>
              <a:t>요청</a:t>
            </a:r>
            <a:r>
              <a:rPr dirty="0" sz="1750" spc="-27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750" spc="-495" b="1">
                <a:solidFill>
                  <a:srgbClr val="004AAC"/>
                </a:solidFill>
                <a:latin typeface="Malgun Gothic"/>
                <a:cs typeface="Malgun Gothic"/>
              </a:rPr>
              <a:t>금액</a:t>
            </a:r>
            <a:endParaRPr sz="17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 spc="-434" b="1">
                <a:solidFill>
                  <a:srgbClr val="FF6A00"/>
                </a:solidFill>
                <a:latin typeface="Berlin Sans FB Demi"/>
                <a:cs typeface="Berlin Sans FB Demi"/>
              </a:rPr>
              <a:t>O</a:t>
            </a:r>
            <a:r>
              <a:rPr dirty="0" sz="2650" spc="-434" b="1">
                <a:solidFill>
                  <a:srgbClr val="FF6A00"/>
                </a:solidFill>
                <a:latin typeface="Malgun Gothic"/>
                <a:cs typeface="Malgun Gothic"/>
              </a:rPr>
              <a:t>억</a:t>
            </a:r>
            <a:r>
              <a:rPr dirty="0" sz="2650" spc="-40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2650" spc="-770" b="1">
                <a:solidFill>
                  <a:srgbClr val="FF6A00"/>
                </a:solidFill>
                <a:latin typeface="Malgun Gothic"/>
                <a:cs typeface="Malgun Gothic"/>
              </a:rPr>
              <a:t>원</a:t>
            </a:r>
            <a:endParaRPr sz="265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299" y="1147216"/>
            <a:ext cx="571499" cy="5714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73099" y="2424633"/>
            <a:ext cx="109537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0" b="1">
                <a:solidFill>
                  <a:srgbClr val="004AAC"/>
                </a:solidFill>
                <a:latin typeface="Malgun Gothic"/>
                <a:cs typeface="Malgun Gothic"/>
              </a:rPr>
              <a:t>자금</a:t>
            </a:r>
            <a:r>
              <a:rPr dirty="0" sz="1750" spc="-26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004AAC"/>
                </a:solidFill>
                <a:latin typeface="Malgun Gothic"/>
                <a:cs typeface="Malgun Gothic"/>
              </a:rPr>
              <a:t>사용</a:t>
            </a:r>
            <a:r>
              <a:rPr dirty="0" sz="1750" spc="-26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750" spc="-505" b="1">
                <a:solidFill>
                  <a:srgbClr val="004AAC"/>
                </a:solidFill>
                <a:latin typeface="Malgun Gothic"/>
                <a:cs typeface="Malgun Gothic"/>
              </a:rPr>
              <a:t>계획</a:t>
            </a:r>
            <a:endParaRPr sz="175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4" y="4861966"/>
            <a:ext cx="152400" cy="1523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76300" y="5025590"/>
            <a:ext cx="52197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dirty="0" sz="1200" spc="-13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2299" y="4861966"/>
            <a:ext cx="152399" cy="1523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978001" y="5025590"/>
            <a:ext cx="52197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>
                <a:solidFill>
                  <a:srgbClr val="333333"/>
                </a:solidFill>
                <a:latin typeface="Malgun Gothic"/>
                <a:cs typeface="Malgun Gothic"/>
              </a:rPr>
              <a:t>인력</a:t>
            </a:r>
            <a:r>
              <a:rPr dirty="0" sz="1200" spc="-13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333333"/>
                </a:solidFill>
                <a:latin typeface="Malgun Gothic"/>
                <a:cs typeface="Malgun Gothic"/>
              </a:rPr>
              <a:t>채용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1074" y="4861966"/>
            <a:ext cx="152400" cy="1523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679701" y="5025590"/>
            <a:ext cx="36957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35">
                <a:solidFill>
                  <a:srgbClr val="333333"/>
                </a:solidFill>
                <a:latin typeface="Malgun Gothic"/>
                <a:cs typeface="Malgun Gothic"/>
              </a:rPr>
              <a:t>마케팅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324599" y="861466"/>
            <a:ext cx="5410200" cy="1943100"/>
          </a:xfrm>
          <a:custGeom>
            <a:avLst/>
            <a:gdLst/>
            <a:ahLst/>
            <a:cxnLst/>
            <a:rect l="l" t="t" r="r" b="b"/>
            <a:pathLst>
              <a:path w="5410200" h="1943100">
                <a:moveTo>
                  <a:pt x="5303403" y="1943099"/>
                </a:moveTo>
                <a:lnTo>
                  <a:pt x="106795" y="1943099"/>
                </a:lnTo>
                <a:lnTo>
                  <a:pt x="99361" y="1942367"/>
                </a:lnTo>
                <a:lnTo>
                  <a:pt x="57037" y="1928005"/>
                </a:lnTo>
                <a:lnTo>
                  <a:pt x="23432" y="1898541"/>
                </a:lnTo>
                <a:lnTo>
                  <a:pt x="3660" y="1858459"/>
                </a:lnTo>
                <a:lnTo>
                  <a:pt x="0" y="1836304"/>
                </a:lnTo>
                <a:lnTo>
                  <a:pt x="0" y="1828799"/>
                </a:lnTo>
                <a:lnTo>
                  <a:pt x="0" y="106795"/>
                </a:lnTo>
                <a:lnTo>
                  <a:pt x="11571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5303403" y="0"/>
                </a:lnTo>
                <a:lnTo>
                  <a:pt x="5346572" y="11572"/>
                </a:lnTo>
                <a:lnTo>
                  <a:pt x="5382028" y="38784"/>
                </a:lnTo>
                <a:lnTo>
                  <a:pt x="5404369" y="77492"/>
                </a:lnTo>
                <a:lnTo>
                  <a:pt x="5410199" y="106795"/>
                </a:lnTo>
                <a:lnTo>
                  <a:pt x="5410199" y="1836304"/>
                </a:lnTo>
                <a:lnTo>
                  <a:pt x="5398625" y="1879473"/>
                </a:lnTo>
                <a:lnTo>
                  <a:pt x="5371413" y="1914928"/>
                </a:lnTo>
                <a:lnTo>
                  <a:pt x="5332705" y="1937271"/>
                </a:lnTo>
                <a:lnTo>
                  <a:pt x="5310835" y="1942367"/>
                </a:lnTo>
                <a:lnTo>
                  <a:pt x="5303403" y="1943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6324599" y="3390899"/>
            <a:ext cx="5410200" cy="2400300"/>
            <a:chOff x="6324599" y="3390899"/>
            <a:chExt cx="5410200" cy="2400300"/>
          </a:xfrm>
        </p:grpSpPr>
        <p:sp>
          <p:nvSpPr>
            <p:cNvPr id="16" name="object 16" descr=""/>
            <p:cNvSpPr/>
            <p:nvPr/>
          </p:nvSpPr>
          <p:spPr>
            <a:xfrm>
              <a:off x="6324599" y="3033166"/>
              <a:ext cx="5410200" cy="2400300"/>
            </a:xfrm>
            <a:custGeom>
              <a:avLst/>
              <a:gdLst/>
              <a:ahLst/>
              <a:cxnLst/>
              <a:rect l="l" t="t" r="r" b="b"/>
              <a:pathLst>
                <a:path w="5410200" h="2400300">
                  <a:moveTo>
                    <a:pt x="5303403" y="2400299"/>
                  </a:moveTo>
                  <a:lnTo>
                    <a:pt x="106795" y="2400299"/>
                  </a:lnTo>
                  <a:lnTo>
                    <a:pt x="99361" y="2399567"/>
                  </a:lnTo>
                  <a:lnTo>
                    <a:pt x="57037" y="2385205"/>
                  </a:lnTo>
                  <a:lnTo>
                    <a:pt x="23432" y="2355740"/>
                  </a:lnTo>
                  <a:lnTo>
                    <a:pt x="3660" y="2315659"/>
                  </a:lnTo>
                  <a:lnTo>
                    <a:pt x="0" y="2293504"/>
                  </a:lnTo>
                  <a:lnTo>
                    <a:pt x="0" y="22859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303403" y="0"/>
                  </a:lnTo>
                  <a:lnTo>
                    <a:pt x="5346572" y="11572"/>
                  </a:lnTo>
                  <a:lnTo>
                    <a:pt x="5382028" y="38784"/>
                  </a:lnTo>
                  <a:lnTo>
                    <a:pt x="5404369" y="77492"/>
                  </a:lnTo>
                  <a:lnTo>
                    <a:pt x="5410199" y="106794"/>
                  </a:lnTo>
                  <a:lnTo>
                    <a:pt x="5410199" y="2293504"/>
                  </a:lnTo>
                  <a:lnTo>
                    <a:pt x="5398625" y="2336673"/>
                  </a:lnTo>
                  <a:lnTo>
                    <a:pt x="5371413" y="2372128"/>
                  </a:lnTo>
                  <a:lnTo>
                    <a:pt x="5332705" y="2394470"/>
                  </a:lnTo>
                  <a:lnTo>
                    <a:pt x="5310835" y="2399567"/>
                  </a:lnTo>
                  <a:lnTo>
                    <a:pt x="5303403" y="2400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53199" y="3680866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21576" y="1371599"/>
                  </a:moveTo>
                  <a:lnTo>
                    <a:pt x="16523" y="1371599"/>
                  </a:lnTo>
                  <a:lnTo>
                    <a:pt x="14093" y="1371116"/>
                  </a:lnTo>
                  <a:lnTo>
                    <a:pt x="0" y="1355075"/>
                  </a:lnTo>
                  <a:lnTo>
                    <a:pt x="0" y="13525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1355075"/>
                  </a:lnTo>
                  <a:lnTo>
                    <a:pt x="24005" y="1371116"/>
                  </a:lnTo>
                  <a:lnTo>
                    <a:pt x="21576" y="1371599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499" y="3757066"/>
              <a:ext cx="152400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499" y="4138066"/>
              <a:ext cx="152400" cy="152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499" y="4519066"/>
              <a:ext cx="152400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6540500" y="1053033"/>
            <a:ext cx="92392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295" b="1">
                <a:solidFill>
                  <a:srgbClr val="004AAC"/>
                </a:solidFill>
                <a:latin typeface="Arial"/>
                <a:cs typeface="Arial"/>
              </a:rPr>
              <a:t>12</a:t>
            </a:r>
            <a:r>
              <a:rPr dirty="0" sz="1750" spc="-295" b="1">
                <a:solidFill>
                  <a:srgbClr val="004AAC"/>
                </a:solidFill>
                <a:latin typeface="Malgun Gothic"/>
                <a:cs typeface="Malgun Gothic"/>
              </a:rPr>
              <a:t>개월</a:t>
            </a:r>
            <a:r>
              <a:rPr dirty="0" sz="1750" spc="-25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750" spc="-505" b="1">
                <a:solidFill>
                  <a:srgbClr val="004AAC"/>
                </a:solidFill>
                <a:latin typeface="Malgun Gothic"/>
                <a:cs typeface="Malgun Gothic"/>
              </a:rPr>
              <a:t>목표</a:t>
            </a:r>
            <a:endParaRPr sz="1750">
              <a:latin typeface="Malgun Gothic"/>
              <a:cs typeface="Malgun Gothic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553199" y="1866899"/>
            <a:ext cx="381000" cy="914400"/>
            <a:chOff x="6553199" y="1866899"/>
            <a:chExt cx="381000" cy="914400"/>
          </a:xfrm>
        </p:grpSpPr>
        <p:sp>
          <p:nvSpPr>
            <p:cNvPr id="23" name="object 23" descr=""/>
            <p:cNvSpPr/>
            <p:nvPr/>
          </p:nvSpPr>
          <p:spPr>
            <a:xfrm>
              <a:off x="6553199" y="150916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4AA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8449" y="1623466"/>
              <a:ext cx="190499" cy="1523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553199" y="204256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4AAC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8449" y="2156866"/>
              <a:ext cx="190499" cy="1523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073900" y="1555105"/>
            <a:ext cx="137668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 b="1">
                <a:solidFill>
                  <a:srgbClr val="333333"/>
                </a:solidFill>
                <a:latin typeface="Malgun Gothic"/>
                <a:cs typeface="Malgun Gothic"/>
              </a:rPr>
              <a:t>유료</a:t>
            </a:r>
            <a:r>
              <a:rPr dirty="0" sz="1400" spc="-17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333333"/>
                </a:solidFill>
                <a:latin typeface="Malgun Gothic"/>
                <a:cs typeface="Malgun Gothic"/>
              </a:rPr>
              <a:t>고객사</a:t>
            </a:r>
            <a:r>
              <a:rPr dirty="0" sz="1400" spc="-17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145" b="1">
                <a:solidFill>
                  <a:srgbClr val="FF6A00"/>
                </a:solidFill>
                <a:latin typeface="Arial"/>
                <a:cs typeface="Arial"/>
              </a:rPr>
              <a:t>10</a:t>
            </a:r>
            <a:r>
              <a:rPr dirty="0" sz="1400" spc="-145" b="1">
                <a:solidFill>
                  <a:srgbClr val="FF6A00"/>
                </a:solidFill>
                <a:latin typeface="Malgun Gothic"/>
                <a:cs typeface="Malgun Gothic"/>
              </a:rPr>
              <a:t>곳</a:t>
            </a:r>
            <a:r>
              <a:rPr dirty="0" sz="1400" spc="-16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85" b="1">
                <a:solidFill>
                  <a:srgbClr val="333333"/>
                </a:solidFill>
                <a:latin typeface="Malgun Gothic"/>
                <a:cs typeface="Malgun Gothic"/>
              </a:rPr>
              <a:t>확보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73900" y="2088505"/>
            <a:ext cx="17767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 b="1">
                <a:solidFill>
                  <a:srgbClr val="333333"/>
                </a:solidFill>
                <a:latin typeface="Malgun Gothic"/>
                <a:cs typeface="Malgun Gothic"/>
              </a:rPr>
              <a:t>머신러닝</a:t>
            </a:r>
            <a:r>
              <a:rPr dirty="0" sz="1400" spc="-18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333333"/>
                </a:solidFill>
                <a:latin typeface="Malgun Gothic"/>
                <a:cs typeface="Malgun Gothic"/>
              </a:rPr>
              <a:t>추천</a:t>
            </a:r>
            <a:r>
              <a:rPr dirty="0" sz="14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333333"/>
                </a:solidFill>
                <a:latin typeface="Malgun Gothic"/>
                <a:cs typeface="Malgun Gothic"/>
              </a:rPr>
              <a:t>엔진</a:t>
            </a:r>
            <a:r>
              <a:rPr dirty="0" sz="14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dirty="0" sz="1400" spc="-17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 b="1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540500" y="3224733"/>
            <a:ext cx="3529329" cy="18097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0" b="1">
                <a:solidFill>
                  <a:srgbClr val="004AAC"/>
                </a:solidFill>
                <a:latin typeface="Malgun Gothic"/>
                <a:cs typeface="Malgun Gothic"/>
              </a:rPr>
              <a:t>달성</a:t>
            </a:r>
            <a:r>
              <a:rPr dirty="0" sz="1750" spc="-26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750" spc="-500" b="1">
                <a:solidFill>
                  <a:srgbClr val="004AAC"/>
                </a:solidFill>
                <a:latin typeface="Malgun Gothic"/>
                <a:cs typeface="Malgun Gothic"/>
              </a:rPr>
              <a:t>시간표</a:t>
            </a:r>
            <a:endParaRPr sz="1750">
              <a:latin typeface="Malgun Gothic"/>
              <a:cs typeface="Malgun Gothic"/>
            </a:endParaRPr>
          </a:p>
          <a:p>
            <a:pPr marL="488315">
              <a:lnSpc>
                <a:spcPct val="100000"/>
              </a:lnSpc>
              <a:spcBef>
                <a:spcPts val="1250"/>
              </a:spcBef>
            </a:pPr>
            <a:r>
              <a:rPr dirty="0" sz="1250" spc="-190" b="1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dirty="0" sz="1400" spc="-190" b="1">
                <a:solidFill>
                  <a:srgbClr val="333333"/>
                </a:solidFill>
                <a:latin typeface="Malgun Gothic"/>
                <a:cs typeface="Malgun Gothic"/>
              </a:rPr>
              <a:t>개월</a:t>
            </a:r>
            <a:r>
              <a:rPr dirty="0" sz="1250" spc="-19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250" spc="-8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50" spc="-45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dirty="0" sz="1250" spc="-45">
                <a:solidFill>
                  <a:srgbClr val="333333"/>
                </a:solidFill>
                <a:latin typeface="Lucida Sans"/>
                <a:cs typeface="Lucida Sans"/>
              </a:rPr>
              <a:t>V</a:t>
            </a:r>
            <a:r>
              <a:rPr dirty="0" sz="1250" spc="-45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dirty="0" sz="1250" spc="-10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완성</a:t>
            </a:r>
            <a:r>
              <a:rPr dirty="0" sz="1400" spc="-1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초기</a:t>
            </a:r>
            <a:r>
              <a:rPr dirty="0" sz="1400" spc="-1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파트너십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확보</a:t>
            </a:r>
            <a:endParaRPr sz="1400">
              <a:latin typeface="Malgun Gothic"/>
              <a:cs typeface="Malgun Gothic"/>
            </a:endParaRPr>
          </a:p>
          <a:p>
            <a:pPr marL="488315">
              <a:lnSpc>
                <a:spcPct val="100000"/>
              </a:lnSpc>
              <a:spcBef>
                <a:spcPts val="1320"/>
              </a:spcBef>
            </a:pPr>
            <a:r>
              <a:rPr dirty="0" sz="1250" spc="-170" b="1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dirty="0" sz="1400" spc="-170" b="1">
                <a:solidFill>
                  <a:srgbClr val="333333"/>
                </a:solidFill>
                <a:latin typeface="Malgun Gothic"/>
                <a:cs typeface="Malgun Gothic"/>
              </a:rPr>
              <a:t>개월</a:t>
            </a:r>
            <a:r>
              <a:rPr dirty="0" sz="1250" spc="-17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250" spc="-8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유료</a:t>
            </a:r>
            <a:r>
              <a:rPr dirty="0" sz="1400" spc="-1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고객사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235">
                <a:solidFill>
                  <a:srgbClr val="333333"/>
                </a:solidFill>
                <a:latin typeface="Courier New"/>
                <a:cs typeface="Courier New"/>
              </a:rPr>
              <a:t>5</a:t>
            </a:r>
            <a:r>
              <a:rPr dirty="0" sz="1400" spc="-235">
                <a:solidFill>
                  <a:srgbClr val="333333"/>
                </a:solidFill>
                <a:latin typeface="Malgun Gothic"/>
                <a:cs typeface="Malgun Gothic"/>
              </a:rPr>
              <a:t>곳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확보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데이터베이스</a:t>
            </a:r>
            <a:r>
              <a:rPr dirty="0" sz="1400" spc="-1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확장</a:t>
            </a:r>
            <a:endParaRPr sz="1400">
              <a:latin typeface="Malgun Gothic"/>
              <a:cs typeface="Malgun Gothic"/>
            </a:endParaRPr>
          </a:p>
          <a:p>
            <a:pPr marL="488315">
              <a:lnSpc>
                <a:spcPct val="100000"/>
              </a:lnSpc>
              <a:spcBef>
                <a:spcPts val="1320"/>
              </a:spcBef>
            </a:pPr>
            <a:r>
              <a:rPr dirty="0" sz="1250" spc="-170" b="1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dirty="0" sz="1400" spc="-170" b="1">
                <a:solidFill>
                  <a:srgbClr val="333333"/>
                </a:solidFill>
                <a:latin typeface="Malgun Gothic"/>
                <a:cs typeface="Malgun Gothic"/>
              </a:rPr>
              <a:t>개월</a:t>
            </a:r>
            <a:r>
              <a:rPr dirty="0" sz="1250" spc="-17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250" spc="-8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유료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고객사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50" spc="-195">
                <a:solidFill>
                  <a:srgbClr val="333333"/>
                </a:solidFill>
                <a:latin typeface="Courier New"/>
                <a:cs typeface="Courier New"/>
              </a:rPr>
              <a:t>8</a:t>
            </a:r>
            <a:r>
              <a:rPr dirty="0" sz="1400" spc="-195">
                <a:solidFill>
                  <a:srgbClr val="333333"/>
                </a:solidFill>
                <a:latin typeface="Malgun Gothic"/>
                <a:cs typeface="Malgun Gothic"/>
              </a:rPr>
              <a:t>곳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확보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최적화</a:t>
            </a:r>
            <a:endParaRPr sz="1400">
              <a:latin typeface="Malgun Gothic"/>
              <a:cs typeface="Malgun Gothic"/>
            </a:endParaRPr>
          </a:p>
          <a:p>
            <a:pPr marL="488315">
              <a:lnSpc>
                <a:spcPct val="100000"/>
              </a:lnSpc>
              <a:spcBef>
                <a:spcPts val="1320"/>
              </a:spcBef>
            </a:pPr>
            <a:r>
              <a:rPr dirty="0" sz="1250" spc="-190" b="1">
                <a:solidFill>
                  <a:srgbClr val="333333"/>
                </a:solidFill>
                <a:latin typeface="Arial"/>
                <a:cs typeface="Arial"/>
              </a:rPr>
              <a:t>12</a:t>
            </a:r>
            <a:r>
              <a:rPr dirty="0" sz="1400" spc="-190" b="1">
                <a:solidFill>
                  <a:srgbClr val="333333"/>
                </a:solidFill>
                <a:latin typeface="Malgun Gothic"/>
                <a:cs typeface="Malgun Gothic"/>
              </a:rPr>
              <a:t>개월</a:t>
            </a:r>
            <a:r>
              <a:rPr dirty="0" sz="1250" spc="-19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250" spc="-8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목표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달성</a:t>
            </a:r>
            <a:r>
              <a:rPr dirty="0" sz="1400" spc="-1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투자자</a:t>
            </a:r>
            <a:r>
              <a:rPr dirty="0" sz="1400" spc="-1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회의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68587" y="5752244"/>
            <a:ext cx="68637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투자자님의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00" b="1">
                <a:solidFill>
                  <a:srgbClr val="004AAC"/>
                </a:solidFill>
                <a:latin typeface="Malgun Gothic"/>
                <a:cs typeface="Malgun Gothic"/>
              </a:rPr>
              <a:t>지원으로</a:t>
            </a:r>
            <a:r>
              <a:rPr dirty="0" sz="1550" spc="-300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50" spc="-135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감에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의존하는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시장을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데이터로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증명하는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새로운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패러다임을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35" b="1">
                <a:solidFill>
                  <a:srgbClr val="004AAC"/>
                </a:solidFill>
                <a:latin typeface="Malgun Gothic"/>
                <a:cs typeface="Malgun Gothic"/>
              </a:rPr>
              <a:t>만들어보겠습니다</a:t>
            </a:r>
            <a:r>
              <a:rPr dirty="0" sz="1550" spc="-335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799" y="2880766"/>
            <a:ext cx="4952999" cy="182879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67499" y="4900066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605" y="0"/>
            <a:ext cx="4570730" cy="4851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00">
                <a:latin typeface="Arial Narrow"/>
                <a:cs typeface="Arial Narrow"/>
              </a:rPr>
              <a:t>PPL</a:t>
            </a:r>
            <a:r>
              <a:rPr dirty="0" sz="2700" spc="-165">
                <a:latin typeface="Arial Narrow"/>
                <a:cs typeface="Arial Narrow"/>
              </a:rPr>
              <a:t> </a:t>
            </a:r>
            <a:r>
              <a:rPr dirty="0" sz="3000" spc="-844"/>
              <a:t>시장의</a:t>
            </a:r>
            <a:r>
              <a:rPr dirty="0" sz="3000" spc="-570"/>
              <a:t> </a:t>
            </a:r>
            <a:r>
              <a:rPr dirty="0" sz="3000" spc="-605"/>
              <a:t>미래</a:t>
            </a:r>
            <a:r>
              <a:rPr dirty="0" sz="3000" spc="-605">
                <a:latin typeface="Microsoft YaHei"/>
                <a:cs typeface="Microsoft YaHei"/>
              </a:rPr>
              <a:t>,</a:t>
            </a:r>
            <a:r>
              <a:rPr dirty="0" sz="3000" spc="-570">
                <a:latin typeface="Microsoft YaHei"/>
                <a:cs typeface="Microsoft YaHei"/>
              </a:rPr>
              <a:t> </a:t>
            </a:r>
            <a:r>
              <a:rPr dirty="0" sz="3000" spc="-850"/>
              <a:t>데이터로</a:t>
            </a:r>
            <a:r>
              <a:rPr dirty="0" sz="3000" spc="-570"/>
              <a:t> </a:t>
            </a:r>
            <a:r>
              <a:rPr dirty="0" sz="3000" spc="-725"/>
              <a:t>만듭니다</a:t>
            </a:r>
            <a:r>
              <a:rPr dirty="0" sz="3000" spc="-725">
                <a:latin typeface="Microsoft YaHei"/>
                <a:cs typeface="Microsoft YaHei"/>
              </a:rPr>
              <a:t>.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24363" y="662396"/>
            <a:ext cx="2948305" cy="9137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25"/>
              </a:spcBef>
            </a:pPr>
            <a:r>
              <a:rPr dirty="0" sz="1500" spc="-420">
                <a:solidFill>
                  <a:srgbClr val="333333"/>
                </a:solidFill>
                <a:latin typeface="Malgun Gothic"/>
                <a:cs typeface="Malgun Gothic"/>
              </a:rPr>
              <a:t>저희와</a:t>
            </a:r>
            <a:r>
              <a:rPr dirty="0" sz="1500" spc="-229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415">
                <a:solidFill>
                  <a:srgbClr val="333333"/>
                </a:solidFill>
                <a:latin typeface="Malgun Gothic"/>
                <a:cs typeface="Malgun Gothic"/>
              </a:rPr>
              <a:t>함께</a:t>
            </a:r>
            <a:r>
              <a:rPr dirty="0" sz="1500" spc="-229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415">
                <a:solidFill>
                  <a:srgbClr val="333333"/>
                </a:solidFill>
                <a:latin typeface="Malgun Gothic"/>
                <a:cs typeface="Malgun Gothic"/>
              </a:rPr>
              <a:t>감에</a:t>
            </a:r>
            <a:r>
              <a:rPr dirty="0" sz="1500" spc="-229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420">
                <a:solidFill>
                  <a:srgbClr val="333333"/>
                </a:solidFill>
                <a:latin typeface="Malgun Gothic"/>
                <a:cs typeface="Malgun Gothic"/>
              </a:rPr>
              <a:t>의존하는</a:t>
            </a:r>
            <a:r>
              <a:rPr dirty="0" sz="1500" spc="-229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415">
                <a:solidFill>
                  <a:srgbClr val="333333"/>
                </a:solidFill>
                <a:latin typeface="Malgun Gothic"/>
                <a:cs typeface="Malgun Gothic"/>
              </a:rPr>
              <a:t>광고</a:t>
            </a:r>
            <a:r>
              <a:rPr dirty="0" sz="1500" spc="-22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445">
                <a:solidFill>
                  <a:srgbClr val="333333"/>
                </a:solidFill>
                <a:latin typeface="Malgun Gothic"/>
                <a:cs typeface="Malgun Gothic"/>
              </a:rPr>
              <a:t>시장을</a:t>
            </a:r>
            <a:endParaRPr sz="15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800" spc="-480" b="1">
                <a:solidFill>
                  <a:srgbClr val="FF6A00"/>
                </a:solidFill>
                <a:latin typeface="Malgun Gothic"/>
                <a:cs typeface="Malgun Gothic"/>
              </a:rPr>
              <a:t>예측</a:t>
            </a:r>
            <a:r>
              <a:rPr dirty="0" sz="1800" spc="-229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800" spc="-480" b="1">
                <a:solidFill>
                  <a:srgbClr val="FF6A00"/>
                </a:solidFill>
                <a:latin typeface="Malgun Gothic"/>
                <a:cs typeface="Malgun Gothic"/>
              </a:rPr>
              <a:t>가능한</a:t>
            </a:r>
            <a:r>
              <a:rPr dirty="0" sz="1800" spc="-229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800" spc="-480" b="1">
                <a:solidFill>
                  <a:srgbClr val="FF6A00"/>
                </a:solidFill>
                <a:latin typeface="Malgun Gothic"/>
                <a:cs typeface="Malgun Gothic"/>
              </a:rPr>
              <a:t>과학의</a:t>
            </a:r>
            <a:r>
              <a:rPr dirty="0" sz="1800" spc="-22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800" spc="-475" b="1">
                <a:solidFill>
                  <a:srgbClr val="FF6A00"/>
                </a:solidFill>
                <a:latin typeface="Malgun Gothic"/>
                <a:cs typeface="Malgun Gothic"/>
              </a:rPr>
              <a:t>영역</a:t>
            </a:r>
            <a:r>
              <a:rPr dirty="0" sz="1800" spc="-475">
                <a:solidFill>
                  <a:srgbClr val="333333"/>
                </a:solidFill>
                <a:latin typeface="Malgun Gothic"/>
                <a:cs typeface="Malgun Gothic"/>
              </a:rPr>
              <a:t>으로</a:t>
            </a:r>
            <a:r>
              <a:rPr dirty="0" sz="1800" spc="-229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800" spc="-495">
                <a:solidFill>
                  <a:srgbClr val="333333"/>
                </a:solidFill>
                <a:latin typeface="Malgun Gothic"/>
                <a:cs typeface="Malgun Gothic"/>
              </a:rPr>
              <a:t>혁신하는</a:t>
            </a:r>
            <a:endParaRPr sz="1800">
              <a:latin typeface="Malgun Gothic"/>
              <a:cs typeface="Malgun Gothic"/>
            </a:endParaRPr>
          </a:p>
          <a:p>
            <a:pPr algn="ctr" marL="2540">
              <a:lnSpc>
                <a:spcPct val="100000"/>
              </a:lnSpc>
              <a:spcBef>
                <a:spcPts val="509"/>
              </a:spcBef>
            </a:pPr>
            <a:r>
              <a:rPr dirty="0" sz="1500" spc="-420">
                <a:solidFill>
                  <a:srgbClr val="333333"/>
                </a:solidFill>
                <a:latin typeface="Malgun Gothic"/>
                <a:cs typeface="Malgun Gothic"/>
              </a:rPr>
              <a:t>여정에</a:t>
            </a:r>
            <a:r>
              <a:rPr dirty="0" sz="1500" spc="-23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420">
                <a:solidFill>
                  <a:srgbClr val="333333"/>
                </a:solidFill>
                <a:latin typeface="Malgun Gothic"/>
                <a:cs typeface="Malgun Gothic"/>
              </a:rPr>
              <a:t>동참해</a:t>
            </a:r>
            <a:r>
              <a:rPr dirty="0" sz="1500" spc="-22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365">
                <a:solidFill>
                  <a:srgbClr val="333333"/>
                </a:solidFill>
                <a:latin typeface="Malgun Gothic"/>
                <a:cs typeface="Malgun Gothic"/>
              </a:rPr>
              <a:t>주십시오</a:t>
            </a:r>
            <a:r>
              <a:rPr dirty="0" sz="1500" spc="-365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9954" y="4549469"/>
            <a:ext cx="3079115" cy="1040130"/>
            <a:chOff x="389954" y="4549469"/>
            <a:chExt cx="3079115" cy="1040130"/>
          </a:xfrm>
        </p:grpSpPr>
        <p:sp>
          <p:nvSpPr>
            <p:cNvPr id="5" name="object 5" descr=""/>
            <p:cNvSpPr/>
            <p:nvPr/>
          </p:nvSpPr>
          <p:spPr>
            <a:xfrm>
              <a:off x="389954" y="4246220"/>
              <a:ext cx="3079115" cy="1040130"/>
            </a:xfrm>
            <a:custGeom>
              <a:avLst/>
              <a:gdLst/>
              <a:ahLst/>
              <a:cxnLst/>
              <a:rect l="l" t="t" r="r" b="b"/>
              <a:pathLst>
                <a:path w="3079115" h="1040129">
                  <a:moveTo>
                    <a:pt x="2987928" y="1039878"/>
                  </a:moveTo>
                  <a:lnTo>
                    <a:pt x="91087" y="1039878"/>
                  </a:lnTo>
                  <a:lnTo>
                    <a:pt x="84747" y="1039253"/>
                  </a:lnTo>
                  <a:lnTo>
                    <a:pt x="48649" y="1027004"/>
                  </a:lnTo>
                  <a:lnTo>
                    <a:pt x="19986" y="1001874"/>
                  </a:lnTo>
                  <a:lnTo>
                    <a:pt x="3121" y="967686"/>
                  </a:lnTo>
                  <a:lnTo>
                    <a:pt x="0" y="948790"/>
                  </a:lnTo>
                  <a:lnTo>
                    <a:pt x="0" y="942390"/>
                  </a:lnTo>
                  <a:lnTo>
                    <a:pt x="0" y="91087"/>
                  </a:lnTo>
                  <a:lnTo>
                    <a:pt x="9870" y="54267"/>
                  </a:lnTo>
                  <a:lnTo>
                    <a:pt x="33080" y="24027"/>
                  </a:lnTo>
                  <a:lnTo>
                    <a:pt x="66095" y="4970"/>
                  </a:lnTo>
                  <a:lnTo>
                    <a:pt x="91087" y="0"/>
                  </a:lnTo>
                  <a:lnTo>
                    <a:pt x="2987928" y="0"/>
                  </a:lnTo>
                  <a:lnTo>
                    <a:pt x="3024747" y="9869"/>
                  </a:lnTo>
                  <a:lnTo>
                    <a:pt x="3054988" y="33080"/>
                  </a:lnTo>
                  <a:lnTo>
                    <a:pt x="3074044" y="66095"/>
                  </a:lnTo>
                  <a:lnTo>
                    <a:pt x="3079015" y="91087"/>
                  </a:lnTo>
                  <a:lnTo>
                    <a:pt x="3079015" y="948790"/>
                  </a:lnTo>
                  <a:lnTo>
                    <a:pt x="3069144" y="985611"/>
                  </a:lnTo>
                  <a:lnTo>
                    <a:pt x="3045935" y="1015851"/>
                  </a:lnTo>
                  <a:lnTo>
                    <a:pt x="3012919" y="1034906"/>
                  </a:lnTo>
                  <a:lnTo>
                    <a:pt x="2994267" y="1039253"/>
                  </a:lnTo>
                  <a:lnTo>
                    <a:pt x="2987928" y="103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911" y="4408701"/>
              <a:ext cx="194977" cy="25996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119208" y="4722297"/>
            <a:ext cx="1618615" cy="40068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200" spc="-320" b="1">
                <a:solidFill>
                  <a:srgbClr val="333333"/>
                </a:solidFill>
                <a:latin typeface="Malgun Gothic"/>
                <a:cs typeface="Malgun Gothic"/>
              </a:rPr>
              <a:t>정확한</a:t>
            </a:r>
            <a:r>
              <a:rPr dirty="0" sz="12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45" b="1">
                <a:solidFill>
                  <a:srgbClr val="333333"/>
                </a:solidFill>
                <a:latin typeface="Malgun Gothic"/>
                <a:cs typeface="Malgun Gothic"/>
              </a:rPr>
              <a:t>타겟팅</a:t>
            </a:r>
            <a:endParaRPr sz="12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050" spc="-295">
                <a:solidFill>
                  <a:srgbClr val="4A5462"/>
                </a:solidFill>
                <a:latin typeface="Malgun Gothic"/>
                <a:cs typeface="Malgun Gothic"/>
              </a:rPr>
              <a:t>데이터로</a:t>
            </a:r>
            <a:r>
              <a:rPr dirty="0" sz="1050" spc="-114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5">
                <a:solidFill>
                  <a:srgbClr val="4A5462"/>
                </a:solidFill>
                <a:latin typeface="Malgun Gothic"/>
                <a:cs typeface="Malgun Gothic"/>
              </a:rPr>
              <a:t>증명된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0">
                <a:solidFill>
                  <a:srgbClr val="4A5462"/>
                </a:solidFill>
                <a:latin typeface="Malgun Gothic"/>
                <a:cs typeface="Malgun Gothic"/>
              </a:rPr>
              <a:t>최적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0">
                <a:solidFill>
                  <a:srgbClr val="4A5462"/>
                </a:solidFill>
                <a:latin typeface="Malgun Gothic"/>
                <a:cs typeface="Malgun Gothic"/>
              </a:rPr>
              <a:t>고객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315">
                <a:solidFill>
                  <a:srgbClr val="4A5462"/>
                </a:solidFill>
                <a:latin typeface="Malgun Gothic"/>
                <a:cs typeface="Malgun Gothic"/>
              </a:rPr>
              <a:t>세그먼트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63947" y="4549469"/>
            <a:ext cx="3071495" cy="1040130"/>
            <a:chOff x="3663947" y="4549469"/>
            <a:chExt cx="3071495" cy="1040130"/>
          </a:xfrm>
        </p:grpSpPr>
        <p:sp>
          <p:nvSpPr>
            <p:cNvPr id="9" name="object 9" descr=""/>
            <p:cNvSpPr/>
            <p:nvPr/>
          </p:nvSpPr>
          <p:spPr>
            <a:xfrm>
              <a:off x="3663947" y="4246220"/>
              <a:ext cx="3071495" cy="1040130"/>
            </a:xfrm>
            <a:custGeom>
              <a:avLst/>
              <a:gdLst/>
              <a:ahLst/>
              <a:cxnLst/>
              <a:rect l="l" t="t" r="r" b="b"/>
              <a:pathLst>
                <a:path w="3071495" h="1040129">
                  <a:moveTo>
                    <a:pt x="2979804" y="1039878"/>
                  </a:moveTo>
                  <a:lnTo>
                    <a:pt x="91087" y="1039878"/>
                  </a:lnTo>
                  <a:lnTo>
                    <a:pt x="84747" y="1039253"/>
                  </a:lnTo>
                  <a:lnTo>
                    <a:pt x="48649" y="1027004"/>
                  </a:lnTo>
                  <a:lnTo>
                    <a:pt x="19985" y="1001874"/>
                  </a:lnTo>
                  <a:lnTo>
                    <a:pt x="3121" y="967686"/>
                  </a:lnTo>
                  <a:lnTo>
                    <a:pt x="0" y="948790"/>
                  </a:lnTo>
                  <a:lnTo>
                    <a:pt x="0" y="942390"/>
                  </a:lnTo>
                  <a:lnTo>
                    <a:pt x="0" y="91087"/>
                  </a:lnTo>
                  <a:lnTo>
                    <a:pt x="9870" y="54267"/>
                  </a:lnTo>
                  <a:lnTo>
                    <a:pt x="33080" y="24027"/>
                  </a:lnTo>
                  <a:lnTo>
                    <a:pt x="66095" y="4970"/>
                  </a:lnTo>
                  <a:lnTo>
                    <a:pt x="91087" y="0"/>
                  </a:lnTo>
                  <a:lnTo>
                    <a:pt x="2979804" y="0"/>
                  </a:lnTo>
                  <a:lnTo>
                    <a:pt x="3016624" y="9869"/>
                  </a:lnTo>
                  <a:lnTo>
                    <a:pt x="3046863" y="33080"/>
                  </a:lnTo>
                  <a:lnTo>
                    <a:pt x="3065920" y="66095"/>
                  </a:lnTo>
                  <a:lnTo>
                    <a:pt x="3070891" y="91087"/>
                  </a:lnTo>
                  <a:lnTo>
                    <a:pt x="3070891" y="948790"/>
                  </a:lnTo>
                  <a:lnTo>
                    <a:pt x="3061020" y="985611"/>
                  </a:lnTo>
                  <a:lnTo>
                    <a:pt x="3037811" y="1015851"/>
                  </a:lnTo>
                  <a:lnTo>
                    <a:pt x="3004795" y="1034906"/>
                  </a:lnTo>
                  <a:lnTo>
                    <a:pt x="2986143" y="1039253"/>
                  </a:lnTo>
                  <a:lnTo>
                    <a:pt x="2979804" y="103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1904" y="4408701"/>
              <a:ext cx="194977" cy="25996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4483836" y="4722297"/>
            <a:ext cx="1431925" cy="40068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200" spc="-320" b="1">
                <a:solidFill>
                  <a:srgbClr val="333333"/>
                </a:solidFill>
                <a:latin typeface="Malgun Gothic"/>
                <a:cs typeface="Malgun Gothic"/>
              </a:rPr>
              <a:t>투명한</a:t>
            </a:r>
            <a:r>
              <a:rPr dirty="0" sz="12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00" spc="-25" b="1">
                <a:solidFill>
                  <a:srgbClr val="333333"/>
                </a:solidFill>
                <a:latin typeface="Arial Narrow"/>
                <a:cs typeface="Arial Narrow"/>
              </a:rPr>
              <a:t>ROI</a:t>
            </a:r>
            <a:endParaRPr sz="11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050" spc="-290">
                <a:solidFill>
                  <a:srgbClr val="4A5462"/>
                </a:solidFill>
                <a:latin typeface="Malgun Gothic"/>
                <a:cs typeface="Malgun Gothic"/>
              </a:rPr>
              <a:t>모든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950" spc="-100">
                <a:solidFill>
                  <a:srgbClr val="4A5462"/>
                </a:solidFill>
                <a:latin typeface="MS PGothic"/>
                <a:cs typeface="MS PGothic"/>
              </a:rPr>
              <a:t>PPL</a:t>
            </a:r>
            <a:r>
              <a:rPr dirty="0" sz="1050" spc="-100">
                <a:solidFill>
                  <a:srgbClr val="4A5462"/>
                </a:solidFill>
                <a:latin typeface="Malgun Gothic"/>
                <a:cs typeface="Malgun Gothic"/>
              </a:rPr>
              <a:t>의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0">
                <a:solidFill>
                  <a:srgbClr val="4A5462"/>
                </a:solidFill>
                <a:latin typeface="Malgun Gothic"/>
                <a:cs typeface="Malgun Gothic"/>
              </a:rPr>
              <a:t>성과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5">
                <a:solidFill>
                  <a:srgbClr val="4A5462"/>
                </a:solidFill>
                <a:latin typeface="Malgun Gothic"/>
                <a:cs typeface="Malgun Gothic"/>
              </a:rPr>
              <a:t>데이터로</a:t>
            </a:r>
            <a:r>
              <a:rPr dirty="0" sz="1050" spc="-10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315">
                <a:solidFill>
                  <a:srgbClr val="4A5462"/>
                </a:solidFill>
                <a:latin typeface="Malgun Gothic"/>
                <a:cs typeface="Malgun Gothic"/>
              </a:rPr>
              <a:t>측정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929816" y="4549469"/>
            <a:ext cx="3079115" cy="1040130"/>
            <a:chOff x="6929816" y="4549469"/>
            <a:chExt cx="3079115" cy="1040130"/>
          </a:xfrm>
        </p:grpSpPr>
        <p:sp>
          <p:nvSpPr>
            <p:cNvPr id="13" name="object 13" descr=""/>
            <p:cNvSpPr/>
            <p:nvPr/>
          </p:nvSpPr>
          <p:spPr>
            <a:xfrm>
              <a:off x="6929816" y="4246220"/>
              <a:ext cx="3079115" cy="1040130"/>
            </a:xfrm>
            <a:custGeom>
              <a:avLst/>
              <a:gdLst/>
              <a:ahLst/>
              <a:cxnLst/>
              <a:rect l="l" t="t" r="r" b="b"/>
              <a:pathLst>
                <a:path w="3079115" h="1040129">
                  <a:moveTo>
                    <a:pt x="2987927" y="1039878"/>
                  </a:moveTo>
                  <a:lnTo>
                    <a:pt x="91087" y="1039878"/>
                  </a:lnTo>
                  <a:lnTo>
                    <a:pt x="84747" y="1039253"/>
                  </a:lnTo>
                  <a:lnTo>
                    <a:pt x="48648" y="1027004"/>
                  </a:lnTo>
                  <a:lnTo>
                    <a:pt x="19985" y="1001874"/>
                  </a:lnTo>
                  <a:lnTo>
                    <a:pt x="3121" y="967686"/>
                  </a:lnTo>
                  <a:lnTo>
                    <a:pt x="0" y="948790"/>
                  </a:lnTo>
                  <a:lnTo>
                    <a:pt x="0" y="942390"/>
                  </a:lnTo>
                  <a:lnTo>
                    <a:pt x="0" y="91087"/>
                  </a:lnTo>
                  <a:lnTo>
                    <a:pt x="9869" y="54267"/>
                  </a:lnTo>
                  <a:lnTo>
                    <a:pt x="33079" y="24027"/>
                  </a:lnTo>
                  <a:lnTo>
                    <a:pt x="66094" y="4970"/>
                  </a:lnTo>
                  <a:lnTo>
                    <a:pt x="91087" y="0"/>
                  </a:lnTo>
                  <a:lnTo>
                    <a:pt x="2987927" y="0"/>
                  </a:lnTo>
                  <a:lnTo>
                    <a:pt x="3024746" y="9869"/>
                  </a:lnTo>
                  <a:lnTo>
                    <a:pt x="3054987" y="33080"/>
                  </a:lnTo>
                  <a:lnTo>
                    <a:pt x="3074043" y="66095"/>
                  </a:lnTo>
                  <a:lnTo>
                    <a:pt x="3079015" y="91087"/>
                  </a:lnTo>
                  <a:lnTo>
                    <a:pt x="3079015" y="948790"/>
                  </a:lnTo>
                  <a:lnTo>
                    <a:pt x="3069144" y="985611"/>
                  </a:lnTo>
                  <a:lnTo>
                    <a:pt x="3045934" y="1015851"/>
                  </a:lnTo>
                  <a:lnTo>
                    <a:pt x="3012919" y="1034906"/>
                  </a:lnTo>
                  <a:lnTo>
                    <a:pt x="2994266" y="1039253"/>
                  </a:lnTo>
                  <a:lnTo>
                    <a:pt x="2987927" y="103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0269" y="4408701"/>
              <a:ext cx="146232" cy="25996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547999" y="4722297"/>
            <a:ext cx="1846580" cy="40068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200" spc="-320" b="1">
                <a:solidFill>
                  <a:srgbClr val="333333"/>
                </a:solidFill>
                <a:latin typeface="Malgun Gothic"/>
                <a:cs typeface="Malgun Gothic"/>
              </a:rPr>
              <a:t>지속적인</a:t>
            </a:r>
            <a:r>
              <a:rPr dirty="0" sz="1200" spc="-14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45" b="1">
                <a:solidFill>
                  <a:srgbClr val="333333"/>
                </a:solidFill>
                <a:latin typeface="Malgun Gothic"/>
                <a:cs typeface="Malgun Gothic"/>
              </a:rPr>
              <a:t>최적화</a:t>
            </a:r>
            <a:endParaRPr sz="12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050" spc="-295">
                <a:solidFill>
                  <a:srgbClr val="4A5462"/>
                </a:solidFill>
                <a:latin typeface="Malgun Gothic"/>
                <a:cs typeface="Malgun Gothic"/>
              </a:rPr>
              <a:t>실시간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5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5">
                <a:solidFill>
                  <a:srgbClr val="4A5462"/>
                </a:solidFill>
                <a:latin typeface="Malgun Gothic"/>
                <a:cs typeface="Malgun Gothic"/>
              </a:rPr>
              <a:t>피드백으로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0">
                <a:solidFill>
                  <a:srgbClr val="4A5462"/>
                </a:solidFill>
                <a:latin typeface="Malgun Gothic"/>
                <a:cs typeface="Malgun Gothic"/>
              </a:rPr>
              <a:t>광고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290">
                <a:solidFill>
                  <a:srgbClr val="4A5462"/>
                </a:solidFill>
                <a:latin typeface="Malgun Gothic"/>
                <a:cs typeface="Malgun Gothic"/>
              </a:rPr>
              <a:t>효과</a:t>
            </a:r>
            <a:r>
              <a:rPr dirty="0" sz="105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50" spc="-315">
                <a:solidFill>
                  <a:srgbClr val="4A5462"/>
                </a:solidFill>
                <a:latin typeface="Malgun Gothic"/>
                <a:cs typeface="Malgun Gothic"/>
              </a:rPr>
              <a:t>개선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85664" y="5577606"/>
            <a:ext cx="38328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420" b="1">
                <a:solidFill>
                  <a:srgbClr val="004AAC"/>
                </a:solidFill>
                <a:latin typeface="Malgun Gothic"/>
                <a:cs typeface="Malgun Gothic"/>
              </a:rPr>
              <a:t>데이터의</a:t>
            </a:r>
            <a:r>
              <a:rPr dirty="0" sz="1500" spc="-229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00" spc="-335" b="1">
                <a:solidFill>
                  <a:srgbClr val="004AAC"/>
                </a:solidFill>
                <a:latin typeface="Malgun Gothic"/>
                <a:cs typeface="Malgun Gothic"/>
              </a:rPr>
              <a:t>힘으로</a:t>
            </a:r>
            <a:r>
              <a:rPr dirty="0" sz="1500" spc="-335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00" spc="-145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004AAC"/>
                </a:solidFill>
                <a:latin typeface="Cambria"/>
                <a:cs typeface="Cambria"/>
              </a:rPr>
              <a:t>PPL</a:t>
            </a:r>
            <a:r>
              <a:rPr dirty="0" sz="135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1500" spc="-420" b="1">
                <a:solidFill>
                  <a:srgbClr val="004AAC"/>
                </a:solidFill>
                <a:latin typeface="Malgun Gothic"/>
                <a:cs typeface="Malgun Gothic"/>
              </a:rPr>
              <a:t>시장의</a:t>
            </a:r>
            <a:r>
              <a:rPr dirty="0" sz="1500" spc="-229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00" spc="-420" b="1">
                <a:solidFill>
                  <a:srgbClr val="004AAC"/>
                </a:solidFill>
                <a:latin typeface="Malgun Gothic"/>
                <a:cs typeface="Malgun Gothic"/>
              </a:rPr>
              <a:t>새로운</a:t>
            </a:r>
            <a:r>
              <a:rPr dirty="0" sz="1500" spc="-229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00" spc="-420" b="1">
                <a:solidFill>
                  <a:srgbClr val="004AAC"/>
                </a:solidFill>
                <a:latin typeface="Malgun Gothic"/>
                <a:cs typeface="Malgun Gothic"/>
              </a:rPr>
              <a:t>가능성을</a:t>
            </a:r>
            <a:r>
              <a:rPr dirty="0" sz="1500" spc="-229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00" spc="-385" b="1">
                <a:solidFill>
                  <a:srgbClr val="004AAC"/>
                </a:solidFill>
                <a:latin typeface="Malgun Gothic"/>
                <a:cs typeface="Malgun Gothic"/>
              </a:rPr>
              <a:t>만들어갑니다</a:t>
            </a:r>
            <a:r>
              <a:rPr dirty="0" sz="1500" spc="-385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77254" y="5959976"/>
            <a:ext cx="10585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90">
                <a:solidFill>
                  <a:srgbClr val="6A7280"/>
                </a:solidFill>
                <a:latin typeface="Malgun Gothic"/>
                <a:cs typeface="Malgun Gothic"/>
              </a:rPr>
              <a:t>잠재</a:t>
            </a:r>
            <a:r>
              <a:rPr dirty="0" sz="1050" spc="-105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dirty="0" sz="1050" spc="-220">
                <a:solidFill>
                  <a:srgbClr val="6A7280"/>
                </a:solidFill>
                <a:latin typeface="Malgun Gothic"/>
                <a:cs typeface="Malgun Gothic"/>
              </a:rPr>
              <a:t>시장</a:t>
            </a:r>
            <a:r>
              <a:rPr dirty="0" sz="1050" spc="-220">
                <a:solidFill>
                  <a:srgbClr val="6A7280"/>
                </a:solidFill>
                <a:latin typeface="Cambria"/>
                <a:cs typeface="Cambria"/>
              </a:rPr>
              <a:t>:</a:t>
            </a:r>
            <a:r>
              <a:rPr dirty="0" sz="1050" spc="70">
                <a:solidFill>
                  <a:srgbClr val="6A7280"/>
                </a:solidFill>
                <a:latin typeface="Cambria"/>
                <a:cs typeface="Cambria"/>
              </a:rPr>
              <a:t> </a:t>
            </a:r>
            <a:r>
              <a:rPr dirty="0" sz="950" spc="-30" b="1">
                <a:solidFill>
                  <a:srgbClr val="FF6A00"/>
                </a:solidFill>
                <a:latin typeface="Arial"/>
                <a:cs typeface="Arial"/>
              </a:rPr>
              <a:t>230</a:t>
            </a:r>
            <a:r>
              <a:rPr dirty="0" sz="1050" spc="-30" b="1">
                <a:solidFill>
                  <a:srgbClr val="FF6A00"/>
                </a:solidFill>
                <a:latin typeface="Malgun Gothic"/>
                <a:cs typeface="Malgun Gothic"/>
              </a:rPr>
              <a:t>억</a:t>
            </a:r>
            <a:r>
              <a:rPr dirty="0" sz="105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050" spc="-315" b="1">
                <a:solidFill>
                  <a:srgbClr val="FF6A00"/>
                </a:solidFill>
                <a:latin typeface="Malgun Gothic"/>
                <a:cs typeface="Malgun Gothic"/>
              </a:rPr>
              <a:t>달러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493182" y="5959976"/>
            <a:ext cx="15297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20">
                <a:solidFill>
                  <a:srgbClr val="6A7280"/>
                </a:solidFill>
                <a:latin typeface="Malgun Gothic"/>
                <a:cs typeface="Malgun Gothic"/>
              </a:rPr>
              <a:t>목표</a:t>
            </a:r>
            <a:r>
              <a:rPr dirty="0" sz="1050" spc="-220">
                <a:solidFill>
                  <a:srgbClr val="6A7280"/>
                </a:solidFill>
                <a:latin typeface="Cambria"/>
                <a:cs typeface="Cambria"/>
              </a:rPr>
              <a:t>:</a:t>
            </a:r>
            <a:r>
              <a:rPr dirty="0" sz="1050" spc="70">
                <a:solidFill>
                  <a:srgbClr val="6A7280"/>
                </a:solidFill>
                <a:latin typeface="Cambria"/>
                <a:cs typeface="Cambria"/>
              </a:rPr>
              <a:t> </a:t>
            </a:r>
            <a:r>
              <a:rPr dirty="0" sz="950" spc="-165" b="1">
                <a:solidFill>
                  <a:srgbClr val="FF6A00"/>
                </a:solidFill>
                <a:latin typeface="Arial"/>
                <a:cs typeface="Arial"/>
              </a:rPr>
              <a:t>12</a:t>
            </a:r>
            <a:r>
              <a:rPr dirty="0" sz="1050" spc="-165" b="1">
                <a:solidFill>
                  <a:srgbClr val="FF6A00"/>
                </a:solidFill>
                <a:latin typeface="Malgun Gothic"/>
                <a:cs typeface="Malgun Gothic"/>
              </a:rPr>
              <a:t>개월</a:t>
            </a:r>
            <a:r>
              <a:rPr dirty="0" sz="105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050" spc="-285" b="1">
                <a:solidFill>
                  <a:srgbClr val="FF6A00"/>
                </a:solidFill>
                <a:latin typeface="Malgun Gothic"/>
                <a:cs typeface="Malgun Gothic"/>
              </a:rPr>
              <a:t>내</a:t>
            </a:r>
            <a:r>
              <a:rPr dirty="0" sz="105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050" spc="-290" b="1">
                <a:solidFill>
                  <a:srgbClr val="FF6A00"/>
                </a:solidFill>
                <a:latin typeface="Malgun Gothic"/>
                <a:cs typeface="Malgun Gothic"/>
              </a:rPr>
              <a:t>유료</a:t>
            </a:r>
            <a:r>
              <a:rPr dirty="0" sz="105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050" spc="-295" b="1">
                <a:solidFill>
                  <a:srgbClr val="FF6A00"/>
                </a:solidFill>
                <a:latin typeface="Malgun Gothic"/>
                <a:cs typeface="Malgun Gothic"/>
              </a:rPr>
              <a:t>고객사</a:t>
            </a:r>
            <a:r>
              <a:rPr dirty="0" sz="105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950" spc="-35" b="1">
                <a:solidFill>
                  <a:srgbClr val="FF6A00"/>
                </a:solidFill>
                <a:latin typeface="Arial"/>
                <a:cs typeface="Arial"/>
              </a:rPr>
              <a:t>10</a:t>
            </a:r>
            <a:r>
              <a:rPr dirty="0" sz="1050" spc="-35" b="1">
                <a:solidFill>
                  <a:srgbClr val="FF6A00"/>
                </a:solidFill>
                <a:latin typeface="Malgun Gothic"/>
                <a:cs typeface="Malgun Gothic"/>
              </a:rPr>
              <a:t>곳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14916" y="2209742"/>
            <a:ext cx="8547100" cy="1990725"/>
            <a:chOff x="714916" y="2209742"/>
            <a:chExt cx="8547100" cy="1990725"/>
          </a:xfrm>
        </p:grpSpPr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7367" y="1906493"/>
              <a:ext cx="8124052" cy="162481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14916" y="1995857"/>
              <a:ext cx="2080260" cy="1901189"/>
            </a:xfrm>
            <a:custGeom>
              <a:avLst/>
              <a:gdLst/>
              <a:ahLst/>
              <a:cxnLst/>
              <a:rect l="l" t="t" r="r" b="b"/>
              <a:pathLst>
                <a:path w="2080260" h="1901189">
                  <a:moveTo>
                    <a:pt x="1988669" y="1901028"/>
                  </a:moveTo>
                  <a:lnTo>
                    <a:pt x="91087" y="1901028"/>
                  </a:lnTo>
                  <a:lnTo>
                    <a:pt x="84747" y="1900403"/>
                  </a:lnTo>
                  <a:lnTo>
                    <a:pt x="48649" y="1888154"/>
                  </a:lnTo>
                  <a:lnTo>
                    <a:pt x="19986" y="1863023"/>
                  </a:lnTo>
                  <a:lnTo>
                    <a:pt x="3122" y="1828836"/>
                  </a:lnTo>
                  <a:lnTo>
                    <a:pt x="0" y="1809940"/>
                  </a:lnTo>
                  <a:lnTo>
                    <a:pt x="0" y="1803539"/>
                  </a:lnTo>
                  <a:lnTo>
                    <a:pt x="0" y="91087"/>
                  </a:lnTo>
                  <a:lnTo>
                    <a:pt x="9870" y="54267"/>
                  </a:lnTo>
                  <a:lnTo>
                    <a:pt x="33080" y="24027"/>
                  </a:lnTo>
                  <a:lnTo>
                    <a:pt x="66095" y="4971"/>
                  </a:lnTo>
                  <a:lnTo>
                    <a:pt x="91087" y="0"/>
                  </a:lnTo>
                  <a:lnTo>
                    <a:pt x="1988669" y="0"/>
                  </a:lnTo>
                  <a:lnTo>
                    <a:pt x="2025489" y="9870"/>
                  </a:lnTo>
                  <a:lnTo>
                    <a:pt x="2055729" y="33080"/>
                  </a:lnTo>
                  <a:lnTo>
                    <a:pt x="2074785" y="66095"/>
                  </a:lnTo>
                  <a:lnTo>
                    <a:pt x="2079757" y="91087"/>
                  </a:lnTo>
                  <a:lnTo>
                    <a:pt x="2079757" y="1809940"/>
                  </a:lnTo>
                  <a:lnTo>
                    <a:pt x="2069886" y="1846760"/>
                  </a:lnTo>
                  <a:lnTo>
                    <a:pt x="2046677" y="1877000"/>
                  </a:lnTo>
                  <a:lnTo>
                    <a:pt x="2013661" y="1896056"/>
                  </a:lnTo>
                  <a:lnTo>
                    <a:pt x="1995009" y="1900403"/>
                  </a:lnTo>
                  <a:lnTo>
                    <a:pt x="1988669" y="1901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70453" y="215833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284341" y="568683"/>
                  </a:moveTo>
                  <a:lnTo>
                    <a:pt x="242620" y="565606"/>
                  </a:lnTo>
                  <a:lnTo>
                    <a:pt x="201801" y="556440"/>
                  </a:lnTo>
                  <a:lnTo>
                    <a:pt x="162769" y="541383"/>
                  </a:lnTo>
                  <a:lnTo>
                    <a:pt x="126369" y="520763"/>
                  </a:lnTo>
                  <a:lnTo>
                    <a:pt x="93389" y="495025"/>
                  </a:lnTo>
                  <a:lnTo>
                    <a:pt x="64542" y="464726"/>
                  </a:lnTo>
                  <a:lnTo>
                    <a:pt x="40453" y="430522"/>
                  </a:lnTo>
                  <a:lnTo>
                    <a:pt x="21644" y="393154"/>
                  </a:lnTo>
                  <a:lnTo>
                    <a:pt x="8521" y="353431"/>
                  </a:lnTo>
                  <a:lnTo>
                    <a:pt x="1369" y="312212"/>
                  </a:lnTo>
                  <a:lnTo>
                    <a:pt x="0" y="284341"/>
                  </a:lnTo>
                  <a:lnTo>
                    <a:pt x="85" y="277361"/>
                  </a:lnTo>
                  <a:lnTo>
                    <a:pt x="4185" y="235732"/>
                  </a:lnTo>
                  <a:lnTo>
                    <a:pt x="14351" y="195146"/>
                  </a:lnTo>
                  <a:lnTo>
                    <a:pt x="30359" y="156500"/>
                  </a:lnTo>
                  <a:lnTo>
                    <a:pt x="51869" y="120613"/>
                  </a:lnTo>
                  <a:lnTo>
                    <a:pt x="78406" y="88278"/>
                  </a:lnTo>
                  <a:lnTo>
                    <a:pt x="109407" y="60180"/>
                  </a:lnTo>
                  <a:lnTo>
                    <a:pt x="144188" y="36940"/>
                  </a:lnTo>
                  <a:lnTo>
                    <a:pt x="182010" y="19052"/>
                  </a:lnTo>
                  <a:lnTo>
                    <a:pt x="222040" y="6909"/>
                  </a:lnTo>
                  <a:lnTo>
                    <a:pt x="263426" y="770"/>
                  </a:lnTo>
                  <a:lnTo>
                    <a:pt x="284341" y="0"/>
                  </a:lnTo>
                  <a:lnTo>
                    <a:pt x="291322" y="85"/>
                  </a:lnTo>
                  <a:lnTo>
                    <a:pt x="332951" y="4185"/>
                  </a:lnTo>
                  <a:lnTo>
                    <a:pt x="373536" y="14351"/>
                  </a:lnTo>
                  <a:lnTo>
                    <a:pt x="412183" y="30359"/>
                  </a:lnTo>
                  <a:lnTo>
                    <a:pt x="448069" y="51869"/>
                  </a:lnTo>
                  <a:lnTo>
                    <a:pt x="480405" y="78406"/>
                  </a:lnTo>
                  <a:lnTo>
                    <a:pt x="508502" y="109407"/>
                  </a:lnTo>
                  <a:lnTo>
                    <a:pt x="531742" y="144188"/>
                  </a:lnTo>
                  <a:lnTo>
                    <a:pt x="549631" y="182010"/>
                  </a:lnTo>
                  <a:lnTo>
                    <a:pt x="561774" y="222040"/>
                  </a:lnTo>
                  <a:lnTo>
                    <a:pt x="567913" y="263426"/>
                  </a:lnTo>
                  <a:lnTo>
                    <a:pt x="568683" y="284341"/>
                  </a:lnTo>
                  <a:lnTo>
                    <a:pt x="568598" y="291322"/>
                  </a:lnTo>
                  <a:lnTo>
                    <a:pt x="564497" y="332951"/>
                  </a:lnTo>
                  <a:lnTo>
                    <a:pt x="554331" y="373536"/>
                  </a:lnTo>
                  <a:lnTo>
                    <a:pt x="538323" y="412183"/>
                  </a:lnTo>
                  <a:lnTo>
                    <a:pt x="516814" y="448069"/>
                  </a:lnTo>
                  <a:lnTo>
                    <a:pt x="490277" y="480405"/>
                  </a:lnTo>
                  <a:lnTo>
                    <a:pt x="459276" y="508502"/>
                  </a:lnTo>
                  <a:lnTo>
                    <a:pt x="424495" y="531742"/>
                  </a:lnTo>
                  <a:lnTo>
                    <a:pt x="386673" y="549631"/>
                  </a:lnTo>
                  <a:lnTo>
                    <a:pt x="346643" y="561774"/>
                  </a:lnTo>
                  <a:lnTo>
                    <a:pt x="305257" y="567913"/>
                  </a:lnTo>
                  <a:lnTo>
                    <a:pt x="284341" y="568683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934" y="2296447"/>
              <a:ext cx="243721" cy="29246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441505" y="2743933"/>
            <a:ext cx="625475" cy="97726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69215" indent="113664">
              <a:lnSpc>
                <a:spcPct val="100000"/>
              </a:lnSpc>
              <a:spcBef>
                <a:spcPts val="820"/>
              </a:spcBef>
            </a:pPr>
            <a:r>
              <a:rPr dirty="0" sz="1350" spc="-380" b="1">
                <a:solidFill>
                  <a:srgbClr val="333333"/>
                </a:solidFill>
                <a:latin typeface="Malgun Gothic"/>
                <a:cs typeface="Malgun Gothic"/>
              </a:rPr>
              <a:t>과거</a:t>
            </a:r>
            <a:endParaRPr sz="1350">
              <a:latin typeface="Malgun Gothic"/>
              <a:cs typeface="Malgun Gothic"/>
            </a:endParaRPr>
          </a:p>
          <a:p>
            <a:pPr algn="just" marL="12700" marR="5080" indent="56515">
              <a:lnSpc>
                <a:spcPct val="106600"/>
              </a:lnSpc>
              <a:spcBef>
                <a:spcPts val="545"/>
              </a:spcBef>
            </a:pPr>
            <a:r>
              <a:rPr dirty="0" sz="1200" spc="-690">
                <a:solidFill>
                  <a:srgbClr val="4A5462"/>
                </a:solidFill>
                <a:latin typeface="Malgun Gothic"/>
                <a:cs typeface="Malgun Gothic"/>
              </a:rPr>
              <a:t>감에</a:t>
            </a:r>
            <a:r>
              <a:rPr dirty="0" sz="1200" spc="80">
                <a:solidFill>
                  <a:srgbClr val="4A5462"/>
                </a:solidFill>
                <a:latin typeface="Malgun Gothic"/>
                <a:cs typeface="Malgun Gothic"/>
              </a:rPr>
              <a:t>  </a:t>
            </a:r>
            <a:r>
              <a:rPr dirty="0" sz="1200" spc="-355">
                <a:solidFill>
                  <a:srgbClr val="4A5462"/>
                </a:solidFill>
                <a:latin typeface="Malgun Gothic"/>
                <a:cs typeface="Malgun Gothic"/>
              </a:rPr>
              <a:t>의존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40">
                <a:solidFill>
                  <a:srgbClr val="4A5462"/>
                </a:solidFill>
                <a:latin typeface="Malgun Gothic"/>
                <a:cs typeface="Malgun Gothic"/>
              </a:rPr>
              <a:t>불확실성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4A5462"/>
                </a:solidFill>
                <a:latin typeface="Malgun Gothic"/>
                <a:cs typeface="Malgun Gothic"/>
              </a:rPr>
              <a:t>분석의</a:t>
            </a:r>
            <a:r>
              <a:rPr dirty="0" sz="120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4A5462"/>
                </a:solidFill>
                <a:latin typeface="Malgun Gothic"/>
                <a:cs typeface="Malgun Gothic"/>
              </a:rPr>
              <a:t>부재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794673" y="2299106"/>
            <a:ext cx="2080260" cy="1901189"/>
            <a:chOff x="2794673" y="2299106"/>
            <a:chExt cx="2080260" cy="1901189"/>
          </a:xfrm>
        </p:grpSpPr>
        <p:sp>
          <p:nvSpPr>
            <p:cNvPr id="26" name="object 26" descr=""/>
            <p:cNvSpPr/>
            <p:nvPr/>
          </p:nvSpPr>
          <p:spPr>
            <a:xfrm>
              <a:off x="2794673" y="1995857"/>
              <a:ext cx="2080260" cy="1901189"/>
            </a:xfrm>
            <a:custGeom>
              <a:avLst/>
              <a:gdLst/>
              <a:ahLst/>
              <a:cxnLst/>
              <a:rect l="l" t="t" r="r" b="b"/>
              <a:pathLst>
                <a:path w="2080260" h="1901189">
                  <a:moveTo>
                    <a:pt x="1988669" y="1901028"/>
                  </a:moveTo>
                  <a:lnTo>
                    <a:pt x="91087" y="1901028"/>
                  </a:lnTo>
                  <a:lnTo>
                    <a:pt x="84747" y="1900403"/>
                  </a:lnTo>
                  <a:lnTo>
                    <a:pt x="48649" y="1888154"/>
                  </a:lnTo>
                  <a:lnTo>
                    <a:pt x="19986" y="1863023"/>
                  </a:lnTo>
                  <a:lnTo>
                    <a:pt x="3121" y="1828836"/>
                  </a:lnTo>
                  <a:lnTo>
                    <a:pt x="0" y="1809940"/>
                  </a:lnTo>
                  <a:lnTo>
                    <a:pt x="0" y="1803539"/>
                  </a:lnTo>
                  <a:lnTo>
                    <a:pt x="0" y="91087"/>
                  </a:lnTo>
                  <a:lnTo>
                    <a:pt x="9870" y="54267"/>
                  </a:lnTo>
                  <a:lnTo>
                    <a:pt x="33080" y="24027"/>
                  </a:lnTo>
                  <a:lnTo>
                    <a:pt x="66095" y="4971"/>
                  </a:lnTo>
                  <a:lnTo>
                    <a:pt x="91087" y="0"/>
                  </a:lnTo>
                  <a:lnTo>
                    <a:pt x="1988669" y="0"/>
                  </a:lnTo>
                  <a:lnTo>
                    <a:pt x="2025489" y="9870"/>
                  </a:lnTo>
                  <a:lnTo>
                    <a:pt x="2055730" y="33080"/>
                  </a:lnTo>
                  <a:lnTo>
                    <a:pt x="2074786" y="66095"/>
                  </a:lnTo>
                  <a:lnTo>
                    <a:pt x="2079757" y="91087"/>
                  </a:lnTo>
                  <a:lnTo>
                    <a:pt x="2079757" y="1809940"/>
                  </a:lnTo>
                  <a:lnTo>
                    <a:pt x="2069886" y="1846760"/>
                  </a:lnTo>
                  <a:lnTo>
                    <a:pt x="2046677" y="1877000"/>
                  </a:lnTo>
                  <a:lnTo>
                    <a:pt x="2013661" y="1896056"/>
                  </a:lnTo>
                  <a:lnTo>
                    <a:pt x="1995009" y="1900403"/>
                  </a:lnTo>
                  <a:lnTo>
                    <a:pt x="1988669" y="1901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50210" y="215833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284341" y="568683"/>
                  </a:moveTo>
                  <a:lnTo>
                    <a:pt x="242620" y="565606"/>
                  </a:lnTo>
                  <a:lnTo>
                    <a:pt x="201801" y="556440"/>
                  </a:lnTo>
                  <a:lnTo>
                    <a:pt x="162769" y="541383"/>
                  </a:lnTo>
                  <a:lnTo>
                    <a:pt x="126369" y="520763"/>
                  </a:lnTo>
                  <a:lnTo>
                    <a:pt x="93389" y="495025"/>
                  </a:lnTo>
                  <a:lnTo>
                    <a:pt x="64542" y="464726"/>
                  </a:lnTo>
                  <a:lnTo>
                    <a:pt x="40453" y="430522"/>
                  </a:lnTo>
                  <a:lnTo>
                    <a:pt x="21643" y="393154"/>
                  </a:lnTo>
                  <a:lnTo>
                    <a:pt x="8521" y="353431"/>
                  </a:lnTo>
                  <a:lnTo>
                    <a:pt x="1369" y="312212"/>
                  </a:lnTo>
                  <a:lnTo>
                    <a:pt x="0" y="284341"/>
                  </a:lnTo>
                  <a:lnTo>
                    <a:pt x="85" y="277361"/>
                  </a:lnTo>
                  <a:lnTo>
                    <a:pt x="4185" y="235732"/>
                  </a:lnTo>
                  <a:lnTo>
                    <a:pt x="14351" y="195146"/>
                  </a:lnTo>
                  <a:lnTo>
                    <a:pt x="30359" y="156500"/>
                  </a:lnTo>
                  <a:lnTo>
                    <a:pt x="51869" y="120613"/>
                  </a:lnTo>
                  <a:lnTo>
                    <a:pt x="78406" y="88278"/>
                  </a:lnTo>
                  <a:lnTo>
                    <a:pt x="109407" y="60180"/>
                  </a:lnTo>
                  <a:lnTo>
                    <a:pt x="144188" y="36940"/>
                  </a:lnTo>
                  <a:lnTo>
                    <a:pt x="182010" y="19052"/>
                  </a:lnTo>
                  <a:lnTo>
                    <a:pt x="222040" y="6909"/>
                  </a:lnTo>
                  <a:lnTo>
                    <a:pt x="263426" y="770"/>
                  </a:lnTo>
                  <a:lnTo>
                    <a:pt x="284341" y="0"/>
                  </a:lnTo>
                  <a:lnTo>
                    <a:pt x="291322" y="85"/>
                  </a:lnTo>
                  <a:lnTo>
                    <a:pt x="332951" y="4185"/>
                  </a:lnTo>
                  <a:lnTo>
                    <a:pt x="373536" y="14351"/>
                  </a:lnTo>
                  <a:lnTo>
                    <a:pt x="412182" y="30359"/>
                  </a:lnTo>
                  <a:lnTo>
                    <a:pt x="448069" y="51869"/>
                  </a:lnTo>
                  <a:lnTo>
                    <a:pt x="480405" y="78406"/>
                  </a:lnTo>
                  <a:lnTo>
                    <a:pt x="508503" y="109407"/>
                  </a:lnTo>
                  <a:lnTo>
                    <a:pt x="531742" y="144188"/>
                  </a:lnTo>
                  <a:lnTo>
                    <a:pt x="549631" y="182010"/>
                  </a:lnTo>
                  <a:lnTo>
                    <a:pt x="561774" y="222040"/>
                  </a:lnTo>
                  <a:lnTo>
                    <a:pt x="567913" y="263426"/>
                  </a:lnTo>
                  <a:lnTo>
                    <a:pt x="568683" y="284341"/>
                  </a:lnTo>
                  <a:lnTo>
                    <a:pt x="568598" y="291322"/>
                  </a:lnTo>
                  <a:lnTo>
                    <a:pt x="564497" y="332951"/>
                  </a:lnTo>
                  <a:lnTo>
                    <a:pt x="554331" y="373536"/>
                  </a:lnTo>
                  <a:lnTo>
                    <a:pt x="538323" y="412183"/>
                  </a:lnTo>
                  <a:lnTo>
                    <a:pt x="516813" y="448069"/>
                  </a:lnTo>
                  <a:lnTo>
                    <a:pt x="490277" y="480405"/>
                  </a:lnTo>
                  <a:lnTo>
                    <a:pt x="459276" y="508502"/>
                  </a:lnTo>
                  <a:lnTo>
                    <a:pt x="424494" y="531742"/>
                  </a:lnTo>
                  <a:lnTo>
                    <a:pt x="386672" y="549631"/>
                  </a:lnTo>
                  <a:lnTo>
                    <a:pt x="346643" y="561774"/>
                  </a:lnTo>
                  <a:lnTo>
                    <a:pt x="305257" y="567913"/>
                  </a:lnTo>
                  <a:lnTo>
                    <a:pt x="284341" y="568683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464394" y="2743933"/>
            <a:ext cx="739140" cy="97726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dirty="0" sz="1350" spc="-380" b="1">
                <a:solidFill>
                  <a:srgbClr val="333333"/>
                </a:solidFill>
                <a:latin typeface="Malgun Gothic"/>
                <a:cs typeface="Malgun Gothic"/>
              </a:rPr>
              <a:t>미래</a:t>
            </a:r>
            <a:endParaRPr sz="1350">
              <a:latin typeface="Malgun Gothic"/>
              <a:cs typeface="Malgun Gothic"/>
            </a:endParaRPr>
          </a:p>
          <a:p>
            <a:pPr algn="ctr" marL="12700" marR="5080">
              <a:lnSpc>
                <a:spcPct val="106600"/>
              </a:lnSpc>
              <a:spcBef>
                <a:spcPts val="545"/>
              </a:spcBef>
            </a:pPr>
            <a:r>
              <a:rPr dirty="0" sz="1200" spc="-320">
                <a:solidFill>
                  <a:srgbClr val="2562EB"/>
                </a:solidFill>
                <a:latin typeface="Malgun Gothic"/>
                <a:cs typeface="Malgun Gothic"/>
              </a:rPr>
              <a:t>데이터로</a:t>
            </a:r>
            <a:r>
              <a:rPr dirty="0" sz="1200" spc="-145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2562EB"/>
                </a:solidFill>
                <a:latin typeface="Malgun Gothic"/>
                <a:cs typeface="Malgun Gothic"/>
              </a:rPr>
              <a:t>증명</a:t>
            </a:r>
            <a:r>
              <a:rPr dirty="0" sz="1200" spc="50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2562EB"/>
                </a:solidFill>
                <a:latin typeface="Malgun Gothic"/>
                <a:cs typeface="Malgun Gothic"/>
              </a:rPr>
              <a:t>예측</a:t>
            </a:r>
            <a:r>
              <a:rPr dirty="0" sz="1200" spc="-155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2562EB"/>
                </a:solidFill>
                <a:latin typeface="Malgun Gothic"/>
                <a:cs typeface="Malgun Gothic"/>
              </a:rPr>
              <a:t>가능</a:t>
            </a:r>
            <a:r>
              <a:rPr dirty="0" sz="1200" spc="50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2562EB"/>
                </a:solidFill>
                <a:latin typeface="Malgun Gothic"/>
                <a:cs typeface="Malgun Gothic"/>
              </a:rPr>
              <a:t>과학적</a:t>
            </a:r>
            <a:r>
              <a:rPr dirty="0" sz="1200" spc="-15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2562EB"/>
                </a:solidFill>
                <a:latin typeface="Malgun Gothic"/>
                <a:cs typeface="Malgun Gothic"/>
              </a:rPr>
              <a:t>접근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5874" y="533399"/>
            <a:ext cx="571500" cy="571500"/>
            <a:chOff x="5095874" y="533399"/>
            <a:chExt cx="571500" cy="571500"/>
          </a:xfrm>
        </p:grpSpPr>
        <p:sp>
          <p:nvSpPr>
            <p:cNvPr id="3" name="object 3" descr=""/>
            <p:cNvSpPr/>
            <p:nvPr/>
          </p:nvSpPr>
          <p:spPr>
            <a:xfrm>
              <a:off x="5095874" y="533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9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0649" y="647699"/>
              <a:ext cx="361949" cy="34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05883" y="370621"/>
            <a:ext cx="1317625" cy="8115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100" spc="-105" b="0">
                <a:latin typeface="Segoe UI Symbol"/>
                <a:cs typeface="Segoe UI Symbol"/>
              </a:rPr>
              <a:t>Q</a:t>
            </a:r>
            <a:r>
              <a:rPr dirty="0" sz="5150" spc="-105">
                <a:latin typeface="Comic Sans MS"/>
                <a:cs typeface="Comic Sans MS"/>
              </a:rPr>
              <a:t>&amp;</a:t>
            </a:r>
            <a:r>
              <a:rPr dirty="0" sz="5100" spc="-105" b="0">
                <a:latin typeface="Segoe UI Symbol"/>
                <a:cs typeface="Segoe UI Symbol"/>
              </a:rPr>
              <a:t>A</a:t>
            </a:r>
            <a:endParaRPr sz="5100">
              <a:latin typeface="Segoe UI Symbol"/>
              <a:cs typeface="Segoe UI 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36467" y="1529308"/>
            <a:ext cx="1739264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-850" b="1">
                <a:solidFill>
                  <a:srgbClr val="004AAC"/>
                </a:solidFill>
                <a:latin typeface="Malgun Gothic"/>
                <a:cs typeface="Malgun Gothic"/>
              </a:rPr>
              <a:t>감사합니다</a:t>
            </a:r>
            <a:r>
              <a:rPr dirty="0" sz="3500" spc="-85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7199" y="2600324"/>
            <a:ext cx="2590800" cy="3190875"/>
            <a:chOff x="457199" y="2600324"/>
            <a:chExt cx="2590800" cy="3190875"/>
          </a:xfrm>
        </p:grpSpPr>
        <p:sp>
          <p:nvSpPr>
            <p:cNvPr id="8" name="object 8" descr=""/>
            <p:cNvSpPr/>
            <p:nvPr/>
          </p:nvSpPr>
          <p:spPr>
            <a:xfrm>
              <a:off x="457199" y="2600324"/>
              <a:ext cx="2590800" cy="3190875"/>
            </a:xfrm>
            <a:custGeom>
              <a:avLst/>
              <a:gdLst/>
              <a:ahLst/>
              <a:cxnLst/>
              <a:rect l="l" t="t" r="r" b="b"/>
              <a:pathLst>
                <a:path w="2590800" h="3190875">
                  <a:moveTo>
                    <a:pt x="2484004" y="3190874"/>
                  </a:moveTo>
                  <a:lnTo>
                    <a:pt x="106794" y="3190874"/>
                  </a:lnTo>
                  <a:lnTo>
                    <a:pt x="99361" y="3190142"/>
                  </a:lnTo>
                  <a:lnTo>
                    <a:pt x="57038" y="3175780"/>
                  </a:lnTo>
                  <a:lnTo>
                    <a:pt x="23432" y="3146315"/>
                  </a:lnTo>
                  <a:lnTo>
                    <a:pt x="3660" y="3106233"/>
                  </a:lnTo>
                  <a:lnTo>
                    <a:pt x="0" y="3084079"/>
                  </a:lnTo>
                  <a:lnTo>
                    <a:pt x="0" y="307657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484004" y="0"/>
                  </a:lnTo>
                  <a:lnTo>
                    <a:pt x="2527173" y="11572"/>
                  </a:lnTo>
                  <a:lnTo>
                    <a:pt x="2562628" y="38784"/>
                  </a:lnTo>
                  <a:lnTo>
                    <a:pt x="2584970" y="77492"/>
                  </a:lnTo>
                  <a:lnTo>
                    <a:pt x="2590799" y="106794"/>
                  </a:lnTo>
                  <a:lnTo>
                    <a:pt x="2590799" y="3084079"/>
                  </a:lnTo>
                  <a:lnTo>
                    <a:pt x="2579226" y="3127248"/>
                  </a:lnTo>
                  <a:lnTo>
                    <a:pt x="2552014" y="3162703"/>
                  </a:lnTo>
                  <a:lnTo>
                    <a:pt x="2513306" y="3185045"/>
                  </a:lnTo>
                  <a:lnTo>
                    <a:pt x="2491437" y="3190142"/>
                  </a:lnTo>
                  <a:lnTo>
                    <a:pt x="2484004" y="3190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66849" y="28289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4" y="2962274"/>
              <a:ext cx="171449" cy="3047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58837" y="3415239"/>
            <a:ext cx="1786255" cy="69151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905"/>
              </a:spcBef>
            </a:pPr>
            <a:r>
              <a:rPr dirty="0" sz="1750" spc="-500" b="1">
                <a:solidFill>
                  <a:srgbClr val="333333"/>
                </a:solidFill>
                <a:latin typeface="Malgun Gothic"/>
                <a:cs typeface="Malgun Gothic"/>
              </a:rPr>
              <a:t>회사명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55">
                <a:solidFill>
                  <a:srgbClr val="4A5462"/>
                </a:solidFill>
                <a:latin typeface="Arial Narrow"/>
                <a:cs typeface="Arial Narrow"/>
              </a:rPr>
              <a:t>PPL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추천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플랫폼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352799" y="2600324"/>
            <a:ext cx="2590800" cy="3190875"/>
            <a:chOff x="3352799" y="2600324"/>
            <a:chExt cx="2590800" cy="3190875"/>
          </a:xfrm>
        </p:grpSpPr>
        <p:sp>
          <p:nvSpPr>
            <p:cNvPr id="13" name="object 13" descr=""/>
            <p:cNvSpPr/>
            <p:nvPr/>
          </p:nvSpPr>
          <p:spPr>
            <a:xfrm>
              <a:off x="3352799" y="2600324"/>
              <a:ext cx="2590800" cy="3190875"/>
            </a:xfrm>
            <a:custGeom>
              <a:avLst/>
              <a:gdLst/>
              <a:ahLst/>
              <a:cxnLst/>
              <a:rect l="l" t="t" r="r" b="b"/>
              <a:pathLst>
                <a:path w="2590800" h="3190875">
                  <a:moveTo>
                    <a:pt x="2484004" y="3190874"/>
                  </a:moveTo>
                  <a:lnTo>
                    <a:pt x="106795" y="3190874"/>
                  </a:lnTo>
                  <a:lnTo>
                    <a:pt x="99361" y="3190142"/>
                  </a:lnTo>
                  <a:lnTo>
                    <a:pt x="57038" y="3175780"/>
                  </a:lnTo>
                  <a:lnTo>
                    <a:pt x="23432" y="3146315"/>
                  </a:lnTo>
                  <a:lnTo>
                    <a:pt x="3660" y="3106233"/>
                  </a:lnTo>
                  <a:lnTo>
                    <a:pt x="0" y="3084079"/>
                  </a:lnTo>
                  <a:lnTo>
                    <a:pt x="0" y="307657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484004" y="0"/>
                  </a:lnTo>
                  <a:lnTo>
                    <a:pt x="2527173" y="11572"/>
                  </a:lnTo>
                  <a:lnTo>
                    <a:pt x="2562628" y="38784"/>
                  </a:lnTo>
                  <a:lnTo>
                    <a:pt x="2584970" y="77492"/>
                  </a:lnTo>
                  <a:lnTo>
                    <a:pt x="2590799" y="106794"/>
                  </a:lnTo>
                  <a:lnTo>
                    <a:pt x="2590799" y="3084079"/>
                  </a:lnTo>
                  <a:lnTo>
                    <a:pt x="2579226" y="3127248"/>
                  </a:lnTo>
                  <a:lnTo>
                    <a:pt x="2552014" y="3162703"/>
                  </a:lnTo>
                  <a:lnTo>
                    <a:pt x="2513306" y="3185045"/>
                  </a:lnTo>
                  <a:lnTo>
                    <a:pt x="2491437" y="3190142"/>
                  </a:lnTo>
                  <a:lnTo>
                    <a:pt x="2484004" y="3190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62449" y="28289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950" y="2962274"/>
              <a:ext cx="200024" cy="3047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216400" y="3415239"/>
            <a:ext cx="860425" cy="69151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905"/>
              </a:spcBef>
            </a:pPr>
            <a:r>
              <a:rPr dirty="0" sz="1750" spc="-500" b="1">
                <a:solidFill>
                  <a:srgbClr val="333333"/>
                </a:solidFill>
                <a:latin typeface="Malgun Gothic"/>
                <a:cs typeface="Malgun Gothic"/>
              </a:rPr>
              <a:t>담당자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홍길동</a:t>
            </a:r>
            <a:r>
              <a:rPr dirty="0" sz="1400" spc="-15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>
                <a:solidFill>
                  <a:srgbClr val="4A5462"/>
                </a:solidFill>
                <a:latin typeface="Arial"/>
                <a:cs typeface="Arial"/>
              </a:rPr>
              <a:t>/</a:t>
            </a:r>
            <a:r>
              <a:rPr dirty="0" sz="1250" spc="-5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50" spc="40">
                <a:solidFill>
                  <a:srgbClr val="4A5462"/>
                </a:solidFill>
                <a:latin typeface="Arial Narrow"/>
                <a:cs typeface="Arial Narrow"/>
              </a:rPr>
              <a:t>CEO</a:t>
            </a:r>
            <a:endParaRPr sz="1250">
              <a:latin typeface="Arial Narrow"/>
              <a:cs typeface="Arial Narrow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48398" y="2600324"/>
            <a:ext cx="2590800" cy="3190875"/>
            <a:chOff x="6248398" y="2600324"/>
            <a:chExt cx="2590800" cy="3190875"/>
          </a:xfrm>
        </p:grpSpPr>
        <p:sp>
          <p:nvSpPr>
            <p:cNvPr id="18" name="object 18" descr=""/>
            <p:cNvSpPr/>
            <p:nvPr/>
          </p:nvSpPr>
          <p:spPr>
            <a:xfrm>
              <a:off x="6248398" y="2600324"/>
              <a:ext cx="2590800" cy="3190875"/>
            </a:xfrm>
            <a:custGeom>
              <a:avLst/>
              <a:gdLst/>
              <a:ahLst/>
              <a:cxnLst/>
              <a:rect l="l" t="t" r="r" b="b"/>
              <a:pathLst>
                <a:path w="2590800" h="3190875">
                  <a:moveTo>
                    <a:pt x="2484005" y="3190874"/>
                  </a:moveTo>
                  <a:lnTo>
                    <a:pt x="106795" y="3190874"/>
                  </a:lnTo>
                  <a:lnTo>
                    <a:pt x="99362" y="3190142"/>
                  </a:lnTo>
                  <a:lnTo>
                    <a:pt x="57038" y="3175780"/>
                  </a:lnTo>
                  <a:lnTo>
                    <a:pt x="23432" y="3146315"/>
                  </a:lnTo>
                  <a:lnTo>
                    <a:pt x="3659" y="3106233"/>
                  </a:lnTo>
                  <a:lnTo>
                    <a:pt x="0" y="3084079"/>
                  </a:lnTo>
                  <a:lnTo>
                    <a:pt x="0" y="3076574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5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484005" y="0"/>
                  </a:lnTo>
                  <a:lnTo>
                    <a:pt x="2527174" y="11572"/>
                  </a:lnTo>
                  <a:lnTo>
                    <a:pt x="2562628" y="38784"/>
                  </a:lnTo>
                  <a:lnTo>
                    <a:pt x="2584971" y="77492"/>
                  </a:lnTo>
                  <a:lnTo>
                    <a:pt x="2590799" y="106794"/>
                  </a:lnTo>
                  <a:lnTo>
                    <a:pt x="2590799" y="3084079"/>
                  </a:lnTo>
                  <a:lnTo>
                    <a:pt x="2579226" y="3127248"/>
                  </a:lnTo>
                  <a:lnTo>
                    <a:pt x="2552014" y="3162703"/>
                  </a:lnTo>
                  <a:lnTo>
                    <a:pt x="2513306" y="3185045"/>
                  </a:lnTo>
                  <a:lnTo>
                    <a:pt x="2491437" y="3190142"/>
                  </a:lnTo>
                  <a:lnTo>
                    <a:pt x="2484005" y="3190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58049" y="28289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6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9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5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9499" y="2962274"/>
              <a:ext cx="228599" cy="3047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026275" y="3383962"/>
            <a:ext cx="1032510" cy="71945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155"/>
              </a:spcBef>
            </a:pPr>
            <a:r>
              <a:rPr dirty="0" sz="1750" spc="-500" b="1">
                <a:solidFill>
                  <a:srgbClr val="333333"/>
                </a:solidFill>
                <a:latin typeface="Malgun Gothic"/>
                <a:cs typeface="Malgun Gothic"/>
              </a:rPr>
              <a:t>연락처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dirty="0" sz="1250">
                <a:solidFill>
                  <a:srgbClr val="4A5462"/>
                </a:solidFill>
                <a:latin typeface="Arial"/>
                <a:cs typeface="Arial"/>
              </a:rPr>
              <a:t>02-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1234-</a:t>
            </a:r>
            <a:r>
              <a:rPr dirty="0" sz="1250" spc="-20">
                <a:solidFill>
                  <a:srgbClr val="4A5462"/>
                </a:solidFill>
                <a:latin typeface="Arial"/>
                <a:cs typeface="Arial"/>
              </a:rPr>
              <a:t>5678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143998" y="2600324"/>
            <a:ext cx="2590800" cy="3190875"/>
            <a:chOff x="9143998" y="2600324"/>
            <a:chExt cx="2590800" cy="3190875"/>
          </a:xfrm>
        </p:grpSpPr>
        <p:sp>
          <p:nvSpPr>
            <p:cNvPr id="23" name="object 23" descr=""/>
            <p:cNvSpPr/>
            <p:nvPr/>
          </p:nvSpPr>
          <p:spPr>
            <a:xfrm>
              <a:off x="9143998" y="2600324"/>
              <a:ext cx="2590800" cy="3190875"/>
            </a:xfrm>
            <a:custGeom>
              <a:avLst/>
              <a:gdLst/>
              <a:ahLst/>
              <a:cxnLst/>
              <a:rect l="l" t="t" r="r" b="b"/>
              <a:pathLst>
                <a:path w="2590800" h="3190875">
                  <a:moveTo>
                    <a:pt x="2484004" y="3190874"/>
                  </a:moveTo>
                  <a:lnTo>
                    <a:pt x="106795" y="3190874"/>
                  </a:lnTo>
                  <a:lnTo>
                    <a:pt x="99361" y="3190142"/>
                  </a:lnTo>
                  <a:lnTo>
                    <a:pt x="57038" y="3175780"/>
                  </a:lnTo>
                  <a:lnTo>
                    <a:pt x="23432" y="3146315"/>
                  </a:lnTo>
                  <a:lnTo>
                    <a:pt x="3659" y="3106233"/>
                  </a:lnTo>
                  <a:lnTo>
                    <a:pt x="0" y="3084079"/>
                  </a:lnTo>
                  <a:lnTo>
                    <a:pt x="0" y="3076574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484004" y="0"/>
                  </a:lnTo>
                  <a:lnTo>
                    <a:pt x="2527172" y="11572"/>
                  </a:lnTo>
                  <a:lnTo>
                    <a:pt x="2562628" y="38784"/>
                  </a:lnTo>
                  <a:lnTo>
                    <a:pt x="2584970" y="77492"/>
                  </a:lnTo>
                  <a:lnTo>
                    <a:pt x="2590800" y="106794"/>
                  </a:lnTo>
                  <a:lnTo>
                    <a:pt x="2590800" y="3084079"/>
                  </a:lnTo>
                  <a:lnTo>
                    <a:pt x="2579226" y="3127248"/>
                  </a:lnTo>
                  <a:lnTo>
                    <a:pt x="2552014" y="3162703"/>
                  </a:lnTo>
                  <a:lnTo>
                    <a:pt x="2513306" y="3185045"/>
                  </a:lnTo>
                  <a:lnTo>
                    <a:pt x="2491436" y="3190142"/>
                  </a:lnTo>
                  <a:lnTo>
                    <a:pt x="2484004" y="3190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153648" y="28289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3" y="467027"/>
                  </a:lnTo>
                  <a:lnTo>
                    <a:pt x="40654" y="432654"/>
                  </a:lnTo>
                  <a:lnTo>
                    <a:pt x="21751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2" y="151048"/>
                  </a:lnTo>
                  <a:lnTo>
                    <a:pt x="56233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49" y="33740"/>
                  </a:lnTo>
                  <a:lnTo>
                    <a:pt x="455971" y="56232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49" y="537758"/>
                  </a:lnTo>
                  <a:lnTo>
                    <a:pt x="382015" y="554796"/>
                  </a:lnTo>
                  <a:lnTo>
                    <a:pt x="341495" y="566009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5099" y="2962274"/>
              <a:ext cx="228599" cy="3047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621836" y="3489611"/>
            <a:ext cx="1638935" cy="6273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750" spc="-500" b="1">
                <a:solidFill>
                  <a:srgbClr val="333333"/>
                </a:solidFill>
                <a:latin typeface="Malgun Gothic"/>
                <a:cs typeface="Malgun Gothic"/>
              </a:rPr>
              <a:t>이메일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1400" spc="-40">
                <a:solidFill>
                  <a:srgbClr val="4A5462"/>
                </a:solidFill>
                <a:latin typeface="Rockwell"/>
                <a:cs typeface="Rockwell"/>
              </a:rPr>
              <a:t>c</a:t>
            </a:r>
            <a:r>
              <a:rPr dirty="0" sz="1200" spc="-40">
                <a:solidFill>
                  <a:srgbClr val="4A5462"/>
                </a:solidFill>
                <a:latin typeface="Arial"/>
                <a:cs typeface="Arial"/>
              </a:rPr>
              <a:t>ont</a:t>
            </a:r>
            <a:r>
              <a:rPr dirty="0" sz="1400" spc="-40">
                <a:solidFill>
                  <a:srgbClr val="4A5462"/>
                </a:solidFill>
                <a:latin typeface="Rockwell"/>
                <a:cs typeface="Rockwell"/>
              </a:rPr>
              <a:t>ac</a:t>
            </a:r>
            <a:r>
              <a:rPr dirty="0" sz="1200" spc="-40">
                <a:solidFill>
                  <a:srgbClr val="4A5462"/>
                </a:solidFill>
                <a:latin typeface="Arial"/>
                <a:cs typeface="Arial"/>
              </a:rPr>
              <a:t>t</a:t>
            </a:r>
            <a:r>
              <a:rPr dirty="0" sz="1250" spc="-40">
                <a:solidFill>
                  <a:srgbClr val="4A5462"/>
                </a:solidFill>
                <a:latin typeface="Cambria"/>
                <a:cs typeface="Cambria"/>
              </a:rPr>
              <a:t>@</a:t>
            </a:r>
            <a:r>
              <a:rPr dirty="0" sz="1400" spc="-40">
                <a:solidFill>
                  <a:srgbClr val="4A5462"/>
                </a:solidFill>
                <a:latin typeface="Rockwell"/>
                <a:cs typeface="Rockwell"/>
              </a:rPr>
              <a:t>c</a:t>
            </a:r>
            <a:r>
              <a:rPr dirty="0" sz="1200" spc="-40">
                <a:solidFill>
                  <a:srgbClr val="4A5462"/>
                </a:solidFill>
                <a:latin typeface="Arial"/>
                <a:cs typeface="Arial"/>
              </a:rPr>
              <a:t>omp</a:t>
            </a:r>
            <a:r>
              <a:rPr dirty="0" sz="1400" spc="-40">
                <a:solidFill>
                  <a:srgbClr val="4A5462"/>
                </a:solidFill>
                <a:latin typeface="Rockwell"/>
                <a:cs typeface="Rockwell"/>
              </a:rPr>
              <a:t>a</a:t>
            </a:r>
            <a:r>
              <a:rPr dirty="0" sz="1200" spc="-40">
                <a:solidFill>
                  <a:srgbClr val="4A5462"/>
                </a:solidFill>
                <a:latin typeface="Arial"/>
                <a:cs typeface="Arial"/>
              </a:rPr>
              <a:t>n</a:t>
            </a:r>
            <a:r>
              <a:rPr dirty="0" sz="1800" spc="-40">
                <a:solidFill>
                  <a:srgbClr val="4A5462"/>
                </a:solidFill>
                <a:latin typeface="Lucida Sans"/>
                <a:cs typeface="Lucida Sans"/>
              </a:rPr>
              <a:t>y</a:t>
            </a: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.</a:t>
            </a:r>
            <a:r>
              <a:rPr dirty="0" sz="1400" spc="-40">
                <a:solidFill>
                  <a:srgbClr val="4A5462"/>
                </a:solidFill>
                <a:latin typeface="Rockwell"/>
                <a:cs typeface="Rockwell"/>
              </a:rPr>
              <a:t>c</a:t>
            </a:r>
            <a:r>
              <a:rPr dirty="0" sz="1200" spc="-40">
                <a:solidFill>
                  <a:srgbClr val="4A5462"/>
                </a:solidFill>
                <a:latin typeface="Arial"/>
                <a:cs typeface="Arial"/>
              </a:rPr>
              <a:t>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664199" y="6157698"/>
            <a:ext cx="87249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50">
                <a:solidFill>
                  <a:srgbClr val="6A7280"/>
                </a:solidFill>
                <a:latin typeface="Arial"/>
                <a:cs typeface="Arial"/>
              </a:rPr>
              <a:t>2025-08-</a:t>
            </a:r>
            <a:r>
              <a:rPr dirty="0" sz="1250" spc="-25">
                <a:solidFill>
                  <a:srgbClr val="6A7280"/>
                </a:solidFill>
                <a:latin typeface="Arial"/>
                <a:cs typeface="Arial"/>
              </a:rPr>
              <a:t>23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63249" y="4476750"/>
            <a:ext cx="1428750" cy="1904999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0" y="0"/>
            <a:ext cx="7525384" cy="6858000"/>
            <a:chOff x="0" y="0"/>
            <a:chExt cx="7525384" cy="6858000"/>
          </a:xfrm>
        </p:grpSpPr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904999" cy="190499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947724" y="1430032"/>
              <a:ext cx="6577965" cy="5427980"/>
            </a:xfrm>
            <a:custGeom>
              <a:avLst/>
              <a:gdLst/>
              <a:ahLst/>
              <a:cxnLst/>
              <a:rect l="l" t="t" r="r" b="b"/>
              <a:pathLst>
                <a:path w="6577965" h="5427980">
                  <a:moveTo>
                    <a:pt x="2885262" y="5427967"/>
                  </a:moveTo>
                  <a:lnTo>
                    <a:pt x="964006" y="3506711"/>
                  </a:lnTo>
                  <a:lnTo>
                    <a:pt x="950531" y="3520186"/>
                  </a:lnTo>
                  <a:lnTo>
                    <a:pt x="2858325" y="5427967"/>
                  </a:lnTo>
                  <a:lnTo>
                    <a:pt x="2885262" y="5427967"/>
                  </a:lnTo>
                  <a:close/>
                </a:path>
                <a:path w="6577965" h="5427980">
                  <a:moveTo>
                    <a:pt x="3309086" y="1905000"/>
                  </a:moveTo>
                  <a:lnTo>
                    <a:pt x="9525" y="0"/>
                  </a:lnTo>
                  <a:lnTo>
                    <a:pt x="0" y="16497"/>
                  </a:lnTo>
                  <a:lnTo>
                    <a:pt x="3299561" y="1921497"/>
                  </a:lnTo>
                  <a:lnTo>
                    <a:pt x="3309086" y="1905000"/>
                  </a:lnTo>
                  <a:close/>
                </a:path>
                <a:path w="6577965" h="5427980">
                  <a:moveTo>
                    <a:pt x="6577368" y="706628"/>
                  </a:moveTo>
                  <a:lnTo>
                    <a:pt x="6572440" y="688225"/>
                  </a:lnTo>
                  <a:lnTo>
                    <a:pt x="3812298" y="1427797"/>
                  </a:lnTo>
                  <a:lnTo>
                    <a:pt x="3817239" y="1446199"/>
                  </a:lnTo>
                  <a:lnTo>
                    <a:pt x="6577368" y="706628"/>
                  </a:lnTo>
                  <a:close/>
                </a:path>
              </a:pathLst>
            </a:custGeom>
            <a:solidFill>
              <a:srgbClr val="004AA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7900987" y="1905000"/>
            <a:ext cx="3281679" cy="2399030"/>
            <a:chOff x="7900987" y="1905000"/>
            <a:chExt cx="3281679" cy="2399030"/>
          </a:xfrm>
        </p:grpSpPr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53600" y="1905000"/>
              <a:ext cx="1428749" cy="142874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900987" y="3096901"/>
              <a:ext cx="2072005" cy="1207135"/>
            </a:xfrm>
            <a:custGeom>
              <a:avLst/>
              <a:gdLst/>
              <a:ahLst/>
              <a:cxnLst/>
              <a:rect l="l" t="t" r="r" b="b"/>
              <a:pathLst>
                <a:path w="2072004" h="1207135">
                  <a:moveTo>
                    <a:pt x="2071747" y="16497"/>
                  </a:moveTo>
                  <a:lnTo>
                    <a:pt x="9524" y="1207122"/>
                  </a:lnTo>
                  <a:lnTo>
                    <a:pt x="0" y="1190624"/>
                  </a:lnTo>
                  <a:lnTo>
                    <a:pt x="2062222" y="0"/>
                  </a:lnTo>
                  <a:lnTo>
                    <a:pt x="2071747" y="16497"/>
                  </a:lnTo>
                  <a:close/>
                </a:path>
              </a:pathLst>
            </a:custGeom>
            <a:solidFill>
              <a:srgbClr val="004AA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130"/>
              </a:spcBef>
            </a:pPr>
            <a:r>
              <a:rPr dirty="0" sz="3150" spc="50">
                <a:latin typeface="Arial Narrow"/>
                <a:cs typeface="Arial Narrow"/>
              </a:rPr>
              <a:t>PPL</a:t>
            </a:r>
            <a:r>
              <a:rPr dirty="0" sz="3150" spc="-220">
                <a:latin typeface="Arial Narrow"/>
                <a:cs typeface="Arial Narrow"/>
              </a:rPr>
              <a:t> </a:t>
            </a:r>
            <a:r>
              <a:rPr dirty="0" spc="-950"/>
              <a:t>시장의</a:t>
            </a:r>
            <a:r>
              <a:rPr dirty="0" spc="-700"/>
              <a:t> </a:t>
            </a:r>
            <a:r>
              <a:rPr dirty="0" spc="-760">
                <a:latin typeface="Arial Narrow"/>
                <a:cs typeface="Arial Narrow"/>
              </a:rPr>
              <a:t>'</a:t>
            </a:r>
            <a:r>
              <a:rPr dirty="0" spc="-760"/>
              <a:t>게임의</a:t>
            </a:r>
            <a:r>
              <a:rPr dirty="0" spc="-700"/>
              <a:t> </a:t>
            </a:r>
            <a:r>
              <a:rPr dirty="0" spc="-665"/>
              <a:t>룰</a:t>
            </a:r>
            <a:r>
              <a:rPr dirty="0" spc="-665">
                <a:latin typeface="Arial Narrow"/>
                <a:cs typeface="Arial Narrow"/>
              </a:rPr>
              <a:t>'</a:t>
            </a:r>
            <a:r>
              <a:rPr dirty="0" spc="-665"/>
              <a:t>이</a:t>
            </a:r>
            <a:r>
              <a:rPr dirty="0" spc="-700"/>
              <a:t> </a:t>
            </a:r>
            <a:r>
              <a:rPr dirty="0" spc="-950"/>
              <a:t>바뀌고</a:t>
            </a:r>
            <a:r>
              <a:rPr dirty="0" spc="-700"/>
              <a:t> </a:t>
            </a:r>
            <a:r>
              <a:rPr dirty="0" spc="-830"/>
              <a:t>있습니다</a:t>
            </a:r>
            <a:r>
              <a:rPr dirty="0" spc="-830">
                <a:latin typeface="Corbel"/>
                <a:cs typeface="Corbel"/>
              </a:rPr>
              <a:t>.</a:t>
            </a:r>
            <a:endParaRPr sz="31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11625" y="826963"/>
            <a:ext cx="3970020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015" marR="5080" indent="-361950">
              <a:lnSpc>
                <a:spcPct val="128600"/>
              </a:lnSpc>
              <a:spcBef>
                <a:spcPts val="95"/>
              </a:spcBef>
            </a:pPr>
            <a:r>
              <a:rPr dirty="0" sz="1750" spc="-455">
                <a:solidFill>
                  <a:srgbClr val="333333"/>
                </a:solidFill>
                <a:latin typeface="Malgun Gothic"/>
                <a:cs typeface="Malgun Gothic"/>
              </a:rPr>
              <a:t>더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이상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콘텐츠와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광고의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단순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결합은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통하지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09">
                <a:solidFill>
                  <a:srgbClr val="333333"/>
                </a:solidFill>
                <a:latin typeface="Malgun Gothic"/>
                <a:cs typeface="Malgun Gothic"/>
              </a:rPr>
              <a:t>않습니다</a:t>
            </a:r>
            <a:r>
              <a:rPr dirty="0" sz="1750" spc="-409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dirty="0" sz="1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시청</a:t>
            </a:r>
            <a:r>
              <a:rPr dirty="0" sz="1750" spc="-2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데이터와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구매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데이터가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연결되는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65">
                <a:solidFill>
                  <a:srgbClr val="333333"/>
                </a:solidFill>
                <a:latin typeface="Malgun Gothic"/>
                <a:cs typeface="Malgun Gothic"/>
              </a:rPr>
              <a:t>지금</a:t>
            </a:r>
            <a:r>
              <a:rPr dirty="0" sz="1750" spc="-365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750" spc="-1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333333"/>
                </a:solidFill>
                <a:latin typeface="MS PGothic"/>
                <a:cs typeface="MS PGothic"/>
              </a:rPr>
              <a:t>PPL</a:t>
            </a:r>
            <a:r>
              <a:rPr dirty="0" sz="1750" spc="-145">
                <a:solidFill>
                  <a:srgbClr val="333333"/>
                </a:solidFill>
                <a:latin typeface="Malgun Gothic"/>
                <a:cs typeface="Malgun Gothic"/>
              </a:rPr>
              <a:t>은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00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750" spc="-300" b="1">
                <a:solidFill>
                  <a:srgbClr val="FF6A00"/>
                </a:solidFill>
                <a:latin typeface="Malgun Gothic"/>
                <a:cs typeface="Malgun Gothic"/>
              </a:rPr>
              <a:t>비용</a:t>
            </a:r>
            <a:r>
              <a:rPr dirty="0" sz="1750" spc="-300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750" spc="-30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아닌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00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750" spc="-300" b="1">
                <a:solidFill>
                  <a:srgbClr val="FF6A00"/>
                </a:solidFill>
                <a:latin typeface="Malgun Gothic"/>
                <a:cs typeface="Malgun Gothic"/>
              </a:rPr>
              <a:t>투자</a:t>
            </a:r>
            <a:r>
              <a:rPr dirty="0" sz="1750" spc="-300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750" spc="-30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dirty="0" sz="1750" spc="-25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되어야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95">
                <a:solidFill>
                  <a:srgbClr val="333333"/>
                </a:solidFill>
                <a:latin typeface="Malgun Gothic"/>
                <a:cs typeface="Malgun Gothic"/>
              </a:rPr>
              <a:t>합니다</a:t>
            </a:r>
            <a:r>
              <a:rPr dirty="0" sz="1750" spc="-395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40175" y="5752244"/>
            <a:ext cx="432054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즉시</a:t>
            </a:r>
            <a:r>
              <a:rPr dirty="0" sz="1550" spc="-20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50" spc="-95" b="1">
                <a:solidFill>
                  <a:srgbClr val="004AAC"/>
                </a:solidFill>
                <a:latin typeface="Arial Narrow"/>
                <a:cs typeface="Arial Narrow"/>
              </a:rPr>
              <a:t>ROI</a:t>
            </a:r>
            <a:r>
              <a:rPr dirty="0" sz="1550" spc="-95" b="1">
                <a:solidFill>
                  <a:srgbClr val="004AAC"/>
                </a:solidFill>
                <a:latin typeface="Malgun Gothic"/>
                <a:cs typeface="Malgun Gothic"/>
              </a:rPr>
              <a:t>를</a:t>
            </a:r>
            <a:r>
              <a:rPr dirty="0" sz="1550" spc="-19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00" b="1">
                <a:solidFill>
                  <a:srgbClr val="004AAC"/>
                </a:solidFill>
                <a:latin typeface="Malgun Gothic"/>
                <a:cs typeface="Malgun Gothic"/>
              </a:rPr>
              <a:t>측정하고</a:t>
            </a:r>
            <a:r>
              <a:rPr dirty="0" sz="1550" spc="-300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50" spc="-120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최적의</a:t>
            </a:r>
            <a:r>
              <a:rPr dirty="0" sz="1550" spc="-19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450" b="1">
                <a:solidFill>
                  <a:srgbClr val="004AAC"/>
                </a:solidFill>
                <a:latin typeface="Arial Narrow"/>
                <a:cs typeface="Arial Narrow"/>
              </a:rPr>
              <a:t>PPL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전략을</a:t>
            </a:r>
            <a:r>
              <a:rPr dirty="0" sz="1550" spc="-19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데이터로</a:t>
            </a:r>
            <a:r>
              <a:rPr dirty="0" sz="1550" spc="-19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20" b="1">
                <a:solidFill>
                  <a:srgbClr val="004AAC"/>
                </a:solidFill>
                <a:latin typeface="Malgun Gothic"/>
                <a:cs typeface="Malgun Gothic"/>
              </a:rPr>
              <a:t>증명합니다</a:t>
            </a:r>
            <a:r>
              <a:rPr dirty="0" sz="1550" spc="-32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2895599"/>
            <a:ext cx="11372850" cy="2590800"/>
            <a:chOff x="457200" y="2895599"/>
            <a:chExt cx="11372850" cy="25908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823741"/>
              <a:ext cx="11277599" cy="190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639549" y="3738016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0" y="190499"/>
                  </a:moveTo>
                  <a:lnTo>
                    <a:pt x="0" y="0"/>
                  </a:lnTo>
                  <a:lnTo>
                    <a:pt x="190499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2537866"/>
              <a:ext cx="2743200" cy="2590800"/>
            </a:xfrm>
            <a:custGeom>
              <a:avLst/>
              <a:gdLst/>
              <a:ahLst/>
              <a:cxnLst/>
              <a:rect l="l" t="t" r="r" b="b"/>
              <a:pathLst>
                <a:path w="2743200" h="2590800">
                  <a:moveTo>
                    <a:pt x="2636404" y="2590799"/>
                  </a:moveTo>
                  <a:lnTo>
                    <a:pt x="106794" y="2590799"/>
                  </a:lnTo>
                  <a:lnTo>
                    <a:pt x="99362" y="2590067"/>
                  </a:lnTo>
                  <a:lnTo>
                    <a:pt x="57038" y="2575705"/>
                  </a:lnTo>
                  <a:lnTo>
                    <a:pt x="23432" y="2546241"/>
                  </a:lnTo>
                  <a:lnTo>
                    <a:pt x="3660" y="2506159"/>
                  </a:lnTo>
                  <a:lnTo>
                    <a:pt x="0" y="2484004"/>
                  </a:lnTo>
                  <a:lnTo>
                    <a:pt x="0" y="24764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36404" y="0"/>
                  </a:lnTo>
                  <a:lnTo>
                    <a:pt x="2679573" y="11572"/>
                  </a:lnTo>
                  <a:lnTo>
                    <a:pt x="2715028" y="38784"/>
                  </a:lnTo>
                  <a:lnTo>
                    <a:pt x="2737370" y="77493"/>
                  </a:lnTo>
                  <a:lnTo>
                    <a:pt x="2743199" y="106794"/>
                  </a:lnTo>
                  <a:lnTo>
                    <a:pt x="2743199" y="2484004"/>
                  </a:lnTo>
                  <a:lnTo>
                    <a:pt x="2731626" y="2527174"/>
                  </a:lnTo>
                  <a:lnTo>
                    <a:pt x="2704414" y="2562628"/>
                  </a:lnTo>
                  <a:lnTo>
                    <a:pt x="2665706" y="2584971"/>
                  </a:lnTo>
                  <a:lnTo>
                    <a:pt x="2643837" y="2590067"/>
                  </a:lnTo>
                  <a:lnTo>
                    <a:pt x="2636404" y="2590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47799" y="2766466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3" y="105059"/>
                  </a:lnTo>
                  <a:lnTo>
                    <a:pt x="675517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2956966"/>
              <a:ext cx="428624" cy="3809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311274" y="3495656"/>
            <a:ext cx="1033780" cy="13868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ctr" marL="12700" marR="5080" indent="3810">
              <a:lnSpc>
                <a:spcPct val="143700"/>
              </a:lnSpc>
              <a:spcBef>
                <a:spcPts val="365"/>
              </a:spcBef>
            </a:pP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과거의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505" b="1">
                <a:solidFill>
                  <a:srgbClr val="333333"/>
                </a:solidFill>
                <a:latin typeface="Malgun Gothic"/>
                <a:cs typeface="Malgun Gothic"/>
              </a:rPr>
              <a:t>방식</a:t>
            </a:r>
            <a:r>
              <a:rPr dirty="0" sz="1750" spc="-3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콘텐츠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150">
                <a:solidFill>
                  <a:srgbClr val="4A5462"/>
                </a:solidFill>
                <a:latin typeface="Lucida Sans"/>
                <a:cs typeface="Lucida Sans"/>
              </a:rPr>
              <a:t>+</a:t>
            </a:r>
            <a:r>
              <a:rPr dirty="0" sz="1400" spc="-21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광고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연결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없음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비용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중심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991600" y="2895599"/>
            <a:ext cx="2743200" cy="2590800"/>
            <a:chOff x="8991600" y="2895599"/>
            <a:chExt cx="2743200" cy="2590800"/>
          </a:xfrm>
        </p:grpSpPr>
        <p:sp>
          <p:nvSpPr>
            <p:cNvPr id="13" name="object 13" descr=""/>
            <p:cNvSpPr/>
            <p:nvPr/>
          </p:nvSpPr>
          <p:spPr>
            <a:xfrm>
              <a:off x="8991600" y="2537866"/>
              <a:ext cx="2743200" cy="2590800"/>
            </a:xfrm>
            <a:custGeom>
              <a:avLst/>
              <a:gdLst/>
              <a:ahLst/>
              <a:cxnLst/>
              <a:rect l="l" t="t" r="r" b="b"/>
              <a:pathLst>
                <a:path w="2743200" h="2590800">
                  <a:moveTo>
                    <a:pt x="2636404" y="2590799"/>
                  </a:moveTo>
                  <a:lnTo>
                    <a:pt x="106794" y="2590799"/>
                  </a:lnTo>
                  <a:lnTo>
                    <a:pt x="99362" y="2590067"/>
                  </a:lnTo>
                  <a:lnTo>
                    <a:pt x="57038" y="2575705"/>
                  </a:lnTo>
                  <a:lnTo>
                    <a:pt x="23432" y="2546241"/>
                  </a:lnTo>
                  <a:lnTo>
                    <a:pt x="3660" y="2506159"/>
                  </a:lnTo>
                  <a:lnTo>
                    <a:pt x="0" y="2484004"/>
                  </a:lnTo>
                  <a:lnTo>
                    <a:pt x="0" y="24764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36404" y="0"/>
                  </a:lnTo>
                  <a:lnTo>
                    <a:pt x="2679573" y="11572"/>
                  </a:lnTo>
                  <a:lnTo>
                    <a:pt x="2715028" y="38784"/>
                  </a:lnTo>
                  <a:lnTo>
                    <a:pt x="2737370" y="77493"/>
                  </a:lnTo>
                  <a:lnTo>
                    <a:pt x="2743199" y="106794"/>
                  </a:lnTo>
                  <a:lnTo>
                    <a:pt x="2743199" y="2484004"/>
                  </a:lnTo>
                  <a:lnTo>
                    <a:pt x="2731626" y="2527174"/>
                  </a:lnTo>
                  <a:lnTo>
                    <a:pt x="2704414" y="2562628"/>
                  </a:lnTo>
                  <a:lnTo>
                    <a:pt x="2665706" y="2584971"/>
                  </a:lnTo>
                  <a:lnTo>
                    <a:pt x="2643837" y="2590067"/>
                  </a:lnTo>
                  <a:lnTo>
                    <a:pt x="2636404" y="2590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82199" y="2766466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3" y="105059"/>
                  </a:lnTo>
                  <a:lnTo>
                    <a:pt x="675517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1749" y="2956966"/>
              <a:ext cx="342899" cy="3809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655174" y="3495656"/>
            <a:ext cx="1414780" cy="13868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80"/>
              </a:spcBef>
            </a:pPr>
            <a:r>
              <a:rPr dirty="0" sz="1750" spc="-475" b="1">
                <a:solidFill>
                  <a:srgbClr val="333333"/>
                </a:solidFill>
                <a:latin typeface="Malgun Gothic"/>
                <a:cs typeface="Malgun Gothic"/>
              </a:rPr>
              <a:t>새로운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505" b="1">
                <a:solidFill>
                  <a:srgbClr val="333333"/>
                </a:solidFill>
                <a:latin typeface="Malgun Gothic"/>
                <a:cs typeface="Malgun Gothic"/>
              </a:rPr>
              <a:t>방식</a:t>
            </a:r>
            <a:endParaRPr sz="1750">
              <a:latin typeface="Malgun Gothic"/>
              <a:cs typeface="Malgun Gothic"/>
            </a:endParaRPr>
          </a:p>
          <a:p>
            <a:pPr algn="ctr" marL="12065" marR="5080">
              <a:lnSpc>
                <a:spcPct val="142900"/>
              </a:lnSpc>
              <a:spcBef>
                <a:spcPts val="229"/>
              </a:spcBef>
            </a:pPr>
            <a:r>
              <a:rPr dirty="0" sz="1400" spc="-360">
                <a:solidFill>
                  <a:srgbClr val="2562EB"/>
                </a:solidFill>
                <a:latin typeface="Malgun Gothic"/>
                <a:cs typeface="Malgun Gothic"/>
              </a:rPr>
              <a:t>콘텐츠</a:t>
            </a:r>
            <a:r>
              <a:rPr dirty="0" sz="1400" spc="-175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400" spc="-150">
                <a:solidFill>
                  <a:srgbClr val="2562EB"/>
                </a:solidFill>
                <a:latin typeface="Lucida Sans"/>
                <a:cs typeface="Lucida Sans"/>
              </a:rPr>
              <a:t>+</a:t>
            </a:r>
            <a:r>
              <a:rPr dirty="0" sz="1400" spc="-215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데이터</a:t>
            </a:r>
            <a:r>
              <a:rPr dirty="0" sz="140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150">
                <a:solidFill>
                  <a:srgbClr val="2562EB"/>
                </a:solidFill>
                <a:latin typeface="Lucida Sans"/>
                <a:cs typeface="Lucida Sans"/>
              </a:rPr>
              <a:t>+</a:t>
            </a:r>
            <a:r>
              <a:rPr dirty="0" sz="1400" spc="-220">
                <a:solidFill>
                  <a:srgbClr val="2562EB"/>
                </a:solidFill>
                <a:latin typeface="Lucida Sans"/>
                <a:cs typeface="Lucida Sans"/>
              </a:rPr>
              <a:t> </a:t>
            </a:r>
            <a:r>
              <a:rPr dirty="0" sz="1400" spc="-385">
                <a:solidFill>
                  <a:srgbClr val="2562EB"/>
                </a:solidFill>
                <a:latin typeface="Malgun Gothic"/>
                <a:cs typeface="Malgun Gothic"/>
              </a:rPr>
              <a:t>광고</a:t>
            </a:r>
            <a:r>
              <a:rPr dirty="0" sz="1400" spc="50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2562EB"/>
                </a:solidFill>
                <a:latin typeface="Malgun Gothic"/>
                <a:cs typeface="Malgun Gothic"/>
              </a:rPr>
              <a:t>완전</a:t>
            </a:r>
            <a:r>
              <a:rPr dirty="0" sz="1400" spc="-18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2562EB"/>
                </a:solidFill>
                <a:latin typeface="Malgun Gothic"/>
                <a:cs typeface="Malgun Gothic"/>
              </a:rPr>
              <a:t>연결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투자</a:t>
            </a:r>
            <a:r>
              <a:rPr dirty="0" sz="1400" spc="-18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2562EB"/>
                </a:solidFill>
                <a:latin typeface="Malgun Gothic"/>
                <a:cs typeface="Malgun Gothic"/>
              </a:rPr>
              <a:t>중심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810249" y="3547517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5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3"/>
                </a:lnTo>
                <a:lnTo>
                  <a:pt x="285749" y="0"/>
                </a:lnTo>
                <a:lnTo>
                  <a:pt x="299771" y="343"/>
                </a:lnTo>
                <a:lnTo>
                  <a:pt x="341496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954712" y="3681245"/>
            <a:ext cx="27432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35" b="1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dirty="0" sz="1550" spc="-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29249"/>
              <a:ext cx="12191999" cy="14287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30"/>
              </a:spcBef>
            </a:pPr>
            <a:r>
              <a:rPr dirty="0" spc="-950">
                <a:solidFill>
                  <a:srgbClr val="FFFFFF"/>
                </a:solidFill>
              </a:rPr>
              <a:t>데이터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pc="-940">
                <a:solidFill>
                  <a:srgbClr val="FFFFFF"/>
                </a:solidFill>
              </a:rPr>
              <a:t>없는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Arial Narrow"/>
                <a:cs typeface="Arial Narrow"/>
              </a:rPr>
              <a:t>PPL</a:t>
            </a:r>
            <a:r>
              <a:rPr dirty="0" spc="-20">
                <a:solidFill>
                  <a:srgbClr val="FFFFFF"/>
                </a:solidFill>
                <a:latin typeface="Microsoft YaHei"/>
                <a:cs typeface="Microsoft YaHei"/>
              </a:rPr>
              <a:t>,</a:t>
            </a:r>
            <a:r>
              <a:rPr dirty="0" spc="-69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pc="-910">
                <a:solidFill>
                  <a:srgbClr val="FFFFFF"/>
                </a:solidFill>
              </a:rPr>
              <a:t>밑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pc="-940">
                <a:solidFill>
                  <a:srgbClr val="FFFFFF"/>
                </a:solidFill>
              </a:rPr>
              <a:t>빠진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pc="-940">
                <a:solidFill>
                  <a:srgbClr val="FFFFFF"/>
                </a:solidFill>
              </a:rPr>
              <a:t>독에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pc="-910">
                <a:solidFill>
                  <a:srgbClr val="FFFFFF"/>
                </a:solidFill>
              </a:rPr>
              <a:t>물</a:t>
            </a:r>
            <a:r>
              <a:rPr dirty="0" spc="-700">
                <a:solidFill>
                  <a:srgbClr val="FFFFFF"/>
                </a:solidFill>
              </a:rPr>
              <a:t> </a:t>
            </a:r>
            <a:r>
              <a:rPr dirty="0" spc="-840">
                <a:solidFill>
                  <a:srgbClr val="FFFFFF"/>
                </a:solidFill>
              </a:rPr>
              <a:t>붓기입니다</a:t>
            </a:r>
            <a:r>
              <a:rPr dirty="0" spc="-840">
                <a:solidFill>
                  <a:srgbClr val="FFFFFF"/>
                </a:solidFill>
                <a:latin typeface="Microsoft YaHei"/>
                <a:cs typeface="Microsoft YaHei"/>
              </a:rPr>
              <a:t>.</a:t>
            </a:r>
            <a:endParaRPr sz="3150">
              <a:latin typeface="Microsoft YaHei"/>
              <a:cs typeface="Microsoft YaHe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73550" y="1258366"/>
            <a:ext cx="364617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0">
                <a:solidFill>
                  <a:srgbClr val="D0D5DA"/>
                </a:solidFill>
                <a:latin typeface="Malgun Gothic"/>
                <a:cs typeface="Malgun Gothic"/>
              </a:rPr>
              <a:t>현재</a:t>
            </a:r>
            <a:r>
              <a:rPr dirty="0" sz="1750" spc="-26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D0D5DA"/>
                </a:solidFill>
                <a:latin typeface="Malgun Gothic"/>
                <a:cs typeface="Malgun Gothic"/>
              </a:rPr>
              <a:t>시장은</a:t>
            </a:r>
            <a:r>
              <a:rPr dirty="0" sz="1750" spc="-26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750" spc="-455" b="1">
                <a:solidFill>
                  <a:srgbClr val="FF6A00"/>
                </a:solidFill>
                <a:latin typeface="Malgun Gothic"/>
                <a:cs typeface="Malgun Gothic"/>
              </a:rPr>
              <a:t>세</a:t>
            </a:r>
            <a:r>
              <a:rPr dirty="0" sz="1750" spc="-2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FF6A00"/>
                </a:solidFill>
                <a:latin typeface="Malgun Gothic"/>
                <a:cs typeface="Malgun Gothic"/>
              </a:rPr>
              <a:t>가지</a:t>
            </a:r>
            <a:r>
              <a:rPr dirty="0" sz="1750" spc="-254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D0D5DA"/>
                </a:solidFill>
                <a:latin typeface="Malgun Gothic"/>
                <a:cs typeface="Malgun Gothic"/>
              </a:rPr>
              <a:t>거대한</a:t>
            </a:r>
            <a:r>
              <a:rPr dirty="0" sz="1750" spc="-26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D0D5DA"/>
                </a:solidFill>
                <a:latin typeface="Malgun Gothic"/>
                <a:cs typeface="Malgun Gothic"/>
              </a:rPr>
              <a:t>적과</a:t>
            </a:r>
            <a:r>
              <a:rPr dirty="0" sz="1750" spc="-26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D0D5DA"/>
                </a:solidFill>
                <a:latin typeface="Malgun Gothic"/>
                <a:cs typeface="Malgun Gothic"/>
              </a:rPr>
              <a:t>싸우고</a:t>
            </a:r>
            <a:r>
              <a:rPr dirty="0" sz="1750" spc="-254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750" spc="-409">
                <a:solidFill>
                  <a:srgbClr val="D0D5DA"/>
                </a:solidFill>
                <a:latin typeface="Malgun Gothic"/>
                <a:cs typeface="Malgun Gothic"/>
              </a:rPr>
              <a:t>있습니다</a:t>
            </a:r>
            <a:r>
              <a:rPr dirty="0" sz="1750" spc="-409">
                <a:solidFill>
                  <a:srgbClr val="D0D5DA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7199" y="1866899"/>
            <a:ext cx="3609975" cy="3962400"/>
            <a:chOff x="457199" y="1866899"/>
            <a:chExt cx="3609975" cy="3962400"/>
          </a:xfrm>
        </p:grpSpPr>
        <p:sp>
          <p:nvSpPr>
            <p:cNvPr id="8" name="object 8" descr=""/>
            <p:cNvSpPr/>
            <p:nvPr/>
          </p:nvSpPr>
          <p:spPr>
            <a:xfrm>
              <a:off x="457199" y="1866899"/>
              <a:ext cx="3609975" cy="3962400"/>
            </a:xfrm>
            <a:custGeom>
              <a:avLst/>
              <a:gdLst/>
              <a:ahLst/>
              <a:cxnLst/>
              <a:rect l="l" t="t" r="r" b="b"/>
              <a:pathLst>
                <a:path w="3609975" h="3962400">
                  <a:moveTo>
                    <a:pt x="3495674" y="3962399"/>
                  </a:moveTo>
                  <a:lnTo>
                    <a:pt x="114299" y="3962399"/>
                  </a:lnTo>
                  <a:lnTo>
                    <a:pt x="103040" y="3961855"/>
                  </a:lnTo>
                  <a:lnTo>
                    <a:pt x="60364" y="3948887"/>
                  </a:lnTo>
                  <a:lnTo>
                    <a:pt x="25900" y="3920574"/>
                  </a:lnTo>
                  <a:lnTo>
                    <a:pt x="4894" y="3881229"/>
                  </a:lnTo>
                  <a:lnTo>
                    <a:pt x="0" y="3848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95674" y="0"/>
                  </a:lnTo>
                  <a:lnTo>
                    <a:pt x="3539414" y="8700"/>
                  </a:lnTo>
                  <a:lnTo>
                    <a:pt x="3576496" y="33477"/>
                  </a:lnTo>
                  <a:lnTo>
                    <a:pt x="3601273" y="70559"/>
                  </a:lnTo>
                  <a:lnTo>
                    <a:pt x="3609974" y="114299"/>
                  </a:lnTo>
                  <a:lnTo>
                    <a:pt x="3609974" y="3848099"/>
                  </a:lnTo>
                  <a:lnTo>
                    <a:pt x="3601273" y="3891839"/>
                  </a:lnTo>
                  <a:lnTo>
                    <a:pt x="3576496" y="3928921"/>
                  </a:lnTo>
                  <a:lnTo>
                    <a:pt x="3539414" y="3953698"/>
                  </a:lnTo>
                  <a:lnTo>
                    <a:pt x="3495674" y="3962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1866899"/>
              <a:ext cx="3609975" cy="3962400"/>
            </a:xfrm>
            <a:custGeom>
              <a:avLst/>
              <a:gdLst/>
              <a:ahLst/>
              <a:cxnLst/>
              <a:rect l="l" t="t" r="r" b="b"/>
              <a:pathLst>
                <a:path w="3609975" h="3962400">
                  <a:moveTo>
                    <a:pt x="3495674" y="3962399"/>
                  </a:moveTo>
                  <a:lnTo>
                    <a:pt x="114299" y="3962399"/>
                  </a:lnTo>
                  <a:lnTo>
                    <a:pt x="103040" y="3961855"/>
                  </a:lnTo>
                  <a:lnTo>
                    <a:pt x="60364" y="3948887"/>
                  </a:lnTo>
                  <a:lnTo>
                    <a:pt x="25900" y="3920575"/>
                  </a:lnTo>
                  <a:lnTo>
                    <a:pt x="4894" y="3881229"/>
                  </a:lnTo>
                  <a:lnTo>
                    <a:pt x="0" y="3848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95674" y="0"/>
                  </a:lnTo>
                  <a:lnTo>
                    <a:pt x="3539415" y="8700"/>
                  </a:lnTo>
                  <a:lnTo>
                    <a:pt x="354116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3854979"/>
                  </a:lnTo>
                  <a:lnTo>
                    <a:pt x="20133" y="3894550"/>
                  </a:lnTo>
                  <a:lnTo>
                    <a:pt x="45077" y="3927051"/>
                  </a:lnTo>
                  <a:lnTo>
                    <a:pt x="80560" y="3947531"/>
                  </a:lnTo>
                  <a:lnTo>
                    <a:pt x="107420" y="3952874"/>
                  </a:lnTo>
                  <a:lnTo>
                    <a:pt x="3541162" y="3952874"/>
                  </a:lnTo>
                  <a:lnTo>
                    <a:pt x="3539415" y="3953698"/>
                  </a:lnTo>
                  <a:lnTo>
                    <a:pt x="3528804" y="3957505"/>
                  </a:lnTo>
                  <a:lnTo>
                    <a:pt x="3517977" y="3960224"/>
                  </a:lnTo>
                  <a:lnTo>
                    <a:pt x="3506934" y="3961855"/>
                  </a:lnTo>
                  <a:lnTo>
                    <a:pt x="3495674" y="3962399"/>
                  </a:lnTo>
                  <a:close/>
                </a:path>
                <a:path w="3609975" h="3962400">
                  <a:moveTo>
                    <a:pt x="3541162" y="3952874"/>
                  </a:moveTo>
                  <a:lnTo>
                    <a:pt x="3502554" y="3952874"/>
                  </a:lnTo>
                  <a:lnTo>
                    <a:pt x="3509367" y="3952203"/>
                  </a:lnTo>
                  <a:lnTo>
                    <a:pt x="3522862" y="3949518"/>
                  </a:lnTo>
                  <a:lnTo>
                    <a:pt x="3559604" y="3931394"/>
                  </a:lnTo>
                  <a:lnTo>
                    <a:pt x="3586613" y="3900588"/>
                  </a:lnTo>
                  <a:lnTo>
                    <a:pt x="3599778" y="3861792"/>
                  </a:lnTo>
                  <a:lnTo>
                    <a:pt x="3600449" y="3854979"/>
                  </a:lnTo>
                  <a:lnTo>
                    <a:pt x="3600449" y="107420"/>
                  </a:lnTo>
                  <a:lnTo>
                    <a:pt x="3589840" y="67848"/>
                  </a:lnTo>
                  <a:lnTo>
                    <a:pt x="3564896" y="35348"/>
                  </a:lnTo>
                  <a:lnTo>
                    <a:pt x="3529413" y="14867"/>
                  </a:lnTo>
                  <a:lnTo>
                    <a:pt x="3502554" y="9524"/>
                  </a:lnTo>
                  <a:lnTo>
                    <a:pt x="3541161" y="9524"/>
                  </a:lnTo>
                  <a:lnTo>
                    <a:pt x="3576496" y="33477"/>
                  </a:lnTo>
                  <a:lnTo>
                    <a:pt x="3601274" y="70559"/>
                  </a:lnTo>
                  <a:lnTo>
                    <a:pt x="3609974" y="114299"/>
                  </a:lnTo>
                  <a:lnTo>
                    <a:pt x="3609974" y="3848099"/>
                  </a:lnTo>
                  <a:lnTo>
                    <a:pt x="3609430" y="3859359"/>
                  </a:lnTo>
                  <a:lnTo>
                    <a:pt x="3596462" y="3902034"/>
                  </a:lnTo>
                  <a:lnTo>
                    <a:pt x="3568150" y="3936498"/>
                  </a:lnTo>
                  <a:lnTo>
                    <a:pt x="3549609" y="3948887"/>
                  </a:lnTo>
                  <a:lnTo>
                    <a:pt x="3541162" y="39528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85949" y="21145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4" y="742949"/>
                  </a:moveTo>
                  <a:lnTo>
                    <a:pt x="325999" y="740155"/>
                  </a:lnTo>
                  <a:lnTo>
                    <a:pt x="281213" y="731817"/>
                  </a:lnTo>
                  <a:lnTo>
                    <a:pt x="237785" y="718059"/>
                  </a:lnTo>
                  <a:lnTo>
                    <a:pt x="196363" y="699086"/>
                  </a:lnTo>
                  <a:lnTo>
                    <a:pt x="157574" y="675185"/>
                  </a:lnTo>
                  <a:lnTo>
                    <a:pt x="122007" y="646719"/>
                  </a:lnTo>
                  <a:lnTo>
                    <a:pt x="90192" y="614114"/>
                  </a:lnTo>
                  <a:lnTo>
                    <a:pt x="62604" y="577855"/>
                  </a:lnTo>
                  <a:lnTo>
                    <a:pt x="39663" y="538491"/>
                  </a:lnTo>
                  <a:lnTo>
                    <a:pt x="21714" y="496621"/>
                  </a:lnTo>
                  <a:lnTo>
                    <a:pt x="9026" y="452868"/>
                  </a:lnTo>
                  <a:lnTo>
                    <a:pt x="1788" y="407885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20" y="316968"/>
                  </a:lnTo>
                  <a:lnTo>
                    <a:pt x="13455" y="272400"/>
                  </a:lnTo>
                  <a:lnTo>
                    <a:pt x="28276" y="229317"/>
                  </a:lnTo>
                  <a:lnTo>
                    <a:pt x="48260" y="188373"/>
                  </a:lnTo>
                  <a:lnTo>
                    <a:pt x="73103" y="150187"/>
                  </a:lnTo>
                  <a:lnTo>
                    <a:pt x="102433" y="115329"/>
                  </a:lnTo>
                  <a:lnTo>
                    <a:pt x="135813" y="84321"/>
                  </a:lnTo>
                  <a:lnTo>
                    <a:pt x="172738" y="57631"/>
                  </a:lnTo>
                  <a:lnTo>
                    <a:pt x="212648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0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9" y="13455"/>
                  </a:lnTo>
                  <a:lnTo>
                    <a:pt x="513631" y="28276"/>
                  </a:lnTo>
                  <a:lnTo>
                    <a:pt x="554576" y="48260"/>
                  </a:lnTo>
                  <a:lnTo>
                    <a:pt x="592762" y="73103"/>
                  </a:lnTo>
                  <a:lnTo>
                    <a:pt x="627620" y="102433"/>
                  </a:lnTo>
                  <a:lnTo>
                    <a:pt x="658628" y="135813"/>
                  </a:lnTo>
                  <a:lnTo>
                    <a:pt x="685318" y="172738"/>
                  </a:lnTo>
                  <a:lnTo>
                    <a:pt x="707284" y="212648"/>
                  </a:lnTo>
                  <a:lnTo>
                    <a:pt x="724200" y="254947"/>
                  </a:lnTo>
                  <a:lnTo>
                    <a:pt x="735812" y="299003"/>
                  </a:lnTo>
                  <a:lnTo>
                    <a:pt x="741943" y="344150"/>
                  </a:lnTo>
                  <a:lnTo>
                    <a:pt x="742949" y="371474"/>
                  </a:lnTo>
                  <a:lnTo>
                    <a:pt x="742838" y="380594"/>
                  </a:lnTo>
                  <a:lnTo>
                    <a:pt x="738929" y="425981"/>
                  </a:lnTo>
                  <a:lnTo>
                    <a:pt x="729494" y="470549"/>
                  </a:lnTo>
                  <a:lnTo>
                    <a:pt x="714672" y="513631"/>
                  </a:lnTo>
                  <a:lnTo>
                    <a:pt x="694689" y="554576"/>
                  </a:lnTo>
                  <a:lnTo>
                    <a:pt x="669846" y="592762"/>
                  </a:lnTo>
                  <a:lnTo>
                    <a:pt x="640516" y="627620"/>
                  </a:lnTo>
                  <a:lnTo>
                    <a:pt x="607136" y="658628"/>
                  </a:lnTo>
                  <a:lnTo>
                    <a:pt x="570210" y="685318"/>
                  </a:lnTo>
                  <a:lnTo>
                    <a:pt x="530300" y="707284"/>
                  </a:lnTo>
                  <a:lnTo>
                    <a:pt x="488002" y="724199"/>
                  </a:lnTo>
                  <a:lnTo>
                    <a:pt x="443945" y="735811"/>
                  </a:lnTo>
                  <a:lnTo>
                    <a:pt x="398799" y="741943"/>
                  </a:lnTo>
                  <a:lnTo>
                    <a:pt x="371474" y="742949"/>
                  </a:lnTo>
                  <a:close/>
                </a:path>
              </a:pathLst>
            </a:custGeom>
            <a:solidFill>
              <a:srgbClr val="FF6A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85949" y="21145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949" y="371474"/>
                  </a:moveTo>
                  <a:lnTo>
                    <a:pt x="740156" y="416950"/>
                  </a:lnTo>
                  <a:lnTo>
                    <a:pt x="731817" y="461736"/>
                  </a:lnTo>
                  <a:lnTo>
                    <a:pt x="718059" y="505164"/>
                  </a:lnTo>
                  <a:lnTo>
                    <a:pt x="699086" y="546586"/>
                  </a:lnTo>
                  <a:lnTo>
                    <a:pt x="675185" y="585375"/>
                  </a:lnTo>
                  <a:lnTo>
                    <a:pt x="646719" y="620942"/>
                  </a:lnTo>
                  <a:lnTo>
                    <a:pt x="614114" y="652757"/>
                  </a:lnTo>
                  <a:lnTo>
                    <a:pt x="577855" y="680344"/>
                  </a:lnTo>
                  <a:lnTo>
                    <a:pt x="538491" y="703286"/>
                  </a:lnTo>
                  <a:lnTo>
                    <a:pt x="496621" y="721234"/>
                  </a:lnTo>
                  <a:lnTo>
                    <a:pt x="452868" y="733923"/>
                  </a:lnTo>
                  <a:lnTo>
                    <a:pt x="407885" y="741161"/>
                  </a:lnTo>
                  <a:lnTo>
                    <a:pt x="371474" y="742949"/>
                  </a:lnTo>
                  <a:lnTo>
                    <a:pt x="362355" y="742838"/>
                  </a:lnTo>
                  <a:lnTo>
                    <a:pt x="316968" y="738929"/>
                  </a:lnTo>
                  <a:lnTo>
                    <a:pt x="272400" y="729494"/>
                  </a:lnTo>
                  <a:lnTo>
                    <a:pt x="229317" y="714672"/>
                  </a:lnTo>
                  <a:lnTo>
                    <a:pt x="188373" y="694689"/>
                  </a:lnTo>
                  <a:lnTo>
                    <a:pt x="150187" y="669846"/>
                  </a:lnTo>
                  <a:lnTo>
                    <a:pt x="115329" y="640516"/>
                  </a:lnTo>
                  <a:lnTo>
                    <a:pt x="84320" y="607136"/>
                  </a:lnTo>
                  <a:lnTo>
                    <a:pt x="57631" y="570210"/>
                  </a:lnTo>
                  <a:lnTo>
                    <a:pt x="35665" y="530300"/>
                  </a:lnTo>
                  <a:lnTo>
                    <a:pt x="18749" y="488002"/>
                  </a:lnTo>
                  <a:lnTo>
                    <a:pt x="7137" y="443946"/>
                  </a:lnTo>
                  <a:lnTo>
                    <a:pt x="1006" y="398799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20" y="316968"/>
                  </a:lnTo>
                  <a:lnTo>
                    <a:pt x="13455" y="272400"/>
                  </a:lnTo>
                  <a:lnTo>
                    <a:pt x="28276" y="229317"/>
                  </a:lnTo>
                  <a:lnTo>
                    <a:pt x="48260" y="188373"/>
                  </a:lnTo>
                  <a:lnTo>
                    <a:pt x="73103" y="150187"/>
                  </a:lnTo>
                  <a:lnTo>
                    <a:pt x="102433" y="115329"/>
                  </a:lnTo>
                  <a:lnTo>
                    <a:pt x="135813" y="84321"/>
                  </a:lnTo>
                  <a:lnTo>
                    <a:pt x="172738" y="57631"/>
                  </a:lnTo>
                  <a:lnTo>
                    <a:pt x="212648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0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9" y="13455"/>
                  </a:lnTo>
                  <a:lnTo>
                    <a:pt x="513631" y="28276"/>
                  </a:lnTo>
                  <a:lnTo>
                    <a:pt x="554576" y="48260"/>
                  </a:lnTo>
                  <a:lnTo>
                    <a:pt x="592762" y="73103"/>
                  </a:lnTo>
                  <a:lnTo>
                    <a:pt x="627620" y="102433"/>
                  </a:lnTo>
                  <a:lnTo>
                    <a:pt x="658628" y="135813"/>
                  </a:lnTo>
                  <a:lnTo>
                    <a:pt x="685318" y="172738"/>
                  </a:lnTo>
                  <a:lnTo>
                    <a:pt x="707284" y="212648"/>
                  </a:lnTo>
                  <a:lnTo>
                    <a:pt x="724200" y="254947"/>
                  </a:lnTo>
                  <a:lnTo>
                    <a:pt x="735812" y="299003"/>
                  </a:lnTo>
                  <a:lnTo>
                    <a:pt x="741943" y="344150"/>
                  </a:lnTo>
                  <a:lnTo>
                    <a:pt x="742949" y="371474"/>
                  </a:lnTo>
                  <a:close/>
                </a:path>
              </a:pathLst>
            </a:custGeom>
            <a:ln w="19049">
              <a:solidFill>
                <a:srgbClr val="FF6A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924" y="2295524"/>
              <a:ext cx="390524" cy="3809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285825" y="2834214"/>
            <a:ext cx="1950085" cy="10058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80"/>
              </a:spcBef>
            </a:pPr>
            <a:r>
              <a:rPr dirty="0" sz="1750" spc="-500" b="1">
                <a:solidFill>
                  <a:srgbClr val="FFFFFF"/>
                </a:solidFill>
                <a:latin typeface="Malgun Gothic"/>
                <a:cs typeface="Malgun Gothic"/>
              </a:rPr>
              <a:t>비효율</a:t>
            </a:r>
            <a:endParaRPr sz="1750">
              <a:latin typeface="Malgun Gothic"/>
              <a:cs typeface="Malgun Gothic"/>
            </a:endParaRPr>
          </a:p>
          <a:p>
            <a:pPr algn="ctr" marL="12700" marR="5080" indent="-2540">
              <a:lnSpc>
                <a:spcPct val="107100"/>
              </a:lnSpc>
              <a:spcBef>
                <a:spcPts val="835"/>
              </a:spcBef>
            </a:pP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천문학적</a:t>
            </a:r>
            <a:r>
              <a:rPr dirty="0" sz="1400" spc="-17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비용을</a:t>
            </a:r>
            <a:r>
              <a:rPr dirty="0" sz="1400" spc="-17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70">
                <a:solidFill>
                  <a:srgbClr val="D0D5DA"/>
                </a:solidFill>
                <a:latin typeface="Malgun Gothic"/>
                <a:cs typeface="Malgun Gothic"/>
              </a:rPr>
              <a:t>지불하지만</a:t>
            </a:r>
            <a:r>
              <a:rPr dirty="0" sz="1400" spc="50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실제</a:t>
            </a:r>
            <a:r>
              <a:rPr dirty="0" sz="1400" spc="-18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효과를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측정할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D0D5DA"/>
                </a:solidFill>
                <a:latin typeface="Malgun Gothic"/>
                <a:cs typeface="Malgun Gothic"/>
              </a:rPr>
              <a:t>수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05">
                <a:solidFill>
                  <a:srgbClr val="D0D5DA"/>
                </a:solidFill>
                <a:latin typeface="Malgun Gothic"/>
                <a:cs typeface="Malgun Gothic"/>
              </a:rPr>
              <a:t>없습니다</a:t>
            </a:r>
            <a:r>
              <a:rPr dirty="0" sz="1400" spc="-305">
                <a:solidFill>
                  <a:srgbClr val="D0D5DA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33475" y="3983148"/>
            <a:ext cx="1455420" cy="40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17475" marR="5080" indent="-104775">
              <a:lnSpc>
                <a:spcPct val="104200"/>
              </a:lnSpc>
              <a:spcBef>
                <a:spcPts val="75"/>
              </a:spcBef>
            </a:pP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마케팅</a:t>
            </a:r>
            <a:r>
              <a:rPr dirty="0" sz="1200" spc="-125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예산의</a:t>
            </a:r>
            <a:r>
              <a:rPr dirty="0" sz="1200" spc="-125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9CA2AF"/>
                </a:solidFill>
                <a:latin typeface="Franklin Gothic Book"/>
                <a:cs typeface="Franklin Gothic Book"/>
              </a:rPr>
              <a:t>5</a:t>
            </a:r>
            <a:r>
              <a:rPr dirty="0" sz="1100">
                <a:solidFill>
                  <a:srgbClr val="9CA2A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9CA2AF"/>
                </a:solidFill>
                <a:latin typeface="Arial Rounded MT Bold"/>
                <a:cs typeface="Arial Rounded MT Bold"/>
              </a:rPr>
              <a:t>%</a:t>
            </a:r>
            <a:r>
              <a:rPr dirty="0" sz="1100" spc="20">
                <a:solidFill>
                  <a:srgbClr val="9CA2AF"/>
                </a:solidFill>
                <a:latin typeface="Arial Rounded MT Bold"/>
                <a:cs typeface="Arial Rounded MT Bold"/>
              </a:rPr>
              <a:t> </a:t>
            </a:r>
            <a:r>
              <a:rPr dirty="0" sz="1200" spc="-335">
                <a:solidFill>
                  <a:srgbClr val="9CA2AF"/>
                </a:solidFill>
                <a:latin typeface="Malgun Gothic"/>
                <a:cs typeface="Malgun Gothic"/>
              </a:rPr>
              <a:t>이상이</a:t>
            </a:r>
            <a:r>
              <a:rPr dirty="0" sz="1200" spc="500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블랙박스로</a:t>
            </a:r>
            <a:r>
              <a:rPr dirty="0" sz="1200" spc="-120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275">
                <a:solidFill>
                  <a:srgbClr val="9CA2AF"/>
                </a:solidFill>
                <a:latin typeface="Malgun Gothic"/>
                <a:cs typeface="Malgun Gothic"/>
              </a:rPr>
              <a:t>흘려집니다</a:t>
            </a:r>
            <a:r>
              <a:rPr dirty="0" sz="1100" spc="-275">
                <a:solidFill>
                  <a:srgbClr val="9CA2AF"/>
                </a:solidFill>
                <a:latin typeface="Franklin Gothic Book"/>
                <a:cs typeface="Franklin Gothic Book"/>
              </a:rPr>
              <a:t>.</a:t>
            </a:r>
            <a:endParaRPr sz="1100">
              <a:latin typeface="Franklin Gothic Book"/>
              <a:cs typeface="Franklin Gothic Book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295774" y="1866899"/>
            <a:ext cx="3600450" cy="3962400"/>
            <a:chOff x="4295774" y="1866899"/>
            <a:chExt cx="3600450" cy="3962400"/>
          </a:xfrm>
        </p:grpSpPr>
        <p:sp>
          <p:nvSpPr>
            <p:cNvPr id="16" name="object 16" descr=""/>
            <p:cNvSpPr/>
            <p:nvPr/>
          </p:nvSpPr>
          <p:spPr>
            <a:xfrm>
              <a:off x="4295774" y="1866899"/>
              <a:ext cx="3600450" cy="3962400"/>
            </a:xfrm>
            <a:custGeom>
              <a:avLst/>
              <a:gdLst/>
              <a:ahLst/>
              <a:cxnLst/>
              <a:rect l="l" t="t" r="r" b="b"/>
              <a:pathLst>
                <a:path w="3600450" h="3962400">
                  <a:moveTo>
                    <a:pt x="3486149" y="3962399"/>
                  </a:moveTo>
                  <a:lnTo>
                    <a:pt x="114299" y="3962399"/>
                  </a:lnTo>
                  <a:lnTo>
                    <a:pt x="103040" y="3961855"/>
                  </a:lnTo>
                  <a:lnTo>
                    <a:pt x="60364" y="3948887"/>
                  </a:lnTo>
                  <a:lnTo>
                    <a:pt x="25900" y="3920574"/>
                  </a:lnTo>
                  <a:lnTo>
                    <a:pt x="4894" y="3881229"/>
                  </a:lnTo>
                  <a:lnTo>
                    <a:pt x="0" y="3848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86149" y="0"/>
                  </a:lnTo>
                  <a:lnTo>
                    <a:pt x="3529889" y="8700"/>
                  </a:lnTo>
                  <a:lnTo>
                    <a:pt x="3566971" y="33477"/>
                  </a:lnTo>
                  <a:lnTo>
                    <a:pt x="3591748" y="70559"/>
                  </a:lnTo>
                  <a:lnTo>
                    <a:pt x="3600449" y="114299"/>
                  </a:lnTo>
                  <a:lnTo>
                    <a:pt x="3600449" y="3848099"/>
                  </a:lnTo>
                  <a:lnTo>
                    <a:pt x="3591748" y="3891839"/>
                  </a:lnTo>
                  <a:lnTo>
                    <a:pt x="3566971" y="3928921"/>
                  </a:lnTo>
                  <a:lnTo>
                    <a:pt x="3529889" y="3953698"/>
                  </a:lnTo>
                  <a:lnTo>
                    <a:pt x="3486149" y="3962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95774" y="1866899"/>
              <a:ext cx="3600450" cy="3962400"/>
            </a:xfrm>
            <a:custGeom>
              <a:avLst/>
              <a:gdLst/>
              <a:ahLst/>
              <a:cxnLst/>
              <a:rect l="l" t="t" r="r" b="b"/>
              <a:pathLst>
                <a:path w="3600450" h="3962400">
                  <a:moveTo>
                    <a:pt x="3486149" y="3962399"/>
                  </a:moveTo>
                  <a:lnTo>
                    <a:pt x="114299" y="3962399"/>
                  </a:lnTo>
                  <a:lnTo>
                    <a:pt x="103040" y="3961855"/>
                  </a:lnTo>
                  <a:lnTo>
                    <a:pt x="60364" y="3948887"/>
                  </a:lnTo>
                  <a:lnTo>
                    <a:pt x="25900" y="3920575"/>
                  </a:lnTo>
                  <a:lnTo>
                    <a:pt x="4894" y="3881229"/>
                  </a:lnTo>
                  <a:lnTo>
                    <a:pt x="0" y="3848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86149" y="0"/>
                  </a:lnTo>
                  <a:lnTo>
                    <a:pt x="3529890" y="8700"/>
                  </a:lnTo>
                  <a:lnTo>
                    <a:pt x="3531636" y="9524"/>
                  </a:lnTo>
                  <a:lnTo>
                    <a:pt x="107419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3854979"/>
                  </a:lnTo>
                  <a:lnTo>
                    <a:pt x="20132" y="3894550"/>
                  </a:lnTo>
                  <a:lnTo>
                    <a:pt x="45077" y="3927051"/>
                  </a:lnTo>
                  <a:lnTo>
                    <a:pt x="80559" y="3947531"/>
                  </a:lnTo>
                  <a:lnTo>
                    <a:pt x="107419" y="3952874"/>
                  </a:lnTo>
                  <a:lnTo>
                    <a:pt x="3531637" y="3952874"/>
                  </a:lnTo>
                  <a:lnTo>
                    <a:pt x="3529890" y="3953698"/>
                  </a:lnTo>
                  <a:lnTo>
                    <a:pt x="3519279" y="3957505"/>
                  </a:lnTo>
                  <a:lnTo>
                    <a:pt x="3508452" y="3960224"/>
                  </a:lnTo>
                  <a:lnTo>
                    <a:pt x="3497409" y="3961855"/>
                  </a:lnTo>
                  <a:lnTo>
                    <a:pt x="3486149" y="3962399"/>
                  </a:lnTo>
                  <a:close/>
                </a:path>
                <a:path w="3600450" h="3962400">
                  <a:moveTo>
                    <a:pt x="3531637" y="3952874"/>
                  </a:moveTo>
                  <a:lnTo>
                    <a:pt x="3493028" y="3952874"/>
                  </a:lnTo>
                  <a:lnTo>
                    <a:pt x="3499842" y="3952203"/>
                  </a:lnTo>
                  <a:lnTo>
                    <a:pt x="3513336" y="3949518"/>
                  </a:lnTo>
                  <a:lnTo>
                    <a:pt x="3550078" y="3931394"/>
                  </a:lnTo>
                  <a:lnTo>
                    <a:pt x="3577088" y="3900588"/>
                  </a:lnTo>
                  <a:lnTo>
                    <a:pt x="3590252" y="3861792"/>
                  </a:lnTo>
                  <a:lnTo>
                    <a:pt x="3590923" y="3854979"/>
                  </a:lnTo>
                  <a:lnTo>
                    <a:pt x="3590923" y="107420"/>
                  </a:lnTo>
                  <a:lnTo>
                    <a:pt x="3580314" y="67848"/>
                  </a:lnTo>
                  <a:lnTo>
                    <a:pt x="3555370" y="35348"/>
                  </a:lnTo>
                  <a:lnTo>
                    <a:pt x="3519888" y="14867"/>
                  </a:lnTo>
                  <a:lnTo>
                    <a:pt x="3493028" y="9524"/>
                  </a:lnTo>
                  <a:lnTo>
                    <a:pt x="3531636" y="9524"/>
                  </a:lnTo>
                  <a:lnTo>
                    <a:pt x="3566972" y="33477"/>
                  </a:lnTo>
                  <a:lnTo>
                    <a:pt x="3591749" y="70559"/>
                  </a:lnTo>
                  <a:lnTo>
                    <a:pt x="3600449" y="114299"/>
                  </a:lnTo>
                  <a:lnTo>
                    <a:pt x="3600449" y="3848099"/>
                  </a:lnTo>
                  <a:lnTo>
                    <a:pt x="3599905" y="3859359"/>
                  </a:lnTo>
                  <a:lnTo>
                    <a:pt x="3586937" y="3902034"/>
                  </a:lnTo>
                  <a:lnTo>
                    <a:pt x="3558625" y="3936498"/>
                  </a:lnTo>
                  <a:lnTo>
                    <a:pt x="3540084" y="3948887"/>
                  </a:lnTo>
                  <a:lnTo>
                    <a:pt x="3531637" y="39528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24524" y="21145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4" y="742949"/>
                  </a:moveTo>
                  <a:lnTo>
                    <a:pt x="325999" y="740155"/>
                  </a:lnTo>
                  <a:lnTo>
                    <a:pt x="281213" y="731817"/>
                  </a:lnTo>
                  <a:lnTo>
                    <a:pt x="237784" y="718059"/>
                  </a:lnTo>
                  <a:lnTo>
                    <a:pt x="196362" y="699086"/>
                  </a:lnTo>
                  <a:lnTo>
                    <a:pt x="157573" y="675185"/>
                  </a:lnTo>
                  <a:lnTo>
                    <a:pt x="122007" y="646719"/>
                  </a:lnTo>
                  <a:lnTo>
                    <a:pt x="90192" y="614114"/>
                  </a:lnTo>
                  <a:lnTo>
                    <a:pt x="62604" y="577855"/>
                  </a:lnTo>
                  <a:lnTo>
                    <a:pt x="39663" y="538491"/>
                  </a:lnTo>
                  <a:lnTo>
                    <a:pt x="21714" y="496621"/>
                  </a:lnTo>
                  <a:lnTo>
                    <a:pt x="9026" y="452868"/>
                  </a:lnTo>
                  <a:lnTo>
                    <a:pt x="1788" y="407885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20" y="316968"/>
                  </a:lnTo>
                  <a:lnTo>
                    <a:pt x="13455" y="272400"/>
                  </a:lnTo>
                  <a:lnTo>
                    <a:pt x="28276" y="229317"/>
                  </a:lnTo>
                  <a:lnTo>
                    <a:pt x="48260" y="188373"/>
                  </a:lnTo>
                  <a:lnTo>
                    <a:pt x="73102" y="150187"/>
                  </a:lnTo>
                  <a:lnTo>
                    <a:pt x="102433" y="115329"/>
                  </a:lnTo>
                  <a:lnTo>
                    <a:pt x="135813" y="84321"/>
                  </a:lnTo>
                  <a:lnTo>
                    <a:pt x="172738" y="57631"/>
                  </a:lnTo>
                  <a:lnTo>
                    <a:pt x="212648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0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8" y="13455"/>
                  </a:lnTo>
                  <a:lnTo>
                    <a:pt x="513631" y="28276"/>
                  </a:lnTo>
                  <a:lnTo>
                    <a:pt x="554576" y="48260"/>
                  </a:lnTo>
                  <a:lnTo>
                    <a:pt x="592762" y="73103"/>
                  </a:lnTo>
                  <a:lnTo>
                    <a:pt x="627619" y="102433"/>
                  </a:lnTo>
                  <a:lnTo>
                    <a:pt x="658628" y="135813"/>
                  </a:lnTo>
                  <a:lnTo>
                    <a:pt x="685317" y="172738"/>
                  </a:lnTo>
                  <a:lnTo>
                    <a:pt x="707283" y="212648"/>
                  </a:lnTo>
                  <a:lnTo>
                    <a:pt x="724199" y="254947"/>
                  </a:lnTo>
                  <a:lnTo>
                    <a:pt x="735811" y="299003"/>
                  </a:lnTo>
                  <a:lnTo>
                    <a:pt x="741943" y="344150"/>
                  </a:lnTo>
                  <a:lnTo>
                    <a:pt x="742949" y="371474"/>
                  </a:lnTo>
                  <a:lnTo>
                    <a:pt x="742838" y="380594"/>
                  </a:lnTo>
                  <a:lnTo>
                    <a:pt x="738929" y="425981"/>
                  </a:lnTo>
                  <a:lnTo>
                    <a:pt x="729494" y="470549"/>
                  </a:lnTo>
                  <a:lnTo>
                    <a:pt x="714672" y="513631"/>
                  </a:lnTo>
                  <a:lnTo>
                    <a:pt x="694688" y="554576"/>
                  </a:lnTo>
                  <a:lnTo>
                    <a:pt x="669846" y="592762"/>
                  </a:lnTo>
                  <a:lnTo>
                    <a:pt x="640516" y="627620"/>
                  </a:lnTo>
                  <a:lnTo>
                    <a:pt x="607136" y="658628"/>
                  </a:lnTo>
                  <a:lnTo>
                    <a:pt x="570210" y="685318"/>
                  </a:lnTo>
                  <a:lnTo>
                    <a:pt x="530300" y="707284"/>
                  </a:lnTo>
                  <a:lnTo>
                    <a:pt x="488001" y="724199"/>
                  </a:lnTo>
                  <a:lnTo>
                    <a:pt x="443945" y="735811"/>
                  </a:lnTo>
                  <a:lnTo>
                    <a:pt x="398799" y="741943"/>
                  </a:lnTo>
                  <a:lnTo>
                    <a:pt x="371474" y="742949"/>
                  </a:lnTo>
                  <a:close/>
                </a:path>
              </a:pathLst>
            </a:custGeom>
            <a:solidFill>
              <a:srgbClr val="FF6A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24524" y="21145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949" y="371474"/>
                  </a:moveTo>
                  <a:lnTo>
                    <a:pt x="740155" y="416950"/>
                  </a:lnTo>
                  <a:lnTo>
                    <a:pt x="731817" y="461736"/>
                  </a:lnTo>
                  <a:lnTo>
                    <a:pt x="718058" y="505164"/>
                  </a:lnTo>
                  <a:lnTo>
                    <a:pt x="699085" y="546586"/>
                  </a:lnTo>
                  <a:lnTo>
                    <a:pt x="675185" y="585375"/>
                  </a:lnTo>
                  <a:lnTo>
                    <a:pt x="646719" y="620942"/>
                  </a:lnTo>
                  <a:lnTo>
                    <a:pt x="614114" y="652757"/>
                  </a:lnTo>
                  <a:lnTo>
                    <a:pt x="577854" y="680344"/>
                  </a:lnTo>
                  <a:lnTo>
                    <a:pt x="538491" y="703286"/>
                  </a:lnTo>
                  <a:lnTo>
                    <a:pt x="496620" y="721234"/>
                  </a:lnTo>
                  <a:lnTo>
                    <a:pt x="452867" y="733923"/>
                  </a:lnTo>
                  <a:lnTo>
                    <a:pt x="407885" y="741161"/>
                  </a:lnTo>
                  <a:lnTo>
                    <a:pt x="371474" y="742949"/>
                  </a:lnTo>
                  <a:lnTo>
                    <a:pt x="362355" y="742838"/>
                  </a:lnTo>
                  <a:lnTo>
                    <a:pt x="316968" y="738929"/>
                  </a:lnTo>
                  <a:lnTo>
                    <a:pt x="272400" y="729494"/>
                  </a:lnTo>
                  <a:lnTo>
                    <a:pt x="229316" y="714672"/>
                  </a:lnTo>
                  <a:lnTo>
                    <a:pt x="188373" y="694689"/>
                  </a:lnTo>
                  <a:lnTo>
                    <a:pt x="150187" y="669846"/>
                  </a:lnTo>
                  <a:lnTo>
                    <a:pt x="115329" y="640516"/>
                  </a:lnTo>
                  <a:lnTo>
                    <a:pt x="84321" y="607136"/>
                  </a:lnTo>
                  <a:lnTo>
                    <a:pt x="57631" y="570210"/>
                  </a:lnTo>
                  <a:lnTo>
                    <a:pt x="35665" y="530300"/>
                  </a:lnTo>
                  <a:lnTo>
                    <a:pt x="18749" y="488002"/>
                  </a:lnTo>
                  <a:lnTo>
                    <a:pt x="7137" y="443946"/>
                  </a:lnTo>
                  <a:lnTo>
                    <a:pt x="1006" y="398799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20" y="316968"/>
                  </a:lnTo>
                  <a:lnTo>
                    <a:pt x="13455" y="272400"/>
                  </a:lnTo>
                  <a:lnTo>
                    <a:pt x="28276" y="229317"/>
                  </a:lnTo>
                  <a:lnTo>
                    <a:pt x="48260" y="188373"/>
                  </a:lnTo>
                  <a:lnTo>
                    <a:pt x="73102" y="150187"/>
                  </a:lnTo>
                  <a:lnTo>
                    <a:pt x="102433" y="115329"/>
                  </a:lnTo>
                  <a:lnTo>
                    <a:pt x="135813" y="84321"/>
                  </a:lnTo>
                  <a:lnTo>
                    <a:pt x="172738" y="57631"/>
                  </a:lnTo>
                  <a:lnTo>
                    <a:pt x="212648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0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8" y="13455"/>
                  </a:lnTo>
                  <a:lnTo>
                    <a:pt x="513631" y="28276"/>
                  </a:lnTo>
                  <a:lnTo>
                    <a:pt x="554576" y="48260"/>
                  </a:lnTo>
                  <a:lnTo>
                    <a:pt x="592762" y="73103"/>
                  </a:lnTo>
                  <a:lnTo>
                    <a:pt x="627619" y="102433"/>
                  </a:lnTo>
                  <a:lnTo>
                    <a:pt x="658628" y="135813"/>
                  </a:lnTo>
                  <a:lnTo>
                    <a:pt x="685317" y="172738"/>
                  </a:lnTo>
                  <a:lnTo>
                    <a:pt x="707283" y="212648"/>
                  </a:lnTo>
                  <a:lnTo>
                    <a:pt x="724199" y="254947"/>
                  </a:lnTo>
                  <a:lnTo>
                    <a:pt x="735811" y="299003"/>
                  </a:lnTo>
                  <a:lnTo>
                    <a:pt x="741943" y="344150"/>
                  </a:lnTo>
                  <a:lnTo>
                    <a:pt x="742949" y="371474"/>
                  </a:lnTo>
                  <a:close/>
                </a:path>
              </a:pathLst>
            </a:custGeom>
            <a:ln w="19049">
              <a:solidFill>
                <a:srgbClr val="FF6A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4549" y="2295524"/>
              <a:ext cx="342899" cy="3809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292724" y="2834214"/>
            <a:ext cx="1605280" cy="10058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1280"/>
              </a:spcBef>
            </a:pPr>
            <a:r>
              <a:rPr dirty="0" sz="1750" spc="-495" b="1">
                <a:solidFill>
                  <a:srgbClr val="FFFFFF"/>
                </a:solidFill>
                <a:latin typeface="Malgun Gothic"/>
                <a:cs typeface="Malgun Gothic"/>
              </a:rPr>
              <a:t>불확실성</a:t>
            </a:r>
            <a:endParaRPr sz="1750">
              <a:latin typeface="Malgun Gothic"/>
              <a:cs typeface="Malgun Gothic"/>
            </a:endParaRPr>
          </a:p>
          <a:p>
            <a:pPr marL="78740" marR="5080" indent="-66675">
              <a:lnSpc>
                <a:spcPct val="107100"/>
              </a:lnSpc>
              <a:spcBef>
                <a:spcPts val="835"/>
              </a:spcBef>
            </a:pP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시청률과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실제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매출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D0D5DA"/>
                </a:solidFill>
                <a:latin typeface="Malgun Gothic"/>
                <a:cs typeface="Malgun Gothic"/>
              </a:rPr>
              <a:t>사이에</a:t>
            </a:r>
            <a:r>
              <a:rPr dirty="0" sz="1400" spc="50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명확한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연결이</a:t>
            </a:r>
            <a:r>
              <a:rPr dirty="0" sz="1400" spc="-17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05">
                <a:solidFill>
                  <a:srgbClr val="D0D5DA"/>
                </a:solidFill>
                <a:latin typeface="Malgun Gothic"/>
                <a:cs typeface="Malgun Gothic"/>
              </a:rPr>
              <a:t>없습니다</a:t>
            </a:r>
            <a:r>
              <a:rPr dirty="0" sz="1400" spc="-305">
                <a:solidFill>
                  <a:srgbClr val="D0D5DA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454649" y="3983148"/>
            <a:ext cx="1283970" cy="40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45415" marR="5080" indent="-133350">
              <a:lnSpc>
                <a:spcPct val="104200"/>
              </a:lnSpc>
              <a:spcBef>
                <a:spcPts val="75"/>
              </a:spcBef>
            </a:pP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마케팅</a:t>
            </a:r>
            <a:r>
              <a:rPr dirty="0" sz="1200" spc="-125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투자와</a:t>
            </a:r>
            <a:r>
              <a:rPr dirty="0" sz="1200" spc="-125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05">
                <a:solidFill>
                  <a:srgbClr val="9CA2AF"/>
                </a:solidFill>
                <a:latin typeface="Malgun Gothic"/>
                <a:cs typeface="Malgun Gothic"/>
              </a:rPr>
              <a:t>실적</a:t>
            </a:r>
            <a:r>
              <a:rPr dirty="0" sz="1200" spc="-120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9CA2AF"/>
                </a:solidFill>
                <a:latin typeface="Malgun Gothic"/>
                <a:cs typeface="Malgun Gothic"/>
              </a:rPr>
              <a:t>간의</a:t>
            </a:r>
            <a:r>
              <a:rPr dirty="0" sz="1200" spc="500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관련성이</a:t>
            </a:r>
            <a:r>
              <a:rPr dirty="0" sz="1200" spc="-120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265">
                <a:solidFill>
                  <a:srgbClr val="9CA2AF"/>
                </a:solidFill>
                <a:latin typeface="Malgun Gothic"/>
                <a:cs typeface="Malgun Gothic"/>
              </a:rPr>
              <a:t>미립니다</a:t>
            </a:r>
            <a:r>
              <a:rPr dirty="0" sz="1100" spc="-265">
                <a:solidFill>
                  <a:srgbClr val="9CA2AF"/>
                </a:solidFill>
                <a:latin typeface="Franklin Gothic Book"/>
                <a:cs typeface="Franklin Gothic Book"/>
              </a:rPr>
              <a:t>.</a:t>
            </a:r>
            <a:endParaRPr sz="1100">
              <a:latin typeface="Franklin Gothic Book"/>
              <a:cs typeface="Franklin Gothic Book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124824" y="1866899"/>
            <a:ext cx="3609975" cy="3962400"/>
            <a:chOff x="8124824" y="1866899"/>
            <a:chExt cx="3609975" cy="3962400"/>
          </a:xfrm>
        </p:grpSpPr>
        <p:sp>
          <p:nvSpPr>
            <p:cNvPr id="24" name="object 24" descr=""/>
            <p:cNvSpPr/>
            <p:nvPr/>
          </p:nvSpPr>
          <p:spPr>
            <a:xfrm>
              <a:off x="8124824" y="1866899"/>
              <a:ext cx="3609975" cy="3962400"/>
            </a:xfrm>
            <a:custGeom>
              <a:avLst/>
              <a:gdLst/>
              <a:ahLst/>
              <a:cxnLst/>
              <a:rect l="l" t="t" r="r" b="b"/>
              <a:pathLst>
                <a:path w="3609975" h="3962400">
                  <a:moveTo>
                    <a:pt x="3495674" y="3962399"/>
                  </a:moveTo>
                  <a:lnTo>
                    <a:pt x="114299" y="3962399"/>
                  </a:lnTo>
                  <a:lnTo>
                    <a:pt x="103040" y="3961855"/>
                  </a:lnTo>
                  <a:lnTo>
                    <a:pt x="60364" y="3948887"/>
                  </a:lnTo>
                  <a:lnTo>
                    <a:pt x="25900" y="3920574"/>
                  </a:lnTo>
                  <a:lnTo>
                    <a:pt x="4894" y="3881229"/>
                  </a:lnTo>
                  <a:lnTo>
                    <a:pt x="0" y="3848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95674" y="0"/>
                  </a:lnTo>
                  <a:lnTo>
                    <a:pt x="3539415" y="8700"/>
                  </a:lnTo>
                  <a:lnTo>
                    <a:pt x="3576496" y="33477"/>
                  </a:lnTo>
                  <a:lnTo>
                    <a:pt x="3601273" y="70559"/>
                  </a:lnTo>
                  <a:lnTo>
                    <a:pt x="3609974" y="114299"/>
                  </a:lnTo>
                  <a:lnTo>
                    <a:pt x="3609974" y="3848099"/>
                  </a:lnTo>
                  <a:lnTo>
                    <a:pt x="3601273" y="3891839"/>
                  </a:lnTo>
                  <a:lnTo>
                    <a:pt x="3576496" y="3928921"/>
                  </a:lnTo>
                  <a:lnTo>
                    <a:pt x="3539415" y="3953698"/>
                  </a:lnTo>
                  <a:lnTo>
                    <a:pt x="3495674" y="3962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124824" y="1866899"/>
              <a:ext cx="3609975" cy="3962400"/>
            </a:xfrm>
            <a:custGeom>
              <a:avLst/>
              <a:gdLst/>
              <a:ahLst/>
              <a:cxnLst/>
              <a:rect l="l" t="t" r="r" b="b"/>
              <a:pathLst>
                <a:path w="3609975" h="3962400">
                  <a:moveTo>
                    <a:pt x="3495674" y="3962399"/>
                  </a:moveTo>
                  <a:lnTo>
                    <a:pt x="114299" y="3962399"/>
                  </a:lnTo>
                  <a:lnTo>
                    <a:pt x="103040" y="3961855"/>
                  </a:lnTo>
                  <a:lnTo>
                    <a:pt x="60364" y="3948887"/>
                  </a:lnTo>
                  <a:lnTo>
                    <a:pt x="25900" y="3920575"/>
                  </a:lnTo>
                  <a:lnTo>
                    <a:pt x="4894" y="3881229"/>
                  </a:lnTo>
                  <a:lnTo>
                    <a:pt x="0" y="3848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3495674" y="0"/>
                  </a:lnTo>
                  <a:lnTo>
                    <a:pt x="3539415" y="8700"/>
                  </a:lnTo>
                  <a:lnTo>
                    <a:pt x="3541162" y="9524"/>
                  </a:lnTo>
                  <a:lnTo>
                    <a:pt x="107419" y="9524"/>
                  </a:lnTo>
                  <a:lnTo>
                    <a:pt x="100605" y="10195"/>
                  </a:lnTo>
                  <a:lnTo>
                    <a:pt x="61809" y="23360"/>
                  </a:lnTo>
                  <a:lnTo>
                    <a:pt x="31003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3854979"/>
                  </a:lnTo>
                  <a:lnTo>
                    <a:pt x="20131" y="3894550"/>
                  </a:lnTo>
                  <a:lnTo>
                    <a:pt x="45075" y="3927051"/>
                  </a:lnTo>
                  <a:lnTo>
                    <a:pt x="80559" y="3947531"/>
                  </a:lnTo>
                  <a:lnTo>
                    <a:pt x="107419" y="3952874"/>
                  </a:lnTo>
                  <a:lnTo>
                    <a:pt x="3541162" y="3952874"/>
                  </a:lnTo>
                  <a:lnTo>
                    <a:pt x="3539415" y="3953698"/>
                  </a:lnTo>
                  <a:lnTo>
                    <a:pt x="3528804" y="3957505"/>
                  </a:lnTo>
                  <a:lnTo>
                    <a:pt x="3517977" y="3960224"/>
                  </a:lnTo>
                  <a:lnTo>
                    <a:pt x="3506934" y="3961855"/>
                  </a:lnTo>
                  <a:lnTo>
                    <a:pt x="3495674" y="3962399"/>
                  </a:lnTo>
                  <a:close/>
                </a:path>
                <a:path w="3609975" h="3962400">
                  <a:moveTo>
                    <a:pt x="3541162" y="3952874"/>
                  </a:moveTo>
                  <a:lnTo>
                    <a:pt x="3502553" y="3952874"/>
                  </a:lnTo>
                  <a:lnTo>
                    <a:pt x="3509366" y="3952203"/>
                  </a:lnTo>
                  <a:lnTo>
                    <a:pt x="3522861" y="3949518"/>
                  </a:lnTo>
                  <a:lnTo>
                    <a:pt x="3559603" y="3931394"/>
                  </a:lnTo>
                  <a:lnTo>
                    <a:pt x="3586611" y="3900588"/>
                  </a:lnTo>
                  <a:lnTo>
                    <a:pt x="3599778" y="3861792"/>
                  </a:lnTo>
                  <a:lnTo>
                    <a:pt x="3600449" y="3854979"/>
                  </a:lnTo>
                  <a:lnTo>
                    <a:pt x="3600449" y="107420"/>
                  </a:lnTo>
                  <a:lnTo>
                    <a:pt x="3589839" y="67848"/>
                  </a:lnTo>
                  <a:lnTo>
                    <a:pt x="3564895" y="35348"/>
                  </a:lnTo>
                  <a:lnTo>
                    <a:pt x="3529411" y="14867"/>
                  </a:lnTo>
                  <a:lnTo>
                    <a:pt x="3502553" y="9524"/>
                  </a:lnTo>
                  <a:lnTo>
                    <a:pt x="3541162" y="9524"/>
                  </a:lnTo>
                  <a:lnTo>
                    <a:pt x="3576496" y="33477"/>
                  </a:lnTo>
                  <a:lnTo>
                    <a:pt x="3601273" y="70559"/>
                  </a:lnTo>
                  <a:lnTo>
                    <a:pt x="3609974" y="114299"/>
                  </a:lnTo>
                  <a:lnTo>
                    <a:pt x="3609974" y="3848099"/>
                  </a:lnTo>
                  <a:lnTo>
                    <a:pt x="3609430" y="3859359"/>
                  </a:lnTo>
                  <a:lnTo>
                    <a:pt x="3596462" y="3902034"/>
                  </a:lnTo>
                  <a:lnTo>
                    <a:pt x="3568150" y="3936498"/>
                  </a:lnTo>
                  <a:lnTo>
                    <a:pt x="3549609" y="3948887"/>
                  </a:lnTo>
                  <a:lnTo>
                    <a:pt x="3541162" y="39528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563099" y="21145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4" y="742949"/>
                  </a:moveTo>
                  <a:lnTo>
                    <a:pt x="326000" y="740155"/>
                  </a:lnTo>
                  <a:lnTo>
                    <a:pt x="281213" y="731817"/>
                  </a:lnTo>
                  <a:lnTo>
                    <a:pt x="237784" y="718059"/>
                  </a:lnTo>
                  <a:lnTo>
                    <a:pt x="196361" y="699086"/>
                  </a:lnTo>
                  <a:lnTo>
                    <a:pt x="157572" y="675185"/>
                  </a:lnTo>
                  <a:lnTo>
                    <a:pt x="122006" y="646719"/>
                  </a:lnTo>
                  <a:lnTo>
                    <a:pt x="90192" y="614114"/>
                  </a:lnTo>
                  <a:lnTo>
                    <a:pt x="62603" y="577855"/>
                  </a:lnTo>
                  <a:lnTo>
                    <a:pt x="39662" y="538491"/>
                  </a:lnTo>
                  <a:lnTo>
                    <a:pt x="21714" y="496621"/>
                  </a:lnTo>
                  <a:lnTo>
                    <a:pt x="9025" y="452868"/>
                  </a:lnTo>
                  <a:lnTo>
                    <a:pt x="1788" y="407885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19" y="316968"/>
                  </a:lnTo>
                  <a:lnTo>
                    <a:pt x="13454" y="272400"/>
                  </a:lnTo>
                  <a:lnTo>
                    <a:pt x="28275" y="229317"/>
                  </a:lnTo>
                  <a:lnTo>
                    <a:pt x="48260" y="188373"/>
                  </a:lnTo>
                  <a:lnTo>
                    <a:pt x="73102" y="150187"/>
                  </a:lnTo>
                  <a:lnTo>
                    <a:pt x="102432" y="115329"/>
                  </a:lnTo>
                  <a:lnTo>
                    <a:pt x="135812" y="84321"/>
                  </a:lnTo>
                  <a:lnTo>
                    <a:pt x="172737" y="57631"/>
                  </a:lnTo>
                  <a:lnTo>
                    <a:pt x="212647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1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8" y="13455"/>
                  </a:lnTo>
                  <a:lnTo>
                    <a:pt x="513631" y="28276"/>
                  </a:lnTo>
                  <a:lnTo>
                    <a:pt x="554575" y="48260"/>
                  </a:lnTo>
                  <a:lnTo>
                    <a:pt x="592762" y="73103"/>
                  </a:lnTo>
                  <a:lnTo>
                    <a:pt x="627619" y="102433"/>
                  </a:lnTo>
                  <a:lnTo>
                    <a:pt x="658629" y="135813"/>
                  </a:lnTo>
                  <a:lnTo>
                    <a:pt x="685318" y="172738"/>
                  </a:lnTo>
                  <a:lnTo>
                    <a:pt x="707284" y="212648"/>
                  </a:lnTo>
                  <a:lnTo>
                    <a:pt x="724199" y="254947"/>
                  </a:lnTo>
                  <a:lnTo>
                    <a:pt x="735810" y="299003"/>
                  </a:lnTo>
                  <a:lnTo>
                    <a:pt x="741943" y="344150"/>
                  </a:lnTo>
                  <a:lnTo>
                    <a:pt x="742949" y="371474"/>
                  </a:lnTo>
                  <a:lnTo>
                    <a:pt x="742838" y="380594"/>
                  </a:lnTo>
                  <a:lnTo>
                    <a:pt x="738929" y="425981"/>
                  </a:lnTo>
                  <a:lnTo>
                    <a:pt x="729493" y="470549"/>
                  </a:lnTo>
                  <a:lnTo>
                    <a:pt x="714672" y="513631"/>
                  </a:lnTo>
                  <a:lnTo>
                    <a:pt x="694689" y="554576"/>
                  </a:lnTo>
                  <a:lnTo>
                    <a:pt x="669846" y="592762"/>
                  </a:lnTo>
                  <a:lnTo>
                    <a:pt x="640516" y="627620"/>
                  </a:lnTo>
                  <a:lnTo>
                    <a:pt x="607136" y="658628"/>
                  </a:lnTo>
                  <a:lnTo>
                    <a:pt x="570209" y="685318"/>
                  </a:lnTo>
                  <a:lnTo>
                    <a:pt x="530300" y="707284"/>
                  </a:lnTo>
                  <a:lnTo>
                    <a:pt x="488001" y="724199"/>
                  </a:lnTo>
                  <a:lnTo>
                    <a:pt x="443944" y="735811"/>
                  </a:lnTo>
                  <a:lnTo>
                    <a:pt x="398799" y="741943"/>
                  </a:lnTo>
                  <a:lnTo>
                    <a:pt x="371474" y="742949"/>
                  </a:lnTo>
                  <a:close/>
                </a:path>
              </a:pathLst>
            </a:custGeom>
            <a:solidFill>
              <a:srgbClr val="FF6A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563099" y="21145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949" y="371474"/>
                  </a:moveTo>
                  <a:lnTo>
                    <a:pt x="740156" y="416950"/>
                  </a:lnTo>
                  <a:lnTo>
                    <a:pt x="731816" y="461736"/>
                  </a:lnTo>
                  <a:lnTo>
                    <a:pt x="718059" y="505164"/>
                  </a:lnTo>
                  <a:lnTo>
                    <a:pt x="699086" y="546586"/>
                  </a:lnTo>
                  <a:lnTo>
                    <a:pt x="675185" y="585375"/>
                  </a:lnTo>
                  <a:lnTo>
                    <a:pt x="646720" y="620942"/>
                  </a:lnTo>
                  <a:lnTo>
                    <a:pt x="614114" y="652757"/>
                  </a:lnTo>
                  <a:lnTo>
                    <a:pt x="577854" y="680344"/>
                  </a:lnTo>
                  <a:lnTo>
                    <a:pt x="538491" y="703286"/>
                  </a:lnTo>
                  <a:lnTo>
                    <a:pt x="496620" y="721234"/>
                  </a:lnTo>
                  <a:lnTo>
                    <a:pt x="452867" y="733923"/>
                  </a:lnTo>
                  <a:lnTo>
                    <a:pt x="407885" y="741161"/>
                  </a:lnTo>
                  <a:lnTo>
                    <a:pt x="371474" y="742949"/>
                  </a:lnTo>
                  <a:lnTo>
                    <a:pt x="362356" y="742838"/>
                  </a:lnTo>
                  <a:lnTo>
                    <a:pt x="316968" y="738929"/>
                  </a:lnTo>
                  <a:lnTo>
                    <a:pt x="272400" y="729494"/>
                  </a:lnTo>
                  <a:lnTo>
                    <a:pt x="229316" y="714672"/>
                  </a:lnTo>
                  <a:lnTo>
                    <a:pt x="188371" y="694689"/>
                  </a:lnTo>
                  <a:lnTo>
                    <a:pt x="150186" y="669846"/>
                  </a:lnTo>
                  <a:lnTo>
                    <a:pt x="115329" y="640516"/>
                  </a:lnTo>
                  <a:lnTo>
                    <a:pt x="84320" y="607136"/>
                  </a:lnTo>
                  <a:lnTo>
                    <a:pt x="57630" y="570210"/>
                  </a:lnTo>
                  <a:lnTo>
                    <a:pt x="35664" y="530300"/>
                  </a:lnTo>
                  <a:lnTo>
                    <a:pt x="18749" y="488002"/>
                  </a:lnTo>
                  <a:lnTo>
                    <a:pt x="7136" y="443946"/>
                  </a:lnTo>
                  <a:lnTo>
                    <a:pt x="1006" y="398799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19" y="316968"/>
                  </a:lnTo>
                  <a:lnTo>
                    <a:pt x="13454" y="272400"/>
                  </a:lnTo>
                  <a:lnTo>
                    <a:pt x="28275" y="229317"/>
                  </a:lnTo>
                  <a:lnTo>
                    <a:pt x="48260" y="188373"/>
                  </a:lnTo>
                  <a:lnTo>
                    <a:pt x="73102" y="150187"/>
                  </a:lnTo>
                  <a:lnTo>
                    <a:pt x="102432" y="115329"/>
                  </a:lnTo>
                  <a:lnTo>
                    <a:pt x="135812" y="84321"/>
                  </a:lnTo>
                  <a:lnTo>
                    <a:pt x="172737" y="57631"/>
                  </a:lnTo>
                  <a:lnTo>
                    <a:pt x="212647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1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8" y="13455"/>
                  </a:lnTo>
                  <a:lnTo>
                    <a:pt x="513631" y="28276"/>
                  </a:lnTo>
                  <a:lnTo>
                    <a:pt x="554575" y="48260"/>
                  </a:lnTo>
                  <a:lnTo>
                    <a:pt x="592762" y="73103"/>
                  </a:lnTo>
                  <a:lnTo>
                    <a:pt x="627619" y="102433"/>
                  </a:lnTo>
                  <a:lnTo>
                    <a:pt x="658629" y="135813"/>
                  </a:lnTo>
                  <a:lnTo>
                    <a:pt x="685318" y="172738"/>
                  </a:lnTo>
                  <a:lnTo>
                    <a:pt x="707284" y="212648"/>
                  </a:lnTo>
                  <a:lnTo>
                    <a:pt x="724199" y="254947"/>
                  </a:lnTo>
                  <a:lnTo>
                    <a:pt x="735810" y="299003"/>
                  </a:lnTo>
                  <a:lnTo>
                    <a:pt x="741943" y="344150"/>
                  </a:lnTo>
                  <a:lnTo>
                    <a:pt x="742949" y="371474"/>
                  </a:lnTo>
                  <a:close/>
                </a:path>
              </a:pathLst>
            </a:custGeom>
            <a:ln w="19049">
              <a:solidFill>
                <a:srgbClr val="FF6A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5499" y="2295524"/>
              <a:ext cx="428624" cy="38099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9213899" y="2834214"/>
            <a:ext cx="1435735" cy="10058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280"/>
              </a:spcBef>
            </a:pPr>
            <a:r>
              <a:rPr dirty="0" sz="1750" spc="-475" b="1">
                <a:solidFill>
                  <a:srgbClr val="FFFFFF"/>
                </a:solidFill>
                <a:latin typeface="Malgun Gothic"/>
                <a:cs typeface="Malgun Gothic"/>
              </a:rPr>
              <a:t>깜깜이</a:t>
            </a:r>
            <a:r>
              <a:rPr dirty="0" sz="1750" spc="-254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50" spc="-505" b="1">
                <a:solidFill>
                  <a:srgbClr val="FFFFFF"/>
                </a:solidFill>
                <a:latin typeface="Malgun Gothic"/>
                <a:cs typeface="Malgun Gothic"/>
              </a:rPr>
              <a:t>분석</a:t>
            </a:r>
            <a:endParaRPr sz="1750">
              <a:latin typeface="Malgun Gothic"/>
              <a:cs typeface="Malgun Gothic"/>
            </a:endParaRPr>
          </a:p>
          <a:p>
            <a:pPr marL="12700" marR="5080" indent="66675">
              <a:lnSpc>
                <a:spcPct val="107100"/>
              </a:lnSpc>
              <a:spcBef>
                <a:spcPts val="835"/>
              </a:spcBef>
            </a:pP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감에</a:t>
            </a:r>
            <a:r>
              <a:rPr dirty="0" sz="1400" spc="-175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의존하는</a:t>
            </a:r>
            <a:r>
              <a:rPr dirty="0" sz="1400" spc="-17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D0D5DA"/>
                </a:solidFill>
                <a:latin typeface="Malgun Gothic"/>
                <a:cs typeface="Malgun Gothic"/>
              </a:rPr>
              <a:t>원시적</a:t>
            </a:r>
            <a:r>
              <a:rPr dirty="0" sz="1400" spc="50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D0D5DA"/>
                </a:solidFill>
                <a:latin typeface="Malgun Gothic"/>
                <a:cs typeface="Malgun Gothic"/>
              </a:rPr>
              <a:t>의사결정이</a:t>
            </a:r>
            <a:r>
              <a:rPr dirty="0" sz="1400" spc="-160">
                <a:solidFill>
                  <a:srgbClr val="D0D5DA"/>
                </a:solidFill>
                <a:latin typeface="Malgun Gothic"/>
                <a:cs typeface="Malgun Gothic"/>
              </a:rPr>
              <a:t> </a:t>
            </a:r>
            <a:r>
              <a:rPr dirty="0" sz="1400" spc="-315">
                <a:solidFill>
                  <a:srgbClr val="D0D5DA"/>
                </a:solidFill>
                <a:latin typeface="Malgun Gothic"/>
                <a:cs typeface="Malgun Gothic"/>
              </a:rPr>
              <a:t>계속됩니다</a:t>
            </a:r>
            <a:r>
              <a:rPr dirty="0" sz="1400" spc="-315">
                <a:solidFill>
                  <a:srgbClr val="D0D5DA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337724" y="3983148"/>
            <a:ext cx="1188720" cy="40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7790" marR="5080" indent="-85725">
              <a:lnSpc>
                <a:spcPct val="104200"/>
              </a:lnSpc>
              <a:spcBef>
                <a:spcPts val="75"/>
              </a:spcBef>
            </a:pP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데이터</a:t>
            </a:r>
            <a:r>
              <a:rPr dirty="0" sz="1200" spc="-125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305">
                <a:solidFill>
                  <a:srgbClr val="9CA2AF"/>
                </a:solidFill>
                <a:latin typeface="Malgun Gothic"/>
                <a:cs typeface="Malgun Gothic"/>
              </a:rPr>
              <a:t>없이</a:t>
            </a:r>
            <a:r>
              <a:rPr dirty="0" sz="1200" spc="-125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210">
                <a:solidFill>
                  <a:srgbClr val="9CA2AF"/>
                </a:solidFill>
                <a:latin typeface="Century Gothic"/>
                <a:cs typeface="Century Gothic"/>
              </a:rPr>
              <a:t>'</a:t>
            </a:r>
            <a:r>
              <a:rPr dirty="0" sz="1200" spc="-210">
                <a:solidFill>
                  <a:srgbClr val="9CA2AF"/>
                </a:solidFill>
                <a:latin typeface="Malgun Gothic"/>
                <a:cs typeface="Malgun Gothic"/>
              </a:rPr>
              <a:t>느낌</a:t>
            </a:r>
            <a:r>
              <a:rPr dirty="0" sz="1200" spc="-210">
                <a:solidFill>
                  <a:srgbClr val="9CA2AF"/>
                </a:solidFill>
                <a:latin typeface="Century Gothic"/>
                <a:cs typeface="Century Gothic"/>
              </a:rPr>
              <a:t>'</a:t>
            </a:r>
            <a:r>
              <a:rPr dirty="0" sz="1200" spc="-210">
                <a:solidFill>
                  <a:srgbClr val="9CA2AF"/>
                </a:solidFill>
                <a:latin typeface="Malgun Gothic"/>
                <a:cs typeface="Malgun Gothic"/>
              </a:rPr>
              <a:t>으로 </a:t>
            </a:r>
            <a:r>
              <a:rPr dirty="0" sz="1200" spc="-310">
                <a:solidFill>
                  <a:srgbClr val="9CA2AF"/>
                </a:solidFill>
                <a:latin typeface="Malgun Gothic"/>
                <a:cs typeface="Malgun Gothic"/>
              </a:rPr>
              <a:t>광고를</a:t>
            </a:r>
            <a:r>
              <a:rPr dirty="0" sz="1200" spc="-120">
                <a:solidFill>
                  <a:srgbClr val="9CA2AF"/>
                </a:solidFill>
                <a:latin typeface="Malgun Gothic"/>
                <a:cs typeface="Malgun Gothic"/>
              </a:rPr>
              <a:t> </a:t>
            </a:r>
            <a:r>
              <a:rPr dirty="0" sz="1200" spc="-275">
                <a:solidFill>
                  <a:srgbClr val="9CA2AF"/>
                </a:solidFill>
                <a:latin typeface="Malgun Gothic"/>
                <a:cs typeface="Malgun Gothic"/>
              </a:rPr>
              <a:t>선택합니다</a:t>
            </a:r>
            <a:r>
              <a:rPr dirty="0" sz="1100" spc="-275">
                <a:solidFill>
                  <a:srgbClr val="9CA2AF"/>
                </a:solidFill>
                <a:latin typeface="Franklin Gothic Book"/>
                <a:cs typeface="Franklin Gothic Book"/>
              </a:rPr>
              <a:t>.</a:t>
            </a:r>
            <a:endParaRPr sz="1100">
              <a:latin typeface="Franklin Gothic Book"/>
              <a:cs typeface="Franklin Gothic Book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059237" y="6109977"/>
            <a:ext cx="40824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0" b="1">
                <a:solidFill>
                  <a:srgbClr val="FFFFFF"/>
                </a:solidFill>
                <a:latin typeface="Malgun Gothic"/>
                <a:cs typeface="Malgun Gothic"/>
              </a:rPr>
              <a:t>이러한</a:t>
            </a:r>
            <a:r>
              <a:rPr dirty="0" sz="1550" spc="-204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250" b="1">
                <a:solidFill>
                  <a:srgbClr val="FFFFFF"/>
                </a:solidFill>
                <a:latin typeface="Arial Narrow"/>
                <a:cs typeface="Arial Narrow"/>
              </a:rPr>
              <a:t>'</a:t>
            </a:r>
            <a:r>
              <a:rPr dirty="0" sz="1550" spc="-250" b="1">
                <a:solidFill>
                  <a:srgbClr val="FFFFFF"/>
                </a:solidFill>
                <a:latin typeface="Malgun Gothic"/>
                <a:cs typeface="Malgun Gothic"/>
              </a:rPr>
              <a:t>패자</a:t>
            </a:r>
            <a:r>
              <a:rPr dirty="0" sz="1550" spc="-250" b="1">
                <a:solidFill>
                  <a:srgbClr val="FFFFFF"/>
                </a:solidFill>
                <a:latin typeface="Arial Narrow"/>
                <a:cs typeface="Arial Narrow"/>
              </a:rPr>
              <a:t>'</a:t>
            </a:r>
            <a:r>
              <a:rPr dirty="0" sz="1550" spc="-250" b="1">
                <a:solidFill>
                  <a:srgbClr val="FFFFFF"/>
                </a:solidFill>
                <a:latin typeface="Malgun Gothic"/>
                <a:cs typeface="Malgun Gothic"/>
              </a:rPr>
              <a:t>들의</a:t>
            </a:r>
            <a:r>
              <a:rPr dirty="0" sz="1550" spc="-204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FFFFFF"/>
                </a:solidFill>
                <a:latin typeface="Malgun Gothic"/>
                <a:cs typeface="Malgun Gothic"/>
              </a:rPr>
              <a:t>시간이</a:t>
            </a:r>
            <a:r>
              <a:rPr dirty="0" sz="155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285" b="1">
                <a:solidFill>
                  <a:srgbClr val="FFFFFF"/>
                </a:solidFill>
                <a:latin typeface="Malgun Gothic"/>
                <a:cs typeface="Malgun Gothic"/>
              </a:rPr>
              <a:t>끝나고</a:t>
            </a:r>
            <a:r>
              <a:rPr dirty="0" sz="1550" spc="-28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370" b="1">
                <a:solidFill>
                  <a:srgbClr val="FFFFFF"/>
                </a:solidFill>
                <a:latin typeface="Malgun Gothic"/>
                <a:cs typeface="Malgun Gothic"/>
              </a:rPr>
              <a:t>새로운</a:t>
            </a:r>
            <a:r>
              <a:rPr dirty="0" sz="1550" spc="-204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FFFFFF"/>
                </a:solidFill>
                <a:latin typeface="Malgun Gothic"/>
                <a:cs typeface="Malgun Gothic"/>
              </a:rPr>
              <a:t>시대가</a:t>
            </a:r>
            <a:r>
              <a:rPr dirty="0" sz="1550" spc="-2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320" b="1">
                <a:solidFill>
                  <a:srgbClr val="FFFFFF"/>
                </a:solidFill>
                <a:latin typeface="Malgun Gothic"/>
                <a:cs typeface="Malgun Gothic"/>
              </a:rPr>
              <a:t>시작됩니다</a:t>
            </a:r>
            <a:r>
              <a:rPr dirty="0" sz="1550" spc="-32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130"/>
              </a:spcBef>
            </a:pPr>
            <a:r>
              <a:rPr dirty="0" spc="-940"/>
              <a:t>모든</a:t>
            </a:r>
            <a:r>
              <a:rPr dirty="0" spc="-700"/>
              <a:t> </a:t>
            </a:r>
            <a:r>
              <a:rPr dirty="0" sz="3150" spc="-215">
                <a:latin typeface="Arial Narrow"/>
                <a:cs typeface="Arial Narrow"/>
              </a:rPr>
              <a:t>PPL</a:t>
            </a:r>
            <a:r>
              <a:rPr dirty="0" spc="-215"/>
              <a:t>이</a:t>
            </a:r>
            <a:r>
              <a:rPr dirty="0" spc="-695"/>
              <a:t> </a:t>
            </a:r>
            <a:r>
              <a:rPr dirty="0" spc="-615">
                <a:latin typeface="Arial Narrow"/>
                <a:cs typeface="Arial Narrow"/>
              </a:rPr>
              <a:t>'</a:t>
            </a:r>
            <a:r>
              <a:rPr dirty="0" spc="-615"/>
              <a:t>성과</a:t>
            </a:r>
            <a:r>
              <a:rPr dirty="0" spc="-615">
                <a:latin typeface="Arial Narrow"/>
                <a:cs typeface="Arial Narrow"/>
              </a:rPr>
              <a:t>'</a:t>
            </a:r>
            <a:r>
              <a:rPr dirty="0" spc="-615"/>
              <a:t>로</a:t>
            </a:r>
            <a:r>
              <a:rPr dirty="0" spc="-700"/>
              <a:t> </a:t>
            </a:r>
            <a:r>
              <a:rPr dirty="0" spc="-955"/>
              <a:t>측정되는</a:t>
            </a:r>
            <a:r>
              <a:rPr dirty="0" spc="-695"/>
              <a:t> </a:t>
            </a:r>
            <a:r>
              <a:rPr dirty="0" spc="-965"/>
              <a:t>세상</a:t>
            </a:r>
            <a:endParaRPr sz="315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16462" y="776622"/>
            <a:ext cx="2762250" cy="144716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1750" spc="-335">
                <a:solidFill>
                  <a:srgbClr val="333333"/>
                </a:solidFill>
                <a:latin typeface="Malgun Gothic"/>
                <a:cs typeface="Malgun Gothic"/>
              </a:rPr>
              <a:t>만약</a:t>
            </a:r>
            <a:r>
              <a:rPr dirty="0" sz="1600" spc="-335">
                <a:solidFill>
                  <a:srgbClr val="333333"/>
                </a:solidFill>
                <a:latin typeface="Georgia"/>
                <a:cs typeface="Georgia"/>
              </a:rPr>
              <a:t>,</a:t>
            </a:r>
            <a:r>
              <a:rPr dirty="0" sz="1600" spc="-2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집행된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모든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600" spc="80">
                <a:solidFill>
                  <a:srgbClr val="333333"/>
                </a:solidFill>
                <a:latin typeface="Arial Narrow"/>
                <a:cs typeface="Arial Narrow"/>
              </a:rPr>
              <a:t>PPL</a:t>
            </a:r>
            <a:r>
              <a:rPr dirty="0" sz="1600" spc="45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광고의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600" spc="-30">
                <a:solidFill>
                  <a:srgbClr val="333333"/>
                </a:solidFill>
                <a:latin typeface="Arial Narrow"/>
                <a:cs typeface="Arial Narrow"/>
              </a:rPr>
              <a:t>ROI</a:t>
            </a:r>
            <a:r>
              <a:rPr dirty="0" sz="1750" spc="-3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1900" spc="-310" b="1">
                <a:solidFill>
                  <a:srgbClr val="FF6A00"/>
                </a:solidFill>
                <a:latin typeface="Magneto"/>
                <a:cs typeface="Magneto"/>
              </a:rPr>
              <a:t>1</a:t>
            </a:r>
            <a:r>
              <a:rPr dirty="0" sz="2100" spc="-310" b="1">
                <a:solidFill>
                  <a:srgbClr val="FF6A00"/>
                </a:solidFill>
                <a:latin typeface="Malgun Gothic"/>
                <a:cs typeface="Malgun Gothic"/>
              </a:rPr>
              <a:t>원</a:t>
            </a:r>
            <a:r>
              <a:rPr dirty="0" sz="2100" spc="-26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2100" spc="-535" b="1">
                <a:solidFill>
                  <a:srgbClr val="FF6A00"/>
                </a:solidFill>
                <a:latin typeface="Malgun Gothic"/>
                <a:cs typeface="Malgun Gothic"/>
              </a:rPr>
              <a:t>단위</a:t>
            </a:r>
            <a:r>
              <a:rPr dirty="0" sz="2100" spc="-535">
                <a:solidFill>
                  <a:srgbClr val="333333"/>
                </a:solidFill>
                <a:latin typeface="Malgun Gothic"/>
                <a:cs typeface="Malgun Gothic"/>
              </a:rPr>
              <a:t>까지</a:t>
            </a:r>
            <a:r>
              <a:rPr dirty="0" sz="2100" spc="-2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100" spc="-455">
                <a:solidFill>
                  <a:srgbClr val="333333"/>
                </a:solidFill>
                <a:latin typeface="Malgun Gothic"/>
                <a:cs typeface="Malgun Gothic"/>
              </a:rPr>
              <a:t>추적하고</a:t>
            </a:r>
            <a:r>
              <a:rPr dirty="0" sz="1900" spc="-455">
                <a:solidFill>
                  <a:srgbClr val="333333"/>
                </a:solidFill>
                <a:latin typeface="Georgia"/>
                <a:cs typeface="Georgia"/>
              </a:rPr>
              <a:t>,</a:t>
            </a:r>
            <a:endParaRPr sz="19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다음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광고의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500">
                <a:solidFill>
                  <a:srgbClr val="333333"/>
                </a:solidFill>
                <a:latin typeface="Malgun Gothic"/>
                <a:cs typeface="Malgun Gothic"/>
              </a:rPr>
              <a:t>성공을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2100" spc="-540" b="1">
                <a:solidFill>
                  <a:srgbClr val="FF6A00"/>
                </a:solidFill>
                <a:latin typeface="Malgun Gothic"/>
                <a:cs typeface="Malgun Gothic"/>
              </a:rPr>
              <a:t>예측</a:t>
            </a:r>
            <a:r>
              <a:rPr dirty="0" sz="2100" spc="-54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dirty="0" sz="2100" spc="-26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100" spc="-55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dirty="0" sz="210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100" spc="-540">
                <a:solidFill>
                  <a:srgbClr val="333333"/>
                </a:solidFill>
                <a:latin typeface="Malgun Gothic"/>
                <a:cs typeface="Malgun Gothic"/>
              </a:rPr>
              <a:t>있다면</a:t>
            </a:r>
            <a:r>
              <a:rPr dirty="0" sz="210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100" spc="-450">
                <a:solidFill>
                  <a:srgbClr val="333333"/>
                </a:solidFill>
                <a:latin typeface="Malgun Gothic"/>
                <a:cs typeface="Malgun Gothic"/>
              </a:rPr>
              <a:t>어떨까요</a:t>
            </a:r>
            <a:r>
              <a:rPr dirty="0" sz="1900" spc="-450">
                <a:solidFill>
                  <a:srgbClr val="333333"/>
                </a:solidFill>
                <a:latin typeface="Georgia"/>
                <a:cs typeface="Georgia"/>
              </a:rPr>
              <a:t>?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11637" y="5752244"/>
            <a:ext cx="37776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데이터의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285" b="1">
                <a:solidFill>
                  <a:srgbClr val="004AAC"/>
                </a:solidFill>
                <a:latin typeface="Malgun Gothic"/>
                <a:cs typeface="Malgun Gothic"/>
              </a:rPr>
              <a:t>힘으로</a:t>
            </a:r>
            <a:r>
              <a:rPr dirty="0" sz="1550" spc="-285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50" spc="-125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광고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투자는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이제</a:t>
            </a:r>
            <a:r>
              <a:rPr dirty="0" sz="1550" spc="-20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229" b="1">
                <a:solidFill>
                  <a:srgbClr val="004AAC"/>
                </a:solidFill>
                <a:latin typeface="Arial Narrow"/>
                <a:cs typeface="Arial Narrow"/>
              </a:rPr>
              <a:t>'</a:t>
            </a:r>
            <a:r>
              <a:rPr dirty="0" sz="1550" spc="-229" b="1">
                <a:solidFill>
                  <a:srgbClr val="004AAC"/>
                </a:solidFill>
                <a:latin typeface="Malgun Gothic"/>
                <a:cs typeface="Malgun Gothic"/>
              </a:rPr>
              <a:t>투자</a:t>
            </a:r>
            <a:r>
              <a:rPr dirty="0" sz="1550" spc="-229" b="1">
                <a:solidFill>
                  <a:srgbClr val="004AAC"/>
                </a:solidFill>
                <a:latin typeface="Arial Narrow"/>
                <a:cs typeface="Arial Narrow"/>
              </a:rPr>
              <a:t>'</a:t>
            </a:r>
            <a:r>
              <a:rPr dirty="0" sz="1550" spc="-229" b="1">
                <a:solidFill>
                  <a:srgbClr val="004AAC"/>
                </a:solidFill>
                <a:latin typeface="Malgun Gothic"/>
                <a:cs typeface="Malgun Gothic"/>
              </a:rPr>
              <a:t>가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20" b="1">
                <a:solidFill>
                  <a:srgbClr val="004AAC"/>
                </a:solidFill>
                <a:latin typeface="Malgun Gothic"/>
                <a:cs typeface="Malgun Gothic"/>
              </a:rPr>
              <a:t>되었습니다</a:t>
            </a:r>
            <a:r>
              <a:rPr dirty="0" sz="1550" spc="-32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38199" y="2419349"/>
            <a:ext cx="9772650" cy="2190750"/>
            <a:chOff x="838199" y="2419349"/>
            <a:chExt cx="9772650" cy="21907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50" y="4014241"/>
              <a:ext cx="9029699" cy="2857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714612" y="3661816"/>
              <a:ext cx="6858000" cy="381000"/>
            </a:xfrm>
            <a:custGeom>
              <a:avLst/>
              <a:gdLst/>
              <a:ahLst/>
              <a:cxnLst/>
              <a:rect l="l" t="t" r="r" b="b"/>
              <a:pathLst>
                <a:path w="6858000" h="381000">
                  <a:moveTo>
                    <a:pt x="95250" y="24790"/>
                  </a:moveTo>
                  <a:lnTo>
                    <a:pt x="704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81000"/>
                  </a:lnTo>
                  <a:lnTo>
                    <a:pt x="95250" y="381000"/>
                  </a:lnTo>
                  <a:lnTo>
                    <a:pt x="95250" y="24790"/>
                  </a:lnTo>
                  <a:close/>
                </a:path>
                <a:path w="6858000" h="381000">
                  <a:moveTo>
                    <a:pt x="2352675" y="24790"/>
                  </a:moveTo>
                  <a:lnTo>
                    <a:pt x="2327897" y="0"/>
                  </a:lnTo>
                  <a:lnTo>
                    <a:pt x="2282215" y="0"/>
                  </a:lnTo>
                  <a:lnTo>
                    <a:pt x="2257425" y="24790"/>
                  </a:lnTo>
                  <a:lnTo>
                    <a:pt x="2257425" y="381000"/>
                  </a:lnTo>
                  <a:lnTo>
                    <a:pt x="2352675" y="381000"/>
                  </a:lnTo>
                  <a:lnTo>
                    <a:pt x="2352675" y="24790"/>
                  </a:lnTo>
                  <a:close/>
                </a:path>
                <a:path w="6858000" h="381000">
                  <a:moveTo>
                    <a:pt x="4600575" y="24790"/>
                  </a:moveTo>
                  <a:lnTo>
                    <a:pt x="4575797" y="0"/>
                  </a:lnTo>
                  <a:lnTo>
                    <a:pt x="4530115" y="0"/>
                  </a:lnTo>
                  <a:lnTo>
                    <a:pt x="4505325" y="24790"/>
                  </a:lnTo>
                  <a:lnTo>
                    <a:pt x="4505325" y="381000"/>
                  </a:lnTo>
                  <a:lnTo>
                    <a:pt x="4600575" y="381000"/>
                  </a:lnTo>
                  <a:lnTo>
                    <a:pt x="4600575" y="24790"/>
                  </a:lnTo>
                  <a:close/>
                </a:path>
                <a:path w="6858000" h="381000">
                  <a:moveTo>
                    <a:pt x="6858000" y="24790"/>
                  </a:moveTo>
                  <a:lnTo>
                    <a:pt x="6833222" y="0"/>
                  </a:lnTo>
                  <a:lnTo>
                    <a:pt x="6787540" y="0"/>
                  </a:lnTo>
                  <a:lnTo>
                    <a:pt x="6762750" y="24790"/>
                  </a:lnTo>
                  <a:lnTo>
                    <a:pt x="6762750" y="381000"/>
                  </a:lnTo>
                  <a:lnTo>
                    <a:pt x="6858000" y="381000"/>
                  </a:lnTo>
                  <a:lnTo>
                    <a:pt x="6858000" y="24790"/>
                  </a:lnTo>
                  <a:close/>
                </a:path>
              </a:pathLst>
            </a:custGeom>
            <a:solidFill>
              <a:srgbClr val="004AAC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99" y="3871366"/>
              <a:ext cx="76200" cy="761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549" y="3776116"/>
              <a:ext cx="76200" cy="761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7974" y="3918991"/>
              <a:ext cx="76200" cy="76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9" y="3823741"/>
              <a:ext cx="76200" cy="761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38199" y="2061616"/>
              <a:ext cx="2438400" cy="2190750"/>
            </a:xfrm>
            <a:custGeom>
              <a:avLst/>
              <a:gdLst/>
              <a:ahLst/>
              <a:cxnLst/>
              <a:rect l="l" t="t" r="r" b="b"/>
              <a:pathLst>
                <a:path w="2438400" h="2190750">
                  <a:moveTo>
                    <a:pt x="2331604" y="2190749"/>
                  </a:moveTo>
                  <a:lnTo>
                    <a:pt x="106794" y="2190749"/>
                  </a:lnTo>
                  <a:lnTo>
                    <a:pt x="99361" y="2190017"/>
                  </a:lnTo>
                  <a:lnTo>
                    <a:pt x="57038" y="2175655"/>
                  </a:lnTo>
                  <a:lnTo>
                    <a:pt x="23432" y="2146191"/>
                  </a:lnTo>
                  <a:lnTo>
                    <a:pt x="3660" y="2106109"/>
                  </a:lnTo>
                  <a:lnTo>
                    <a:pt x="0" y="2083954"/>
                  </a:lnTo>
                  <a:lnTo>
                    <a:pt x="0" y="20764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331604" y="0"/>
                  </a:lnTo>
                  <a:lnTo>
                    <a:pt x="2374773" y="11572"/>
                  </a:lnTo>
                  <a:lnTo>
                    <a:pt x="2410228" y="38784"/>
                  </a:lnTo>
                  <a:lnTo>
                    <a:pt x="2432571" y="77492"/>
                  </a:lnTo>
                  <a:lnTo>
                    <a:pt x="2438399" y="106794"/>
                  </a:lnTo>
                  <a:lnTo>
                    <a:pt x="2438399" y="2083954"/>
                  </a:lnTo>
                  <a:lnTo>
                    <a:pt x="2426826" y="2127123"/>
                  </a:lnTo>
                  <a:lnTo>
                    <a:pt x="2399615" y="2162578"/>
                  </a:lnTo>
                  <a:lnTo>
                    <a:pt x="2360906" y="2184921"/>
                  </a:lnTo>
                  <a:lnTo>
                    <a:pt x="2339037" y="2190017"/>
                  </a:lnTo>
                  <a:lnTo>
                    <a:pt x="2331604" y="2190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24024" y="225211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6" y="644412"/>
                  </a:lnTo>
                  <a:lnTo>
                    <a:pt x="176222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3" y="518588"/>
                  </a:lnTo>
                  <a:lnTo>
                    <a:pt x="35594" y="483261"/>
                  </a:lnTo>
                  <a:lnTo>
                    <a:pt x="19487" y="445685"/>
                  </a:lnTo>
                  <a:lnTo>
                    <a:pt x="8100" y="406419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5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0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8" y="32006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1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7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3" y="660343"/>
                  </a:lnTo>
                  <a:lnTo>
                    <a:pt x="357897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4525" y="2414041"/>
              <a:ext cx="285749" cy="3428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492249" y="2921350"/>
            <a:ext cx="1126490" cy="113728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550" spc="-370" b="1">
                <a:solidFill>
                  <a:srgbClr val="333333"/>
                </a:solidFill>
                <a:latin typeface="Malgun Gothic"/>
                <a:cs typeface="Malgun Gothic"/>
              </a:rPr>
              <a:t>오늘의</a:t>
            </a:r>
            <a:r>
              <a:rPr dirty="0" sz="1550" spc="-2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385" b="1">
                <a:solidFill>
                  <a:srgbClr val="333333"/>
                </a:solidFill>
                <a:latin typeface="Malgun Gothic"/>
                <a:cs typeface="Malgun Gothic"/>
              </a:rPr>
              <a:t>불확실성</a:t>
            </a:r>
            <a:endParaRPr sz="1550">
              <a:latin typeface="Malgun Gothic"/>
              <a:cs typeface="Malgun Gothic"/>
            </a:endParaRPr>
          </a:p>
          <a:p>
            <a:pPr algn="ctr" marL="126364" marR="113664">
              <a:lnSpc>
                <a:spcPct val="125000"/>
              </a:lnSpc>
              <a:spcBef>
                <a:spcPts val="455"/>
              </a:spcBef>
            </a:pP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방향성</a:t>
            </a:r>
            <a:r>
              <a:rPr dirty="0" sz="1200" spc="-12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05">
                <a:solidFill>
                  <a:srgbClr val="4A5462"/>
                </a:solidFill>
                <a:latin typeface="Malgun Gothic"/>
                <a:cs typeface="Malgun Gothic"/>
              </a:rPr>
              <a:t>없는</a:t>
            </a:r>
            <a:r>
              <a:rPr dirty="0" sz="1200" spc="-12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4A5462"/>
                </a:solidFill>
                <a:latin typeface="Malgun Gothic"/>
                <a:cs typeface="Malgun Gothic"/>
              </a:rPr>
              <a:t>투자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노출만의</a:t>
            </a:r>
            <a:r>
              <a:rPr dirty="0" sz="1200" spc="-12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4A5462"/>
                </a:solidFill>
                <a:latin typeface="Malgun Gothic"/>
                <a:cs typeface="Malgun Gothic"/>
              </a:rPr>
              <a:t>기준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성과측정의</a:t>
            </a:r>
            <a:r>
              <a:rPr dirty="0" sz="1200" spc="-12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40">
                <a:solidFill>
                  <a:srgbClr val="4A5462"/>
                </a:solidFill>
                <a:latin typeface="Malgun Gothic"/>
                <a:cs typeface="Malgun Gothic"/>
              </a:rPr>
              <a:t>부재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267200" y="3790950"/>
            <a:ext cx="3657600" cy="1657350"/>
            <a:chOff x="4267200" y="3790950"/>
            <a:chExt cx="3657600" cy="1657350"/>
          </a:xfrm>
        </p:grpSpPr>
        <p:sp>
          <p:nvSpPr>
            <p:cNvPr id="17" name="object 17" descr=""/>
            <p:cNvSpPr/>
            <p:nvPr/>
          </p:nvSpPr>
          <p:spPr>
            <a:xfrm>
              <a:off x="4271962" y="3437979"/>
              <a:ext cx="3648075" cy="1647825"/>
            </a:xfrm>
            <a:custGeom>
              <a:avLst/>
              <a:gdLst/>
              <a:ahLst/>
              <a:cxnLst/>
              <a:rect l="l" t="t" r="r" b="b"/>
              <a:pathLst>
                <a:path w="3648075" h="1647825">
                  <a:moveTo>
                    <a:pt x="3545729" y="1647824"/>
                  </a:moveTo>
                  <a:lnTo>
                    <a:pt x="102345" y="1647824"/>
                  </a:lnTo>
                  <a:lnTo>
                    <a:pt x="95221" y="1647123"/>
                  </a:lnTo>
                  <a:lnTo>
                    <a:pt x="54661" y="1633360"/>
                  </a:lnTo>
                  <a:lnTo>
                    <a:pt x="22456" y="1605123"/>
                  </a:lnTo>
                  <a:lnTo>
                    <a:pt x="3507" y="1566710"/>
                  </a:lnTo>
                  <a:lnTo>
                    <a:pt x="0" y="1545479"/>
                  </a:lnTo>
                  <a:lnTo>
                    <a:pt x="0" y="15382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3545729" y="0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42488" y="74264"/>
                  </a:lnTo>
                  <a:lnTo>
                    <a:pt x="3648074" y="102345"/>
                  </a:lnTo>
                  <a:lnTo>
                    <a:pt x="3648074" y="1545479"/>
                  </a:lnTo>
                  <a:lnTo>
                    <a:pt x="3636983" y="1586850"/>
                  </a:lnTo>
                  <a:lnTo>
                    <a:pt x="3610905" y="1620827"/>
                  </a:lnTo>
                  <a:lnTo>
                    <a:pt x="3573810" y="1642239"/>
                  </a:lnTo>
                  <a:lnTo>
                    <a:pt x="3552852" y="1647123"/>
                  </a:lnTo>
                  <a:lnTo>
                    <a:pt x="3545729" y="16478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71962" y="3437979"/>
              <a:ext cx="3648075" cy="1647825"/>
            </a:xfrm>
            <a:custGeom>
              <a:avLst/>
              <a:gdLst/>
              <a:ahLst/>
              <a:cxnLst/>
              <a:rect l="l" t="t" r="r" b="b"/>
              <a:pathLst>
                <a:path w="3648075" h="1647825">
                  <a:moveTo>
                    <a:pt x="0" y="15382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3538537" y="0"/>
                  </a:lnTo>
                  <a:lnTo>
                    <a:pt x="3545729" y="0"/>
                  </a:lnTo>
                  <a:lnTo>
                    <a:pt x="3552852" y="701"/>
                  </a:lnTo>
                  <a:lnTo>
                    <a:pt x="3559906" y="2104"/>
                  </a:lnTo>
                  <a:lnTo>
                    <a:pt x="3566960" y="3507"/>
                  </a:lnTo>
                  <a:lnTo>
                    <a:pt x="3573810" y="5585"/>
                  </a:lnTo>
                  <a:lnTo>
                    <a:pt x="3580454" y="8338"/>
                  </a:lnTo>
                  <a:lnTo>
                    <a:pt x="3587099" y="11090"/>
                  </a:lnTo>
                  <a:lnTo>
                    <a:pt x="3621077" y="37168"/>
                  </a:lnTo>
                  <a:lnTo>
                    <a:pt x="3639735" y="67619"/>
                  </a:lnTo>
                  <a:lnTo>
                    <a:pt x="3642488" y="74264"/>
                  </a:lnTo>
                  <a:lnTo>
                    <a:pt x="3644566" y="81113"/>
                  </a:lnTo>
                  <a:lnTo>
                    <a:pt x="3645969" y="88167"/>
                  </a:lnTo>
                  <a:lnTo>
                    <a:pt x="3647372" y="95221"/>
                  </a:lnTo>
                  <a:lnTo>
                    <a:pt x="3648074" y="102345"/>
                  </a:lnTo>
                  <a:lnTo>
                    <a:pt x="3648074" y="109537"/>
                  </a:lnTo>
                  <a:lnTo>
                    <a:pt x="3648074" y="1538287"/>
                  </a:lnTo>
                  <a:lnTo>
                    <a:pt x="3648074" y="1545479"/>
                  </a:lnTo>
                  <a:lnTo>
                    <a:pt x="3647372" y="1552602"/>
                  </a:lnTo>
                  <a:lnTo>
                    <a:pt x="3645969" y="1559656"/>
                  </a:lnTo>
                  <a:lnTo>
                    <a:pt x="3644566" y="1566710"/>
                  </a:lnTo>
                  <a:lnTo>
                    <a:pt x="3642488" y="1573560"/>
                  </a:lnTo>
                  <a:lnTo>
                    <a:pt x="3639735" y="1580205"/>
                  </a:lnTo>
                  <a:lnTo>
                    <a:pt x="3636983" y="1586850"/>
                  </a:lnTo>
                  <a:lnTo>
                    <a:pt x="3610905" y="1620827"/>
                  </a:lnTo>
                  <a:lnTo>
                    <a:pt x="3573810" y="1642239"/>
                  </a:lnTo>
                  <a:lnTo>
                    <a:pt x="3559906" y="1645719"/>
                  </a:lnTo>
                  <a:lnTo>
                    <a:pt x="3552852" y="1647123"/>
                  </a:lnTo>
                  <a:lnTo>
                    <a:pt x="3545729" y="1647824"/>
                  </a:lnTo>
                  <a:lnTo>
                    <a:pt x="3538537" y="1647824"/>
                  </a:lnTo>
                  <a:lnTo>
                    <a:pt x="109537" y="1647824"/>
                  </a:lnTo>
                  <a:lnTo>
                    <a:pt x="102345" y="1647824"/>
                  </a:lnTo>
                  <a:lnTo>
                    <a:pt x="95221" y="1647123"/>
                  </a:lnTo>
                  <a:lnTo>
                    <a:pt x="88167" y="1645719"/>
                  </a:lnTo>
                  <a:lnTo>
                    <a:pt x="81113" y="1644316"/>
                  </a:lnTo>
                  <a:lnTo>
                    <a:pt x="48681" y="1629364"/>
                  </a:lnTo>
                  <a:lnTo>
                    <a:pt x="42701" y="1625368"/>
                  </a:lnTo>
                  <a:lnTo>
                    <a:pt x="14464" y="1593162"/>
                  </a:lnTo>
                  <a:lnTo>
                    <a:pt x="8338" y="1580205"/>
                  </a:lnTo>
                  <a:lnTo>
                    <a:pt x="5585" y="1573560"/>
                  </a:lnTo>
                  <a:lnTo>
                    <a:pt x="3507" y="1566710"/>
                  </a:lnTo>
                  <a:lnTo>
                    <a:pt x="2104" y="1559656"/>
                  </a:lnTo>
                  <a:lnTo>
                    <a:pt x="701" y="1552602"/>
                  </a:lnTo>
                  <a:lnTo>
                    <a:pt x="0" y="1545479"/>
                  </a:lnTo>
                  <a:lnTo>
                    <a:pt x="0" y="15382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175" y="3595141"/>
              <a:ext cx="257174" cy="3047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711699" y="3952019"/>
            <a:ext cx="276479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0" b="1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1550" spc="-2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FFFFFF"/>
                </a:solidFill>
                <a:latin typeface="Malgun Gothic"/>
                <a:cs typeface="Malgun Gothic"/>
              </a:rPr>
              <a:t>대시보드로</a:t>
            </a:r>
            <a:r>
              <a:rPr dirty="0" sz="1550" spc="-2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FFFFFF"/>
                </a:solidFill>
                <a:latin typeface="Malgun Gothic"/>
                <a:cs typeface="Malgun Gothic"/>
              </a:rPr>
              <a:t>이루어진</a:t>
            </a:r>
            <a:r>
              <a:rPr dirty="0" sz="1550" spc="-2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FFFFFF"/>
                </a:solidFill>
                <a:latin typeface="Malgun Gothic"/>
                <a:cs typeface="Malgun Gothic"/>
              </a:rPr>
              <a:t>새로운</a:t>
            </a:r>
            <a:r>
              <a:rPr dirty="0" sz="1550" spc="-21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50" spc="-400" b="1">
                <a:solidFill>
                  <a:srgbClr val="FFFFFF"/>
                </a:solidFill>
                <a:latin typeface="Malgun Gothic"/>
                <a:cs typeface="Malgun Gothic"/>
              </a:rPr>
              <a:t>세상</a:t>
            </a:r>
            <a:endParaRPr sz="155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429125" y="2419349"/>
            <a:ext cx="6924675" cy="2867025"/>
            <a:chOff x="4429125" y="2419349"/>
            <a:chExt cx="6924675" cy="2867025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9125" y="4319041"/>
              <a:ext cx="3333749" cy="6095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915398" y="2061616"/>
              <a:ext cx="2438400" cy="2190750"/>
            </a:xfrm>
            <a:custGeom>
              <a:avLst/>
              <a:gdLst/>
              <a:ahLst/>
              <a:cxnLst/>
              <a:rect l="l" t="t" r="r" b="b"/>
              <a:pathLst>
                <a:path w="2438400" h="2190750">
                  <a:moveTo>
                    <a:pt x="2331604" y="2190749"/>
                  </a:moveTo>
                  <a:lnTo>
                    <a:pt x="106795" y="2190749"/>
                  </a:lnTo>
                  <a:lnTo>
                    <a:pt x="99361" y="2190017"/>
                  </a:lnTo>
                  <a:lnTo>
                    <a:pt x="57038" y="2175655"/>
                  </a:lnTo>
                  <a:lnTo>
                    <a:pt x="23431" y="2146191"/>
                  </a:lnTo>
                  <a:lnTo>
                    <a:pt x="3659" y="2106109"/>
                  </a:lnTo>
                  <a:lnTo>
                    <a:pt x="0" y="2083954"/>
                  </a:lnTo>
                  <a:lnTo>
                    <a:pt x="0" y="207644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331604" y="0"/>
                  </a:lnTo>
                  <a:lnTo>
                    <a:pt x="2374772" y="11572"/>
                  </a:lnTo>
                  <a:lnTo>
                    <a:pt x="2410230" y="38784"/>
                  </a:lnTo>
                  <a:lnTo>
                    <a:pt x="2432570" y="77492"/>
                  </a:lnTo>
                  <a:lnTo>
                    <a:pt x="2438399" y="106794"/>
                  </a:lnTo>
                  <a:lnTo>
                    <a:pt x="2438399" y="2083954"/>
                  </a:lnTo>
                  <a:lnTo>
                    <a:pt x="2426826" y="2127123"/>
                  </a:lnTo>
                  <a:lnTo>
                    <a:pt x="2399614" y="2162578"/>
                  </a:lnTo>
                  <a:lnTo>
                    <a:pt x="2360906" y="2184921"/>
                  </a:lnTo>
                  <a:lnTo>
                    <a:pt x="2339036" y="2190017"/>
                  </a:lnTo>
                  <a:lnTo>
                    <a:pt x="2331604" y="2190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801224" y="225211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4" y="664242"/>
                  </a:lnTo>
                  <a:lnTo>
                    <a:pt x="252370" y="656759"/>
                  </a:lnTo>
                  <a:lnTo>
                    <a:pt x="213395" y="644412"/>
                  </a:lnTo>
                  <a:lnTo>
                    <a:pt x="176221" y="627385"/>
                  </a:lnTo>
                  <a:lnTo>
                    <a:pt x="141411" y="605935"/>
                  </a:lnTo>
                  <a:lnTo>
                    <a:pt x="109492" y="580389"/>
                  </a:lnTo>
                  <a:lnTo>
                    <a:pt x="80941" y="551128"/>
                  </a:lnTo>
                  <a:lnTo>
                    <a:pt x="56182" y="518588"/>
                  </a:lnTo>
                  <a:lnTo>
                    <a:pt x="35594" y="483261"/>
                  </a:lnTo>
                  <a:lnTo>
                    <a:pt x="19486" y="445685"/>
                  </a:lnTo>
                  <a:lnTo>
                    <a:pt x="8101" y="406419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1"/>
                  </a:lnTo>
                  <a:lnTo>
                    <a:pt x="25374" y="205797"/>
                  </a:lnTo>
                  <a:lnTo>
                    <a:pt x="43308" y="169052"/>
                  </a:lnTo>
                  <a:lnTo>
                    <a:pt x="65603" y="134783"/>
                  </a:lnTo>
                  <a:lnTo>
                    <a:pt x="91926" y="103500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8" y="32006"/>
                  </a:lnTo>
                  <a:lnTo>
                    <a:pt x="228797" y="16826"/>
                  </a:lnTo>
                  <a:lnTo>
                    <a:pt x="268335" y="6405"/>
                  </a:lnTo>
                  <a:lnTo>
                    <a:pt x="308853" y="903"/>
                  </a:lnTo>
                  <a:lnTo>
                    <a:pt x="333374" y="0"/>
                  </a:lnTo>
                  <a:lnTo>
                    <a:pt x="341559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0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8" y="155021"/>
                  </a:lnTo>
                  <a:lnTo>
                    <a:pt x="634741" y="190838"/>
                  </a:lnTo>
                  <a:lnTo>
                    <a:pt x="649922" y="228798"/>
                  </a:lnTo>
                  <a:lnTo>
                    <a:pt x="660343" y="268336"/>
                  </a:lnTo>
                  <a:lnTo>
                    <a:pt x="665847" y="308852"/>
                  </a:lnTo>
                  <a:lnTo>
                    <a:pt x="666749" y="333374"/>
                  </a:lnTo>
                  <a:lnTo>
                    <a:pt x="666650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1" y="460951"/>
                  </a:lnTo>
                  <a:lnTo>
                    <a:pt x="623437" y="497697"/>
                  </a:lnTo>
                  <a:lnTo>
                    <a:pt x="601143" y="531966"/>
                  </a:lnTo>
                  <a:lnTo>
                    <a:pt x="574821" y="563248"/>
                  </a:lnTo>
                  <a:lnTo>
                    <a:pt x="544865" y="591077"/>
                  </a:lnTo>
                  <a:lnTo>
                    <a:pt x="511728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2" y="660343"/>
                  </a:lnTo>
                  <a:lnTo>
                    <a:pt x="357897" y="665847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724" y="2414041"/>
              <a:ext cx="285749" cy="3428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469436" y="2921350"/>
            <a:ext cx="1331595" cy="113728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550" spc="-370" b="1">
                <a:solidFill>
                  <a:srgbClr val="333333"/>
                </a:solidFill>
                <a:latin typeface="Malgun Gothic"/>
                <a:cs typeface="Malgun Gothic"/>
              </a:rPr>
              <a:t>미래의</a:t>
            </a:r>
            <a:r>
              <a:rPr dirty="0" sz="1550" spc="-2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395" b="1">
                <a:solidFill>
                  <a:srgbClr val="333333"/>
                </a:solidFill>
                <a:latin typeface="Malgun Gothic"/>
                <a:cs typeface="Malgun Gothic"/>
              </a:rPr>
              <a:t>확실성</a:t>
            </a:r>
            <a:endParaRPr sz="1550">
              <a:latin typeface="Malgun Gothic"/>
              <a:cs typeface="Malgun Gothic"/>
            </a:endParaRPr>
          </a:p>
          <a:p>
            <a:pPr algn="ctr" marL="12700" marR="5080">
              <a:lnSpc>
                <a:spcPct val="125000"/>
              </a:lnSpc>
              <a:spcBef>
                <a:spcPts val="455"/>
              </a:spcBef>
            </a:pPr>
            <a:r>
              <a:rPr dirty="0" sz="1200" spc="-310">
                <a:solidFill>
                  <a:srgbClr val="2562EB"/>
                </a:solidFill>
                <a:latin typeface="Malgun Gothic"/>
                <a:cs typeface="Malgun Gothic"/>
              </a:rPr>
              <a:t>데이터로</a:t>
            </a:r>
            <a:r>
              <a:rPr dirty="0" sz="1200" spc="-12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2562EB"/>
                </a:solidFill>
                <a:latin typeface="Malgun Gothic"/>
                <a:cs typeface="Malgun Gothic"/>
              </a:rPr>
              <a:t>증명된</a:t>
            </a:r>
            <a:r>
              <a:rPr dirty="0" sz="1200" spc="-12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2562EB"/>
                </a:solidFill>
                <a:latin typeface="Malgun Gothic"/>
                <a:cs typeface="Malgun Gothic"/>
              </a:rPr>
              <a:t>투자</a:t>
            </a:r>
            <a:r>
              <a:rPr dirty="0" sz="1200" spc="50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100" spc="-170">
                <a:solidFill>
                  <a:srgbClr val="2562EB"/>
                </a:solidFill>
                <a:latin typeface="Georgia"/>
                <a:cs typeface="Georgia"/>
              </a:rPr>
              <a:t>1</a:t>
            </a:r>
            <a:r>
              <a:rPr dirty="0" sz="1200" spc="-170">
                <a:solidFill>
                  <a:srgbClr val="2562EB"/>
                </a:solidFill>
                <a:latin typeface="Malgun Gothic"/>
                <a:cs typeface="Malgun Gothic"/>
              </a:rPr>
              <a:t>원</a:t>
            </a:r>
            <a:r>
              <a:rPr dirty="0" sz="1200" spc="-114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2562EB"/>
                </a:solidFill>
                <a:latin typeface="Malgun Gothic"/>
                <a:cs typeface="Malgun Gothic"/>
              </a:rPr>
              <a:t>단위까지의</a:t>
            </a:r>
            <a:r>
              <a:rPr dirty="0" sz="1200" spc="-114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2562EB"/>
                </a:solidFill>
                <a:latin typeface="Berlin Sans FB"/>
                <a:cs typeface="Berlin Sans FB"/>
              </a:rPr>
              <a:t>ROI</a:t>
            </a:r>
            <a:r>
              <a:rPr dirty="0" sz="1100" spc="5">
                <a:solidFill>
                  <a:srgbClr val="2562EB"/>
                </a:solidFill>
                <a:latin typeface="Berlin Sans FB"/>
                <a:cs typeface="Berlin Sans FB"/>
              </a:rPr>
              <a:t> </a:t>
            </a:r>
            <a:r>
              <a:rPr dirty="0" sz="1200" spc="-330">
                <a:solidFill>
                  <a:srgbClr val="2562EB"/>
                </a:solidFill>
                <a:latin typeface="Malgun Gothic"/>
                <a:cs typeface="Malgun Gothic"/>
              </a:rPr>
              <a:t>추적</a:t>
            </a:r>
            <a:r>
              <a:rPr dirty="0" sz="1200" spc="50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05">
                <a:solidFill>
                  <a:srgbClr val="2562EB"/>
                </a:solidFill>
                <a:latin typeface="Malgun Gothic"/>
                <a:cs typeface="Malgun Gothic"/>
              </a:rPr>
              <a:t>성과</a:t>
            </a:r>
            <a:r>
              <a:rPr dirty="0" sz="1200" spc="-13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05">
                <a:solidFill>
                  <a:srgbClr val="2562EB"/>
                </a:solidFill>
                <a:latin typeface="Malgun Gothic"/>
                <a:cs typeface="Malgun Gothic"/>
              </a:rPr>
              <a:t>예측</a:t>
            </a:r>
            <a:r>
              <a:rPr dirty="0" sz="1200" spc="-130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200" spc="-340">
                <a:solidFill>
                  <a:srgbClr val="2562EB"/>
                </a:solidFill>
                <a:latin typeface="Malgun Gothic"/>
                <a:cs typeface="Malgun Gothic"/>
              </a:rPr>
              <a:t>기술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690" y="0"/>
            <a:ext cx="3441700" cy="4660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 spc="-819"/>
              <a:t>데이터</a:t>
            </a:r>
            <a:r>
              <a:rPr dirty="0" sz="2900" spc="-565"/>
              <a:t> </a:t>
            </a:r>
            <a:r>
              <a:rPr dirty="0" sz="2900" spc="-810"/>
              <a:t>기반</a:t>
            </a:r>
            <a:r>
              <a:rPr dirty="0" sz="2900" spc="-565"/>
              <a:t> </a:t>
            </a:r>
            <a:r>
              <a:rPr dirty="0" sz="2600">
                <a:latin typeface="Arial Narrow"/>
                <a:cs typeface="Arial Narrow"/>
              </a:rPr>
              <a:t>PPL</a:t>
            </a:r>
            <a:r>
              <a:rPr dirty="0" sz="2600" spc="-165">
                <a:latin typeface="Arial Narrow"/>
                <a:cs typeface="Arial Narrow"/>
              </a:rPr>
              <a:t> </a:t>
            </a:r>
            <a:r>
              <a:rPr dirty="0" sz="2900" spc="-810"/>
              <a:t>추천</a:t>
            </a:r>
            <a:r>
              <a:rPr dirty="0" sz="2900" spc="-560"/>
              <a:t> </a:t>
            </a:r>
            <a:r>
              <a:rPr dirty="0" sz="2900" spc="-844"/>
              <a:t>플랫폼</a:t>
            </a:r>
            <a:endParaRPr sz="29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42114" y="674537"/>
            <a:ext cx="569214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405">
                <a:solidFill>
                  <a:srgbClr val="333333"/>
                </a:solidFill>
                <a:latin typeface="Malgun Gothic"/>
                <a:cs typeface="Malgun Gothic"/>
              </a:rPr>
              <a:t>저희</a:t>
            </a:r>
            <a:r>
              <a:rPr dirty="0" sz="1450" spc="-21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9">
                <a:solidFill>
                  <a:srgbClr val="333333"/>
                </a:solidFill>
                <a:latin typeface="Malgun Gothic"/>
                <a:cs typeface="Malgun Gothic"/>
              </a:rPr>
              <a:t>플랫폼은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5">
                <a:solidFill>
                  <a:srgbClr val="333333"/>
                </a:solidFill>
                <a:latin typeface="Malgun Gothic"/>
                <a:cs typeface="Malgun Gothic"/>
              </a:rPr>
              <a:t>흩어진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9">
                <a:solidFill>
                  <a:srgbClr val="333333"/>
                </a:solidFill>
                <a:latin typeface="Malgun Gothic"/>
                <a:cs typeface="Malgun Gothic"/>
              </a:rPr>
              <a:t>데이터를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9">
                <a:solidFill>
                  <a:srgbClr val="333333"/>
                </a:solidFill>
                <a:latin typeface="Malgun Gothic"/>
                <a:cs typeface="Malgun Gothic"/>
              </a:rPr>
              <a:t>연결하여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330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450" spc="-330" b="1">
                <a:solidFill>
                  <a:srgbClr val="FF6A00"/>
                </a:solidFill>
                <a:latin typeface="Malgun Gothic"/>
                <a:cs typeface="Malgun Gothic"/>
              </a:rPr>
              <a:t>최적의</a:t>
            </a:r>
            <a:r>
              <a:rPr dirty="0" sz="1450" spc="-21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300" spc="-215" b="1">
                <a:solidFill>
                  <a:srgbClr val="FF6A00"/>
                </a:solidFill>
                <a:latin typeface="Cambria"/>
                <a:cs typeface="Cambria"/>
              </a:rPr>
              <a:t>PPL</a:t>
            </a:r>
            <a:r>
              <a:rPr dirty="0" sz="1450" spc="-215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450" spc="-215">
                <a:solidFill>
                  <a:srgbClr val="333333"/>
                </a:solidFill>
                <a:latin typeface="Malgun Gothic"/>
                <a:cs typeface="Malgun Gothic"/>
              </a:rPr>
              <a:t>이라는 </a:t>
            </a:r>
            <a:r>
              <a:rPr dirty="0" sz="1450" spc="-409">
                <a:solidFill>
                  <a:srgbClr val="333333"/>
                </a:solidFill>
                <a:latin typeface="Malgun Gothic"/>
                <a:cs typeface="Malgun Gothic"/>
              </a:rPr>
              <a:t>결과물을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5">
                <a:solidFill>
                  <a:srgbClr val="333333"/>
                </a:solidFill>
                <a:latin typeface="Malgun Gothic"/>
                <a:cs typeface="Malgun Gothic"/>
              </a:rPr>
              <a:t>만드는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5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r>
              <a:rPr dirty="0" sz="1450" spc="-21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365">
                <a:solidFill>
                  <a:srgbClr val="333333"/>
                </a:solidFill>
                <a:latin typeface="Malgun Gothic"/>
                <a:cs typeface="Malgun Gothic"/>
              </a:rPr>
              <a:t>엔진입니다</a:t>
            </a:r>
            <a:r>
              <a:rPr dirty="0" sz="1450" spc="-365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08469" y="5953290"/>
            <a:ext cx="376301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425">
                <a:solidFill>
                  <a:srgbClr val="FF6A00"/>
                </a:solidFill>
                <a:latin typeface="Arial Black"/>
                <a:cs typeface="Arial Black"/>
              </a:rPr>
              <a:t></a:t>
            </a:r>
            <a:r>
              <a:rPr dirty="0" sz="1250" spc="415">
                <a:solidFill>
                  <a:srgbClr val="FF6A00"/>
                </a:solidFill>
                <a:latin typeface="Arial Black"/>
                <a:cs typeface="Arial Black"/>
              </a:rPr>
              <a:t> </a:t>
            </a:r>
            <a:r>
              <a:rPr dirty="0" sz="1300" spc="-335">
                <a:solidFill>
                  <a:srgbClr val="004AAC"/>
                </a:solidFill>
                <a:latin typeface="Malgun Gothic"/>
                <a:cs typeface="Malgun Gothic"/>
              </a:rPr>
              <a:t>데이터의</a:t>
            </a:r>
            <a:r>
              <a:rPr dirty="0" sz="1300" spc="-114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300" spc="-335">
                <a:solidFill>
                  <a:srgbClr val="004AAC"/>
                </a:solidFill>
                <a:latin typeface="Malgun Gothic"/>
                <a:cs typeface="Malgun Gothic"/>
              </a:rPr>
              <a:t>힘으로</a:t>
            </a:r>
            <a:r>
              <a:rPr dirty="0" sz="1300" spc="-114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150" spc="-160">
                <a:solidFill>
                  <a:srgbClr val="004AAC"/>
                </a:solidFill>
                <a:latin typeface="MS PGothic"/>
                <a:cs typeface="MS PGothic"/>
              </a:rPr>
              <a:t>PPL</a:t>
            </a:r>
            <a:r>
              <a:rPr dirty="0" sz="1300" spc="-160">
                <a:solidFill>
                  <a:srgbClr val="004AAC"/>
                </a:solidFill>
                <a:latin typeface="Malgun Gothic"/>
                <a:cs typeface="Malgun Gothic"/>
              </a:rPr>
              <a:t>을</a:t>
            </a:r>
            <a:r>
              <a:rPr dirty="0" sz="1300" spc="-120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300" spc="-260">
                <a:solidFill>
                  <a:srgbClr val="004AAC"/>
                </a:solidFill>
                <a:latin typeface="Malgun Gothic"/>
                <a:cs typeface="Malgun Gothic"/>
              </a:rPr>
              <a:t>투자로</a:t>
            </a:r>
            <a:r>
              <a:rPr dirty="0" sz="1300" spc="-260">
                <a:solidFill>
                  <a:srgbClr val="004AAC"/>
                </a:solidFill>
                <a:latin typeface="Calibri"/>
                <a:cs typeface="Calibri"/>
              </a:rPr>
              <a:t>,</a:t>
            </a:r>
            <a:r>
              <a:rPr dirty="0" sz="1300" spc="45">
                <a:solidFill>
                  <a:srgbClr val="004AAC"/>
                </a:solidFill>
                <a:latin typeface="Calibri"/>
                <a:cs typeface="Calibri"/>
              </a:rPr>
              <a:t> </a:t>
            </a:r>
            <a:r>
              <a:rPr dirty="0" sz="1300" spc="-335">
                <a:solidFill>
                  <a:srgbClr val="004AAC"/>
                </a:solidFill>
                <a:latin typeface="Malgun Gothic"/>
                <a:cs typeface="Malgun Gothic"/>
              </a:rPr>
              <a:t>아니라</a:t>
            </a:r>
            <a:r>
              <a:rPr dirty="0" sz="1300" spc="-120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300" spc="-335" b="1">
                <a:solidFill>
                  <a:srgbClr val="FF6A00"/>
                </a:solidFill>
                <a:latin typeface="Malgun Gothic"/>
                <a:cs typeface="Malgun Gothic"/>
              </a:rPr>
              <a:t>과학으로</a:t>
            </a:r>
            <a:r>
              <a:rPr dirty="0" sz="1300" spc="-114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300" spc="-300">
                <a:solidFill>
                  <a:srgbClr val="004AAC"/>
                </a:solidFill>
                <a:latin typeface="Malgun Gothic"/>
                <a:cs typeface="Malgun Gothic"/>
              </a:rPr>
              <a:t>만들어갑니다</a:t>
            </a:r>
            <a:r>
              <a:rPr dirty="0" sz="1300" spc="-300">
                <a:solidFill>
                  <a:srgbClr val="004AAC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6452" y="4946636"/>
            <a:ext cx="2330161" cy="77931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965719" y="4987621"/>
            <a:ext cx="2042795" cy="57023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740"/>
              </a:spcBef>
            </a:pPr>
            <a:r>
              <a:rPr dirty="0" sz="1450" spc="-405" b="1">
                <a:solidFill>
                  <a:srgbClr val="FFFFFF"/>
                </a:solidFill>
                <a:latin typeface="Malgun Gothic"/>
                <a:cs typeface="Malgun Gothic"/>
              </a:rPr>
              <a:t>성과</a:t>
            </a:r>
            <a:r>
              <a:rPr dirty="0" sz="1450" spc="-2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50" spc="-405" b="1">
                <a:solidFill>
                  <a:srgbClr val="FFFFFF"/>
                </a:solidFill>
                <a:latin typeface="Malgun Gothic"/>
                <a:cs typeface="Malgun Gothic"/>
              </a:rPr>
              <a:t>예측</a:t>
            </a:r>
            <a:r>
              <a:rPr dirty="0" sz="1450" spc="-2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50" spc="-395" b="1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50" spc="-2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50" spc="-405" b="1">
                <a:solidFill>
                  <a:srgbClr val="FFFFFF"/>
                </a:solidFill>
                <a:latin typeface="Malgun Gothic"/>
                <a:cs typeface="Malgun Gothic"/>
              </a:rPr>
              <a:t>추천</a:t>
            </a:r>
            <a:r>
              <a:rPr dirty="0" sz="1450" spc="-2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50" spc="-430" b="1">
                <a:solidFill>
                  <a:srgbClr val="FFFFFF"/>
                </a:solidFill>
                <a:latin typeface="Malgun Gothic"/>
                <a:cs typeface="Malgun Gothic"/>
              </a:rPr>
              <a:t>리포트</a:t>
            </a:r>
            <a:endParaRPr sz="14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1150" spc="-305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115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50" spc="-305">
                <a:solidFill>
                  <a:srgbClr val="FFFFFF"/>
                </a:solidFill>
                <a:latin typeface="Malgun Gothic"/>
                <a:cs typeface="Malgun Gothic"/>
              </a:rPr>
              <a:t>연결로</a:t>
            </a:r>
            <a:r>
              <a:rPr dirty="0" sz="1150" spc="-14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50" spc="-305">
                <a:solidFill>
                  <a:srgbClr val="FFFFFF"/>
                </a:solidFill>
                <a:latin typeface="Malgun Gothic"/>
                <a:cs typeface="Malgun Gothic"/>
              </a:rPr>
              <a:t>만들어진</a:t>
            </a:r>
            <a:r>
              <a:rPr dirty="0" sz="1150" spc="-14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50" spc="-305">
                <a:solidFill>
                  <a:srgbClr val="FFFFFF"/>
                </a:solidFill>
                <a:latin typeface="Malgun Gothic"/>
                <a:cs typeface="Malgun Gothic"/>
              </a:rPr>
              <a:t>최적의</a:t>
            </a:r>
            <a:r>
              <a:rPr dirty="0" sz="1150" spc="-14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MS PGothic"/>
                <a:cs typeface="MS PGothic"/>
              </a:rPr>
              <a:t>PPL</a:t>
            </a:r>
            <a:r>
              <a:rPr dirty="0" sz="1050" spc="-4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dirty="0" sz="1150" spc="-335">
                <a:solidFill>
                  <a:srgbClr val="FFFFFF"/>
                </a:solidFill>
                <a:latin typeface="Malgun Gothic"/>
                <a:cs typeface="Malgun Gothic"/>
              </a:rPr>
              <a:t>추천</a:t>
            </a:r>
            <a:endParaRPr sz="1150">
              <a:latin typeface="Malgun Gothic"/>
              <a:cs typeface="Malgun Goth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74072" y="1465118"/>
            <a:ext cx="3709670" cy="1418590"/>
            <a:chOff x="374072" y="1465118"/>
            <a:chExt cx="3709670" cy="141859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6163" y="1954055"/>
              <a:ext cx="1402772" cy="2337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58936" y="1876123"/>
              <a:ext cx="125095" cy="156210"/>
            </a:xfrm>
            <a:custGeom>
              <a:avLst/>
              <a:gdLst/>
              <a:ahLst/>
              <a:cxnLst/>
              <a:rect l="l" t="t" r="r" b="b"/>
              <a:pathLst>
                <a:path w="125095" h="156210">
                  <a:moveTo>
                    <a:pt x="0" y="155863"/>
                  </a:moveTo>
                  <a:lnTo>
                    <a:pt x="0" y="0"/>
                  </a:lnTo>
                  <a:lnTo>
                    <a:pt x="124690" y="77931"/>
                  </a:lnTo>
                  <a:lnTo>
                    <a:pt x="0" y="155863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4072" y="1174737"/>
              <a:ext cx="2244725" cy="1418590"/>
            </a:xfrm>
            <a:custGeom>
              <a:avLst/>
              <a:gdLst/>
              <a:ahLst/>
              <a:cxnLst/>
              <a:rect l="l" t="t" r="r" b="b"/>
              <a:pathLst>
                <a:path w="2244725" h="1418589">
                  <a:moveTo>
                    <a:pt x="2157058" y="1418358"/>
                  </a:moveTo>
                  <a:lnTo>
                    <a:pt x="87377" y="1418358"/>
                  </a:lnTo>
                  <a:lnTo>
                    <a:pt x="81296" y="1417759"/>
                  </a:lnTo>
                  <a:lnTo>
                    <a:pt x="36456" y="1399186"/>
                  </a:lnTo>
                  <a:lnTo>
                    <a:pt x="9468" y="1366301"/>
                  </a:lnTo>
                  <a:lnTo>
                    <a:pt x="0" y="1330981"/>
                  </a:lnTo>
                  <a:lnTo>
                    <a:pt x="0" y="1324840"/>
                  </a:lnTo>
                  <a:lnTo>
                    <a:pt x="0" y="87377"/>
                  </a:lnTo>
                  <a:lnTo>
                    <a:pt x="12349" y="46667"/>
                  </a:lnTo>
                  <a:lnTo>
                    <a:pt x="46667" y="12348"/>
                  </a:lnTo>
                  <a:lnTo>
                    <a:pt x="87377" y="0"/>
                  </a:lnTo>
                  <a:lnTo>
                    <a:pt x="2157058" y="0"/>
                  </a:lnTo>
                  <a:lnTo>
                    <a:pt x="2197768" y="12348"/>
                  </a:lnTo>
                  <a:lnTo>
                    <a:pt x="2232086" y="46667"/>
                  </a:lnTo>
                  <a:lnTo>
                    <a:pt x="2244435" y="87377"/>
                  </a:lnTo>
                  <a:lnTo>
                    <a:pt x="2244435" y="1330981"/>
                  </a:lnTo>
                  <a:lnTo>
                    <a:pt x="2232086" y="1371690"/>
                  </a:lnTo>
                  <a:lnTo>
                    <a:pt x="2197768" y="1406009"/>
                  </a:lnTo>
                  <a:lnTo>
                    <a:pt x="2163140" y="1417759"/>
                  </a:lnTo>
                  <a:lnTo>
                    <a:pt x="2157058" y="1418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23529" y="13306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61" y="545522"/>
                  </a:moveTo>
                  <a:lnTo>
                    <a:pt x="232738" y="542570"/>
                  </a:lnTo>
                  <a:lnTo>
                    <a:pt x="193582" y="533777"/>
                  </a:lnTo>
                  <a:lnTo>
                    <a:pt x="156140" y="519334"/>
                  </a:lnTo>
                  <a:lnTo>
                    <a:pt x="121223" y="499553"/>
                  </a:lnTo>
                  <a:lnTo>
                    <a:pt x="89585" y="474864"/>
                  </a:lnTo>
                  <a:lnTo>
                    <a:pt x="61913" y="445799"/>
                  </a:lnTo>
                  <a:lnTo>
                    <a:pt x="38805" y="412988"/>
                  </a:lnTo>
                  <a:lnTo>
                    <a:pt x="20762" y="377142"/>
                  </a:lnTo>
                  <a:lnTo>
                    <a:pt x="8173" y="339036"/>
                  </a:lnTo>
                  <a:lnTo>
                    <a:pt x="1313" y="299496"/>
                  </a:lnTo>
                  <a:lnTo>
                    <a:pt x="0" y="272761"/>
                  </a:lnTo>
                  <a:lnTo>
                    <a:pt x="82" y="266065"/>
                  </a:lnTo>
                  <a:lnTo>
                    <a:pt x="4015" y="226131"/>
                  </a:lnTo>
                  <a:lnTo>
                    <a:pt x="13767" y="187199"/>
                  </a:lnTo>
                  <a:lnTo>
                    <a:pt x="29123" y="150126"/>
                  </a:lnTo>
                  <a:lnTo>
                    <a:pt x="49756" y="115701"/>
                  </a:lnTo>
                  <a:lnTo>
                    <a:pt x="75213" y="84682"/>
                  </a:lnTo>
                  <a:lnTo>
                    <a:pt x="104951" y="57729"/>
                  </a:lnTo>
                  <a:lnTo>
                    <a:pt x="138315" y="35436"/>
                  </a:lnTo>
                  <a:lnTo>
                    <a:pt x="174597" y="18276"/>
                  </a:lnTo>
                  <a:lnTo>
                    <a:pt x="212996" y="6627"/>
                  </a:lnTo>
                  <a:lnTo>
                    <a:pt x="252697" y="738"/>
                  </a:lnTo>
                  <a:lnTo>
                    <a:pt x="272761" y="0"/>
                  </a:lnTo>
                  <a:lnTo>
                    <a:pt x="279457" y="82"/>
                  </a:lnTo>
                  <a:lnTo>
                    <a:pt x="319391" y="4015"/>
                  </a:lnTo>
                  <a:lnTo>
                    <a:pt x="358323" y="13767"/>
                  </a:lnTo>
                  <a:lnTo>
                    <a:pt x="395396" y="29123"/>
                  </a:lnTo>
                  <a:lnTo>
                    <a:pt x="429821" y="49756"/>
                  </a:lnTo>
                  <a:lnTo>
                    <a:pt x="460839" y="75213"/>
                  </a:lnTo>
                  <a:lnTo>
                    <a:pt x="487793" y="104951"/>
                  </a:lnTo>
                  <a:lnTo>
                    <a:pt x="510086" y="138315"/>
                  </a:lnTo>
                  <a:lnTo>
                    <a:pt x="527246" y="174597"/>
                  </a:lnTo>
                  <a:lnTo>
                    <a:pt x="538894" y="212996"/>
                  </a:lnTo>
                  <a:lnTo>
                    <a:pt x="544783" y="252697"/>
                  </a:lnTo>
                  <a:lnTo>
                    <a:pt x="545522" y="272761"/>
                  </a:lnTo>
                  <a:lnTo>
                    <a:pt x="545440" y="279457"/>
                  </a:lnTo>
                  <a:lnTo>
                    <a:pt x="541507" y="319391"/>
                  </a:lnTo>
                  <a:lnTo>
                    <a:pt x="531755" y="358323"/>
                  </a:lnTo>
                  <a:lnTo>
                    <a:pt x="516399" y="395396"/>
                  </a:lnTo>
                  <a:lnTo>
                    <a:pt x="495765" y="429821"/>
                  </a:lnTo>
                  <a:lnTo>
                    <a:pt x="470309" y="460839"/>
                  </a:lnTo>
                  <a:lnTo>
                    <a:pt x="440571" y="487793"/>
                  </a:lnTo>
                  <a:lnTo>
                    <a:pt x="407206" y="510086"/>
                  </a:lnTo>
                  <a:lnTo>
                    <a:pt x="370924" y="527246"/>
                  </a:lnTo>
                  <a:lnTo>
                    <a:pt x="332525" y="538894"/>
                  </a:lnTo>
                  <a:lnTo>
                    <a:pt x="292824" y="544783"/>
                  </a:lnTo>
                  <a:lnTo>
                    <a:pt x="272761" y="54552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806" y="1463084"/>
              <a:ext cx="264968" cy="280554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6764480" y="1465118"/>
            <a:ext cx="2837180" cy="1418590"/>
            <a:chOff x="6764480" y="1465118"/>
            <a:chExt cx="2837180" cy="141859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481" y="1954055"/>
              <a:ext cx="1402772" cy="2337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764480" y="1876123"/>
              <a:ext cx="125095" cy="156210"/>
            </a:xfrm>
            <a:custGeom>
              <a:avLst/>
              <a:gdLst/>
              <a:ahLst/>
              <a:cxnLst/>
              <a:rect l="l" t="t" r="r" b="b"/>
              <a:pathLst>
                <a:path w="125095" h="156210">
                  <a:moveTo>
                    <a:pt x="0" y="155863"/>
                  </a:moveTo>
                  <a:lnTo>
                    <a:pt x="0" y="0"/>
                  </a:lnTo>
                  <a:lnTo>
                    <a:pt x="124690" y="77931"/>
                  </a:lnTo>
                  <a:lnTo>
                    <a:pt x="0" y="155863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356762" y="1174737"/>
              <a:ext cx="2244725" cy="1418590"/>
            </a:xfrm>
            <a:custGeom>
              <a:avLst/>
              <a:gdLst/>
              <a:ahLst/>
              <a:cxnLst/>
              <a:rect l="l" t="t" r="r" b="b"/>
              <a:pathLst>
                <a:path w="2244725" h="1418589">
                  <a:moveTo>
                    <a:pt x="2157057" y="1418358"/>
                  </a:moveTo>
                  <a:lnTo>
                    <a:pt x="87377" y="1418358"/>
                  </a:lnTo>
                  <a:lnTo>
                    <a:pt x="81295" y="1417759"/>
                  </a:lnTo>
                  <a:lnTo>
                    <a:pt x="36455" y="1399186"/>
                  </a:lnTo>
                  <a:lnTo>
                    <a:pt x="9467" y="1366301"/>
                  </a:lnTo>
                  <a:lnTo>
                    <a:pt x="0" y="1330981"/>
                  </a:lnTo>
                  <a:lnTo>
                    <a:pt x="0" y="1324840"/>
                  </a:lnTo>
                  <a:lnTo>
                    <a:pt x="0" y="87377"/>
                  </a:lnTo>
                  <a:lnTo>
                    <a:pt x="12348" y="46667"/>
                  </a:lnTo>
                  <a:lnTo>
                    <a:pt x="46666" y="12348"/>
                  </a:lnTo>
                  <a:lnTo>
                    <a:pt x="87377" y="0"/>
                  </a:lnTo>
                  <a:lnTo>
                    <a:pt x="2157057" y="0"/>
                  </a:lnTo>
                  <a:lnTo>
                    <a:pt x="2197767" y="12348"/>
                  </a:lnTo>
                  <a:lnTo>
                    <a:pt x="2232086" y="46667"/>
                  </a:lnTo>
                  <a:lnTo>
                    <a:pt x="2244436" y="87377"/>
                  </a:lnTo>
                  <a:lnTo>
                    <a:pt x="2244436" y="1330981"/>
                  </a:lnTo>
                  <a:lnTo>
                    <a:pt x="2232086" y="1371690"/>
                  </a:lnTo>
                  <a:lnTo>
                    <a:pt x="2197767" y="1406009"/>
                  </a:lnTo>
                  <a:lnTo>
                    <a:pt x="2163138" y="1417759"/>
                  </a:lnTo>
                  <a:lnTo>
                    <a:pt x="2157057" y="1418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206219" y="13306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61" y="545522"/>
                  </a:moveTo>
                  <a:lnTo>
                    <a:pt x="232738" y="542570"/>
                  </a:lnTo>
                  <a:lnTo>
                    <a:pt x="193582" y="533777"/>
                  </a:lnTo>
                  <a:lnTo>
                    <a:pt x="156140" y="519334"/>
                  </a:lnTo>
                  <a:lnTo>
                    <a:pt x="121222" y="499553"/>
                  </a:lnTo>
                  <a:lnTo>
                    <a:pt x="89584" y="474864"/>
                  </a:lnTo>
                  <a:lnTo>
                    <a:pt x="61914" y="445799"/>
                  </a:lnTo>
                  <a:lnTo>
                    <a:pt x="38805" y="412988"/>
                  </a:lnTo>
                  <a:lnTo>
                    <a:pt x="20761" y="377142"/>
                  </a:lnTo>
                  <a:lnTo>
                    <a:pt x="8174" y="339036"/>
                  </a:lnTo>
                  <a:lnTo>
                    <a:pt x="1315" y="299496"/>
                  </a:lnTo>
                  <a:lnTo>
                    <a:pt x="0" y="272761"/>
                  </a:lnTo>
                  <a:lnTo>
                    <a:pt x="82" y="266065"/>
                  </a:lnTo>
                  <a:lnTo>
                    <a:pt x="4016" y="226131"/>
                  </a:lnTo>
                  <a:lnTo>
                    <a:pt x="13767" y="187199"/>
                  </a:lnTo>
                  <a:lnTo>
                    <a:pt x="29123" y="150126"/>
                  </a:lnTo>
                  <a:lnTo>
                    <a:pt x="49756" y="115701"/>
                  </a:lnTo>
                  <a:lnTo>
                    <a:pt x="75212" y="84682"/>
                  </a:lnTo>
                  <a:lnTo>
                    <a:pt x="104950" y="57729"/>
                  </a:lnTo>
                  <a:lnTo>
                    <a:pt x="138315" y="35436"/>
                  </a:lnTo>
                  <a:lnTo>
                    <a:pt x="174597" y="18276"/>
                  </a:lnTo>
                  <a:lnTo>
                    <a:pt x="212996" y="6627"/>
                  </a:lnTo>
                  <a:lnTo>
                    <a:pt x="252698" y="738"/>
                  </a:lnTo>
                  <a:lnTo>
                    <a:pt x="272761" y="0"/>
                  </a:lnTo>
                  <a:lnTo>
                    <a:pt x="279457" y="82"/>
                  </a:lnTo>
                  <a:lnTo>
                    <a:pt x="319390" y="4015"/>
                  </a:lnTo>
                  <a:lnTo>
                    <a:pt x="358322" y="13767"/>
                  </a:lnTo>
                  <a:lnTo>
                    <a:pt x="395395" y="29123"/>
                  </a:lnTo>
                  <a:lnTo>
                    <a:pt x="429820" y="49756"/>
                  </a:lnTo>
                  <a:lnTo>
                    <a:pt x="460839" y="75213"/>
                  </a:lnTo>
                  <a:lnTo>
                    <a:pt x="487792" y="104951"/>
                  </a:lnTo>
                  <a:lnTo>
                    <a:pt x="510084" y="138315"/>
                  </a:lnTo>
                  <a:lnTo>
                    <a:pt x="527245" y="174597"/>
                  </a:lnTo>
                  <a:lnTo>
                    <a:pt x="538894" y="212996"/>
                  </a:lnTo>
                  <a:lnTo>
                    <a:pt x="544784" y="252697"/>
                  </a:lnTo>
                  <a:lnTo>
                    <a:pt x="545522" y="272761"/>
                  </a:lnTo>
                  <a:lnTo>
                    <a:pt x="545440" y="279457"/>
                  </a:lnTo>
                  <a:lnTo>
                    <a:pt x="541507" y="319391"/>
                  </a:lnTo>
                  <a:lnTo>
                    <a:pt x="531754" y="358323"/>
                  </a:lnTo>
                  <a:lnTo>
                    <a:pt x="516397" y="395396"/>
                  </a:lnTo>
                  <a:lnTo>
                    <a:pt x="495764" y="429821"/>
                  </a:lnTo>
                  <a:lnTo>
                    <a:pt x="470309" y="460839"/>
                  </a:lnTo>
                  <a:lnTo>
                    <a:pt x="440571" y="487793"/>
                  </a:lnTo>
                  <a:lnTo>
                    <a:pt x="407206" y="510086"/>
                  </a:lnTo>
                  <a:lnTo>
                    <a:pt x="370924" y="527246"/>
                  </a:lnTo>
                  <a:lnTo>
                    <a:pt x="332525" y="538894"/>
                  </a:lnTo>
                  <a:lnTo>
                    <a:pt x="292824" y="544783"/>
                  </a:lnTo>
                  <a:lnTo>
                    <a:pt x="272761" y="545522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2083" y="1463084"/>
              <a:ext cx="233795" cy="28055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3491345" y="3195204"/>
            <a:ext cx="2992755" cy="1730375"/>
            <a:chOff x="3491345" y="3195204"/>
            <a:chExt cx="2992755" cy="1730375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4118" y="3045100"/>
              <a:ext cx="1402772" cy="2337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296890" y="2967168"/>
              <a:ext cx="125095" cy="156210"/>
            </a:xfrm>
            <a:custGeom>
              <a:avLst/>
              <a:gdLst/>
              <a:ahLst/>
              <a:cxnLst/>
              <a:rect l="l" t="t" r="r" b="b"/>
              <a:pathLst>
                <a:path w="125095" h="156210">
                  <a:moveTo>
                    <a:pt x="0" y="155863"/>
                  </a:moveTo>
                  <a:lnTo>
                    <a:pt x="0" y="0"/>
                  </a:lnTo>
                  <a:lnTo>
                    <a:pt x="124690" y="77931"/>
                  </a:lnTo>
                  <a:lnTo>
                    <a:pt x="0" y="155863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99138" y="2912616"/>
              <a:ext cx="2977515" cy="1714500"/>
            </a:xfrm>
            <a:custGeom>
              <a:avLst/>
              <a:gdLst/>
              <a:ahLst/>
              <a:cxnLst/>
              <a:rect l="l" t="t" r="r" b="b"/>
              <a:pathLst>
                <a:path w="2977515" h="1714500">
                  <a:moveTo>
                    <a:pt x="2896898" y="1714499"/>
                  </a:moveTo>
                  <a:lnTo>
                    <a:pt x="80096" y="1714499"/>
                  </a:lnTo>
                  <a:lnTo>
                    <a:pt x="74521" y="1713950"/>
                  </a:lnTo>
                  <a:lnTo>
                    <a:pt x="33418" y="1696924"/>
                  </a:lnTo>
                  <a:lnTo>
                    <a:pt x="8679" y="1666779"/>
                  </a:lnTo>
                  <a:lnTo>
                    <a:pt x="0" y="1634403"/>
                  </a:lnTo>
                  <a:lnTo>
                    <a:pt x="0" y="162877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2896898" y="0"/>
                  </a:lnTo>
                  <a:lnTo>
                    <a:pt x="2934215" y="11319"/>
                  </a:lnTo>
                  <a:lnTo>
                    <a:pt x="2965674" y="42778"/>
                  </a:lnTo>
                  <a:lnTo>
                    <a:pt x="2976994" y="80096"/>
                  </a:lnTo>
                  <a:lnTo>
                    <a:pt x="2976994" y="1634403"/>
                  </a:lnTo>
                  <a:lnTo>
                    <a:pt x="2965674" y="1671720"/>
                  </a:lnTo>
                  <a:lnTo>
                    <a:pt x="2934215" y="1703179"/>
                  </a:lnTo>
                  <a:lnTo>
                    <a:pt x="2902473" y="1713950"/>
                  </a:lnTo>
                  <a:lnTo>
                    <a:pt x="2896898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499138" y="2912616"/>
              <a:ext cx="2977515" cy="1714500"/>
            </a:xfrm>
            <a:custGeom>
              <a:avLst/>
              <a:gdLst/>
              <a:ahLst/>
              <a:cxnLst/>
              <a:rect l="l" t="t" r="r" b="b"/>
              <a:pathLst>
                <a:path w="2977515" h="1714500">
                  <a:moveTo>
                    <a:pt x="0" y="16287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7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2891270" y="0"/>
                  </a:lnTo>
                  <a:lnTo>
                    <a:pt x="2896898" y="0"/>
                  </a:lnTo>
                  <a:lnTo>
                    <a:pt x="2902473" y="549"/>
                  </a:lnTo>
                  <a:lnTo>
                    <a:pt x="2907994" y="1647"/>
                  </a:lnTo>
                  <a:lnTo>
                    <a:pt x="2913515" y="2745"/>
                  </a:lnTo>
                  <a:lnTo>
                    <a:pt x="2918875" y="4371"/>
                  </a:lnTo>
                  <a:lnTo>
                    <a:pt x="2924075" y="6525"/>
                  </a:lnTo>
                  <a:lnTo>
                    <a:pt x="2929275" y="8679"/>
                  </a:lnTo>
                  <a:lnTo>
                    <a:pt x="2934215" y="11319"/>
                  </a:lnTo>
                  <a:lnTo>
                    <a:pt x="2938895" y="14446"/>
                  </a:lnTo>
                  <a:lnTo>
                    <a:pt x="2943576" y="17573"/>
                  </a:lnTo>
                  <a:lnTo>
                    <a:pt x="2962547" y="38098"/>
                  </a:lnTo>
                  <a:lnTo>
                    <a:pt x="2965674" y="42778"/>
                  </a:lnTo>
                  <a:lnTo>
                    <a:pt x="2976994" y="80096"/>
                  </a:lnTo>
                  <a:lnTo>
                    <a:pt x="2976995" y="85724"/>
                  </a:lnTo>
                  <a:lnTo>
                    <a:pt x="2976995" y="1628774"/>
                  </a:lnTo>
                  <a:lnTo>
                    <a:pt x="2968315" y="1666779"/>
                  </a:lnTo>
                  <a:lnTo>
                    <a:pt x="2962547" y="1676400"/>
                  </a:lnTo>
                  <a:lnTo>
                    <a:pt x="2959420" y="1681080"/>
                  </a:lnTo>
                  <a:lnTo>
                    <a:pt x="2938895" y="1700051"/>
                  </a:lnTo>
                  <a:lnTo>
                    <a:pt x="2934215" y="1703179"/>
                  </a:lnTo>
                  <a:lnTo>
                    <a:pt x="2929275" y="1705819"/>
                  </a:lnTo>
                  <a:lnTo>
                    <a:pt x="2924075" y="1707973"/>
                  </a:lnTo>
                  <a:lnTo>
                    <a:pt x="2918875" y="1710127"/>
                  </a:lnTo>
                  <a:lnTo>
                    <a:pt x="2913515" y="1711753"/>
                  </a:lnTo>
                  <a:lnTo>
                    <a:pt x="2907994" y="1712852"/>
                  </a:lnTo>
                  <a:lnTo>
                    <a:pt x="2902473" y="1713950"/>
                  </a:lnTo>
                  <a:lnTo>
                    <a:pt x="2896898" y="1714499"/>
                  </a:lnTo>
                  <a:lnTo>
                    <a:pt x="2891270" y="1714499"/>
                  </a:lnTo>
                  <a:lnTo>
                    <a:pt x="85725" y="1714499"/>
                  </a:lnTo>
                  <a:lnTo>
                    <a:pt x="80096" y="1714499"/>
                  </a:lnTo>
                  <a:lnTo>
                    <a:pt x="74521" y="1713950"/>
                  </a:lnTo>
                  <a:lnTo>
                    <a:pt x="69000" y="1712852"/>
                  </a:lnTo>
                  <a:lnTo>
                    <a:pt x="63479" y="1711753"/>
                  </a:lnTo>
                  <a:lnTo>
                    <a:pt x="58119" y="1710127"/>
                  </a:lnTo>
                  <a:lnTo>
                    <a:pt x="52919" y="1707973"/>
                  </a:lnTo>
                  <a:lnTo>
                    <a:pt x="47718" y="1705819"/>
                  </a:lnTo>
                  <a:lnTo>
                    <a:pt x="17574" y="1681080"/>
                  </a:lnTo>
                  <a:lnTo>
                    <a:pt x="6525" y="1661579"/>
                  </a:lnTo>
                  <a:lnTo>
                    <a:pt x="4371" y="1656379"/>
                  </a:lnTo>
                  <a:lnTo>
                    <a:pt x="2745" y="1651018"/>
                  </a:lnTo>
                  <a:lnTo>
                    <a:pt x="1647" y="1645498"/>
                  </a:lnTo>
                  <a:lnTo>
                    <a:pt x="549" y="1639978"/>
                  </a:lnTo>
                  <a:lnTo>
                    <a:pt x="0" y="1634403"/>
                  </a:lnTo>
                  <a:lnTo>
                    <a:pt x="0" y="1628774"/>
                  </a:lnTo>
                  <a:close/>
                </a:path>
              </a:pathLst>
            </a:custGeom>
            <a:ln w="15586">
              <a:solidFill>
                <a:srgbClr val="FF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714874" y="310744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61" y="545522"/>
                  </a:moveTo>
                  <a:lnTo>
                    <a:pt x="232738" y="542570"/>
                  </a:lnTo>
                  <a:lnTo>
                    <a:pt x="193582" y="533777"/>
                  </a:lnTo>
                  <a:lnTo>
                    <a:pt x="156140" y="519334"/>
                  </a:lnTo>
                  <a:lnTo>
                    <a:pt x="121222" y="499553"/>
                  </a:lnTo>
                  <a:lnTo>
                    <a:pt x="89585" y="474864"/>
                  </a:lnTo>
                  <a:lnTo>
                    <a:pt x="61913" y="445799"/>
                  </a:lnTo>
                  <a:lnTo>
                    <a:pt x="38805" y="412988"/>
                  </a:lnTo>
                  <a:lnTo>
                    <a:pt x="20762" y="377142"/>
                  </a:lnTo>
                  <a:lnTo>
                    <a:pt x="8173" y="339036"/>
                  </a:lnTo>
                  <a:lnTo>
                    <a:pt x="1313" y="299496"/>
                  </a:lnTo>
                  <a:lnTo>
                    <a:pt x="0" y="272761"/>
                  </a:lnTo>
                  <a:lnTo>
                    <a:pt x="82" y="266065"/>
                  </a:lnTo>
                  <a:lnTo>
                    <a:pt x="4014" y="226131"/>
                  </a:lnTo>
                  <a:lnTo>
                    <a:pt x="13766" y="187198"/>
                  </a:lnTo>
                  <a:lnTo>
                    <a:pt x="29122" y="150126"/>
                  </a:lnTo>
                  <a:lnTo>
                    <a:pt x="49756" y="115701"/>
                  </a:lnTo>
                  <a:lnTo>
                    <a:pt x="75212" y="84682"/>
                  </a:lnTo>
                  <a:lnTo>
                    <a:pt x="104951" y="57729"/>
                  </a:lnTo>
                  <a:lnTo>
                    <a:pt x="138315" y="35436"/>
                  </a:lnTo>
                  <a:lnTo>
                    <a:pt x="174596" y="18276"/>
                  </a:lnTo>
                  <a:lnTo>
                    <a:pt x="212996" y="6627"/>
                  </a:lnTo>
                  <a:lnTo>
                    <a:pt x="252697" y="739"/>
                  </a:lnTo>
                  <a:lnTo>
                    <a:pt x="272761" y="0"/>
                  </a:lnTo>
                  <a:lnTo>
                    <a:pt x="279457" y="82"/>
                  </a:lnTo>
                  <a:lnTo>
                    <a:pt x="319391" y="4015"/>
                  </a:lnTo>
                  <a:lnTo>
                    <a:pt x="358323" y="13767"/>
                  </a:lnTo>
                  <a:lnTo>
                    <a:pt x="395395" y="29123"/>
                  </a:lnTo>
                  <a:lnTo>
                    <a:pt x="429821" y="49756"/>
                  </a:lnTo>
                  <a:lnTo>
                    <a:pt x="460839" y="75213"/>
                  </a:lnTo>
                  <a:lnTo>
                    <a:pt x="487793" y="104951"/>
                  </a:lnTo>
                  <a:lnTo>
                    <a:pt x="510086" y="138315"/>
                  </a:lnTo>
                  <a:lnTo>
                    <a:pt x="527246" y="174597"/>
                  </a:lnTo>
                  <a:lnTo>
                    <a:pt x="538894" y="212996"/>
                  </a:lnTo>
                  <a:lnTo>
                    <a:pt x="544784" y="252697"/>
                  </a:lnTo>
                  <a:lnTo>
                    <a:pt x="545522" y="272761"/>
                  </a:lnTo>
                  <a:lnTo>
                    <a:pt x="545440" y="279457"/>
                  </a:lnTo>
                  <a:lnTo>
                    <a:pt x="541507" y="319390"/>
                  </a:lnTo>
                  <a:lnTo>
                    <a:pt x="531755" y="358322"/>
                  </a:lnTo>
                  <a:lnTo>
                    <a:pt x="516398" y="395395"/>
                  </a:lnTo>
                  <a:lnTo>
                    <a:pt x="495765" y="429820"/>
                  </a:lnTo>
                  <a:lnTo>
                    <a:pt x="470309" y="460839"/>
                  </a:lnTo>
                  <a:lnTo>
                    <a:pt x="440571" y="487792"/>
                  </a:lnTo>
                  <a:lnTo>
                    <a:pt x="407206" y="510086"/>
                  </a:lnTo>
                  <a:lnTo>
                    <a:pt x="370924" y="527246"/>
                  </a:lnTo>
                  <a:lnTo>
                    <a:pt x="332525" y="538894"/>
                  </a:lnTo>
                  <a:lnTo>
                    <a:pt x="292825" y="544783"/>
                  </a:lnTo>
                  <a:lnTo>
                    <a:pt x="272761" y="545522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0738" y="3239930"/>
              <a:ext cx="233795" cy="280554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673099" y="1875847"/>
            <a:ext cx="1647189" cy="56134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300" spc="-340" b="1">
                <a:solidFill>
                  <a:srgbClr val="333333"/>
                </a:solidFill>
                <a:latin typeface="Malgun Gothic"/>
                <a:cs typeface="Malgun Gothic"/>
              </a:rPr>
              <a:t>시청</a:t>
            </a:r>
            <a:r>
              <a:rPr dirty="0" sz="1300" spc="-18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00" spc="-360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endParaRPr sz="13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000" spc="-270">
                <a:solidFill>
                  <a:srgbClr val="4A5462"/>
                </a:solidFill>
                <a:latin typeface="Malgun Gothic"/>
                <a:cs typeface="Malgun Gothic"/>
              </a:rPr>
              <a:t>콘텐츠</a:t>
            </a:r>
            <a:r>
              <a:rPr dirty="0" sz="1000" spc="-114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00" spc="-265">
                <a:solidFill>
                  <a:srgbClr val="4A5462"/>
                </a:solidFill>
                <a:latin typeface="Malgun Gothic"/>
                <a:cs typeface="Malgun Gothic"/>
              </a:rPr>
              <a:t>시청</a:t>
            </a:r>
            <a:r>
              <a:rPr dirty="0" sz="100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패턴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270">
                <a:solidFill>
                  <a:srgbClr val="4A5462"/>
                </a:solidFill>
                <a:latin typeface="Malgun Gothic"/>
                <a:cs typeface="Malgun Gothic"/>
              </a:rPr>
              <a:t>시청자</a:t>
            </a:r>
            <a:r>
              <a:rPr dirty="0" sz="1000" spc="-11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특성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295">
                <a:solidFill>
                  <a:srgbClr val="4A5462"/>
                </a:solidFill>
                <a:latin typeface="Malgun Gothic"/>
                <a:cs typeface="Malgun Gothic"/>
              </a:rPr>
              <a:t>참여도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865417" y="1465118"/>
            <a:ext cx="2244725" cy="1418590"/>
            <a:chOff x="3865417" y="1465118"/>
            <a:chExt cx="2244725" cy="1418590"/>
          </a:xfrm>
        </p:grpSpPr>
        <p:sp>
          <p:nvSpPr>
            <p:cNvPr id="28" name="object 28" descr=""/>
            <p:cNvSpPr/>
            <p:nvPr/>
          </p:nvSpPr>
          <p:spPr>
            <a:xfrm>
              <a:off x="3865417" y="1174737"/>
              <a:ext cx="2244725" cy="1418590"/>
            </a:xfrm>
            <a:custGeom>
              <a:avLst/>
              <a:gdLst/>
              <a:ahLst/>
              <a:cxnLst/>
              <a:rect l="l" t="t" r="r" b="b"/>
              <a:pathLst>
                <a:path w="2244725" h="1418589">
                  <a:moveTo>
                    <a:pt x="2157058" y="1418358"/>
                  </a:moveTo>
                  <a:lnTo>
                    <a:pt x="87377" y="1418358"/>
                  </a:lnTo>
                  <a:lnTo>
                    <a:pt x="81296" y="1417759"/>
                  </a:lnTo>
                  <a:lnTo>
                    <a:pt x="36456" y="1399186"/>
                  </a:lnTo>
                  <a:lnTo>
                    <a:pt x="9468" y="1366301"/>
                  </a:lnTo>
                  <a:lnTo>
                    <a:pt x="0" y="1330981"/>
                  </a:lnTo>
                  <a:lnTo>
                    <a:pt x="0" y="1324840"/>
                  </a:lnTo>
                  <a:lnTo>
                    <a:pt x="0" y="87377"/>
                  </a:lnTo>
                  <a:lnTo>
                    <a:pt x="12348" y="46667"/>
                  </a:lnTo>
                  <a:lnTo>
                    <a:pt x="46667" y="12348"/>
                  </a:lnTo>
                  <a:lnTo>
                    <a:pt x="87377" y="0"/>
                  </a:lnTo>
                  <a:lnTo>
                    <a:pt x="2157058" y="0"/>
                  </a:lnTo>
                  <a:lnTo>
                    <a:pt x="2197768" y="12348"/>
                  </a:lnTo>
                  <a:lnTo>
                    <a:pt x="2232086" y="46667"/>
                  </a:lnTo>
                  <a:lnTo>
                    <a:pt x="2244435" y="87377"/>
                  </a:lnTo>
                  <a:lnTo>
                    <a:pt x="2244435" y="1330981"/>
                  </a:lnTo>
                  <a:lnTo>
                    <a:pt x="2232086" y="1371690"/>
                  </a:lnTo>
                  <a:lnTo>
                    <a:pt x="2197768" y="1406009"/>
                  </a:lnTo>
                  <a:lnTo>
                    <a:pt x="2163139" y="1417759"/>
                  </a:lnTo>
                  <a:lnTo>
                    <a:pt x="2157058" y="1418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714874" y="13306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61" y="545522"/>
                  </a:moveTo>
                  <a:lnTo>
                    <a:pt x="232738" y="542570"/>
                  </a:lnTo>
                  <a:lnTo>
                    <a:pt x="193582" y="533777"/>
                  </a:lnTo>
                  <a:lnTo>
                    <a:pt x="156140" y="519334"/>
                  </a:lnTo>
                  <a:lnTo>
                    <a:pt x="121222" y="499553"/>
                  </a:lnTo>
                  <a:lnTo>
                    <a:pt x="89585" y="474864"/>
                  </a:lnTo>
                  <a:lnTo>
                    <a:pt x="61913" y="445799"/>
                  </a:lnTo>
                  <a:lnTo>
                    <a:pt x="38805" y="412988"/>
                  </a:lnTo>
                  <a:lnTo>
                    <a:pt x="20762" y="377142"/>
                  </a:lnTo>
                  <a:lnTo>
                    <a:pt x="8173" y="339036"/>
                  </a:lnTo>
                  <a:lnTo>
                    <a:pt x="1313" y="299496"/>
                  </a:lnTo>
                  <a:lnTo>
                    <a:pt x="0" y="272761"/>
                  </a:lnTo>
                  <a:lnTo>
                    <a:pt x="82" y="266065"/>
                  </a:lnTo>
                  <a:lnTo>
                    <a:pt x="4014" y="226131"/>
                  </a:lnTo>
                  <a:lnTo>
                    <a:pt x="13766" y="187199"/>
                  </a:lnTo>
                  <a:lnTo>
                    <a:pt x="29122" y="150126"/>
                  </a:lnTo>
                  <a:lnTo>
                    <a:pt x="49756" y="115701"/>
                  </a:lnTo>
                  <a:lnTo>
                    <a:pt x="75212" y="84682"/>
                  </a:lnTo>
                  <a:lnTo>
                    <a:pt x="104951" y="57729"/>
                  </a:lnTo>
                  <a:lnTo>
                    <a:pt x="138315" y="35436"/>
                  </a:lnTo>
                  <a:lnTo>
                    <a:pt x="174596" y="18276"/>
                  </a:lnTo>
                  <a:lnTo>
                    <a:pt x="212996" y="6627"/>
                  </a:lnTo>
                  <a:lnTo>
                    <a:pt x="252697" y="738"/>
                  </a:lnTo>
                  <a:lnTo>
                    <a:pt x="272761" y="0"/>
                  </a:lnTo>
                  <a:lnTo>
                    <a:pt x="279457" y="82"/>
                  </a:lnTo>
                  <a:lnTo>
                    <a:pt x="319391" y="4015"/>
                  </a:lnTo>
                  <a:lnTo>
                    <a:pt x="358323" y="13767"/>
                  </a:lnTo>
                  <a:lnTo>
                    <a:pt x="395395" y="29123"/>
                  </a:lnTo>
                  <a:lnTo>
                    <a:pt x="429821" y="49756"/>
                  </a:lnTo>
                  <a:lnTo>
                    <a:pt x="460839" y="75213"/>
                  </a:lnTo>
                  <a:lnTo>
                    <a:pt x="487793" y="104951"/>
                  </a:lnTo>
                  <a:lnTo>
                    <a:pt x="510086" y="138315"/>
                  </a:lnTo>
                  <a:lnTo>
                    <a:pt x="527246" y="174597"/>
                  </a:lnTo>
                  <a:lnTo>
                    <a:pt x="538894" y="212996"/>
                  </a:lnTo>
                  <a:lnTo>
                    <a:pt x="544784" y="252697"/>
                  </a:lnTo>
                  <a:lnTo>
                    <a:pt x="545522" y="272761"/>
                  </a:lnTo>
                  <a:lnTo>
                    <a:pt x="545440" y="279457"/>
                  </a:lnTo>
                  <a:lnTo>
                    <a:pt x="541507" y="319391"/>
                  </a:lnTo>
                  <a:lnTo>
                    <a:pt x="531755" y="358323"/>
                  </a:lnTo>
                  <a:lnTo>
                    <a:pt x="516398" y="395396"/>
                  </a:lnTo>
                  <a:lnTo>
                    <a:pt x="495765" y="429821"/>
                  </a:lnTo>
                  <a:lnTo>
                    <a:pt x="470309" y="460839"/>
                  </a:lnTo>
                  <a:lnTo>
                    <a:pt x="440571" y="487793"/>
                  </a:lnTo>
                  <a:lnTo>
                    <a:pt x="407206" y="510086"/>
                  </a:lnTo>
                  <a:lnTo>
                    <a:pt x="370924" y="527246"/>
                  </a:lnTo>
                  <a:lnTo>
                    <a:pt x="332525" y="538894"/>
                  </a:lnTo>
                  <a:lnTo>
                    <a:pt x="292825" y="544783"/>
                  </a:lnTo>
                  <a:lnTo>
                    <a:pt x="272761" y="545522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9565" y="1463084"/>
              <a:ext cx="296140" cy="280554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4289136" y="1875847"/>
            <a:ext cx="1398270" cy="56134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300" spc="-355" b="1">
                <a:solidFill>
                  <a:srgbClr val="333333"/>
                </a:solidFill>
                <a:latin typeface="Malgun Gothic"/>
                <a:cs typeface="Malgun Gothic"/>
              </a:rPr>
              <a:t>인구통계</a:t>
            </a:r>
            <a:endParaRPr sz="13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연령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성별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직업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교육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290">
                <a:solidFill>
                  <a:srgbClr val="4A5462"/>
                </a:solidFill>
                <a:latin typeface="Malgun Gothic"/>
                <a:cs typeface="Malgun Gothic"/>
              </a:rPr>
              <a:t>생활습관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737619" y="1875847"/>
            <a:ext cx="1486535" cy="56134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300" spc="-340" b="1">
                <a:solidFill>
                  <a:srgbClr val="333333"/>
                </a:solidFill>
                <a:latin typeface="Malgun Gothic"/>
                <a:cs typeface="Malgun Gothic"/>
              </a:rPr>
              <a:t>매출</a:t>
            </a:r>
            <a:r>
              <a:rPr dirty="0" sz="1300" spc="-18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00" spc="-360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endParaRPr sz="13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000" spc="-265">
                <a:solidFill>
                  <a:srgbClr val="4A5462"/>
                </a:solidFill>
                <a:latin typeface="Malgun Gothic"/>
                <a:cs typeface="Malgun Gothic"/>
              </a:rPr>
              <a:t>구매</a:t>
            </a:r>
            <a:r>
              <a:rPr dirty="0" sz="1000" spc="-114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이력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210">
                <a:solidFill>
                  <a:srgbClr val="4A5462"/>
                </a:solidFill>
                <a:latin typeface="Malgun Gothic"/>
                <a:cs typeface="Malgun Gothic"/>
              </a:rPr>
              <a:t>선호도</a:t>
            </a:r>
            <a:r>
              <a:rPr dirty="0" sz="1000" spc="-21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000" spc="-265">
                <a:solidFill>
                  <a:srgbClr val="4A5462"/>
                </a:solidFill>
                <a:latin typeface="Malgun Gothic"/>
                <a:cs typeface="Malgun Gothic"/>
              </a:rPr>
              <a:t>소비</a:t>
            </a:r>
            <a:r>
              <a:rPr dirty="0" sz="1000" spc="-114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000" spc="-190">
                <a:solidFill>
                  <a:srgbClr val="4A5462"/>
                </a:solidFill>
                <a:latin typeface="Malgun Gothic"/>
                <a:cs typeface="Malgun Gothic"/>
              </a:rPr>
              <a:t>패턴</a:t>
            </a:r>
            <a:r>
              <a:rPr dirty="0" sz="1000" spc="-190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00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A5462"/>
                </a:solidFill>
                <a:latin typeface="Berlin Sans FB"/>
                <a:cs typeface="Berlin Sans FB"/>
              </a:rPr>
              <a:t>ROI</a:t>
            </a:r>
            <a:endParaRPr sz="900">
              <a:latin typeface="Berlin Sans FB"/>
              <a:cs typeface="Berlin Sans FB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55340" y="3662780"/>
            <a:ext cx="1863725" cy="75755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450" spc="-405" b="1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r>
              <a:rPr dirty="0" sz="1450" spc="-22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405" b="1">
                <a:solidFill>
                  <a:srgbClr val="333333"/>
                </a:solidFill>
                <a:latin typeface="Malgun Gothic"/>
                <a:cs typeface="Malgun Gothic"/>
              </a:rPr>
              <a:t>엔진</a:t>
            </a:r>
            <a:r>
              <a:rPr dirty="0" sz="1450" spc="-21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325" b="1">
                <a:solidFill>
                  <a:srgbClr val="333333"/>
                </a:solidFill>
                <a:latin typeface="Gill Sans MT"/>
                <a:cs typeface="Gill Sans MT"/>
              </a:rPr>
              <a:t>(</a:t>
            </a:r>
            <a:r>
              <a:rPr dirty="0" sz="1450" spc="-325" b="1">
                <a:solidFill>
                  <a:srgbClr val="333333"/>
                </a:solidFill>
                <a:latin typeface="Malgun Gothic"/>
                <a:cs typeface="Malgun Gothic"/>
              </a:rPr>
              <a:t>우리의</a:t>
            </a:r>
            <a:r>
              <a:rPr dirty="0" sz="1450" spc="-21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330" b="1">
                <a:solidFill>
                  <a:srgbClr val="333333"/>
                </a:solidFill>
                <a:latin typeface="Malgun Gothic"/>
                <a:cs typeface="Malgun Gothic"/>
              </a:rPr>
              <a:t>마법</a:t>
            </a:r>
            <a:r>
              <a:rPr dirty="0" sz="1450" spc="-330" b="1">
                <a:solidFill>
                  <a:srgbClr val="333333"/>
                </a:solidFill>
                <a:latin typeface="Gill Sans MT"/>
                <a:cs typeface="Gill Sans MT"/>
              </a:rPr>
              <a:t>)</a:t>
            </a:r>
            <a:endParaRPr sz="1450">
              <a:latin typeface="Gill Sans MT"/>
              <a:cs typeface="Gill Sans MT"/>
            </a:endParaRPr>
          </a:p>
          <a:p>
            <a:pPr algn="ctr" marL="12700" marR="5080">
              <a:lnSpc>
                <a:spcPct val="106700"/>
              </a:lnSpc>
              <a:spcBef>
                <a:spcPts val="434"/>
              </a:spcBef>
            </a:pPr>
            <a:r>
              <a:rPr dirty="0" sz="1150" spc="-305">
                <a:solidFill>
                  <a:srgbClr val="4A5462"/>
                </a:solidFill>
                <a:latin typeface="Malgun Gothic"/>
                <a:cs typeface="Malgun Gothic"/>
              </a:rPr>
              <a:t>인공지능과</a:t>
            </a:r>
            <a:r>
              <a:rPr dirty="0" sz="1150" spc="-14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150" spc="-305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150" spc="-14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150" spc="-305">
                <a:solidFill>
                  <a:srgbClr val="4A5462"/>
                </a:solidFill>
                <a:latin typeface="Malgun Gothic"/>
                <a:cs typeface="Malgun Gothic"/>
              </a:rPr>
              <a:t>사이언스를</a:t>
            </a:r>
            <a:r>
              <a:rPr dirty="0" sz="1150" spc="-14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150" spc="-330">
                <a:solidFill>
                  <a:srgbClr val="4A5462"/>
                </a:solidFill>
                <a:latin typeface="Malgun Gothic"/>
                <a:cs typeface="Malgun Gothic"/>
              </a:rPr>
              <a:t>활용한</a:t>
            </a:r>
            <a:r>
              <a:rPr dirty="0" sz="115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150" spc="-310">
                <a:solidFill>
                  <a:srgbClr val="4A5462"/>
                </a:solidFill>
                <a:latin typeface="Malgun Gothic"/>
                <a:cs typeface="Malgun Gothic"/>
              </a:rPr>
              <a:t>고급</a:t>
            </a:r>
            <a:r>
              <a:rPr dirty="0" sz="1150" spc="-14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150" spc="-310">
                <a:solidFill>
                  <a:srgbClr val="4A5462"/>
                </a:solidFill>
                <a:latin typeface="Malgun Gothic"/>
                <a:cs typeface="Malgun Gothic"/>
              </a:rPr>
              <a:t>분석</a:t>
            </a:r>
            <a:r>
              <a:rPr dirty="0" sz="1150" spc="-14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150" spc="-335">
                <a:solidFill>
                  <a:srgbClr val="4A5462"/>
                </a:solidFill>
                <a:latin typeface="Malgun Gothic"/>
                <a:cs typeface="Malgun Gothic"/>
              </a:rPr>
              <a:t>모델</a:t>
            </a:r>
            <a:endParaRPr sz="11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863600">
              <a:lnSpc>
                <a:spcPct val="100000"/>
              </a:lnSpc>
              <a:spcBef>
                <a:spcPts val="130"/>
              </a:spcBef>
            </a:pPr>
            <a:r>
              <a:rPr dirty="0" sz="3150" spc="-755">
                <a:latin typeface="Lucida Sans"/>
                <a:cs typeface="Lucida Sans"/>
              </a:rPr>
              <a:t>3</a:t>
            </a:r>
            <a:r>
              <a:rPr dirty="0" sz="3450" spc="-755"/>
              <a:t>단계로</a:t>
            </a:r>
            <a:r>
              <a:rPr dirty="0" sz="3450" spc="-660"/>
              <a:t> </a:t>
            </a:r>
            <a:r>
              <a:rPr dirty="0" sz="3450" spc="-940"/>
              <a:t>끝내는</a:t>
            </a:r>
            <a:r>
              <a:rPr dirty="0" sz="3450" spc="-660"/>
              <a:t> </a:t>
            </a:r>
            <a:r>
              <a:rPr dirty="0" sz="3450" spc="-940"/>
              <a:t>최적의</a:t>
            </a:r>
            <a:r>
              <a:rPr dirty="0" sz="3450" spc="-660"/>
              <a:t> </a:t>
            </a:r>
            <a:r>
              <a:rPr dirty="0" sz="3150">
                <a:latin typeface="Arial Narrow"/>
                <a:cs typeface="Arial Narrow"/>
              </a:rPr>
              <a:t>PPL</a:t>
            </a:r>
            <a:r>
              <a:rPr dirty="0" sz="3150" spc="-200">
                <a:latin typeface="Arial Narrow"/>
                <a:cs typeface="Arial Narrow"/>
              </a:rPr>
              <a:t> </a:t>
            </a:r>
            <a:r>
              <a:rPr dirty="0" sz="3450" spc="-955"/>
              <a:t>찾기</a:t>
            </a:r>
            <a:endParaRPr sz="3450">
              <a:latin typeface="Arial Narrow"/>
              <a:cs typeface="Arial Narro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63239" y="1201576"/>
            <a:ext cx="3079115" cy="3286125"/>
            <a:chOff x="563239" y="1201576"/>
            <a:chExt cx="3079115" cy="3286125"/>
          </a:xfrm>
        </p:grpSpPr>
        <p:sp>
          <p:nvSpPr>
            <p:cNvPr id="4" name="object 4" descr=""/>
            <p:cNvSpPr/>
            <p:nvPr/>
          </p:nvSpPr>
          <p:spPr>
            <a:xfrm>
              <a:off x="563239" y="843843"/>
              <a:ext cx="3079115" cy="3286125"/>
            </a:xfrm>
            <a:custGeom>
              <a:avLst/>
              <a:gdLst/>
              <a:ahLst/>
              <a:cxnLst/>
              <a:rect l="l" t="t" r="r" b="b"/>
              <a:pathLst>
                <a:path w="3079115" h="3286125">
                  <a:moveTo>
                    <a:pt x="2973789" y="3285561"/>
                  </a:moveTo>
                  <a:lnTo>
                    <a:pt x="105251" y="3285561"/>
                  </a:lnTo>
                  <a:lnTo>
                    <a:pt x="97925" y="3284839"/>
                  </a:lnTo>
                  <a:lnTo>
                    <a:pt x="56214" y="3270686"/>
                  </a:lnTo>
                  <a:lnTo>
                    <a:pt x="23093" y="3241647"/>
                  </a:lnTo>
                  <a:lnTo>
                    <a:pt x="3607" y="3202144"/>
                  </a:lnTo>
                  <a:lnTo>
                    <a:pt x="0" y="3180310"/>
                  </a:lnTo>
                  <a:lnTo>
                    <a:pt x="0" y="3172913"/>
                  </a:lnTo>
                  <a:lnTo>
                    <a:pt x="0" y="105251"/>
                  </a:lnTo>
                  <a:lnTo>
                    <a:pt x="11405" y="62705"/>
                  </a:lnTo>
                  <a:lnTo>
                    <a:pt x="38223" y="27763"/>
                  </a:lnTo>
                  <a:lnTo>
                    <a:pt x="76372" y="5744"/>
                  </a:lnTo>
                  <a:lnTo>
                    <a:pt x="105251" y="0"/>
                  </a:lnTo>
                  <a:lnTo>
                    <a:pt x="2973789" y="0"/>
                  </a:lnTo>
                  <a:lnTo>
                    <a:pt x="3016334" y="11405"/>
                  </a:lnTo>
                  <a:lnTo>
                    <a:pt x="3051276" y="38223"/>
                  </a:lnTo>
                  <a:lnTo>
                    <a:pt x="3073295" y="76372"/>
                  </a:lnTo>
                  <a:lnTo>
                    <a:pt x="3079040" y="105251"/>
                  </a:lnTo>
                  <a:lnTo>
                    <a:pt x="3079040" y="3180310"/>
                  </a:lnTo>
                  <a:lnTo>
                    <a:pt x="3067634" y="3222855"/>
                  </a:lnTo>
                  <a:lnTo>
                    <a:pt x="3040816" y="3257797"/>
                  </a:lnTo>
                  <a:lnTo>
                    <a:pt x="3002667" y="3279817"/>
                  </a:lnTo>
                  <a:lnTo>
                    <a:pt x="2981114" y="3284839"/>
                  </a:lnTo>
                  <a:lnTo>
                    <a:pt x="2973789" y="3285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33393" y="1622991"/>
              <a:ext cx="939165" cy="807720"/>
            </a:xfrm>
            <a:custGeom>
              <a:avLst/>
              <a:gdLst/>
              <a:ahLst/>
              <a:cxnLst/>
              <a:rect l="l" t="t" r="r" b="b"/>
              <a:pathLst>
                <a:path w="939164" h="807719">
                  <a:moveTo>
                    <a:pt x="469365" y="807309"/>
                  </a:moveTo>
                  <a:lnTo>
                    <a:pt x="423360" y="805365"/>
                  </a:lnTo>
                  <a:lnTo>
                    <a:pt x="377796" y="799553"/>
                  </a:lnTo>
                  <a:lnTo>
                    <a:pt x="333116" y="789928"/>
                  </a:lnTo>
                  <a:lnTo>
                    <a:pt x="289747" y="776582"/>
                  </a:lnTo>
                  <a:lnTo>
                    <a:pt x="248108" y="759646"/>
                  </a:lnTo>
                  <a:lnTo>
                    <a:pt x="208600" y="739281"/>
                  </a:lnTo>
                  <a:lnTo>
                    <a:pt x="171603" y="715683"/>
                  </a:lnTo>
                  <a:lnTo>
                    <a:pt x="137473" y="689081"/>
                  </a:lnTo>
                  <a:lnTo>
                    <a:pt x="106541" y="659730"/>
                  </a:lnTo>
                  <a:lnTo>
                    <a:pt x="79102" y="627913"/>
                  </a:lnTo>
                  <a:lnTo>
                    <a:pt x="55421" y="593936"/>
                  </a:lnTo>
                  <a:lnTo>
                    <a:pt x="35728" y="558126"/>
                  </a:lnTo>
                  <a:lnTo>
                    <a:pt x="20210" y="520829"/>
                  </a:lnTo>
                  <a:lnTo>
                    <a:pt x="9018" y="482403"/>
                  </a:lnTo>
                  <a:lnTo>
                    <a:pt x="2260" y="443219"/>
                  </a:lnTo>
                  <a:lnTo>
                    <a:pt x="0" y="403654"/>
                  </a:lnTo>
                  <a:lnTo>
                    <a:pt x="141" y="393745"/>
                  </a:lnTo>
                  <a:lnTo>
                    <a:pt x="3530" y="354240"/>
                  </a:lnTo>
                  <a:lnTo>
                    <a:pt x="11405" y="315210"/>
                  </a:lnTo>
                  <a:lnTo>
                    <a:pt x="23690" y="277032"/>
                  </a:lnTo>
                  <a:lnTo>
                    <a:pt x="40268" y="240074"/>
                  </a:lnTo>
                  <a:lnTo>
                    <a:pt x="60978" y="204691"/>
                  </a:lnTo>
                  <a:lnTo>
                    <a:pt x="85621" y="171224"/>
                  </a:lnTo>
                  <a:lnTo>
                    <a:pt x="113959" y="139995"/>
                  </a:lnTo>
                  <a:lnTo>
                    <a:pt x="145721" y="111306"/>
                  </a:lnTo>
                  <a:lnTo>
                    <a:pt x="180599" y="85432"/>
                  </a:lnTo>
                  <a:lnTo>
                    <a:pt x="218258" y="62623"/>
                  </a:lnTo>
                  <a:lnTo>
                    <a:pt x="258336" y="43098"/>
                  </a:lnTo>
                  <a:lnTo>
                    <a:pt x="300446" y="27046"/>
                  </a:lnTo>
                  <a:lnTo>
                    <a:pt x="344183" y="14621"/>
                  </a:lnTo>
                  <a:lnTo>
                    <a:pt x="389125" y="5941"/>
                  </a:lnTo>
                  <a:lnTo>
                    <a:pt x="434840" y="1093"/>
                  </a:lnTo>
                  <a:lnTo>
                    <a:pt x="469365" y="0"/>
                  </a:lnTo>
                  <a:lnTo>
                    <a:pt x="480888" y="121"/>
                  </a:lnTo>
                  <a:lnTo>
                    <a:pt x="526824" y="3035"/>
                  </a:lnTo>
                  <a:lnTo>
                    <a:pt x="572207" y="9808"/>
                  </a:lnTo>
                  <a:lnTo>
                    <a:pt x="616600" y="20373"/>
                  </a:lnTo>
                  <a:lnTo>
                    <a:pt x="659575" y="34630"/>
                  </a:lnTo>
                  <a:lnTo>
                    <a:pt x="700718" y="52441"/>
                  </a:lnTo>
                  <a:lnTo>
                    <a:pt x="739633" y="73634"/>
                  </a:lnTo>
                  <a:lnTo>
                    <a:pt x="775945" y="98005"/>
                  </a:lnTo>
                  <a:lnTo>
                    <a:pt x="809305" y="125320"/>
                  </a:lnTo>
                  <a:lnTo>
                    <a:pt x="839391" y="155315"/>
                  </a:lnTo>
                  <a:lnTo>
                    <a:pt x="865913" y="187702"/>
                  </a:lnTo>
                  <a:lnTo>
                    <a:pt x="888616" y="222169"/>
                  </a:lnTo>
                  <a:lnTo>
                    <a:pt x="907282" y="258383"/>
                  </a:lnTo>
                  <a:lnTo>
                    <a:pt x="921730" y="295997"/>
                  </a:lnTo>
                  <a:lnTo>
                    <a:pt x="931822" y="334648"/>
                  </a:lnTo>
                  <a:lnTo>
                    <a:pt x="937460" y="373963"/>
                  </a:lnTo>
                  <a:lnTo>
                    <a:pt x="938731" y="403654"/>
                  </a:lnTo>
                  <a:lnTo>
                    <a:pt x="938590" y="413563"/>
                  </a:lnTo>
                  <a:lnTo>
                    <a:pt x="935201" y="453069"/>
                  </a:lnTo>
                  <a:lnTo>
                    <a:pt x="927326" y="492099"/>
                  </a:lnTo>
                  <a:lnTo>
                    <a:pt x="915041" y="530276"/>
                  </a:lnTo>
                  <a:lnTo>
                    <a:pt x="898463" y="567235"/>
                  </a:lnTo>
                  <a:lnTo>
                    <a:pt x="877753" y="602618"/>
                  </a:lnTo>
                  <a:lnTo>
                    <a:pt x="853110" y="636084"/>
                  </a:lnTo>
                  <a:lnTo>
                    <a:pt x="824771" y="667313"/>
                  </a:lnTo>
                  <a:lnTo>
                    <a:pt x="793010" y="696002"/>
                  </a:lnTo>
                  <a:lnTo>
                    <a:pt x="758131" y="721876"/>
                  </a:lnTo>
                  <a:lnTo>
                    <a:pt x="720472" y="744685"/>
                  </a:lnTo>
                  <a:lnTo>
                    <a:pt x="680394" y="764210"/>
                  </a:lnTo>
                  <a:lnTo>
                    <a:pt x="638284" y="780262"/>
                  </a:lnTo>
                  <a:lnTo>
                    <a:pt x="594548" y="792688"/>
                  </a:lnTo>
                  <a:lnTo>
                    <a:pt x="549606" y="801367"/>
                  </a:lnTo>
                  <a:lnTo>
                    <a:pt x="503891" y="806216"/>
                  </a:lnTo>
                  <a:lnTo>
                    <a:pt x="469365" y="80730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9301" y="1801350"/>
              <a:ext cx="506915" cy="45059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58560" y="2397781"/>
            <a:ext cx="2483485" cy="99123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40"/>
              </a:spcBef>
            </a:pPr>
            <a:r>
              <a:rPr dirty="0" sz="1750" spc="-509" b="1">
                <a:solidFill>
                  <a:srgbClr val="333333"/>
                </a:solidFill>
                <a:latin typeface="Malgun Gothic"/>
                <a:cs typeface="Malgun Gothic"/>
              </a:rPr>
              <a:t>입력</a:t>
            </a:r>
            <a:endParaRPr sz="1750">
              <a:latin typeface="Malgun Gothic"/>
              <a:cs typeface="Malgun Gothic"/>
            </a:endParaRPr>
          </a:p>
          <a:p>
            <a:pPr algn="ctr" marL="12700" marR="5080">
              <a:lnSpc>
                <a:spcPct val="105600"/>
              </a:lnSpc>
              <a:spcBef>
                <a:spcPts val="815"/>
              </a:spcBef>
            </a:pP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광고할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상품과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타겟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65">
                <a:solidFill>
                  <a:srgbClr val="4A5462"/>
                </a:solidFill>
                <a:latin typeface="Malgun Gothic"/>
                <a:cs typeface="Malgun Gothic"/>
              </a:rPr>
              <a:t>고객</a:t>
            </a:r>
            <a:r>
              <a:rPr dirty="0" sz="1250" spc="-265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dirty="0" sz="1250" spc="-5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예산을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95">
                <a:solidFill>
                  <a:srgbClr val="4A5462"/>
                </a:solidFill>
                <a:latin typeface="Malgun Gothic"/>
                <a:cs typeface="Malgun Gothic"/>
              </a:rPr>
              <a:t>입력합니</a:t>
            </a:r>
            <a:r>
              <a:rPr dirty="0" sz="1400" spc="-25">
                <a:solidFill>
                  <a:srgbClr val="4A5462"/>
                </a:solidFill>
                <a:latin typeface="Malgun Gothic"/>
                <a:cs typeface="Malgun Gothic"/>
              </a:rPr>
              <a:t> 다</a:t>
            </a:r>
            <a:r>
              <a:rPr dirty="0" sz="1250" spc="-25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88534" y="3914512"/>
            <a:ext cx="2628900" cy="328930"/>
            <a:chOff x="788534" y="3914512"/>
            <a:chExt cx="2628900" cy="328930"/>
          </a:xfrm>
        </p:grpSpPr>
        <p:sp>
          <p:nvSpPr>
            <p:cNvPr id="9" name="object 9" descr=""/>
            <p:cNvSpPr/>
            <p:nvPr/>
          </p:nvSpPr>
          <p:spPr>
            <a:xfrm>
              <a:off x="788534" y="3556779"/>
              <a:ext cx="2628900" cy="9525"/>
            </a:xfrm>
            <a:custGeom>
              <a:avLst/>
              <a:gdLst/>
              <a:ahLst/>
              <a:cxnLst/>
              <a:rect l="l" t="t" r="r" b="b"/>
              <a:pathLst>
                <a:path w="2628900" h="9525">
                  <a:moveTo>
                    <a:pt x="2628449" y="9387"/>
                  </a:moveTo>
                  <a:lnTo>
                    <a:pt x="0" y="9387"/>
                  </a:lnTo>
                  <a:lnTo>
                    <a:pt x="0" y="0"/>
                  </a:lnTo>
                  <a:lnTo>
                    <a:pt x="2628449" y="0"/>
                  </a:lnTo>
                  <a:lnTo>
                    <a:pt x="2628449" y="9387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534" y="3735138"/>
              <a:ext cx="150197" cy="15019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01130" y="3689692"/>
            <a:ext cx="12280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간단한</a:t>
            </a:r>
            <a:r>
              <a:rPr dirty="0" sz="1200" spc="-13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입력폼으로</a:t>
            </a:r>
            <a:r>
              <a:rPr dirty="0" sz="1200" spc="-13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333333"/>
                </a:solidFill>
                <a:latin typeface="Malgun Gothic"/>
                <a:cs typeface="Malgun Gothic"/>
              </a:rPr>
              <a:t>시작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468363" y="1201576"/>
            <a:ext cx="3079115" cy="3286125"/>
            <a:chOff x="4468363" y="1201576"/>
            <a:chExt cx="3079115" cy="3286125"/>
          </a:xfrm>
        </p:grpSpPr>
        <p:sp>
          <p:nvSpPr>
            <p:cNvPr id="13" name="object 13" descr=""/>
            <p:cNvSpPr/>
            <p:nvPr/>
          </p:nvSpPr>
          <p:spPr>
            <a:xfrm>
              <a:off x="4468363" y="843843"/>
              <a:ext cx="3079115" cy="3286125"/>
            </a:xfrm>
            <a:custGeom>
              <a:avLst/>
              <a:gdLst/>
              <a:ahLst/>
              <a:cxnLst/>
              <a:rect l="l" t="t" r="r" b="b"/>
              <a:pathLst>
                <a:path w="3079115" h="3286125">
                  <a:moveTo>
                    <a:pt x="2973789" y="3285561"/>
                  </a:moveTo>
                  <a:lnTo>
                    <a:pt x="105251" y="3285561"/>
                  </a:lnTo>
                  <a:lnTo>
                    <a:pt x="97925" y="3284839"/>
                  </a:lnTo>
                  <a:lnTo>
                    <a:pt x="56213" y="3270686"/>
                  </a:lnTo>
                  <a:lnTo>
                    <a:pt x="23093" y="3241647"/>
                  </a:lnTo>
                  <a:lnTo>
                    <a:pt x="3607" y="3202144"/>
                  </a:lnTo>
                  <a:lnTo>
                    <a:pt x="0" y="3180310"/>
                  </a:lnTo>
                  <a:lnTo>
                    <a:pt x="0" y="3172913"/>
                  </a:lnTo>
                  <a:lnTo>
                    <a:pt x="0" y="105251"/>
                  </a:lnTo>
                  <a:lnTo>
                    <a:pt x="11404" y="62705"/>
                  </a:lnTo>
                  <a:lnTo>
                    <a:pt x="38223" y="27763"/>
                  </a:lnTo>
                  <a:lnTo>
                    <a:pt x="76372" y="5744"/>
                  </a:lnTo>
                  <a:lnTo>
                    <a:pt x="105251" y="0"/>
                  </a:lnTo>
                  <a:lnTo>
                    <a:pt x="2973789" y="0"/>
                  </a:lnTo>
                  <a:lnTo>
                    <a:pt x="3016334" y="11405"/>
                  </a:lnTo>
                  <a:lnTo>
                    <a:pt x="3051277" y="38223"/>
                  </a:lnTo>
                  <a:lnTo>
                    <a:pt x="3073296" y="76372"/>
                  </a:lnTo>
                  <a:lnTo>
                    <a:pt x="3079040" y="105251"/>
                  </a:lnTo>
                  <a:lnTo>
                    <a:pt x="3079040" y="3180310"/>
                  </a:lnTo>
                  <a:lnTo>
                    <a:pt x="3067635" y="3222855"/>
                  </a:lnTo>
                  <a:lnTo>
                    <a:pt x="3040816" y="3257797"/>
                  </a:lnTo>
                  <a:lnTo>
                    <a:pt x="3002667" y="3279817"/>
                  </a:lnTo>
                  <a:lnTo>
                    <a:pt x="2981115" y="3284839"/>
                  </a:lnTo>
                  <a:lnTo>
                    <a:pt x="2973789" y="3285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73201" y="1069139"/>
              <a:ext cx="469900" cy="338455"/>
            </a:xfrm>
            <a:custGeom>
              <a:avLst/>
              <a:gdLst/>
              <a:ahLst/>
              <a:cxnLst/>
              <a:rect l="l" t="t" r="r" b="b"/>
              <a:pathLst>
                <a:path w="469900" h="338455">
                  <a:moveTo>
                    <a:pt x="242369" y="337943"/>
                  </a:moveTo>
                  <a:lnTo>
                    <a:pt x="226996" y="337943"/>
                  </a:lnTo>
                  <a:lnTo>
                    <a:pt x="219329" y="337672"/>
                  </a:lnTo>
                  <a:lnTo>
                    <a:pt x="181360" y="333616"/>
                  </a:lnTo>
                  <a:lnTo>
                    <a:pt x="137771" y="322963"/>
                  </a:lnTo>
                  <a:lnTo>
                    <a:pt x="97908" y="306392"/>
                  </a:lnTo>
                  <a:lnTo>
                    <a:pt x="63301" y="284539"/>
                  </a:lnTo>
                  <a:lnTo>
                    <a:pt x="35280" y="258245"/>
                  </a:lnTo>
                  <a:lnTo>
                    <a:pt x="12335" y="223317"/>
                  </a:lnTo>
                  <a:lnTo>
                    <a:pt x="376" y="180026"/>
                  </a:lnTo>
                  <a:lnTo>
                    <a:pt x="0" y="174505"/>
                  </a:lnTo>
                  <a:lnTo>
                    <a:pt x="0" y="163437"/>
                  </a:lnTo>
                  <a:lnTo>
                    <a:pt x="7873" y="125217"/>
                  </a:lnTo>
                  <a:lnTo>
                    <a:pt x="31333" y="84438"/>
                  </a:lnTo>
                  <a:lnTo>
                    <a:pt x="63301" y="53403"/>
                  </a:lnTo>
                  <a:lnTo>
                    <a:pt x="97908" y="31551"/>
                  </a:lnTo>
                  <a:lnTo>
                    <a:pt x="137771" y="14979"/>
                  </a:lnTo>
                  <a:lnTo>
                    <a:pt x="181360" y="4326"/>
                  </a:lnTo>
                  <a:lnTo>
                    <a:pt x="219329" y="271"/>
                  </a:lnTo>
                  <a:lnTo>
                    <a:pt x="226996" y="0"/>
                  </a:lnTo>
                  <a:lnTo>
                    <a:pt x="242369" y="0"/>
                  </a:lnTo>
                  <a:lnTo>
                    <a:pt x="288005" y="4326"/>
                  </a:lnTo>
                  <a:lnTo>
                    <a:pt x="331592" y="14979"/>
                  </a:lnTo>
                  <a:lnTo>
                    <a:pt x="371456" y="31551"/>
                  </a:lnTo>
                  <a:lnTo>
                    <a:pt x="406063" y="53403"/>
                  </a:lnTo>
                  <a:lnTo>
                    <a:pt x="434084" y="79697"/>
                  </a:lnTo>
                  <a:lnTo>
                    <a:pt x="457029" y="114625"/>
                  </a:lnTo>
                  <a:lnTo>
                    <a:pt x="468989" y="157916"/>
                  </a:lnTo>
                  <a:lnTo>
                    <a:pt x="469366" y="163437"/>
                  </a:lnTo>
                  <a:lnTo>
                    <a:pt x="469365" y="168971"/>
                  </a:lnTo>
                  <a:lnTo>
                    <a:pt x="469366" y="174505"/>
                  </a:lnTo>
                  <a:lnTo>
                    <a:pt x="461491" y="212725"/>
                  </a:lnTo>
                  <a:lnTo>
                    <a:pt x="438031" y="253504"/>
                  </a:lnTo>
                  <a:lnTo>
                    <a:pt x="406063" y="284539"/>
                  </a:lnTo>
                  <a:lnTo>
                    <a:pt x="371456" y="306392"/>
                  </a:lnTo>
                  <a:lnTo>
                    <a:pt x="331592" y="322963"/>
                  </a:lnTo>
                  <a:lnTo>
                    <a:pt x="288005" y="333616"/>
                  </a:lnTo>
                  <a:lnTo>
                    <a:pt x="250037" y="337672"/>
                  </a:lnTo>
                  <a:lnTo>
                    <a:pt x="242369" y="337943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929326" y="1058471"/>
            <a:ext cx="16319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538518" y="1915013"/>
            <a:ext cx="939165" cy="648335"/>
            <a:chOff x="5538518" y="1915013"/>
            <a:chExt cx="939165" cy="648335"/>
          </a:xfrm>
        </p:grpSpPr>
        <p:sp>
          <p:nvSpPr>
            <p:cNvPr id="17" name="object 17" descr=""/>
            <p:cNvSpPr/>
            <p:nvPr/>
          </p:nvSpPr>
          <p:spPr>
            <a:xfrm>
              <a:off x="5538518" y="1557280"/>
              <a:ext cx="939165" cy="648335"/>
            </a:xfrm>
            <a:custGeom>
              <a:avLst/>
              <a:gdLst/>
              <a:ahLst/>
              <a:cxnLst/>
              <a:rect l="l" t="t" r="r" b="b"/>
              <a:pathLst>
                <a:path w="939164" h="648335">
                  <a:moveTo>
                    <a:pt x="469365" y="647725"/>
                  </a:moveTo>
                  <a:lnTo>
                    <a:pt x="423359" y="646165"/>
                  </a:lnTo>
                  <a:lnTo>
                    <a:pt x="377796" y="641501"/>
                  </a:lnTo>
                  <a:lnTo>
                    <a:pt x="333115" y="633779"/>
                  </a:lnTo>
                  <a:lnTo>
                    <a:pt x="289746" y="623072"/>
                  </a:lnTo>
                  <a:lnTo>
                    <a:pt x="248108" y="609483"/>
                  </a:lnTo>
                  <a:lnTo>
                    <a:pt x="208599" y="593144"/>
                  </a:lnTo>
                  <a:lnTo>
                    <a:pt x="171602" y="574211"/>
                  </a:lnTo>
                  <a:lnTo>
                    <a:pt x="137473" y="552867"/>
                  </a:lnTo>
                  <a:lnTo>
                    <a:pt x="106540" y="529318"/>
                  </a:lnTo>
                  <a:lnTo>
                    <a:pt x="72817" y="497125"/>
                  </a:lnTo>
                  <a:lnTo>
                    <a:pt x="45062" y="462331"/>
                  </a:lnTo>
                  <a:lnTo>
                    <a:pt x="23689" y="425454"/>
                  </a:lnTo>
                  <a:lnTo>
                    <a:pt x="9017" y="387044"/>
                  </a:lnTo>
                  <a:lnTo>
                    <a:pt x="1271" y="347685"/>
                  </a:lnTo>
                  <a:lnTo>
                    <a:pt x="0" y="323862"/>
                  </a:lnTo>
                  <a:lnTo>
                    <a:pt x="141" y="315912"/>
                  </a:lnTo>
                  <a:lnTo>
                    <a:pt x="5079" y="276342"/>
                  </a:lnTo>
                  <a:lnTo>
                    <a:pt x="17000" y="237486"/>
                  </a:lnTo>
                  <a:lnTo>
                    <a:pt x="35727" y="199925"/>
                  </a:lnTo>
                  <a:lnTo>
                    <a:pt x="60977" y="164229"/>
                  </a:lnTo>
                  <a:lnTo>
                    <a:pt x="92366" y="130937"/>
                  </a:lnTo>
                  <a:lnTo>
                    <a:pt x="121587" y="106369"/>
                  </a:lnTo>
                  <a:lnTo>
                    <a:pt x="154158" y="83895"/>
                  </a:lnTo>
                  <a:lnTo>
                    <a:pt x="189764" y="63733"/>
                  </a:lnTo>
                  <a:lnTo>
                    <a:pt x="228063" y="46076"/>
                  </a:lnTo>
                  <a:lnTo>
                    <a:pt x="268685" y="31094"/>
                  </a:lnTo>
                  <a:lnTo>
                    <a:pt x="311240" y="18931"/>
                  </a:lnTo>
                  <a:lnTo>
                    <a:pt x="355319" y="9705"/>
                  </a:lnTo>
                  <a:lnTo>
                    <a:pt x="400495" y="3505"/>
                  </a:lnTo>
                  <a:lnTo>
                    <a:pt x="446335" y="390"/>
                  </a:lnTo>
                  <a:lnTo>
                    <a:pt x="469365" y="0"/>
                  </a:lnTo>
                  <a:lnTo>
                    <a:pt x="480888" y="97"/>
                  </a:lnTo>
                  <a:lnTo>
                    <a:pt x="526824" y="2435"/>
                  </a:lnTo>
                  <a:lnTo>
                    <a:pt x="572207" y="7869"/>
                  </a:lnTo>
                  <a:lnTo>
                    <a:pt x="616600" y="16346"/>
                  </a:lnTo>
                  <a:lnTo>
                    <a:pt x="659575" y="27785"/>
                  </a:lnTo>
                  <a:lnTo>
                    <a:pt x="700718" y="42075"/>
                  </a:lnTo>
                  <a:lnTo>
                    <a:pt x="739633" y="59078"/>
                  </a:lnTo>
                  <a:lnTo>
                    <a:pt x="775945" y="78632"/>
                  </a:lnTo>
                  <a:lnTo>
                    <a:pt x="809305" y="100547"/>
                  </a:lnTo>
                  <a:lnTo>
                    <a:pt x="839390" y="124613"/>
                  </a:lnTo>
                  <a:lnTo>
                    <a:pt x="871954" y="157363"/>
                  </a:lnTo>
                  <a:lnTo>
                    <a:pt x="898463" y="192617"/>
                  </a:lnTo>
                  <a:lnTo>
                    <a:pt x="918520" y="229850"/>
                  </a:lnTo>
                  <a:lnTo>
                    <a:pt x="931821" y="268496"/>
                  </a:lnTo>
                  <a:lnTo>
                    <a:pt x="938166" y="307971"/>
                  </a:lnTo>
                  <a:lnTo>
                    <a:pt x="938731" y="323862"/>
                  </a:lnTo>
                  <a:lnTo>
                    <a:pt x="938590" y="331812"/>
                  </a:lnTo>
                  <a:lnTo>
                    <a:pt x="933651" y="371382"/>
                  </a:lnTo>
                  <a:lnTo>
                    <a:pt x="921730" y="410238"/>
                  </a:lnTo>
                  <a:lnTo>
                    <a:pt x="903002" y="447799"/>
                  </a:lnTo>
                  <a:lnTo>
                    <a:pt x="877753" y="483495"/>
                  </a:lnTo>
                  <a:lnTo>
                    <a:pt x="846364" y="516787"/>
                  </a:lnTo>
                  <a:lnTo>
                    <a:pt x="817143" y="541355"/>
                  </a:lnTo>
                  <a:lnTo>
                    <a:pt x="784572" y="563828"/>
                  </a:lnTo>
                  <a:lnTo>
                    <a:pt x="748966" y="583991"/>
                  </a:lnTo>
                  <a:lnTo>
                    <a:pt x="710667" y="601648"/>
                  </a:lnTo>
                  <a:lnTo>
                    <a:pt x="670045" y="616630"/>
                  </a:lnTo>
                  <a:lnTo>
                    <a:pt x="627490" y="628793"/>
                  </a:lnTo>
                  <a:lnTo>
                    <a:pt x="583411" y="638019"/>
                  </a:lnTo>
                  <a:lnTo>
                    <a:pt x="538236" y="644219"/>
                  </a:lnTo>
                  <a:lnTo>
                    <a:pt x="492396" y="647335"/>
                  </a:lnTo>
                  <a:lnTo>
                    <a:pt x="469365" y="647725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2588" y="1660540"/>
              <a:ext cx="450591" cy="450591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4690200" y="2172485"/>
            <a:ext cx="2633980" cy="121666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40"/>
              </a:spcBef>
            </a:pPr>
            <a:r>
              <a:rPr dirty="0" sz="1750" spc="-509" b="1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endParaRPr sz="1750">
              <a:latin typeface="Malgun Gothic"/>
              <a:cs typeface="Malgun Gothic"/>
            </a:endParaRPr>
          </a:p>
          <a:p>
            <a:pPr algn="ctr" marL="12700" marR="5080">
              <a:lnSpc>
                <a:spcPct val="105600"/>
              </a:lnSpc>
              <a:spcBef>
                <a:spcPts val="815"/>
              </a:spcBef>
            </a:pPr>
            <a:r>
              <a:rPr dirty="0" sz="1250" spc="-110">
                <a:solidFill>
                  <a:srgbClr val="4A5462"/>
                </a:solidFill>
                <a:latin typeface="Arial Narrow"/>
                <a:cs typeface="Arial Narrow"/>
              </a:rPr>
              <a:t>AI</a:t>
            </a:r>
            <a:r>
              <a:rPr dirty="0" sz="1400" spc="-110">
                <a:solidFill>
                  <a:srgbClr val="4A5462"/>
                </a:solidFill>
                <a:latin typeface="Malgun Gothic"/>
                <a:cs typeface="Malgun Gothic"/>
              </a:rPr>
              <a:t>가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수십만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개의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포인트를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95">
                <a:solidFill>
                  <a:srgbClr val="4A5462"/>
                </a:solidFill>
                <a:latin typeface="Malgun Gothic"/>
                <a:cs typeface="Malgun Gothic"/>
              </a:rPr>
              <a:t>분석하여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최적의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54">
                <a:solidFill>
                  <a:srgbClr val="4A5462"/>
                </a:solidFill>
                <a:latin typeface="Malgun Gothic"/>
                <a:cs typeface="Malgun Gothic"/>
              </a:rPr>
              <a:t>콘텐츠</a:t>
            </a:r>
            <a:r>
              <a:rPr dirty="0" sz="1250" spc="-254">
                <a:solidFill>
                  <a:srgbClr val="4A5462"/>
                </a:solidFill>
                <a:latin typeface="Arial"/>
                <a:cs typeface="Arial"/>
              </a:rPr>
              <a:t>-</a:t>
            </a:r>
            <a:r>
              <a:rPr dirty="0" sz="1400" spc="-220">
                <a:solidFill>
                  <a:srgbClr val="4A5462"/>
                </a:solidFill>
                <a:latin typeface="Malgun Gothic"/>
                <a:cs typeface="Malgun Gothic"/>
              </a:rPr>
              <a:t>상품</a:t>
            </a:r>
            <a:r>
              <a:rPr dirty="0" sz="1250" spc="-220">
                <a:solidFill>
                  <a:srgbClr val="4A5462"/>
                </a:solidFill>
                <a:latin typeface="Arial"/>
                <a:cs typeface="Arial"/>
              </a:rPr>
              <a:t>-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시청자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조합을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95">
                <a:solidFill>
                  <a:srgbClr val="4A5462"/>
                </a:solidFill>
                <a:latin typeface="Malgun Gothic"/>
                <a:cs typeface="Malgun Gothic"/>
              </a:rPr>
              <a:t>찾아냅니</a:t>
            </a:r>
            <a:r>
              <a:rPr dirty="0" sz="1400" spc="-25">
                <a:solidFill>
                  <a:srgbClr val="4A5462"/>
                </a:solidFill>
                <a:latin typeface="Malgun Gothic"/>
                <a:cs typeface="Malgun Gothic"/>
              </a:rPr>
              <a:t> 다</a:t>
            </a:r>
            <a:r>
              <a:rPr dirty="0" sz="1250" spc="-25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693659" y="3914512"/>
            <a:ext cx="2628900" cy="328930"/>
            <a:chOff x="4693659" y="3914512"/>
            <a:chExt cx="2628900" cy="328930"/>
          </a:xfrm>
        </p:grpSpPr>
        <p:sp>
          <p:nvSpPr>
            <p:cNvPr id="21" name="object 21" descr=""/>
            <p:cNvSpPr/>
            <p:nvPr/>
          </p:nvSpPr>
          <p:spPr>
            <a:xfrm>
              <a:off x="4693659" y="3556779"/>
              <a:ext cx="2628900" cy="9525"/>
            </a:xfrm>
            <a:custGeom>
              <a:avLst/>
              <a:gdLst/>
              <a:ahLst/>
              <a:cxnLst/>
              <a:rect l="l" t="t" r="r" b="b"/>
              <a:pathLst>
                <a:path w="2628900" h="9525">
                  <a:moveTo>
                    <a:pt x="2628449" y="9387"/>
                  </a:moveTo>
                  <a:lnTo>
                    <a:pt x="0" y="9387"/>
                  </a:lnTo>
                  <a:lnTo>
                    <a:pt x="0" y="0"/>
                  </a:lnTo>
                  <a:lnTo>
                    <a:pt x="2628449" y="0"/>
                  </a:lnTo>
                  <a:lnTo>
                    <a:pt x="2628449" y="9387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659" y="3735138"/>
              <a:ext cx="150197" cy="150197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4907868" y="3689692"/>
            <a:ext cx="111569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지능형</a:t>
            </a:r>
            <a:r>
              <a:rPr dirty="0" sz="1200" spc="-13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알고리즘</a:t>
            </a:r>
            <a:r>
              <a:rPr dirty="0" sz="1200" spc="-13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333333"/>
                </a:solidFill>
                <a:latin typeface="Malgun Gothic"/>
                <a:cs typeface="Malgun Gothic"/>
              </a:rPr>
              <a:t>처리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373488" y="1201576"/>
            <a:ext cx="3079115" cy="3286125"/>
            <a:chOff x="8373488" y="1201576"/>
            <a:chExt cx="3079115" cy="3286125"/>
          </a:xfrm>
        </p:grpSpPr>
        <p:sp>
          <p:nvSpPr>
            <p:cNvPr id="25" name="object 25" descr=""/>
            <p:cNvSpPr/>
            <p:nvPr/>
          </p:nvSpPr>
          <p:spPr>
            <a:xfrm>
              <a:off x="8373488" y="843843"/>
              <a:ext cx="3079115" cy="3286125"/>
            </a:xfrm>
            <a:custGeom>
              <a:avLst/>
              <a:gdLst/>
              <a:ahLst/>
              <a:cxnLst/>
              <a:rect l="l" t="t" r="r" b="b"/>
              <a:pathLst>
                <a:path w="3079115" h="3286125">
                  <a:moveTo>
                    <a:pt x="2973790" y="3285561"/>
                  </a:moveTo>
                  <a:lnTo>
                    <a:pt x="105252" y="3285561"/>
                  </a:lnTo>
                  <a:lnTo>
                    <a:pt x="97926" y="3284839"/>
                  </a:lnTo>
                  <a:lnTo>
                    <a:pt x="56213" y="3270686"/>
                  </a:lnTo>
                  <a:lnTo>
                    <a:pt x="23092" y="3241647"/>
                  </a:lnTo>
                  <a:lnTo>
                    <a:pt x="3607" y="3202144"/>
                  </a:lnTo>
                  <a:lnTo>
                    <a:pt x="0" y="3180310"/>
                  </a:lnTo>
                  <a:lnTo>
                    <a:pt x="0" y="3172913"/>
                  </a:lnTo>
                  <a:lnTo>
                    <a:pt x="0" y="105251"/>
                  </a:lnTo>
                  <a:lnTo>
                    <a:pt x="11405" y="62705"/>
                  </a:lnTo>
                  <a:lnTo>
                    <a:pt x="38223" y="27763"/>
                  </a:lnTo>
                  <a:lnTo>
                    <a:pt x="76372" y="5744"/>
                  </a:lnTo>
                  <a:lnTo>
                    <a:pt x="105252" y="0"/>
                  </a:lnTo>
                  <a:lnTo>
                    <a:pt x="2973790" y="0"/>
                  </a:lnTo>
                  <a:lnTo>
                    <a:pt x="3016334" y="11405"/>
                  </a:lnTo>
                  <a:lnTo>
                    <a:pt x="3051276" y="38223"/>
                  </a:lnTo>
                  <a:lnTo>
                    <a:pt x="3073296" y="76372"/>
                  </a:lnTo>
                  <a:lnTo>
                    <a:pt x="3079041" y="105251"/>
                  </a:lnTo>
                  <a:lnTo>
                    <a:pt x="3079041" y="3180310"/>
                  </a:lnTo>
                  <a:lnTo>
                    <a:pt x="3067634" y="3222855"/>
                  </a:lnTo>
                  <a:lnTo>
                    <a:pt x="3040817" y="3257797"/>
                  </a:lnTo>
                  <a:lnTo>
                    <a:pt x="3002667" y="3279817"/>
                  </a:lnTo>
                  <a:lnTo>
                    <a:pt x="2981114" y="3284839"/>
                  </a:lnTo>
                  <a:lnTo>
                    <a:pt x="2973790" y="3285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678324" y="1069139"/>
              <a:ext cx="469900" cy="403860"/>
            </a:xfrm>
            <a:custGeom>
              <a:avLst/>
              <a:gdLst/>
              <a:ahLst/>
              <a:cxnLst/>
              <a:rect l="l" t="t" r="r" b="b"/>
              <a:pathLst>
                <a:path w="469900" h="403860">
                  <a:moveTo>
                    <a:pt x="242370" y="403654"/>
                  </a:moveTo>
                  <a:lnTo>
                    <a:pt x="226998" y="403654"/>
                  </a:lnTo>
                  <a:lnTo>
                    <a:pt x="219330" y="403330"/>
                  </a:lnTo>
                  <a:lnTo>
                    <a:pt x="181360" y="398487"/>
                  </a:lnTo>
                  <a:lnTo>
                    <a:pt x="137773" y="385761"/>
                  </a:lnTo>
                  <a:lnTo>
                    <a:pt x="97910" y="365968"/>
                  </a:lnTo>
                  <a:lnTo>
                    <a:pt x="63302" y="339866"/>
                  </a:lnTo>
                  <a:lnTo>
                    <a:pt x="35281" y="308460"/>
                  </a:lnTo>
                  <a:lnTo>
                    <a:pt x="14924" y="272956"/>
                  </a:lnTo>
                  <a:lnTo>
                    <a:pt x="3010" y="234718"/>
                  </a:lnTo>
                  <a:lnTo>
                    <a:pt x="0" y="208437"/>
                  </a:lnTo>
                  <a:lnTo>
                    <a:pt x="0" y="195217"/>
                  </a:lnTo>
                  <a:lnTo>
                    <a:pt x="6009" y="155969"/>
                  </a:lnTo>
                  <a:lnTo>
                    <a:pt x="20806" y="118484"/>
                  </a:lnTo>
                  <a:lnTo>
                    <a:pt x="43821" y="84201"/>
                  </a:lnTo>
                  <a:lnTo>
                    <a:pt x="74172" y="54439"/>
                  </a:lnTo>
                  <a:lnTo>
                    <a:pt x="110692" y="30341"/>
                  </a:lnTo>
                  <a:lnTo>
                    <a:pt x="151975" y="12833"/>
                  </a:lnTo>
                  <a:lnTo>
                    <a:pt x="196438" y="2588"/>
                  </a:lnTo>
                  <a:lnTo>
                    <a:pt x="226998" y="0"/>
                  </a:lnTo>
                  <a:lnTo>
                    <a:pt x="242370" y="0"/>
                  </a:lnTo>
                  <a:lnTo>
                    <a:pt x="288006" y="5167"/>
                  </a:lnTo>
                  <a:lnTo>
                    <a:pt x="331594" y="17892"/>
                  </a:lnTo>
                  <a:lnTo>
                    <a:pt x="371458" y="37686"/>
                  </a:lnTo>
                  <a:lnTo>
                    <a:pt x="406064" y="63787"/>
                  </a:lnTo>
                  <a:lnTo>
                    <a:pt x="434085" y="95194"/>
                  </a:lnTo>
                  <a:lnTo>
                    <a:pt x="454443" y="130698"/>
                  </a:lnTo>
                  <a:lnTo>
                    <a:pt x="466356" y="168935"/>
                  </a:lnTo>
                  <a:lnTo>
                    <a:pt x="469368" y="195217"/>
                  </a:lnTo>
                  <a:lnTo>
                    <a:pt x="469367" y="201827"/>
                  </a:lnTo>
                  <a:lnTo>
                    <a:pt x="469368" y="208437"/>
                  </a:lnTo>
                  <a:lnTo>
                    <a:pt x="463356" y="247684"/>
                  </a:lnTo>
                  <a:lnTo>
                    <a:pt x="448560" y="285170"/>
                  </a:lnTo>
                  <a:lnTo>
                    <a:pt x="425545" y="319452"/>
                  </a:lnTo>
                  <a:lnTo>
                    <a:pt x="395194" y="349214"/>
                  </a:lnTo>
                  <a:lnTo>
                    <a:pt x="358674" y="373312"/>
                  </a:lnTo>
                  <a:lnTo>
                    <a:pt x="317391" y="390820"/>
                  </a:lnTo>
                  <a:lnTo>
                    <a:pt x="272930" y="401066"/>
                  </a:lnTo>
                  <a:lnTo>
                    <a:pt x="250039" y="403330"/>
                  </a:lnTo>
                  <a:lnTo>
                    <a:pt x="242370" y="403654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9831371" y="1096020"/>
            <a:ext cx="16954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2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443642" y="1980724"/>
            <a:ext cx="939165" cy="807720"/>
            <a:chOff x="9443642" y="1980724"/>
            <a:chExt cx="939165" cy="807720"/>
          </a:xfrm>
        </p:grpSpPr>
        <p:sp>
          <p:nvSpPr>
            <p:cNvPr id="29" name="object 29" descr=""/>
            <p:cNvSpPr/>
            <p:nvPr/>
          </p:nvSpPr>
          <p:spPr>
            <a:xfrm>
              <a:off x="9443642" y="1622991"/>
              <a:ext cx="939165" cy="807720"/>
            </a:xfrm>
            <a:custGeom>
              <a:avLst/>
              <a:gdLst/>
              <a:ahLst/>
              <a:cxnLst/>
              <a:rect l="l" t="t" r="r" b="b"/>
              <a:pathLst>
                <a:path w="939165" h="807719">
                  <a:moveTo>
                    <a:pt x="469365" y="807309"/>
                  </a:moveTo>
                  <a:lnTo>
                    <a:pt x="423359" y="805365"/>
                  </a:lnTo>
                  <a:lnTo>
                    <a:pt x="377796" y="799553"/>
                  </a:lnTo>
                  <a:lnTo>
                    <a:pt x="333115" y="789928"/>
                  </a:lnTo>
                  <a:lnTo>
                    <a:pt x="289746" y="776582"/>
                  </a:lnTo>
                  <a:lnTo>
                    <a:pt x="248108" y="759646"/>
                  </a:lnTo>
                  <a:lnTo>
                    <a:pt x="208598" y="739281"/>
                  </a:lnTo>
                  <a:lnTo>
                    <a:pt x="171602" y="715683"/>
                  </a:lnTo>
                  <a:lnTo>
                    <a:pt x="137473" y="689081"/>
                  </a:lnTo>
                  <a:lnTo>
                    <a:pt x="106540" y="659730"/>
                  </a:lnTo>
                  <a:lnTo>
                    <a:pt x="79101" y="627913"/>
                  </a:lnTo>
                  <a:lnTo>
                    <a:pt x="55420" y="593936"/>
                  </a:lnTo>
                  <a:lnTo>
                    <a:pt x="35726" y="558126"/>
                  </a:lnTo>
                  <a:lnTo>
                    <a:pt x="20209" y="520829"/>
                  </a:lnTo>
                  <a:lnTo>
                    <a:pt x="9017" y="482403"/>
                  </a:lnTo>
                  <a:lnTo>
                    <a:pt x="2260" y="443219"/>
                  </a:lnTo>
                  <a:lnTo>
                    <a:pt x="0" y="403654"/>
                  </a:lnTo>
                  <a:lnTo>
                    <a:pt x="141" y="393745"/>
                  </a:lnTo>
                  <a:lnTo>
                    <a:pt x="3530" y="354240"/>
                  </a:lnTo>
                  <a:lnTo>
                    <a:pt x="11404" y="315210"/>
                  </a:lnTo>
                  <a:lnTo>
                    <a:pt x="23689" y="277032"/>
                  </a:lnTo>
                  <a:lnTo>
                    <a:pt x="40267" y="240074"/>
                  </a:lnTo>
                  <a:lnTo>
                    <a:pt x="60976" y="204691"/>
                  </a:lnTo>
                  <a:lnTo>
                    <a:pt x="85619" y="171224"/>
                  </a:lnTo>
                  <a:lnTo>
                    <a:pt x="113959" y="139995"/>
                  </a:lnTo>
                  <a:lnTo>
                    <a:pt x="145721" y="111306"/>
                  </a:lnTo>
                  <a:lnTo>
                    <a:pt x="180598" y="85432"/>
                  </a:lnTo>
                  <a:lnTo>
                    <a:pt x="218258" y="62623"/>
                  </a:lnTo>
                  <a:lnTo>
                    <a:pt x="258336" y="43098"/>
                  </a:lnTo>
                  <a:lnTo>
                    <a:pt x="300446" y="27046"/>
                  </a:lnTo>
                  <a:lnTo>
                    <a:pt x="344182" y="14621"/>
                  </a:lnTo>
                  <a:lnTo>
                    <a:pt x="389124" y="5941"/>
                  </a:lnTo>
                  <a:lnTo>
                    <a:pt x="434840" y="1093"/>
                  </a:lnTo>
                  <a:lnTo>
                    <a:pt x="469365" y="0"/>
                  </a:lnTo>
                  <a:lnTo>
                    <a:pt x="480888" y="121"/>
                  </a:lnTo>
                  <a:lnTo>
                    <a:pt x="526824" y="3035"/>
                  </a:lnTo>
                  <a:lnTo>
                    <a:pt x="572206" y="9808"/>
                  </a:lnTo>
                  <a:lnTo>
                    <a:pt x="616601" y="20373"/>
                  </a:lnTo>
                  <a:lnTo>
                    <a:pt x="659576" y="34630"/>
                  </a:lnTo>
                  <a:lnTo>
                    <a:pt x="700718" y="52441"/>
                  </a:lnTo>
                  <a:lnTo>
                    <a:pt x="739633" y="73634"/>
                  </a:lnTo>
                  <a:lnTo>
                    <a:pt x="775944" y="98005"/>
                  </a:lnTo>
                  <a:lnTo>
                    <a:pt x="809303" y="125320"/>
                  </a:lnTo>
                  <a:lnTo>
                    <a:pt x="839389" y="155315"/>
                  </a:lnTo>
                  <a:lnTo>
                    <a:pt x="865912" y="187702"/>
                  </a:lnTo>
                  <a:lnTo>
                    <a:pt x="888615" y="222169"/>
                  </a:lnTo>
                  <a:lnTo>
                    <a:pt x="907281" y="258383"/>
                  </a:lnTo>
                  <a:lnTo>
                    <a:pt x="921729" y="295997"/>
                  </a:lnTo>
                  <a:lnTo>
                    <a:pt x="931821" y="334648"/>
                  </a:lnTo>
                  <a:lnTo>
                    <a:pt x="937461" y="373963"/>
                  </a:lnTo>
                  <a:lnTo>
                    <a:pt x="938731" y="403654"/>
                  </a:lnTo>
                  <a:lnTo>
                    <a:pt x="938591" y="413563"/>
                  </a:lnTo>
                  <a:lnTo>
                    <a:pt x="935201" y="453069"/>
                  </a:lnTo>
                  <a:lnTo>
                    <a:pt x="927325" y="492099"/>
                  </a:lnTo>
                  <a:lnTo>
                    <a:pt x="915040" y="530276"/>
                  </a:lnTo>
                  <a:lnTo>
                    <a:pt x="898462" y="567235"/>
                  </a:lnTo>
                  <a:lnTo>
                    <a:pt x="877752" y="602618"/>
                  </a:lnTo>
                  <a:lnTo>
                    <a:pt x="853109" y="636084"/>
                  </a:lnTo>
                  <a:lnTo>
                    <a:pt x="824771" y="667313"/>
                  </a:lnTo>
                  <a:lnTo>
                    <a:pt x="793009" y="696002"/>
                  </a:lnTo>
                  <a:lnTo>
                    <a:pt x="758132" y="721876"/>
                  </a:lnTo>
                  <a:lnTo>
                    <a:pt x="720472" y="744685"/>
                  </a:lnTo>
                  <a:lnTo>
                    <a:pt x="680393" y="764210"/>
                  </a:lnTo>
                  <a:lnTo>
                    <a:pt x="638284" y="780262"/>
                  </a:lnTo>
                  <a:lnTo>
                    <a:pt x="594548" y="792688"/>
                  </a:lnTo>
                  <a:lnTo>
                    <a:pt x="549605" y="801367"/>
                  </a:lnTo>
                  <a:lnTo>
                    <a:pt x="503891" y="806216"/>
                  </a:lnTo>
                  <a:lnTo>
                    <a:pt x="469365" y="80730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9551" y="1801350"/>
              <a:ext cx="506915" cy="450591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8596938" y="2397781"/>
            <a:ext cx="2633980" cy="99123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40"/>
              </a:spcBef>
            </a:pPr>
            <a:r>
              <a:rPr dirty="0" sz="1750" spc="-509" b="1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endParaRPr sz="1750">
              <a:latin typeface="Malgun Gothic"/>
              <a:cs typeface="Malgun Gothic"/>
            </a:endParaRPr>
          </a:p>
          <a:p>
            <a:pPr algn="ctr" marL="12700" marR="5080">
              <a:lnSpc>
                <a:spcPct val="105600"/>
              </a:lnSpc>
              <a:spcBef>
                <a:spcPts val="815"/>
              </a:spcBef>
            </a:pP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예측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80">
                <a:solidFill>
                  <a:srgbClr val="4A5462"/>
                </a:solidFill>
                <a:latin typeface="Arial Narrow"/>
                <a:cs typeface="Arial Narrow"/>
              </a:rPr>
              <a:t>ROI</a:t>
            </a:r>
            <a:r>
              <a:rPr dirty="0" sz="1400" spc="-80">
                <a:solidFill>
                  <a:srgbClr val="4A5462"/>
                </a:solidFill>
                <a:latin typeface="Malgun Gothic"/>
                <a:cs typeface="Malgun Gothic"/>
              </a:rPr>
              <a:t>와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근거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데이터가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담긴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95">
                <a:solidFill>
                  <a:srgbClr val="4A5462"/>
                </a:solidFill>
                <a:latin typeface="Arial Narrow"/>
                <a:cs typeface="Arial Narrow"/>
              </a:rPr>
              <a:t>TOP</a:t>
            </a:r>
            <a:r>
              <a:rPr dirty="0" sz="1250" spc="45">
                <a:solidFill>
                  <a:srgbClr val="4A5462"/>
                </a:solidFill>
                <a:latin typeface="Arial Narrow"/>
                <a:cs typeface="Arial Narrow"/>
              </a:rPr>
              <a:t> </a:t>
            </a:r>
            <a:r>
              <a:rPr dirty="0" sz="125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250" spc="-8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400" spc="-400">
                <a:solidFill>
                  <a:srgbClr val="4A5462"/>
                </a:solidFill>
                <a:latin typeface="Malgun Gothic"/>
                <a:cs typeface="Malgun Gothic"/>
              </a:rPr>
              <a:t>추천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리포트를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4A5462"/>
                </a:solidFill>
                <a:latin typeface="Malgun Gothic"/>
                <a:cs typeface="Malgun Gothic"/>
              </a:rPr>
              <a:t>즉시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30">
                <a:solidFill>
                  <a:srgbClr val="4A5462"/>
                </a:solidFill>
                <a:latin typeface="Malgun Gothic"/>
                <a:cs typeface="Malgun Gothic"/>
              </a:rPr>
              <a:t>확인합니다</a:t>
            </a:r>
            <a:r>
              <a:rPr dirty="0" sz="1250" spc="-33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598784" y="3914512"/>
            <a:ext cx="2628900" cy="328930"/>
            <a:chOff x="8598784" y="3914512"/>
            <a:chExt cx="2628900" cy="328930"/>
          </a:xfrm>
        </p:grpSpPr>
        <p:sp>
          <p:nvSpPr>
            <p:cNvPr id="33" name="object 33" descr=""/>
            <p:cNvSpPr/>
            <p:nvPr/>
          </p:nvSpPr>
          <p:spPr>
            <a:xfrm>
              <a:off x="8598784" y="3556779"/>
              <a:ext cx="2628900" cy="9525"/>
            </a:xfrm>
            <a:custGeom>
              <a:avLst/>
              <a:gdLst/>
              <a:ahLst/>
              <a:cxnLst/>
              <a:rect l="l" t="t" r="r" b="b"/>
              <a:pathLst>
                <a:path w="2628900" h="9525">
                  <a:moveTo>
                    <a:pt x="2628449" y="9387"/>
                  </a:moveTo>
                  <a:lnTo>
                    <a:pt x="0" y="9387"/>
                  </a:lnTo>
                  <a:lnTo>
                    <a:pt x="0" y="0"/>
                  </a:lnTo>
                  <a:lnTo>
                    <a:pt x="2628449" y="0"/>
                  </a:lnTo>
                  <a:lnTo>
                    <a:pt x="2628449" y="9387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8784" y="3735138"/>
              <a:ext cx="150197" cy="150197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8814606" y="3689692"/>
            <a:ext cx="115316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200" spc="-13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200" spc="-13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20">
                <a:solidFill>
                  <a:srgbClr val="333333"/>
                </a:solidFill>
                <a:latin typeface="Malgun Gothic"/>
                <a:cs typeface="Malgun Gothic"/>
              </a:rPr>
              <a:t>최적</a:t>
            </a:r>
            <a:r>
              <a:rPr dirty="0" sz="1200" spc="-13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45">
                <a:solidFill>
                  <a:srgbClr val="333333"/>
                </a:solidFill>
                <a:latin typeface="Malgun Gothic"/>
                <a:cs typeface="Malgun Gothic"/>
              </a:rPr>
              <a:t>선택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403153" y="4862631"/>
            <a:ext cx="7209790" cy="1539875"/>
            <a:chOff x="2403153" y="4862631"/>
            <a:chExt cx="7209790" cy="1539875"/>
          </a:xfrm>
        </p:grpSpPr>
        <p:sp>
          <p:nvSpPr>
            <p:cNvPr id="37" name="object 37" descr=""/>
            <p:cNvSpPr/>
            <p:nvPr/>
          </p:nvSpPr>
          <p:spPr>
            <a:xfrm>
              <a:off x="2403153" y="4504898"/>
              <a:ext cx="7209790" cy="1539875"/>
            </a:xfrm>
            <a:custGeom>
              <a:avLst/>
              <a:gdLst/>
              <a:ahLst/>
              <a:cxnLst/>
              <a:rect l="l" t="t" r="r" b="b"/>
              <a:pathLst>
                <a:path w="7209790" h="1539875">
                  <a:moveTo>
                    <a:pt x="7139293" y="1539519"/>
                  </a:moveTo>
                  <a:lnTo>
                    <a:pt x="70167" y="1539519"/>
                  </a:lnTo>
                  <a:lnTo>
                    <a:pt x="65284" y="1539038"/>
                  </a:lnTo>
                  <a:lnTo>
                    <a:pt x="29275" y="1524123"/>
                  </a:lnTo>
                  <a:lnTo>
                    <a:pt x="3829" y="1488603"/>
                  </a:lnTo>
                  <a:lnTo>
                    <a:pt x="0" y="1469352"/>
                  </a:lnTo>
                  <a:lnTo>
                    <a:pt x="0" y="1464421"/>
                  </a:lnTo>
                  <a:lnTo>
                    <a:pt x="0" y="70167"/>
                  </a:lnTo>
                  <a:lnTo>
                    <a:pt x="15395" y="29275"/>
                  </a:lnTo>
                  <a:lnTo>
                    <a:pt x="50915" y="3829"/>
                  </a:lnTo>
                  <a:lnTo>
                    <a:pt x="70167" y="0"/>
                  </a:lnTo>
                  <a:lnTo>
                    <a:pt x="7139293" y="0"/>
                  </a:lnTo>
                  <a:lnTo>
                    <a:pt x="7180184" y="15395"/>
                  </a:lnTo>
                  <a:lnTo>
                    <a:pt x="7205630" y="50914"/>
                  </a:lnTo>
                  <a:lnTo>
                    <a:pt x="7209460" y="70167"/>
                  </a:lnTo>
                  <a:lnTo>
                    <a:pt x="7209460" y="1469352"/>
                  </a:lnTo>
                  <a:lnTo>
                    <a:pt x="7194064" y="1510244"/>
                  </a:lnTo>
                  <a:lnTo>
                    <a:pt x="7158545" y="1535689"/>
                  </a:lnTo>
                  <a:lnTo>
                    <a:pt x="7144177" y="1539038"/>
                  </a:lnTo>
                  <a:lnTo>
                    <a:pt x="7139293" y="15395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628449" y="4730194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469365" y="938731"/>
                  </a:moveTo>
                  <a:lnTo>
                    <a:pt x="423359" y="936471"/>
                  </a:lnTo>
                  <a:lnTo>
                    <a:pt x="377796" y="929712"/>
                  </a:lnTo>
                  <a:lnTo>
                    <a:pt x="333115" y="918520"/>
                  </a:lnTo>
                  <a:lnTo>
                    <a:pt x="289746" y="903002"/>
                  </a:lnTo>
                  <a:lnTo>
                    <a:pt x="248107" y="883309"/>
                  </a:lnTo>
                  <a:lnTo>
                    <a:pt x="208599" y="859628"/>
                  </a:lnTo>
                  <a:lnTo>
                    <a:pt x="171603" y="832190"/>
                  </a:lnTo>
                  <a:lnTo>
                    <a:pt x="137474" y="801257"/>
                  </a:lnTo>
                  <a:lnTo>
                    <a:pt x="106541" y="767127"/>
                  </a:lnTo>
                  <a:lnTo>
                    <a:pt x="79102" y="730130"/>
                  </a:lnTo>
                  <a:lnTo>
                    <a:pt x="55422" y="690622"/>
                  </a:lnTo>
                  <a:lnTo>
                    <a:pt x="35727" y="648983"/>
                  </a:lnTo>
                  <a:lnTo>
                    <a:pt x="20210" y="605615"/>
                  </a:lnTo>
                  <a:lnTo>
                    <a:pt x="9018" y="560934"/>
                  </a:lnTo>
                  <a:lnTo>
                    <a:pt x="2260" y="515371"/>
                  </a:lnTo>
                  <a:lnTo>
                    <a:pt x="0" y="469365"/>
                  </a:lnTo>
                  <a:lnTo>
                    <a:pt x="141" y="457843"/>
                  </a:lnTo>
                  <a:lnTo>
                    <a:pt x="3530" y="411907"/>
                  </a:lnTo>
                  <a:lnTo>
                    <a:pt x="11404" y="366523"/>
                  </a:lnTo>
                  <a:lnTo>
                    <a:pt x="23690" y="322130"/>
                  </a:lnTo>
                  <a:lnTo>
                    <a:pt x="40267" y="279155"/>
                  </a:lnTo>
                  <a:lnTo>
                    <a:pt x="60978" y="238012"/>
                  </a:lnTo>
                  <a:lnTo>
                    <a:pt x="85621" y="199097"/>
                  </a:lnTo>
                  <a:lnTo>
                    <a:pt x="113960" y="162785"/>
                  </a:lnTo>
                  <a:lnTo>
                    <a:pt x="145721" y="129426"/>
                  </a:lnTo>
                  <a:lnTo>
                    <a:pt x="180599" y="99340"/>
                  </a:lnTo>
                  <a:lnTo>
                    <a:pt x="218258" y="72818"/>
                  </a:lnTo>
                  <a:lnTo>
                    <a:pt x="258336" y="50115"/>
                  </a:lnTo>
                  <a:lnTo>
                    <a:pt x="300446" y="31449"/>
                  </a:lnTo>
                  <a:lnTo>
                    <a:pt x="344183" y="17001"/>
                  </a:lnTo>
                  <a:lnTo>
                    <a:pt x="389125" y="6909"/>
                  </a:lnTo>
                  <a:lnTo>
                    <a:pt x="434840" y="1271"/>
                  </a:lnTo>
                  <a:lnTo>
                    <a:pt x="469365" y="0"/>
                  </a:lnTo>
                  <a:lnTo>
                    <a:pt x="480888" y="141"/>
                  </a:lnTo>
                  <a:lnTo>
                    <a:pt x="526824" y="3530"/>
                  </a:lnTo>
                  <a:lnTo>
                    <a:pt x="572207" y="11405"/>
                  </a:lnTo>
                  <a:lnTo>
                    <a:pt x="616600" y="23690"/>
                  </a:lnTo>
                  <a:lnTo>
                    <a:pt x="659575" y="40268"/>
                  </a:lnTo>
                  <a:lnTo>
                    <a:pt x="700718" y="60978"/>
                  </a:lnTo>
                  <a:lnTo>
                    <a:pt x="739633" y="85621"/>
                  </a:lnTo>
                  <a:lnTo>
                    <a:pt x="775945" y="113959"/>
                  </a:lnTo>
                  <a:lnTo>
                    <a:pt x="809305" y="145721"/>
                  </a:lnTo>
                  <a:lnTo>
                    <a:pt x="839391" y="180599"/>
                  </a:lnTo>
                  <a:lnTo>
                    <a:pt x="865913" y="218258"/>
                  </a:lnTo>
                  <a:lnTo>
                    <a:pt x="888616" y="258335"/>
                  </a:lnTo>
                  <a:lnTo>
                    <a:pt x="907282" y="300445"/>
                  </a:lnTo>
                  <a:lnTo>
                    <a:pt x="921730" y="344183"/>
                  </a:lnTo>
                  <a:lnTo>
                    <a:pt x="931822" y="389125"/>
                  </a:lnTo>
                  <a:lnTo>
                    <a:pt x="937460" y="434841"/>
                  </a:lnTo>
                  <a:lnTo>
                    <a:pt x="938731" y="469365"/>
                  </a:lnTo>
                  <a:lnTo>
                    <a:pt x="938590" y="480888"/>
                  </a:lnTo>
                  <a:lnTo>
                    <a:pt x="935201" y="526824"/>
                  </a:lnTo>
                  <a:lnTo>
                    <a:pt x="927326" y="572207"/>
                  </a:lnTo>
                  <a:lnTo>
                    <a:pt x="915041" y="616600"/>
                  </a:lnTo>
                  <a:lnTo>
                    <a:pt x="898463" y="659575"/>
                  </a:lnTo>
                  <a:lnTo>
                    <a:pt x="877753" y="700718"/>
                  </a:lnTo>
                  <a:lnTo>
                    <a:pt x="853110" y="739632"/>
                  </a:lnTo>
                  <a:lnTo>
                    <a:pt x="824771" y="775944"/>
                  </a:lnTo>
                  <a:lnTo>
                    <a:pt x="793010" y="809304"/>
                  </a:lnTo>
                  <a:lnTo>
                    <a:pt x="758131" y="839390"/>
                  </a:lnTo>
                  <a:lnTo>
                    <a:pt x="720472" y="865912"/>
                  </a:lnTo>
                  <a:lnTo>
                    <a:pt x="680394" y="888616"/>
                  </a:lnTo>
                  <a:lnTo>
                    <a:pt x="638284" y="907281"/>
                  </a:lnTo>
                  <a:lnTo>
                    <a:pt x="594548" y="921730"/>
                  </a:lnTo>
                  <a:lnTo>
                    <a:pt x="549606" y="931821"/>
                  </a:lnTo>
                  <a:lnTo>
                    <a:pt x="503891" y="937460"/>
                  </a:lnTo>
                  <a:lnTo>
                    <a:pt x="469365" y="938731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068" y="5011813"/>
              <a:ext cx="384880" cy="375492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3704678" y="4744610"/>
            <a:ext cx="5600065" cy="9067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50" spc="-484" b="1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dirty="0" sz="1750" spc="-27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509" b="1">
                <a:solidFill>
                  <a:srgbClr val="333333"/>
                </a:solidFill>
                <a:latin typeface="Malgun Gothic"/>
                <a:cs typeface="Malgun Gothic"/>
              </a:rPr>
              <a:t>초점</a:t>
            </a:r>
            <a:endParaRPr sz="1750">
              <a:latin typeface="Malgun Gothic"/>
              <a:cs typeface="Malgun Gothic"/>
            </a:endParaRPr>
          </a:p>
          <a:p>
            <a:pPr marL="12700" marR="5080">
              <a:lnSpc>
                <a:spcPct val="105600"/>
              </a:lnSpc>
              <a:spcBef>
                <a:spcPts val="520"/>
              </a:spcBef>
            </a:pP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저희</a:t>
            </a:r>
            <a:r>
              <a:rPr dirty="0" sz="1400" spc="-18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플랫폼은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복잡한</a:t>
            </a:r>
            <a:r>
              <a:rPr dirty="0" sz="1400" spc="-17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데이터를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간단한</a:t>
            </a:r>
            <a:r>
              <a:rPr dirty="0" sz="1400" spc="-17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250" spc="-310">
                <a:solidFill>
                  <a:srgbClr val="374050"/>
                </a:solidFill>
                <a:latin typeface="Bookman Old Style"/>
                <a:cs typeface="Bookman Old Style"/>
              </a:rPr>
              <a:t>3</a:t>
            </a:r>
            <a:r>
              <a:rPr dirty="0" sz="1400" spc="-310">
                <a:solidFill>
                  <a:srgbClr val="374050"/>
                </a:solidFill>
                <a:latin typeface="Malgun Gothic"/>
                <a:cs typeface="Malgun Gothic"/>
              </a:rPr>
              <a:t>단계로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10">
                <a:solidFill>
                  <a:srgbClr val="374050"/>
                </a:solidFill>
                <a:latin typeface="Malgun Gothic"/>
                <a:cs typeface="Malgun Gothic"/>
              </a:rPr>
              <a:t>추상화하여</a:t>
            </a:r>
            <a:r>
              <a:rPr dirty="0" sz="1250" spc="-310">
                <a:solidFill>
                  <a:srgbClr val="374050"/>
                </a:solidFill>
                <a:latin typeface="Franklin Gothic Book"/>
                <a:cs typeface="Franklin Gothic Book"/>
              </a:rPr>
              <a:t>,</a:t>
            </a:r>
            <a:r>
              <a:rPr dirty="0" sz="1250" spc="-20">
                <a:solidFill>
                  <a:srgbClr val="374050"/>
                </a:solidFill>
                <a:latin typeface="Franklin Gothic Book"/>
                <a:cs typeface="Franklin Gothic Book"/>
              </a:rPr>
              <a:t> </a:t>
            </a:r>
            <a:r>
              <a:rPr dirty="0" sz="1400" spc="-375" b="1">
                <a:solidFill>
                  <a:srgbClr val="FF6A00"/>
                </a:solidFill>
                <a:latin typeface="Malgun Gothic"/>
                <a:cs typeface="Malgun Gothic"/>
              </a:rPr>
              <a:t>데이터</a:t>
            </a:r>
            <a:r>
              <a:rPr dirty="0" sz="140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75" b="1">
                <a:solidFill>
                  <a:srgbClr val="FF6A00"/>
                </a:solidFill>
                <a:latin typeface="Malgun Gothic"/>
                <a:cs typeface="Malgun Gothic"/>
              </a:rPr>
              <a:t>기반의</a:t>
            </a:r>
            <a:r>
              <a:rPr dirty="0" sz="1400" spc="-17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75" b="1">
                <a:solidFill>
                  <a:srgbClr val="FF6A00"/>
                </a:solidFill>
                <a:latin typeface="Malgun Gothic"/>
                <a:cs typeface="Malgun Gothic"/>
              </a:rPr>
              <a:t>최적</a:t>
            </a:r>
            <a:r>
              <a:rPr dirty="0" sz="140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50" spc="-125" b="1">
                <a:solidFill>
                  <a:srgbClr val="FF6A00"/>
                </a:solidFill>
                <a:latin typeface="Cambria"/>
                <a:cs typeface="Cambria"/>
              </a:rPr>
              <a:t>PPL</a:t>
            </a:r>
            <a:r>
              <a:rPr dirty="0" sz="1400" spc="-125">
                <a:solidFill>
                  <a:srgbClr val="374050"/>
                </a:solidFill>
                <a:latin typeface="Malgun Gothic"/>
                <a:cs typeface="Malgun Gothic"/>
              </a:rPr>
              <a:t>을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찾는</a:t>
            </a:r>
            <a:r>
              <a:rPr dirty="0" sz="1400" spc="-17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430">
                <a:solidFill>
                  <a:srgbClr val="374050"/>
                </a:solidFill>
                <a:latin typeface="Malgun Gothic"/>
                <a:cs typeface="Malgun Gothic"/>
              </a:rPr>
              <a:t>것</a:t>
            </a:r>
            <a:r>
              <a:rPr dirty="0" sz="1400" spc="50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80">
                <a:solidFill>
                  <a:srgbClr val="374050"/>
                </a:solidFill>
                <a:latin typeface="Malgun Gothic"/>
                <a:cs typeface="Malgun Gothic"/>
              </a:rPr>
              <a:t>을</a:t>
            </a:r>
            <a:r>
              <a:rPr dirty="0" sz="1400" spc="-18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어렵지</a:t>
            </a:r>
            <a:r>
              <a:rPr dirty="0" sz="1400" spc="-18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않게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280">
                <a:solidFill>
                  <a:srgbClr val="374050"/>
                </a:solidFill>
                <a:latin typeface="Malgun Gothic"/>
                <a:cs typeface="Malgun Gothic"/>
              </a:rPr>
              <a:t>합니다</a:t>
            </a:r>
            <a:r>
              <a:rPr dirty="0" sz="1250" spc="-280">
                <a:solidFill>
                  <a:srgbClr val="374050"/>
                </a:solidFill>
                <a:latin typeface="Franklin Gothic Book"/>
                <a:cs typeface="Franklin Gothic Book"/>
              </a:rPr>
              <a:t>.</a:t>
            </a:r>
            <a:r>
              <a:rPr dirty="0" sz="1250" spc="-20">
                <a:solidFill>
                  <a:srgbClr val="374050"/>
                </a:solidFill>
                <a:latin typeface="Franklin Gothic Book"/>
                <a:cs typeface="Franklin Gothic Book"/>
              </a:rPr>
              <a:t> </a:t>
            </a:r>
            <a:r>
              <a:rPr dirty="0" sz="1400" spc="-375" b="1">
                <a:solidFill>
                  <a:srgbClr val="FF6A00"/>
                </a:solidFill>
                <a:latin typeface="Malgun Gothic"/>
                <a:cs typeface="Malgun Gothic"/>
              </a:rPr>
              <a:t>즉시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에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250" spc="95">
                <a:solidFill>
                  <a:srgbClr val="374050"/>
                </a:solidFill>
                <a:latin typeface="Arial Narrow"/>
                <a:cs typeface="Arial Narrow"/>
              </a:rPr>
              <a:t>TOP</a:t>
            </a:r>
            <a:r>
              <a:rPr dirty="0" sz="1250" spc="35">
                <a:solidFill>
                  <a:srgbClr val="374050"/>
                </a:solidFill>
                <a:latin typeface="Arial Narrow"/>
                <a:cs typeface="Arial Narrow"/>
              </a:rPr>
              <a:t> </a:t>
            </a:r>
            <a:r>
              <a:rPr dirty="0" sz="1250" spc="-30">
                <a:solidFill>
                  <a:srgbClr val="374050"/>
                </a:solidFill>
                <a:latin typeface="Franklin Gothic Book"/>
                <a:cs typeface="Franklin Gothic Book"/>
              </a:rPr>
              <a:t>5</a:t>
            </a:r>
            <a:r>
              <a:rPr dirty="0" sz="1250" spc="-55">
                <a:solidFill>
                  <a:srgbClr val="374050"/>
                </a:solidFill>
                <a:latin typeface="Franklin Gothic Book"/>
                <a:cs typeface="Franklin Gothic Book"/>
              </a:rPr>
              <a:t> </a:t>
            </a:r>
            <a:r>
              <a:rPr dirty="0" sz="1400" spc="-375">
                <a:solidFill>
                  <a:srgbClr val="374050"/>
                </a:solidFill>
                <a:latin typeface="Malgun Gothic"/>
                <a:cs typeface="Malgun Gothic"/>
              </a:rPr>
              <a:t>추천을</a:t>
            </a:r>
            <a:r>
              <a:rPr dirty="0" sz="1400" spc="-175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400" spc="-320">
                <a:solidFill>
                  <a:srgbClr val="374050"/>
                </a:solidFill>
                <a:latin typeface="Malgun Gothic"/>
                <a:cs typeface="Malgun Gothic"/>
              </a:rPr>
              <a:t>제공합니다</a:t>
            </a:r>
            <a:r>
              <a:rPr dirty="0" sz="1250" spc="-320">
                <a:solidFill>
                  <a:srgbClr val="374050"/>
                </a:solidFill>
                <a:latin typeface="Franklin Gothic Book"/>
                <a:cs typeface="Franklin Gothic Book"/>
              </a:rPr>
              <a:t>.</a:t>
            </a:r>
            <a:endParaRPr sz="1250">
              <a:latin typeface="Franklin Gothic Book"/>
              <a:cs typeface="Franklin Gothic Book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754927" y="2788033"/>
            <a:ext cx="601345" cy="113030"/>
            <a:chOff x="3754927" y="2788033"/>
            <a:chExt cx="601345" cy="113030"/>
          </a:xfrm>
        </p:grpSpPr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4927" y="2477237"/>
              <a:ext cx="600788" cy="18774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243068" y="2430300"/>
              <a:ext cx="113030" cy="113030"/>
            </a:xfrm>
            <a:custGeom>
              <a:avLst/>
              <a:gdLst/>
              <a:ahLst/>
              <a:cxnLst/>
              <a:rect l="l" t="t" r="r" b="b"/>
              <a:pathLst>
                <a:path w="113029" h="113030">
                  <a:moveTo>
                    <a:pt x="0" y="112647"/>
                  </a:moveTo>
                  <a:lnTo>
                    <a:pt x="0" y="0"/>
                  </a:lnTo>
                  <a:lnTo>
                    <a:pt x="112647" y="56323"/>
                  </a:lnTo>
                  <a:lnTo>
                    <a:pt x="0" y="112647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7660052" y="2788033"/>
            <a:ext cx="601345" cy="113030"/>
            <a:chOff x="7660052" y="2788033"/>
            <a:chExt cx="601345" cy="113030"/>
          </a:xfrm>
        </p:grpSpPr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0052" y="2477237"/>
              <a:ext cx="600788" cy="1877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8148192" y="2430300"/>
              <a:ext cx="113030" cy="113030"/>
            </a:xfrm>
            <a:custGeom>
              <a:avLst/>
              <a:gdLst/>
              <a:ahLst/>
              <a:cxnLst/>
              <a:rect l="l" t="t" r="r" b="b"/>
              <a:pathLst>
                <a:path w="113029" h="113030">
                  <a:moveTo>
                    <a:pt x="0" y="112647"/>
                  </a:moveTo>
                  <a:lnTo>
                    <a:pt x="0" y="0"/>
                  </a:lnTo>
                  <a:lnTo>
                    <a:pt x="112647" y="56323"/>
                  </a:lnTo>
                  <a:lnTo>
                    <a:pt x="0" y="112647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55675">
              <a:lnSpc>
                <a:spcPct val="100000"/>
              </a:lnSpc>
              <a:spcBef>
                <a:spcPts val="130"/>
              </a:spcBef>
            </a:pPr>
            <a:r>
              <a:rPr dirty="0" sz="3200" spc="-155">
                <a:latin typeface="Arial"/>
                <a:cs typeface="Arial"/>
              </a:rPr>
              <a:t>230</a:t>
            </a:r>
            <a:r>
              <a:rPr dirty="0" spc="-155"/>
              <a:t>억</a:t>
            </a:r>
            <a:r>
              <a:rPr dirty="0" spc="-700"/>
              <a:t> </a:t>
            </a:r>
            <a:r>
              <a:rPr dirty="0" spc="-940"/>
              <a:t>달러</a:t>
            </a:r>
            <a:r>
              <a:rPr dirty="0" spc="-700"/>
              <a:t> </a:t>
            </a:r>
            <a:r>
              <a:rPr dirty="0" spc="-950"/>
              <a:t>시장을</a:t>
            </a:r>
            <a:r>
              <a:rPr dirty="0" spc="-700"/>
              <a:t> </a:t>
            </a:r>
            <a:r>
              <a:rPr dirty="0" spc="-940"/>
              <a:t>향한</a:t>
            </a:r>
            <a:r>
              <a:rPr dirty="0" spc="-700"/>
              <a:t> </a:t>
            </a:r>
            <a:r>
              <a:rPr dirty="0" spc="-790"/>
              <a:t>첫걸음</a:t>
            </a:r>
            <a:r>
              <a:rPr dirty="0" spc="-790">
                <a:latin typeface="Corbel"/>
                <a:cs typeface="Corbel"/>
              </a:rPr>
              <a:t>.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49574" y="824433"/>
            <a:ext cx="629412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우리는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국내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시장을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395">
                <a:solidFill>
                  <a:srgbClr val="333333"/>
                </a:solidFill>
                <a:latin typeface="Malgun Gothic"/>
                <a:cs typeface="Malgun Gothic"/>
              </a:rPr>
              <a:t>시작으로</a:t>
            </a:r>
            <a:r>
              <a:rPr dirty="0" sz="1750" spc="-395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75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거대한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글로벌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600" spc="-45">
                <a:solidFill>
                  <a:srgbClr val="333333"/>
                </a:solidFill>
                <a:latin typeface="MS PGothic"/>
                <a:cs typeface="MS PGothic"/>
              </a:rPr>
              <a:t>PPL</a:t>
            </a:r>
            <a:r>
              <a:rPr dirty="0" sz="1600" spc="-80">
                <a:solidFill>
                  <a:srgbClr val="333333"/>
                </a:solidFill>
                <a:latin typeface="MS PGothic"/>
                <a:cs typeface="MS P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시장의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데이터화를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선도할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09">
                <a:solidFill>
                  <a:srgbClr val="333333"/>
                </a:solidFill>
                <a:latin typeface="Malgun Gothic"/>
                <a:cs typeface="Malgun Gothic"/>
              </a:rPr>
              <a:t>것입니다</a:t>
            </a:r>
            <a:r>
              <a:rPr dirty="0" sz="1750" spc="-409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33799" y="2952749"/>
            <a:ext cx="609600" cy="161925"/>
            <a:chOff x="3733799" y="2952749"/>
            <a:chExt cx="609600" cy="161925"/>
          </a:xfrm>
        </p:grpSpPr>
        <p:sp>
          <p:nvSpPr>
            <p:cNvPr id="5" name="object 5" descr=""/>
            <p:cNvSpPr/>
            <p:nvPr/>
          </p:nvSpPr>
          <p:spPr>
            <a:xfrm>
              <a:off x="3733799" y="2595016"/>
              <a:ext cx="609600" cy="19050"/>
            </a:xfrm>
            <a:custGeom>
              <a:avLst/>
              <a:gdLst/>
              <a:ahLst/>
              <a:cxnLst/>
              <a:rect l="l" t="t" r="r" b="b"/>
              <a:pathLst>
                <a:path w="609600" h="19050">
                  <a:moveTo>
                    <a:pt x="6095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19049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0024" y="2623591"/>
              <a:ext cx="76199" cy="13334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7848599" y="2952749"/>
            <a:ext cx="609600" cy="161925"/>
            <a:chOff x="7848599" y="2952749"/>
            <a:chExt cx="609600" cy="161925"/>
          </a:xfrm>
        </p:grpSpPr>
        <p:sp>
          <p:nvSpPr>
            <p:cNvPr id="8" name="object 8" descr=""/>
            <p:cNvSpPr/>
            <p:nvPr/>
          </p:nvSpPr>
          <p:spPr>
            <a:xfrm>
              <a:off x="7848599" y="2595016"/>
              <a:ext cx="609600" cy="19050"/>
            </a:xfrm>
            <a:custGeom>
              <a:avLst/>
              <a:gdLst/>
              <a:ahLst/>
              <a:cxnLst/>
              <a:rect l="l" t="t" r="r" b="b"/>
              <a:pathLst>
                <a:path w="609600" h="19050">
                  <a:moveTo>
                    <a:pt x="6095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19049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4824" y="2623591"/>
              <a:ext cx="76199" cy="13334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268787" y="5752244"/>
            <a:ext cx="3663315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처음의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10" b="1">
                <a:solidFill>
                  <a:srgbClr val="004AAC"/>
                </a:solidFill>
                <a:latin typeface="Malgun Gothic"/>
                <a:cs typeface="Malgun Gothic"/>
              </a:rPr>
              <a:t>발걸음으로</a:t>
            </a:r>
            <a:r>
              <a:rPr dirty="0" sz="1550" spc="-310" b="1">
                <a:solidFill>
                  <a:srgbClr val="004AAC"/>
                </a:solidFill>
                <a:latin typeface="Arial"/>
                <a:cs typeface="Arial"/>
              </a:rPr>
              <a:t>,</a:t>
            </a:r>
            <a:r>
              <a:rPr dirty="0" sz="1550" spc="-130" b="1">
                <a:solidFill>
                  <a:srgbClr val="004AAC"/>
                </a:solidFill>
                <a:latin typeface="Arial"/>
                <a:cs typeface="Arial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거대한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시장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잠재력을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20" b="1">
                <a:solidFill>
                  <a:srgbClr val="004AAC"/>
                </a:solidFill>
                <a:latin typeface="Malgun Gothic"/>
                <a:cs typeface="Malgun Gothic"/>
              </a:rPr>
              <a:t>탐험합니다</a:t>
            </a:r>
            <a:r>
              <a:rPr dirty="0" sz="1550" spc="-320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199" y="1838324"/>
            <a:ext cx="3048000" cy="2400300"/>
            <a:chOff x="457199" y="1838324"/>
            <a:chExt cx="3048000" cy="2400300"/>
          </a:xfrm>
        </p:grpSpPr>
        <p:sp>
          <p:nvSpPr>
            <p:cNvPr id="12" name="object 12" descr=""/>
            <p:cNvSpPr/>
            <p:nvPr/>
          </p:nvSpPr>
          <p:spPr>
            <a:xfrm>
              <a:off x="457199" y="1480591"/>
              <a:ext cx="3048000" cy="2400300"/>
            </a:xfrm>
            <a:custGeom>
              <a:avLst/>
              <a:gdLst/>
              <a:ahLst/>
              <a:cxnLst/>
              <a:rect l="l" t="t" r="r" b="b"/>
              <a:pathLst>
                <a:path w="3048000" h="2400300">
                  <a:moveTo>
                    <a:pt x="2941204" y="2400299"/>
                  </a:moveTo>
                  <a:lnTo>
                    <a:pt x="106794" y="2400299"/>
                  </a:lnTo>
                  <a:lnTo>
                    <a:pt x="99361" y="2399567"/>
                  </a:lnTo>
                  <a:lnTo>
                    <a:pt x="57038" y="2385205"/>
                  </a:lnTo>
                  <a:lnTo>
                    <a:pt x="23432" y="2355741"/>
                  </a:lnTo>
                  <a:lnTo>
                    <a:pt x="3660" y="2315659"/>
                  </a:lnTo>
                  <a:lnTo>
                    <a:pt x="0" y="2293504"/>
                  </a:lnTo>
                  <a:lnTo>
                    <a:pt x="0" y="22859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941204" y="0"/>
                  </a:lnTo>
                  <a:lnTo>
                    <a:pt x="2984374" y="11572"/>
                  </a:lnTo>
                  <a:lnTo>
                    <a:pt x="3019829" y="38784"/>
                  </a:lnTo>
                  <a:lnTo>
                    <a:pt x="3042171" y="77492"/>
                  </a:lnTo>
                  <a:lnTo>
                    <a:pt x="3047999" y="106794"/>
                  </a:lnTo>
                  <a:lnTo>
                    <a:pt x="3047999" y="2293504"/>
                  </a:lnTo>
                  <a:lnTo>
                    <a:pt x="3036426" y="2336673"/>
                  </a:lnTo>
                  <a:lnTo>
                    <a:pt x="3009215" y="2372128"/>
                  </a:lnTo>
                  <a:lnTo>
                    <a:pt x="2970506" y="2394470"/>
                  </a:lnTo>
                  <a:lnTo>
                    <a:pt x="2948637" y="2399567"/>
                  </a:lnTo>
                  <a:lnTo>
                    <a:pt x="2941204" y="2400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5449" y="170919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9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8324" y="1823491"/>
              <a:ext cx="285749" cy="3428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092200" y="2295003"/>
            <a:ext cx="1763395" cy="133921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1060"/>
              </a:spcBef>
            </a:pPr>
            <a:r>
              <a:rPr dirty="0" sz="1600" spc="-25" b="1">
                <a:solidFill>
                  <a:srgbClr val="004AAC"/>
                </a:solidFill>
                <a:latin typeface="Arial"/>
                <a:cs typeface="Arial"/>
              </a:rPr>
              <a:t>TAM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T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ot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a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l</a:t>
            </a:r>
            <a:r>
              <a:rPr dirty="0" sz="1300" spc="-8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Add</a:t>
            </a:r>
            <a:r>
              <a:rPr dirty="0" sz="1300" spc="-45">
                <a:solidFill>
                  <a:srgbClr val="4A5462"/>
                </a:solidFill>
                <a:latin typeface="Arial"/>
                <a:cs typeface="Arial"/>
              </a:rPr>
              <a:t>r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300" spc="-45">
                <a:solidFill>
                  <a:srgbClr val="4A5462"/>
                </a:solidFill>
                <a:latin typeface="Arial"/>
                <a:cs typeface="Arial"/>
              </a:rPr>
              <a:t>ss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ab</a:t>
            </a:r>
            <a:r>
              <a:rPr dirty="0" sz="1300" spc="-45">
                <a:solidFill>
                  <a:srgbClr val="4A5462"/>
                </a:solidFill>
                <a:latin typeface="Arial"/>
                <a:cs typeface="Arial"/>
              </a:rPr>
              <a:t>l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250" spc="-2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Ma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rk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algn="ctr" marL="13970">
              <a:lnSpc>
                <a:spcPts val="3115"/>
              </a:lnSpc>
              <a:spcBef>
                <a:spcPts val="390"/>
              </a:spcBef>
            </a:pPr>
            <a:r>
              <a:rPr dirty="0" sz="2600" spc="-10" b="1">
                <a:solidFill>
                  <a:srgbClr val="004AAC"/>
                </a:solidFill>
                <a:latin typeface="Lucida Sans"/>
                <a:cs typeface="Lucida Sans"/>
              </a:rPr>
              <a:t>$</a:t>
            </a:r>
            <a:r>
              <a:rPr dirty="0" sz="2400" spc="-10" b="1">
                <a:solidFill>
                  <a:srgbClr val="004AAC"/>
                </a:solidFill>
                <a:latin typeface="Arial"/>
                <a:cs typeface="Arial"/>
              </a:rPr>
              <a:t>230</a:t>
            </a:r>
            <a:r>
              <a:rPr dirty="0" sz="2650" spc="-10" b="1">
                <a:solidFill>
                  <a:srgbClr val="004AAC"/>
                </a:solidFill>
                <a:latin typeface="Malgun Gothic"/>
                <a:cs typeface="Malgun Gothic"/>
              </a:rPr>
              <a:t>억</a:t>
            </a:r>
            <a:endParaRPr sz="2650">
              <a:latin typeface="Malgun Gothic"/>
              <a:cs typeface="Malgun Gothic"/>
            </a:endParaRPr>
          </a:p>
          <a:p>
            <a:pPr algn="ctr" marL="12700">
              <a:lnSpc>
                <a:spcPts val="1614"/>
              </a:lnSpc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글로벌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50" spc="-80">
                <a:solidFill>
                  <a:srgbClr val="4A5462"/>
                </a:solidFill>
                <a:latin typeface="Arial"/>
                <a:cs typeface="Arial"/>
              </a:rPr>
              <a:t>PPL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시장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571999" y="1876424"/>
            <a:ext cx="3048000" cy="2324100"/>
            <a:chOff x="4571999" y="1876424"/>
            <a:chExt cx="3048000" cy="2324100"/>
          </a:xfrm>
        </p:grpSpPr>
        <p:sp>
          <p:nvSpPr>
            <p:cNvPr id="17" name="object 17" descr=""/>
            <p:cNvSpPr/>
            <p:nvPr/>
          </p:nvSpPr>
          <p:spPr>
            <a:xfrm>
              <a:off x="4571999" y="1518691"/>
              <a:ext cx="3048000" cy="2324100"/>
            </a:xfrm>
            <a:custGeom>
              <a:avLst/>
              <a:gdLst/>
              <a:ahLst/>
              <a:cxnLst/>
              <a:rect l="l" t="t" r="r" b="b"/>
              <a:pathLst>
                <a:path w="3048000" h="2324100">
                  <a:moveTo>
                    <a:pt x="2941204" y="2324099"/>
                  </a:moveTo>
                  <a:lnTo>
                    <a:pt x="106794" y="2324099"/>
                  </a:lnTo>
                  <a:lnTo>
                    <a:pt x="99361" y="2323367"/>
                  </a:lnTo>
                  <a:lnTo>
                    <a:pt x="57038" y="2309005"/>
                  </a:lnTo>
                  <a:lnTo>
                    <a:pt x="23432" y="2279541"/>
                  </a:lnTo>
                  <a:lnTo>
                    <a:pt x="3660" y="2239459"/>
                  </a:lnTo>
                  <a:lnTo>
                    <a:pt x="0" y="2217304"/>
                  </a:lnTo>
                  <a:lnTo>
                    <a:pt x="0" y="22097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941204" y="0"/>
                  </a:lnTo>
                  <a:lnTo>
                    <a:pt x="2984373" y="11572"/>
                  </a:lnTo>
                  <a:lnTo>
                    <a:pt x="3019828" y="38784"/>
                  </a:lnTo>
                  <a:lnTo>
                    <a:pt x="3042170" y="77492"/>
                  </a:lnTo>
                  <a:lnTo>
                    <a:pt x="3047999" y="106794"/>
                  </a:lnTo>
                  <a:lnTo>
                    <a:pt x="3047999" y="2217304"/>
                  </a:lnTo>
                  <a:lnTo>
                    <a:pt x="3036426" y="2260473"/>
                  </a:lnTo>
                  <a:lnTo>
                    <a:pt x="3009214" y="2295928"/>
                  </a:lnTo>
                  <a:lnTo>
                    <a:pt x="2970505" y="2318270"/>
                  </a:lnTo>
                  <a:lnTo>
                    <a:pt x="2948637" y="2323367"/>
                  </a:lnTo>
                  <a:lnTo>
                    <a:pt x="2941204" y="23240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10249" y="174729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6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1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4074" y="1861591"/>
              <a:ext cx="323849" cy="3428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983162" y="2357644"/>
            <a:ext cx="2211070" cy="123888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870"/>
              </a:spcBef>
            </a:pPr>
            <a:r>
              <a:rPr dirty="0" sz="1600" spc="-25" b="1">
                <a:solidFill>
                  <a:srgbClr val="004AAC"/>
                </a:solidFill>
                <a:latin typeface="Arial"/>
                <a:cs typeface="Arial"/>
              </a:rPr>
              <a:t>SAM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Se</a:t>
            </a:r>
            <a:r>
              <a:rPr dirty="0" sz="1300" spc="-40">
                <a:solidFill>
                  <a:srgbClr val="4A5462"/>
                </a:solidFill>
                <a:latin typeface="Arial"/>
                <a:cs typeface="Arial"/>
              </a:rPr>
              <a:t>r</a:t>
            </a:r>
            <a:r>
              <a:rPr dirty="0" sz="1400" spc="-40">
                <a:solidFill>
                  <a:srgbClr val="4A5462"/>
                </a:solidFill>
                <a:latin typeface="Bookman Old Style"/>
                <a:cs typeface="Bookman Old Style"/>
              </a:rPr>
              <a:t>v</a:t>
            </a:r>
            <a:r>
              <a:rPr dirty="0" sz="1300" spc="-40">
                <a:solidFill>
                  <a:srgbClr val="4A5462"/>
                </a:solidFill>
                <a:latin typeface="Arial"/>
                <a:cs typeface="Arial"/>
              </a:rPr>
              <a:t>i</a:t>
            </a: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ceab</a:t>
            </a:r>
            <a:r>
              <a:rPr dirty="0" sz="1300" spc="-40">
                <a:solidFill>
                  <a:srgbClr val="4A5462"/>
                </a:solidFill>
                <a:latin typeface="Arial"/>
                <a:cs typeface="Arial"/>
              </a:rPr>
              <a:t>l</a:t>
            </a: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Add</a:t>
            </a:r>
            <a:r>
              <a:rPr dirty="0" sz="1300" spc="-45">
                <a:solidFill>
                  <a:srgbClr val="4A5462"/>
                </a:solidFill>
                <a:latin typeface="Arial"/>
                <a:cs typeface="Arial"/>
              </a:rPr>
              <a:t>r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300" spc="-45">
                <a:solidFill>
                  <a:srgbClr val="4A5462"/>
                </a:solidFill>
                <a:latin typeface="Arial"/>
                <a:cs typeface="Arial"/>
              </a:rPr>
              <a:t>ss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ab</a:t>
            </a:r>
            <a:r>
              <a:rPr dirty="0" sz="1300" spc="-45">
                <a:solidFill>
                  <a:srgbClr val="4A5462"/>
                </a:solidFill>
                <a:latin typeface="Arial"/>
                <a:cs typeface="Arial"/>
              </a:rPr>
              <a:t>l</a:t>
            </a:r>
            <a:r>
              <a:rPr dirty="0" sz="1250" spc="-45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 Ma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rk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670"/>
              </a:spcBef>
            </a:pPr>
            <a:r>
              <a:rPr dirty="0" sz="1750" spc="-470" b="1">
                <a:solidFill>
                  <a:srgbClr val="004AAC"/>
                </a:solidFill>
                <a:latin typeface="Malgun Gothic"/>
                <a:cs typeface="Malgun Gothic"/>
              </a:rPr>
              <a:t>국내</a:t>
            </a:r>
            <a:r>
              <a:rPr dirty="0" sz="1750" spc="-26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4AAC"/>
                </a:solidFill>
                <a:latin typeface="Arial"/>
                <a:cs typeface="Arial"/>
              </a:rPr>
              <a:t>IPT</a:t>
            </a:r>
            <a:r>
              <a:rPr dirty="0" sz="1600" spc="-10" b="1">
                <a:solidFill>
                  <a:srgbClr val="004AAC"/>
                </a:solidFill>
                <a:latin typeface="Gill Sans MT"/>
                <a:cs typeface="Gill Sans MT"/>
              </a:rPr>
              <a:t>V</a:t>
            </a:r>
            <a:r>
              <a:rPr dirty="0" sz="1750" spc="-10" b="1">
                <a:solidFill>
                  <a:srgbClr val="004AAC"/>
                </a:solidFill>
                <a:latin typeface="Tw Cen MT"/>
                <a:cs typeface="Tw Cen MT"/>
              </a:rPr>
              <a:t>/</a:t>
            </a:r>
            <a:r>
              <a:rPr dirty="0" sz="1600" spc="-10" b="1">
                <a:solidFill>
                  <a:srgbClr val="004AAC"/>
                </a:solidFill>
                <a:latin typeface="Arial"/>
                <a:cs typeface="Arial"/>
              </a:rPr>
              <a:t>OTT</a:t>
            </a:r>
            <a:endParaRPr sz="1600">
              <a:latin typeface="Arial"/>
              <a:cs typeface="Arial"/>
            </a:endParaRPr>
          </a:p>
          <a:p>
            <a:pPr algn="ctr" marL="12700">
              <a:lnSpc>
                <a:spcPct val="100000"/>
              </a:lnSpc>
              <a:spcBef>
                <a:spcPts val="50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타겟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광고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시장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686798" y="1876424"/>
            <a:ext cx="3048000" cy="2324100"/>
            <a:chOff x="8686798" y="1876424"/>
            <a:chExt cx="3048000" cy="2324100"/>
          </a:xfrm>
        </p:grpSpPr>
        <p:sp>
          <p:nvSpPr>
            <p:cNvPr id="22" name="object 22" descr=""/>
            <p:cNvSpPr/>
            <p:nvPr/>
          </p:nvSpPr>
          <p:spPr>
            <a:xfrm>
              <a:off x="8686798" y="1518691"/>
              <a:ext cx="3048000" cy="2324100"/>
            </a:xfrm>
            <a:custGeom>
              <a:avLst/>
              <a:gdLst/>
              <a:ahLst/>
              <a:cxnLst/>
              <a:rect l="l" t="t" r="r" b="b"/>
              <a:pathLst>
                <a:path w="3048000" h="2324100">
                  <a:moveTo>
                    <a:pt x="2941204" y="2324099"/>
                  </a:moveTo>
                  <a:lnTo>
                    <a:pt x="106795" y="2324099"/>
                  </a:lnTo>
                  <a:lnTo>
                    <a:pt x="99362" y="2323367"/>
                  </a:lnTo>
                  <a:lnTo>
                    <a:pt x="57037" y="2309005"/>
                  </a:lnTo>
                  <a:lnTo>
                    <a:pt x="23432" y="2279541"/>
                  </a:lnTo>
                  <a:lnTo>
                    <a:pt x="3659" y="2239459"/>
                  </a:lnTo>
                  <a:lnTo>
                    <a:pt x="0" y="2217304"/>
                  </a:lnTo>
                  <a:lnTo>
                    <a:pt x="0" y="22097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941204" y="0"/>
                  </a:lnTo>
                  <a:lnTo>
                    <a:pt x="2984372" y="11572"/>
                  </a:lnTo>
                  <a:lnTo>
                    <a:pt x="3019828" y="38784"/>
                  </a:lnTo>
                  <a:lnTo>
                    <a:pt x="3042170" y="77492"/>
                  </a:lnTo>
                  <a:lnTo>
                    <a:pt x="3048000" y="106794"/>
                  </a:lnTo>
                  <a:lnTo>
                    <a:pt x="3048000" y="2217304"/>
                  </a:lnTo>
                  <a:lnTo>
                    <a:pt x="3036426" y="2260473"/>
                  </a:lnTo>
                  <a:lnTo>
                    <a:pt x="3009214" y="2295928"/>
                  </a:lnTo>
                  <a:lnTo>
                    <a:pt x="2970506" y="2318270"/>
                  </a:lnTo>
                  <a:lnTo>
                    <a:pt x="2948636" y="2323367"/>
                  </a:lnTo>
                  <a:lnTo>
                    <a:pt x="2941204" y="2324099"/>
                  </a:lnTo>
                  <a:close/>
                </a:path>
              </a:pathLst>
            </a:custGeom>
            <a:solidFill>
              <a:srgbClr val="FFF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925048" y="174729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799" y="559196"/>
                  </a:lnTo>
                  <a:lnTo>
                    <a:pt x="163575" y="544065"/>
                  </a:lnTo>
                  <a:lnTo>
                    <a:pt x="126993" y="523342"/>
                  </a:lnTo>
                  <a:lnTo>
                    <a:pt x="93849" y="497476"/>
                  </a:lnTo>
                  <a:lnTo>
                    <a:pt x="64861" y="467027"/>
                  </a:lnTo>
                  <a:lnTo>
                    <a:pt x="40653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1" y="115528"/>
                  </a:lnTo>
                  <a:lnTo>
                    <a:pt x="83692" y="83694"/>
                  </a:lnTo>
                  <a:lnTo>
                    <a:pt x="115526" y="56233"/>
                  </a:lnTo>
                  <a:lnTo>
                    <a:pt x="151047" y="33741"/>
                  </a:lnTo>
                  <a:lnTo>
                    <a:pt x="189481" y="16703"/>
                  </a:lnTo>
                  <a:lnTo>
                    <a:pt x="230001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7924" y="1861591"/>
              <a:ext cx="285749" cy="3428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9145587" y="2357644"/>
            <a:ext cx="2115820" cy="123888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algn="ctr" marL="20955">
              <a:lnSpc>
                <a:spcPct val="100000"/>
              </a:lnSpc>
              <a:spcBef>
                <a:spcPts val="870"/>
              </a:spcBef>
            </a:pPr>
            <a:r>
              <a:rPr dirty="0" sz="1600" spc="-25" b="1">
                <a:solidFill>
                  <a:srgbClr val="FF6A00"/>
                </a:solidFill>
                <a:latin typeface="Arial"/>
                <a:cs typeface="Arial"/>
              </a:rPr>
              <a:t>SOM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Se</a:t>
            </a:r>
            <a:r>
              <a:rPr dirty="0" sz="1300" spc="-40">
                <a:solidFill>
                  <a:srgbClr val="4A5462"/>
                </a:solidFill>
                <a:latin typeface="Arial"/>
                <a:cs typeface="Arial"/>
              </a:rPr>
              <a:t>r</a:t>
            </a:r>
            <a:r>
              <a:rPr dirty="0" sz="1400" spc="-40">
                <a:solidFill>
                  <a:srgbClr val="4A5462"/>
                </a:solidFill>
                <a:latin typeface="Bookman Old Style"/>
                <a:cs typeface="Bookman Old Style"/>
              </a:rPr>
              <a:t>v</a:t>
            </a:r>
            <a:r>
              <a:rPr dirty="0" sz="1300" spc="-40">
                <a:solidFill>
                  <a:srgbClr val="4A5462"/>
                </a:solidFill>
                <a:latin typeface="Arial"/>
                <a:cs typeface="Arial"/>
              </a:rPr>
              <a:t>i</a:t>
            </a: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ceab</a:t>
            </a:r>
            <a:r>
              <a:rPr dirty="0" sz="1300" spc="-40">
                <a:solidFill>
                  <a:srgbClr val="4A5462"/>
                </a:solidFill>
                <a:latin typeface="Arial"/>
                <a:cs typeface="Arial"/>
              </a:rPr>
              <a:t>l</a:t>
            </a:r>
            <a:r>
              <a:rPr dirty="0" sz="1250" spc="-40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250" spc="-2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50" spc="-30">
                <a:solidFill>
                  <a:srgbClr val="4A5462"/>
                </a:solidFill>
                <a:latin typeface="Arial"/>
                <a:cs typeface="Arial"/>
              </a:rPr>
              <a:t>Ob</a:t>
            </a:r>
            <a:r>
              <a:rPr dirty="0" sz="1300" spc="-30">
                <a:solidFill>
                  <a:srgbClr val="4A5462"/>
                </a:solidFill>
                <a:latin typeface="Arial"/>
                <a:cs typeface="Arial"/>
              </a:rPr>
              <a:t>t</a:t>
            </a:r>
            <a:r>
              <a:rPr dirty="0" sz="1250" spc="-30">
                <a:solidFill>
                  <a:srgbClr val="4A5462"/>
                </a:solidFill>
                <a:latin typeface="Arial"/>
                <a:cs typeface="Arial"/>
              </a:rPr>
              <a:t>a</a:t>
            </a:r>
            <a:r>
              <a:rPr dirty="0" sz="1300" spc="-30">
                <a:solidFill>
                  <a:srgbClr val="4A5462"/>
                </a:solidFill>
                <a:latin typeface="Arial"/>
                <a:cs typeface="Arial"/>
              </a:rPr>
              <a:t>in</a:t>
            </a:r>
            <a:r>
              <a:rPr dirty="0" sz="1250" spc="-30">
                <a:solidFill>
                  <a:srgbClr val="4A5462"/>
                </a:solidFill>
                <a:latin typeface="Arial"/>
                <a:cs typeface="Arial"/>
              </a:rPr>
              <a:t>ab</a:t>
            </a:r>
            <a:r>
              <a:rPr dirty="0" sz="1300" spc="-30">
                <a:solidFill>
                  <a:srgbClr val="4A5462"/>
                </a:solidFill>
                <a:latin typeface="Arial"/>
                <a:cs typeface="Arial"/>
              </a:rPr>
              <a:t>l</a:t>
            </a:r>
            <a:r>
              <a:rPr dirty="0" sz="1250" spc="-30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250" spc="-1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Ma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rk</a:t>
            </a:r>
            <a:r>
              <a:rPr dirty="0" sz="1250" spc="-10">
                <a:solidFill>
                  <a:srgbClr val="4A5462"/>
                </a:solidFill>
                <a:latin typeface="Arial"/>
                <a:cs typeface="Arial"/>
              </a:rPr>
              <a:t>e</a:t>
            </a:r>
            <a:r>
              <a:rPr dirty="0" sz="1300" spc="-10">
                <a:solidFill>
                  <a:srgbClr val="4A5462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algn="ctr" marL="17145">
              <a:lnSpc>
                <a:spcPct val="100000"/>
              </a:lnSpc>
              <a:spcBef>
                <a:spcPts val="670"/>
              </a:spcBef>
            </a:pPr>
            <a:r>
              <a:rPr dirty="0" sz="1750" spc="-470" b="1">
                <a:solidFill>
                  <a:srgbClr val="FF6A00"/>
                </a:solidFill>
                <a:latin typeface="Malgun Gothic"/>
                <a:cs typeface="Malgun Gothic"/>
              </a:rPr>
              <a:t>초기</a:t>
            </a:r>
            <a:r>
              <a:rPr dirty="0" sz="1750" spc="-2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750" spc="-495" b="1">
                <a:solidFill>
                  <a:srgbClr val="FF6A00"/>
                </a:solidFill>
                <a:latin typeface="Malgun Gothic"/>
                <a:cs typeface="Malgun Gothic"/>
              </a:rPr>
              <a:t>파트너사</a:t>
            </a:r>
            <a:endParaRPr sz="1750">
              <a:latin typeface="Malgun Gothic"/>
              <a:cs typeface="Malgun Gothic"/>
            </a:endParaRPr>
          </a:p>
          <a:p>
            <a:pPr algn="ctr" marL="12700">
              <a:lnSpc>
                <a:spcPct val="100000"/>
              </a:lnSpc>
              <a:spcBef>
                <a:spcPts val="50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대상</a:t>
            </a:r>
            <a:r>
              <a:rPr dirty="0" sz="1400" spc="-18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4A5462"/>
                </a:solidFill>
                <a:latin typeface="Malgun Gothic"/>
                <a:cs typeface="Malgun Gothic"/>
              </a:rPr>
              <a:t>시장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4233317"/>
            <a:ext cx="11277600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039494">
              <a:lnSpc>
                <a:spcPct val="100000"/>
              </a:lnSpc>
              <a:spcBef>
                <a:spcPts val="130"/>
              </a:spcBef>
            </a:pPr>
            <a:r>
              <a:rPr dirty="0" spc="-955"/>
              <a:t>명확하고</a:t>
            </a:r>
            <a:r>
              <a:rPr dirty="0" spc="-705"/>
              <a:t> </a:t>
            </a:r>
            <a:r>
              <a:rPr dirty="0" spc="-940"/>
              <a:t>확장</a:t>
            </a:r>
            <a:r>
              <a:rPr dirty="0" spc="-705"/>
              <a:t> </a:t>
            </a:r>
            <a:r>
              <a:rPr dirty="0" spc="-950"/>
              <a:t>가능한</a:t>
            </a:r>
            <a:r>
              <a:rPr dirty="0" spc="-705"/>
              <a:t> </a:t>
            </a:r>
            <a:r>
              <a:rPr dirty="0" spc="-940"/>
              <a:t>수익</a:t>
            </a:r>
            <a:r>
              <a:rPr dirty="0" spc="-705"/>
              <a:t> </a:t>
            </a:r>
            <a:r>
              <a:rPr dirty="0" spc="-965"/>
              <a:t>모델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87862" y="750763"/>
            <a:ext cx="321945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120" marR="5080" indent="-186055">
              <a:lnSpc>
                <a:spcPct val="128600"/>
              </a:lnSpc>
              <a:spcBef>
                <a:spcPts val="95"/>
              </a:spcBef>
            </a:pP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리포트</a:t>
            </a:r>
            <a:r>
              <a:rPr dirty="0" sz="1750" spc="-24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>
                <a:solidFill>
                  <a:srgbClr val="333333"/>
                </a:solidFill>
                <a:latin typeface="Malgun Gothic"/>
                <a:cs typeface="Malgun Gothic"/>
              </a:rPr>
              <a:t>생성</a:t>
            </a:r>
            <a:r>
              <a:rPr dirty="0" sz="1750" spc="-24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FF6A00"/>
                </a:solidFill>
                <a:latin typeface="Malgun Gothic"/>
                <a:cs typeface="Malgun Gothic"/>
              </a:rPr>
              <a:t>건당</a:t>
            </a:r>
            <a:r>
              <a:rPr dirty="0" sz="1750" spc="-24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750" spc="-254" b="1">
                <a:solidFill>
                  <a:srgbClr val="FF6A00"/>
                </a:solidFill>
                <a:latin typeface="Malgun Gothic"/>
                <a:cs typeface="Malgun Gothic"/>
              </a:rPr>
              <a:t>과금</a:t>
            </a:r>
            <a:r>
              <a:rPr dirty="0" sz="1750" spc="-254" b="1">
                <a:solidFill>
                  <a:srgbClr val="FF6A00"/>
                </a:solidFill>
                <a:latin typeface="Gill Sans MT"/>
                <a:cs typeface="Gill Sans MT"/>
              </a:rPr>
              <a:t>(</a:t>
            </a:r>
            <a:r>
              <a:rPr dirty="0" sz="1600" spc="-254" b="1">
                <a:solidFill>
                  <a:srgbClr val="FF6A00"/>
                </a:solidFill>
                <a:latin typeface="Arial"/>
                <a:cs typeface="Arial"/>
              </a:rPr>
              <a:t>MVP</a:t>
            </a:r>
            <a:r>
              <a:rPr dirty="0" sz="1750" spc="-254" b="1">
                <a:solidFill>
                  <a:srgbClr val="FF6A00"/>
                </a:solidFill>
                <a:latin typeface="Gill Sans MT"/>
                <a:cs typeface="Gill Sans MT"/>
              </a:rPr>
              <a:t>)</a:t>
            </a:r>
            <a:r>
              <a:rPr dirty="0" sz="1750" spc="-254">
                <a:solidFill>
                  <a:srgbClr val="333333"/>
                </a:solidFill>
                <a:latin typeface="Malgun Gothic"/>
                <a:cs typeface="Malgun Gothic"/>
              </a:rPr>
              <a:t>에서</a:t>
            </a:r>
            <a:r>
              <a:rPr dirty="0" sz="1750" spc="-24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>
                <a:solidFill>
                  <a:srgbClr val="333333"/>
                </a:solidFill>
                <a:latin typeface="Malgun Gothic"/>
                <a:cs typeface="Malgun Gothic"/>
              </a:rPr>
              <a:t>시작하여</a:t>
            </a:r>
            <a:r>
              <a:rPr dirty="0" sz="1750" spc="50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FF6A00"/>
                </a:solidFill>
                <a:latin typeface="Malgun Gothic"/>
                <a:cs typeface="Malgun Gothic"/>
              </a:rPr>
              <a:t>구독</a:t>
            </a:r>
            <a:r>
              <a:rPr dirty="0" sz="1750" spc="-26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750" spc="-475" b="1">
                <a:solidFill>
                  <a:srgbClr val="FF6A00"/>
                </a:solidFill>
                <a:latin typeface="Malgun Gothic"/>
                <a:cs typeface="Malgun Gothic"/>
              </a:rPr>
              <a:t>기반의</a:t>
            </a:r>
            <a:r>
              <a:rPr dirty="0" sz="1750" spc="-26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600" spc="-55" b="1">
                <a:solidFill>
                  <a:srgbClr val="FF6A00"/>
                </a:solidFill>
                <a:latin typeface="Arial"/>
                <a:cs typeface="Arial"/>
              </a:rPr>
              <a:t>SaaS</a:t>
            </a:r>
            <a:r>
              <a:rPr dirty="0" sz="1600" spc="-35" b="1">
                <a:solidFill>
                  <a:srgbClr val="FF6A00"/>
                </a:solidFill>
                <a:latin typeface="Arial"/>
                <a:cs typeface="Arial"/>
              </a:rPr>
              <a:t> </a:t>
            </a:r>
            <a:r>
              <a:rPr dirty="0" sz="1750" spc="-475" b="1">
                <a:solidFill>
                  <a:srgbClr val="FF6A00"/>
                </a:solidFill>
                <a:latin typeface="Malgun Gothic"/>
                <a:cs typeface="Malgun Gothic"/>
              </a:rPr>
              <a:t>모델</a:t>
            </a:r>
            <a:r>
              <a:rPr dirty="0" sz="1750" spc="-475">
                <a:solidFill>
                  <a:srgbClr val="333333"/>
                </a:solidFill>
                <a:latin typeface="Malgun Gothic"/>
                <a:cs typeface="Malgun Gothic"/>
              </a:rPr>
              <a:t>로</a:t>
            </a:r>
            <a:r>
              <a:rPr dirty="0" sz="1750" spc="-26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20">
                <a:solidFill>
                  <a:srgbClr val="333333"/>
                </a:solidFill>
                <a:latin typeface="Malgun Gothic"/>
                <a:cs typeface="Malgun Gothic"/>
              </a:rPr>
              <a:t>전환합니다</a:t>
            </a:r>
            <a:r>
              <a:rPr dirty="0" sz="1750" spc="-420">
                <a:solidFill>
                  <a:srgbClr val="333333"/>
                </a:solidFill>
                <a:latin typeface="Palatino Linotype"/>
                <a:cs typeface="Palatino Linotype"/>
              </a:rPr>
              <a:t>.</a:t>
            </a:r>
            <a:endParaRPr sz="175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86274" y="5505449"/>
            <a:ext cx="866775" cy="361950"/>
            <a:chOff x="4486274" y="5505449"/>
            <a:chExt cx="866775" cy="361950"/>
          </a:xfrm>
        </p:grpSpPr>
        <p:sp>
          <p:nvSpPr>
            <p:cNvPr id="5" name="object 5" descr=""/>
            <p:cNvSpPr/>
            <p:nvPr/>
          </p:nvSpPr>
          <p:spPr>
            <a:xfrm>
              <a:off x="4486274" y="5147716"/>
              <a:ext cx="866775" cy="361950"/>
            </a:xfrm>
            <a:custGeom>
              <a:avLst/>
              <a:gdLst/>
              <a:ahLst/>
              <a:cxnLst/>
              <a:rect l="l" t="t" r="r" b="b"/>
              <a:pathLst>
                <a:path w="866775" h="361950">
                  <a:moveTo>
                    <a:pt x="795578" y="361949"/>
                  </a:moveTo>
                  <a:lnTo>
                    <a:pt x="71196" y="361949"/>
                  </a:lnTo>
                  <a:lnTo>
                    <a:pt x="66241" y="361461"/>
                  </a:lnTo>
                  <a:lnTo>
                    <a:pt x="29705" y="346327"/>
                  </a:lnTo>
                  <a:lnTo>
                    <a:pt x="3885" y="310287"/>
                  </a:lnTo>
                  <a:lnTo>
                    <a:pt x="0" y="290753"/>
                  </a:lnTo>
                  <a:lnTo>
                    <a:pt x="0" y="2857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795578" y="0"/>
                  </a:lnTo>
                  <a:lnTo>
                    <a:pt x="837070" y="15620"/>
                  </a:lnTo>
                  <a:lnTo>
                    <a:pt x="862889" y="51660"/>
                  </a:lnTo>
                  <a:lnTo>
                    <a:pt x="866775" y="71196"/>
                  </a:lnTo>
                  <a:lnTo>
                    <a:pt x="866775" y="290753"/>
                  </a:lnTo>
                  <a:lnTo>
                    <a:pt x="851152" y="332243"/>
                  </a:lnTo>
                  <a:lnTo>
                    <a:pt x="815113" y="358063"/>
                  </a:lnTo>
                  <a:lnTo>
                    <a:pt x="800533" y="361461"/>
                  </a:lnTo>
                  <a:lnTo>
                    <a:pt x="795578" y="3619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9" y="5262017"/>
              <a:ext cx="123824" cy="14287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619749" y="5505449"/>
            <a:ext cx="723900" cy="361950"/>
            <a:chOff x="5619749" y="5505449"/>
            <a:chExt cx="723900" cy="361950"/>
          </a:xfrm>
        </p:grpSpPr>
        <p:sp>
          <p:nvSpPr>
            <p:cNvPr id="8" name="object 8" descr=""/>
            <p:cNvSpPr/>
            <p:nvPr/>
          </p:nvSpPr>
          <p:spPr>
            <a:xfrm>
              <a:off x="5619749" y="5147716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652703" y="361949"/>
                  </a:moveTo>
                  <a:lnTo>
                    <a:pt x="71196" y="361949"/>
                  </a:lnTo>
                  <a:lnTo>
                    <a:pt x="66241" y="361461"/>
                  </a:lnTo>
                  <a:lnTo>
                    <a:pt x="29703" y="346327"/>
                  </a:lnTo>
                  <a:lnTo>
                    <a:pt x="3884" y="310287"/>
                  </a:lnTo>
                  <a:lnTo>
                    <a:pt x="0" y="290753"/>
                  </a:lnTo>
                  <a:lnTo>
                    <a:pt x="0" y="28574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52703" y="0"/>
                  </a:lnTo>
                  <a:lnTo>
                    <a:pt x="694193" y="15620"/>
                  </a:lnTo>
                  <a:lnTo>
                    <a:pt x="720012" y="51660"/>
                  </a:lnTo>
                  <a:lnTo>
                    <a:pt x="723899" y="71196"/>
                  </a:lnTo>
                  <a:lnTo>
                    <a:pt x="723899" y="290753"/>
                  </a:lnTo>
                  <a:lnTo>
                    <a:pt x="708277" y="332243"/>
                  </a:lnTo>
                  <a:lnTo>
                    <a:pt x="672237" y="358063"/>
                  </a:lnTo>
                  <a:lnTo>
                    <a:pt x="657658" y="361461"/>
                  </a:lnTo>
                  <a:lnTo>
                    <a:pt x="652703" y="36194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1674" y="5262017"/>
              <a:ext cx="114299" cy="142874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6572249" y="5505449"/>
            <a:ext cx="1181100" cy="361950"/>
            <a:chOff x="6572249" y="5505449"/>
            <a:chExt cx="1181100" cy="361950"/>
          </a:xfrm>
        </p:grpSpPr>
        <p:sp>
          <p:nvSpPr>
            <p:cNvPr id="11" name="object 11" descr=""/>
            <p:cNvSpPr/>
            <p:nvPr/>
          </p:nvSpPr>
          <p:spPr>
            <a:xfrm>
              <a:off x="6572249" y="5147716"/>
              <a:ext cx="1181100" cy="361950"/>
            </a:xfrm>
            <a:custGeom>
              <a:avLst/>
              <a:gdLst/>
              <a:ahLst/>
              <a:cxnLst/>
              <a:rect l="l" t="t" r="r" b="b"/>
              <a:pathLst>
                <a:path w="1181100" h="361950">
                  <a:moveTo>
                    <a:pt x="1109903" y="361949"/>
                  </a:moveTo>
                  <a:lnTo>
                    <a:pt x="71196" y="361949"/>
                  </a:lnTo>
                  <a:lnTo>
                    <a:pt x="66241" y="361461"/>
                  </a:lnTo>
                  <a:lnTo>
                    <a:pt x="29705" y="346327"/>
                  </a:lnTo>
                  <a:lnTo>
                    <a:pt x="3885" y="310287"/>
                  </a:lnTo>
                  <a:lnTo>
                    <a:pt x="0" y="290753"/>
                  </a:lnTo>
                  <a:lnTo>
                    <a:pt x="0" y="2857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09903" y="0"/>
                  </a:lnTo>
                  <a:lnTo>
                    <a:pt x="1151394" y="15620"/>
                  </a:lnTo>
                  <a:lnTo>
                    <a:pt x="1177214" y="51660"/>
                  </a:lnTo>
                  <a:lnTo>
                    <a:pt x="1181099" y="71196"/>
                  </a:lnTo>
                  <a:lnTo>
                    <a:pt x="1181099" y="290753"/>
                  </a:lnTo>
                  <a:lnTo>
                    <a:pt x="1165478" y="332243"/>
                  </a:lnTo>
                  <a:lnTo>
                    <a:pt x="1129437" y="358063"/>
                  </a:lnTo>
                  <a:lnTo>
                    <a:pt x="1114858" y="361461"/>
                  </a:lnTo>
                  <a:lnTo>
                    <a:pt x="1109903" y="36194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4175" y="5262017"/>
              <a:ext cx="95249" cy="14287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387850" y="4666394"/>
            <a:ext cx="3425190" cy="13538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40"/>
              </a:spcBef>
            </a:pP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구독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모델</a:t>
            </a:r>
            <a:r>
              <a:rPr dirty="0" sz="1550" spc="-20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70" b="1">
                <a:solidFill>
                  <a:srgbClr val="004AAC"/>
                </a:solidFill>
                <a:latin typeface="Trebuchet MS"/>
                <a:cs typeface="Trebuchet MS"/>
              </a:rPr>
              <a:t>(</a:t>
            </a:r>
            <a:r>
              <a:rPr dirty="0" sz="1450" spc="-70" b="1">
                <a:solidFill>
                  <a:srgbClr val="004AAC"/>
                </a:solidFill>
                <a:latin typeface="Arial Narrow"/>
                <a:cs typeface="Arial Narrow"/>
              </a:rPr>
              <a:t>S</a:t>
            </a:r>
            <a:r>
              <a:rPr dirty="0" sz="1550" spc="-70" b="1">
                <a:solidFill>
                  <a:srgbClr val="004AAC"/>
                </a:solidFill>
                <a:latin typeface="Arial"/>
                <a:cs typeface="Arial"/>
              </a:rPr>
              <a:t>aa</a:t>
            </a:r>
            <a:r>
              <a:rPr dirty="0" sz="1450" spc="-70" b="1">
                <a:solidFill>
                  <a:srgbClr val="004AAC"/>
                </a:solidFill>
                <a:latin typeface="Arial Narrow"/>
                <a:cs typeface="Arial Narrow"/>
              </a:rPr>
              <a:t>S</a:t>
            </a:r>
            <a:r>
              <a:rPr dirty="0" sz="1550" spc="-70" b="1">
                <a:solidFill>
                  <a:srgbClr val="004AAC"/>
                </a:solidFill>
                <a:latin typeface="Trebuchet MS"/>
                <a:cs typeface="Trebuchet MS"/>
              </a:rPr>
              <a:t>)</a:t>
            </a:r>
            <a:r>
              <a:rPr dirty="0" sz="1550" spc="-14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서비스</a:t>
            </a:r>
            <a:r>
              <a:rPr dirty="0" sz="1550" spc="-20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400" b="1">
                <a:solidFill>
                  <a:srgbClr val="004AAC"/>
                </a:solidFill>
                <a:latin typeface="Malgun Gothic"/>
                <a:cs typeface="Malgun Gothic"/>
              </a:rPr>
              <a:t>등급</a:t>
            </a:r>
            <a:endParaRPr sz="1550">
              <a:latin typeface="Malgun Gothic"/>
              <a:cs typeface="Malgun Gothic"/>
            </a:endParaRPr>
          </a:p>
          <a:p>
            <a:pPr algn="ctr" marL="220979">
              <a:lnSpc>
                <a:spcPct val="100000"/>
              </a:lnSpc>
              <a:spcBef>
                <a:spcPts val="2340"/>
              </a:spcBef>
              <a:tabLst>
                <a:tab pos="1344930" algn="l"/>
                <a:tab pos="2278380" algn="l"/>
              </a:tabLst>
            </a:pPr>
            <a:r>
              <a:rPr dirty="0" sz="1150" spc="-10" b="1">
                <a:solidFill>
                  <a:srgbClr val="1D40AF"/>
                </a:solidFill>
                <a:latin typeface="Arial Narrow"/>
                <a:cs typeface="Arial Narrow"/>
              </a:rPr>
              <a:t>B</a:t>
            </a:r>
            <a:r>
              <a:rPr dirty="0" sz="1250" spc="-10" b="1">
                <a:solidFill>
                  <a:srgbClr val="1D40AF"/>
                </a:solidFill>
                <a:latin typeface="Arial"/>
                <a:cs typeface="Arial"/>
              </a:rPr>
              <a:t>a</a:t>
            </a:r>
            <a:r>
              <a:rPr dirty="0" sz="1200" spc="-10" b="1">
                <a:solidFill>
                  <a:srgbClr val="1D40AF"/>
                </a:solidFill>
                <a:latin typeface="Arial Narrow"/>
                <a:cs typeface="Arial Narrow"/>
              </a:rPr>
              <a:t>si</a:t>
            </a:r>
            <a:r>
              <a:rPr dirty="0" sz="1250" spc="-10" b="1">
                <a:solidFill>
                  <a:srgbClr val="1D40AF"/>
                </a:solidFill>
                <a:latin typeface="Arial"/>
                <a:cs typeface="Arial"/>
              </a:rPr>
              <a:t>c</a:t>
            </a:r>
            <a:r>
              <a:rPr dirty="0" sz="1250" b="1">
                <a:solidFill>
                  <a:srgbClr val="1D40AF"/>
                </a:solidFill>
                <a:latin typeface="Arial"/>
                <a:cs typeface="Arial"/>
              </a:rPr>
              <a:t>	</a:t>
            </a:r>
            <a:r>
              <a:rPr dirty="0" sz="1150" spc="-25" b="1">
                <a:solidFill>
                  <a:srgbClr val="993312"/>
                </a:solidFill>
                <a:latin typeface="Lucida Sans"/>
                <a:cs typeface="Lucida Sans"/>
              </a:rPr>
              <a:t>P</a:t>
            </a:r>
            <a:r>
              <a:rPr dirty="0" sz="1250" spc="-25" b="1">
                <a:solidFill>
                  <a:srgbClr val="993312"/>
                </a:solidFill>
                <a:latin typeface="Arial Narrow"/>
                <a:cs typeface="Arial Narrow"/>
              </a:rPr>
              <a:t>ro</a:t>
            </a:r>
            <a:r>
              <a:rPr dirty="0" sz="1250" b="1">
                <a:solidFill>
                  <a:srgbClr val="993312"/>
                </a:solidFill>
                <a:latin typeface="Arial Narrow"/>
                <a:cs typeface="Arial Narrow"/>
              </a:rPr>
              <a:t>	</a:t>
            </a:r>
            <a:r>
              <a:rPr dirty="0" sz="1150" spc="-10" b="1">
                <a:solidFill>
                  <a:srgbClr val="6A20A7"/>
                </a:solidFill>
                <a:latin typeface="Cambria"/>
                <a:cs typeface="Cambria"/>
              </a:rPr>
              <a:t>E</a:t>
            </a:r>
            <a:r>
              <a:rPr dirty="0" sz="1200" spc="-10" b="1">
                <a:solidFill>
                  <a:srgbClr val="6A20A7"/>
                </a:solidFill>
                <a:latin typeface="Arial Narrow"/>
                <a:cs typeface="Arial Narrow"/>
              </a:rPr>
              <a:t>nt</a:t>
            </a:r>
            <a:r>
              <a:rPr dirty="0" sz="1250" spc="-10" b="1">
                <a:solidFill>
                  <a:srgbClr val="6A20A7"/>
                </a:solidFill>
                <a:latin typeface="Trebuchet MS"/>
                <a:cs typeface="Trebuchet MS"/>
              </a:rPr>
              <a:t>e</a:t>
            </a:r>
            <a:r>
              <a:rPr dirty="0" sz="1200" spc="-10" b="1">
                <a:solidFill>
                  <a:srgbClr val="6A20A7"/>
                </a:solidFill>
                <a:latin typeface="Arial Narrow"/>
                <a:cs typeface="Arial Narrow"/>
              </a:rPr>
              <a:t>rpris</a:t>
            </a:r>
            <a:r>
              <a:rPr dirty="0" sz="1250" spc="-10" b="1">
                <a:solidFill>
                  <a:srgbClr val="6A20A7"/>
                </a:solidFill>
                <a:latin typeface="Trebuchet MS"/>
                <a:cs typeface="Trebuchet MS"/>
              </a:rPr>
              <a:t>e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확장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가능한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모델로</a:t>
            </a:r>
            <a:r>
              <a:rPr dirty="0" sz="1550" spc="-204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비즈니스를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35" b="1">
                <a:solidFill>
                  <a:srgbClr val="004AAC"/>
                </a:solidFill>
                <a:latin typeface="Malgun Gothic"/>
                <a:cs typeface="Malgun Gothic"/>
              </a:rPr>
              <a:t>성장시키겠습니다</a:t>
            </a:r>
            <a:r>
              <a:rPr dirty="0" sz="1550" spc="-335" b="1">
                <a:solidFill>
                  <a:srgbClr val="004AAC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276600" y="1895475"/>
            <a:ext cx="8458200" cy="3009900"/>
            <a:chOff x="3276600" y="1895475"/>
            <a:chExt cx="8458200" cy="300990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600" y="3033166"/>
              <a:ext cx="5638799" cy="1904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820149" y="2947441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0" y="190499"/>
                  </a:moveTo>
                  <a:lnTo>
                    <a:pt x="0" y="0"/>
                  </a:lnTo>
                  <a:lnTo>
                    <a:pt x="190499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FF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991599" y="1537742"/>
              <a:ext cx="2743200" cy="3009900"/>
            </a:xfrm>
            <a:custGeom>
              <a:avLst/>
              <a:gdLst/>
              <a:ahLst/>
              <a:cxnLst/>
              <a:rect l="l" t="t" r="r" b="b"/>
              <a:pathLst>
                <a:path w="2743200" h="3009900">
                  <a:moveTo>
                    <a:pt x="2636404" y="3009899"/>
                  </a:moveTo>
                  <a:lnTo>
                    <a:pt x="106794" y="3009899"/>
                  </a:lnTo>
                  <a:lnTo>
                    <a:pt x="99362" y="3009167"/>
                  </a:lnTo>
                  <a:lnTo>
                    <a:pt x="57038" y="2994805"/>
                  </a:lnTo>
                  <a:lnTo>
                    <a:pt x="23432" y="2965341"/>
                  </a:lnTo>
                  <a:lnTo>
                    <a:pt x="3660" y="2925258"/>
                  </a:lnTo>
                  <a:lnTo>
                    <a:pt x="0" y="2903104"/>
                  </a:lnTo>
                  <a:lnTo>
                    <a:pt x="0" y="2895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36404" y="0"/>
                  </a:lnTo>
                  <a:lnTo>
                    <a:pt x="2679573" y="11572"/>
                  </a:lnTo>
                  <a:lnTo>
                    <a:pt x="2715028" y="38784"/>
                  </a:lnTo>
                  <a:lnTo>
                    <a:pt x="2737370" y="77493"/>
                  </a:lnTo>
                  <a:lnTo>
                    <a:pt x="2743199" y="106794"/>
                  </a:lnTo>
                  <a:lnTo>
                    <a:pt x="2743199" y="2903104"/>
                  </a:lnTo>
                  <a:lnTo>
                    <a:pt x="2731626" y="2946274"/>
                  </a:lnTo>
                  <a:lnTo>
                    <a:pt x="2704414" y="2981728"/>
                  </a:lnTo>
                  <a:lnTo>
                    <a:pt x="2665706" y="3004071"/>
                  </a:lnTo>
                  <a:lnTo>
                    <a:pt x="2643837" y="3009167"/>
                  </a:lnTo>
                  <a:lnTo>
                    <a:pt x="2636404" y="300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982200" y="1766341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3" y="105059"/>
                  </a:lnTo>
                  <a:lnTo>
                    <a:pt x="675517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1750" y="1956842"/>
              <a:ext cx="342899" cy="3809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0199" y="3099841"/>
              <a:ext cx="152399" cy="152399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457200" y="1895475"/>
            <a:ext cx="2743200" cy="3009900"/>
            <a:chOff x="457200" y="1895475"/>
            <a:chExt cx="2743200" cy="3009900"/>
          </a:xfrm>
        </p:grpSpPr>
        <p:sp>
          <p:nvSpPr>
            <p:cNvPr id="22" name="object 22" descr=""/>
            <p:cNvSpPr/>
            <p:nvPr/>
          </p:nvSpPr>
          <p:spPr>
            <a:xfrm>
              <a:off x="457200" y="1537742"/>
              <a:ext cx="2743200" cy="3009900"/>
            </a:xfrm>
            <a:custGeom>
              <a:avLst/>
              <a:gdLst/>
              <a:ahLst/>
              <a:cxnLst/>
              <a:rect l="l" t="t" r="r" b="b"/>
              <a:pathLst>
                <a:path w="2743200" h="3009900">
                  <a:moveTo>
                    <a:pt x="2636404" y="3009899"/>
                  </a:moveTo>
                  <a:lnTo>
                    <a:pt x="106794" y="3009899"/>
                  </a:lnTo>
                  <a:lnTo>
                    <a:pt x="99362" y="3009167"/>
                  </a:lnTo>
                  <a:lnTo>
                    <a:pt x="57038" y="2994805"/>
                  </a:lnTo>
                  <a:lnTo>
                    <a:pt x="23432" y="2965341"/>
                  </a:lnTo>
                  <a:lnTo>
                    <a:pt x="3660" y="2925258"/>
                  </a:lnTo>
                  <a:lnTo>
                    <a:pt x="0" y="2903104"/>
                  </a:lnTo>
                  <a:lnTo>
                    <a:pt x="0" y="2895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36404" y="0"/>
                  </a:lnTo>
                  <a:lnTo>
                    <a:pt x="2679573" y="11572"/>
                  </a:lnTo>
                  <a:lnTo>
                    <a:pt x="2715028" y="38784"/>
                  </a:lnTo>
                  <a:lnTo>
                    <a:pt x="2737370" y="77493"/>
                  </a:lnTo>
                  <a:lnTo>
                    <a:pt x="2743199" y="106794"/>
                  </a:lnTo>
                  <a:lnTo>
                    <a:pt x="2743199" y="2903104"/>
                  </a:lnTo>
                  <a:lnTo>
                    <a:pt x="2731626" y="2946274"/>
                  </a:lnTo>
                  <a:lnTo>
                    <a:pt x="2704414" y="2981728"/>
                  </a:lnTo>
                  <a:lnTo>
                    <a:pt x="2665706" y="3004071"/>
                  </a:lnTo>
                  <a:lnTo>
                    <a:pt x="2643837" y="3009167"/>
                  </a:lnTo>
                  <a:lnTo>
                    <a:pt x="2636404" y="300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47799" y="1766341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3" y="105059"/>
                  </a:lnTo>
                  <a:lnTo>
                    <a:pt x="675517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974" y="1956842"/>
              <a:ext cx="257174" cy="3809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800" y="3099841"/>
              <a:ext cx="152399" cy="1523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01700" y="2495531"/>
            <a:ext cx="2081530" cy="7772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280"/>
              </a:spcBef>
            </a:pPr>
            <a:r>
              <a:rPr dirty="0" sz="1600" spc="-65" b="1">
                <a:solidFill>
                  <a:srgbClr val="333333"/>
                </a:solidFill>
                <a:latin typeface="Arial"/>
                <a:cs typeface="Arial"/>
              </a:rPr>
              <a:t>MVP</a:t>
            </a:r>
            <a:r>
              <a:rPr dirty="0" sz="1750" spc="-65" b="1">
                <a:solidFill>
                  <a:srgbClr val="333333"/>
                </a:solidFill>
                <a:latin typeface="Arial Narrow"/>
                <a:cs typeface="Arial Narrow"/>
              </a:rPr>
              <a:t>:</a:t>
            </a:r>
            <a:r>
              <a:rPr dirty="0" sz="1750" spc="-7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건당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과금</a:t>
            </a:r>
            <a:r>
              <a:rPr dirty="0" sz="1750" spc="-26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 b="1">
                <a:solidFill>
                  <a:srgbClr val="333333"/>
                </a:solidFill>
                <a:latin typeface="Malgun Gothic"/>
                <a:cs typeface="Malgun Gothic"/>
              </a:rPr>
              <a:t>모델</a:t>
            </a:r>
            <a:endParaRPr sz="17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리포트</a:t>
            </a:r>
            <a:r>
              <a:rPr dirty="0" sz="1400" spc="-18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생성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시마다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일정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금액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청구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85799" y="3800475"/>
            <a:ext cx="152400" cy="838200"/>
            <a:chOff x="685799" y="3800475"/>
            <a:chExt cx="152400" cy="838200"/>
          </a:xfrm>
        </p:grpSpPr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799" y="3442742"/>
              <a:ext cx="152399" cy="1523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799" y="3785641"/>
              <a:ext cx="152399" cy="1523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799" y="4128541"/>
              <a:ext cx="152399" cy="1523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901700" y="3374379"/>
            <a:ext cx="18148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간단한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254">
                <a:solidFill>
                  <a:srgbClr val="333333"/>
                </a:solidFill>
                <a:latin typeface="Malgun Gothic"/>
                <a:cs typeface="Malgun Gothic"/>
              </a:rPr>
              <a:t>계산</a:t>
            </a:r>
            <a:r>
              <a:rPr dirty="0" sz="1400" spc="-254">
                <a:solidFill>
                  <a:srgbClr val="333333"/>
                </a:solidFill>
                <a:latin typeface="Palatino Linotype"/>
                <a:cs typeface="Palatino Linotype"/>
              </a:rPr>
              <a:t>:</a:t>
            </a:r>
            <a:r>
              <a:rPr dirty="0" sz="1400" spc="-5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리포트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150">
                <a:solidFill>
                  <a:srgbClr val="333333"/>
                </a:solidFill>
                <a:latin typeface="Lucida Sans"/>
                <a:cs typeface="Lucida Sans"/>
              </a:rPr>
              <a:t>×</a:t>
            </a:r>
            <a:r>
              <a:rPr dirty="0" sz="1400" spc="-14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가격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01700" y="3717279"/>
            <a:ext cx="9004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즉시</a:t>
            </a:r>
            <a:r>
              <a:rPr dirty="0" sz="1400" spc="-18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dirty="0" sz="1400" spc="-18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제공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01700" y="4060179"/>
            <a:ext cx="17767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가장</a:t>
            </a:r>
            <a:r>
              <a:rPr dirty="0" sz="1400" spc="-18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먼저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시작하기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쉬운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모델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436099" y="2495531"/>
            <a:ext cx="1576070" cy="7772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1280"/>
              </a:spcBef>
            </a:pP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SaaS</a:t>
            </a:r>
            <a:r>
              <a:rPr dirty="0" sz="1750" spc="-55" b="1">
                <a:solidFill>
                  <a:srgbClr val="333333"/>
                </a:solidFill>
                <a:latin typeface="Arial Narrow"/>
                <a:cs typeface="Arial Narrow"/>
              </a:rPr>
              <a:t>:</a:t>
            </a:r>
            <a:r>
              <a:rPr dirty="0" sz="1750" spc="-7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50" spc="-470" b="1">
                <a:solidFill>
                  <a:srgbClr val="333333"/>
                </a:solidFill>
                <a:latin typeface="Malgun Gothic"/>
                <a:cs typeface="Malgun Gothic"/>
              </a:rPr>
              <a:t>구독</a:t>
            </a:r>
            <a:r>
              <a:rPr dirty="0" sz="1750" spc="-25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750" spc="-495" b="1">
                <a:solidFill>
                  <a:srgbClr val="333333"/>
                </a:solidFill>
                <a:latin typeface="Malgun Gothic"/>
                <a:cs typeface="Malgun Gothic"/>
              </a:rPr>
              <a:t>모델</a:t>
            </a:r>
            <a:endParaRPr sz="17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245">
                <a:solidFill>
                  <a:srgbClr val="333333"/>
                </a:solidFill>
                <a:latin typeface="Malgun Gothic"/>
                <a:cs typeface="Malgun Gothic"/>
              </a:rPr>
              <a:t>기간별</a:t>
            </a:r>
            <a:r>
              <a:rPr dirty="0" sz="1400" spc="-24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400" spc="-245">
                <a:solidFill>
                  <a:srgbClr val="333333"/>
                </a:solidFill>
                <a:latin typeface="Malgun Gothic"/>
                <a:cs typeface="Malgun Gothic"/>
              </a:rPr>
              <a:t>월</a:t>
            </a:r>
            <a:r>
              <a:rPr dirty="0" sz="1400" spc="-245">
                <a:solidFill>
                  <a:srgbClr val="333333"/>
                </a:solidFill>
                <a:latin typeface="Palatino Linotype"/>
                <a:cs typeface="Palatino Linotype"/>
              </a:rPr>
              <a:t>/</a:t>
            </a:r>
            <a:r>
              <a:rPr dirty="0" sz="1400" spc="-245">
                <a:solidFill>
                  <a:srgbClr val="333333"/>
                </a:solidFill>
                <a:latin typeface="Malgun Gothic"/>
                <a:cs typeface="Malgun Gothic"/>
              </a:rPr>
              <a:t>년</a:t>
            </a:r>
            <a:r>
              <a:rPr dirty="0" sz="1400" spc="-24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40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구독료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9220200" y="3800475"/>
            <a:ext cx="152400" cy="838200"/>
            <a:chOff x="9220200" y="3800475"/>
            <a:chExt cx="152400" cy="838200"/>
          </a:xfrm>
        </p:grpSpPr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0200" y="3442742"/>
              <a:ext cx="152399" cy="15239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0200" y="3785641"/>
              <a:ext cx="152399" cy="15239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0200" y="4128541"/>
              <a:ext cx="152399" cy="1523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9436099" y="3374379"/>
            <a:ext cx="14719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서비스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등급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제공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436099" y="3717279"/>
            <a:ext cx="11671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지속적인</a:t>
            </a:r>
            <a:r>
              <a:rPr dirty="0" sz="1400" spc="-175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가치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제공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436099" y="4060179"/>
            <a:ext cx="173863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기업용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솔루션으로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333333"/>
                </a:solidFill>
                <a:latin typeface="Malgun Gothic"/>
                <a:cs typeface="Malgun Gothic"/>
              </a:rPr>
              <a:t>확장</a:t>
            </a:r>
            <a:r>
              <a:rPr dirty="0" sz="1400" spc="-17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00" spc="-385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130"/>
              </a:spcBef>
            </a:pPr>
            <a:r>
              <a:rPr dirty="0" spc="-950"/>
              <a:t>우리는</a:t>
            </a:r>
            <a:r>
              <a:rPr dirty="0" spc="-705"/>
              <a:t> </a:t>
            </a:r>
            <a:r>
              <a:rPr dirty="0" spc="-960"/>
              <a:t>경쟁사들과</a:t>
            </a:r>
            <a:r>
              <a:rPr dirty="0" spc="-700"/>
              <a:t> </a:t>
            </a:r>
            <a:r>
              <a:rPr dirty="0" spc="-940"/>
              <a:t>다른</a:t>
            </a:r>
            <a:r>
              <a:rPr dirty="0" spc="-705"/>
              <a:t> </a:t>
            </a:r>
            <a:r>
              <a:rPr dirty="0" spc="-950"/>
              <a:t>게임을</a:t>
            </a:r>
            <a:r>
              <a:rPr dirty="0" spc="-700"/>
              <a:t> </a:t>
            </a:r>
            <a:r>
              <a:rPr dirty="0" spc="-790"/>
              <a:t>합니다</a:t>
            </a:r>
            <a:r>
              <a:rPr dirty="0" spc="-790">
                <a:latin typeface="Corbel"/>
                <a:cs typeface="Corbel"/>
              </a:rPr>
              <a:t>.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8" y="2057399"/>
            <a:ext cx="5638800" cy="723900"/>
            <a:chOff x="6095998" y="2057399"/>
            <a:chExt cx="5638800" cy="723900"/>
          </a:xfrm>
        </p:grpSpPr>
        <p:sp>
          <p:nvSpPr>
            <p:cNvPr id="4" name="object 4" descr=""/>
            <p:cNvSpPr/>
            <p:nvPr/>
          </p:nvSpPr>
          <p:spPr>
            <a:xfrm>
              <a:off x="6095998" y="1699666"/>
              <a:ext cx="5638800" cy="723900"/>
            </a:xfrm>
            <a:custGeom>
              <a:avLst/>
              <a:gdLst/>
              <a:ahLst/>
              <a:cxnLst/>
              <a:rect l="l" t="t" r="r" b="b"/>
              <a:pathLst>
                <a:path w="5638800" h="723900">
                  <a:moveTo>
                    <a:pt x="55676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67603" y="0"/>
                  </a:lnTo>
                  <a:lnTo>
                    <a:pt x="5609092" y="15621"/>
                  </a:lnTo>
                  <a:lnTo>
                    <a:pt x="5634913" y="51661"/>
                  </a:lnTo>
                  <a:lnTo>
                    <a:pt x="5638800" y="71196"/>
                  </a:lnTo>
                  <a:lnTo>
                    <a:pt x="5638800" y="652703"/>
                  </a:lnTo>
                  <a:lnTo>
                    <a:pt x="5623176" y="694194"/>
                  </a:lnTo>
                  <a:lnTo>
                    <a:pt x="5587137" y="720013"/>
                  </a:lnTo>
                  <a:lnTo>
                    <a:pt x="5572558" y="723411"/>
                  </a:lnTo>
                  <a:lnTo>
                    <a:pt x="5567603" y="723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10299" y="187111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0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5074" y="1985416"/>
              <a:ext cx="171449" cy="1523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731000" y="1769308"/>
            <a:ext cx="4598035" cy="5219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50" spc="-375" b="1">
                <a:solidFill>
                  <a:srgbClr val="333333"/>
                </a:solidFill>
                <a:latin typeface="Malgun Gothic"/>
                <a:cs typeface="Malgun Gothic"/>
              </a:rPr>
              <a:t>성과</a:t>
            </a:r>
            <a:r>
              <a:rPr dirty="0" sz="1550" spc="-2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00" b="1">
                <a:solidFill>
                  <a:srgbClr val="333333"/>
                </a:solidFill>
                <a:latin typeface="Malgun Gothic"/>
                <a:cs typeface="Malgun Gothic"/>
              </a:rPr>
              <a:t>증명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경쟁사들은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4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45">
                <a:solidFill>
                  <a:srgbClr val="4A5462"/>
                </a:solidFill>
                <a:latin typeface="Malgun Gothic"/>
                <a:cs typeface="Malgun Gothic"/>
              </a:rPr>
              <a:t>노출</a:t>
            </a:r>
            <a:r>
              <a:rPr dirty="0" sz="1400" spc="-24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45">
                <a:solidFill>
                  <a:srgbClr val="4A5462"/>
                </a:solidFill>
                <a:latin typeface="Malgun Gothic"/>
                <a:cs typeface="Malgun Gothic"/>
              </a:rPr>
              <a:t>에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집중할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04">
                <a:solidFill>
                  <a:srgbClr val="4A5462"/>
                </a:solidFill>
                <a:latin typeface="Malgun Gothic"/>
                <a:cs typeface="Malgun Gothic"/>
              </a:rPr>
              <a:t>때</a:t>
            </a:r>
            <a:r>
              <a:rPr dirty="0" sz="1400" spc="-204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400" spc="-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우리는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15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400" spc="-215" b="1">
                <a:solidFill>
                  <a:srgbClr val="FF6A00"/>
                </a:solidFill>
                <a:latin typeface="Malgun Gothic"/>
                <a:cs typeface="Malgun Gothic"/>
              </a:rPr>
              <a:t>성과</a:t>
            </a:r>
            <a:r>
              <a:rPr dirty="0" sz="1400" spc="-215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400" spc="-215">
                <a:solidFill>
                  <a:srgbClr val="4A5462"/>
                </a:solidFill>
                <a:latin typeface="Malgun Gothic"/>
                <a:cs typeface="Malgun Gothic"/>
              </a:rPr>
              <a:t>와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45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250" spc="-45" b="1">
                <a:solidFill>
                  <a:srgbClr val="FF6A00"/>
                </a:solidFill>
                <a:latin typeface="Arial Narrow"/>
                <a:cs typeface="Arial Narrow"/>
              </a:rPr>
              <a:t>ROI</a:t>
            </a:r>
            <a:r>
              <a:rPr dirty="0" sz="1400" spc="-45" b="1">
                <a:solidFill>
                  <a:srgbClr val="FF6A00"/>
                </a:solidFill>
                <a:latin typeface="Arial Narrow"/>
                <a:cs typeface="Arial Narrow"/>
              </a:rPr>
              <a:t>'</a:t>
            </a:r>
            <a:r>
              <a:rPr dirty="0" sz="1400" spc="-45">
                <a:solidFill>
                  <a:srgbClr val="4A5462"/>
                </a:solidFill>
                <a:latin typeface="Malgun Gothic"/>
                <a:cs typeface="Malgun Gothic"/>
              </a:rPr>
              <a:t>를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데이터로</a:t>
            </a:r>
            <a:r>
              <a:rPr dirty="0" sz="1400" spc="-15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15">
                <a:solidFill>
                  <a:srgbClr val="4A5462"/>
                </a:solidFill>
                <a:latin typeface="Malgun Gothic"/>
                <a:cs typeface="Malgun Gothic"/>
              </a:rPr>
              <a:t>증명합니다</a:t>
            </a:r>
            <a:r>
              <a:rPr dirty="0" sz="1400" spc="-315">
                <a:solidFill>
                  <a:srgbClr val="4A5462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5998" y="2933700"/>
            <a:ext cx="5638800" cy="952500"/>
            <a:chOff x="6095998" y="2933700"/>
            <a:chExt cx="5638800" cy="952500"/>
          </a:xfrm>
        </p:grpSpPr>
        <p:sp>
          <p:nvSpPr>
            <p:cNvPr id="9" name="object 9" descr=""/>
            <p:cNvSpPr/>
            <p:nvPr/>
          </p:nvSpPr>
          <p:spPr>
            <a:xfrm>
              <a:off x="6095998" y="2575967"/>
              <a:ext cx="5638800" cy="952500"/>
            </a:xfrm>
            <a:custGeom>
              <a:avLst/>
              <a:gdLst/>
              <a:ahLst/>
              <a:cxnLst/>
              <a:rect l="l" t="t" r="r" b="b"/>
              <a:pathLst>
                <a:path w="5638800" h="952500">
                  <a:moveTo>
                    <a:pt x="5567603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7"/>
                  </a:lnTo>
                  <a:lnTo>
                    <a:pt x="3885" y="900837"/>
                  </a:lnTo>
                  <a:lnTo>
                    <a:pt x="0" y="881302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567603" y="0"/>
                  </a:lnTo>
                  <a:lnTo>
                    <a:pt x="5609092" y="15621"/>
                  </a:lnTo>
                  <a:lnTo>
                    <a:pt x="5634913" y="51661"/>
                  </a:lnTo>
                  <a:lnTo>
                    <a:pt x="5638800" y="71196"/>
                  </a:lnTo>
                  <a:lnTo>
                    <a:pt x="5638800" y="881302"/>
                  </a:lnTo>
                  <a:lnTo>
                    <a:pt x="5623176" y="922794"/>
                  </a:lnTo>
                  <a:lnTo>
                    <a:pt x="5587137" y="948613"/>
                  </a:lnTo>
                  <a:lnTo>
                    <a:pt x="5572558" y="952011"/>
                  </a:lnTo>
                  <a:lnTo>
                    <a:pt x="5567603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10299" y="2861716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7" y="85592"/>
                  </a:lnTo>
                  <a:lnTo>
                    <a:pt x="41938" y="53188"/>
                  </a:lnTo>
                  <a:lnTo>
                    <a:pt x="71963" y="27289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80" y="194"/>
                  </a:lnTo>
                  <a:lnTo>
                    <a:pt x="208928" y="6970"/>
                  </a:lnTo>
                  <a:lnTo>
                    <a:pt x="245162" y="23031"/>
                  </a:lnTo>
                  <a:lnTo>
                    <a:pt x="276422" y="47426"/>
                  </a:lnTo>
                  <a:lnTo>
                    <a:pt x="300817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4" y="258428"/>
                  </a:lnTo>
                  <a:lnTo>
                    <a:pt x="304730" y="295406"/>
                  </a:lnTo>
                  <a:lnTo>
                    <a:pt x="281910" y="327810"/>
                  </a:lnTo>
                  <a:lnTo>
                    <a:pt x="251884" y="353710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5549" y="2976016"/>
              <a:ext cx="133349" cy="1523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671617" y="2666144"/>
            <a:ext cx="116459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0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1550" spc="-2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1550" spc="-2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400" b="1">
                <a:solidFill>
                  <a:srgbClr val="333333"/>
                </a:solidFill>
                <a:latin typeface="Malgun Gothic"/>
                <a:cs typeface="Malgun Gothic"/>
              </a:rPr>
              <a:t>접근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71617" y="2913489"/>
            <a:ext cx="482473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마케팅에서의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8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85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85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r>
              <a:rPr dirty="0" sz="1400" spc="-28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85">
                <a:solidFill>
                  <a:srgbClr val="4A5462"/>
                </a:solidFill>
                <a:latin typeface="Malgun Gothic"/>
                <a:cs typeface="Malgun Gothic"/>
              </a:rPr>
              <a:t>은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우리가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처음으로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실제</a:t>
            </a:r>
            <a:r>
              <a:rPr dirty="0" sz="1400" spc="-17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매출</a:t>
            </a:r>
            <a:r>
              <a:rPr dirty="0" sz="140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데이터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와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시청</a:t>
            </a:r>
            <a:r>
              <a:rPr dirty="0" sz="1400" spc="-17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80" b="1">
                <a:solidFill>
                  <a:srgbClr val="FF6A00"/>
                </a:solidFill>
                <a:latin typeface="Malgun Gothic"/>
                <a:cs typeface="Malgun Gothic"/>
              </a:rPr>
              <a:t>데이터</a:t>
            </a:r>
            <a:r>
              <a:rPr dirty="0" sz="1400" spc="-380">
                <a:solidFill>
                  <a:srgbClr val="4A5462"/>
                </a:solidFill>
                <a:latin typeface="Malgun Gothic"/>
                <a:cs typeface="Malgun Gothic"/>
              </a:rPr>
              <a:t>를</a:t>
            </a:r>
            <a:r>
              <a:rPr dirty="0" sz="14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연결한</a:t>
            </a:r>
            <a:r>
              <a:rPr dirty="0" sz="1400" spc="-17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05">
                <a:solidFill>
                  <a:srgbClr val="4A5462"/>
                </a:solidFill>
                <a:latin typeface="Malgun Gothic"/>
                <a:cs typeface="Malgun Gothic"/>
              </a:rPr>
              <a:t>것입니다</a:t>
            </a:r>
            <a:r>
              <a:rPr dirty="0" sz="1400" spc="-305">
                <a:solidFill>
                  <a:srgbClr val="4A5462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095998" y="4038599"/>
            <a:ext cx="5638800" cy="952500"/>
            <a:chOff x="6095998" y="4038599"/>
            <a:chExt cx="5638800" cy="952500"/>
          </a:xfrm>
        </p:grpSpPr>
        <p:sp>
          <p:nvSpPr>
            <p:cNvPr id="15" name="object 15" descr=""/>
            <p:cNvSpPr/>
            <p:nvPr/>
          </p:nvSpPr>
          <p:spPr>
            <a:xfrm>
              <a:off x="6095998" y="3680866"/>
              <a:ext cx="5638800" cy="952500"/>
            </a:xfrm>
            <a:custGeom>
              <a:avLst/>
              <a:gdLst/>
              <a:ahLst/>
              <a:cxnLst/>
              <a:rect l="l" t="t" r="r" b="b"/>
              <a:pathLst>
                <a:path w="5638800" h="952500">
                  <a:moveTo>
                    <a:pt x="5567603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7"/>
                  </a:lnTo>
                  <a:lnTo>
                    <a:pt x="3885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67603" y="0"/>
                  </a:lnTo>
                  <a:lnTo>
                    <a:pt x="5609092" y="15621"/>
                  </a:lnTo>
                  <a:lnTo>
                    <a:pt x="5634913" y="51661"/>
                  </a:lnTo>
                  <a:lnTo>
                    <a:pt x="5638800" y="71196"/>
                  </a:lnTo>
                  <a:lnTo>
                    <a:pt x="5638800" y="881303"/>
                  </a:lnTo>
                  <a:lnTo>
                    <a:pt x="5623176" y="922794"/>
                  </a:lnTo>
                  <a:lnTo>
                    <a:pt x="5587137" y="948613"/>
                  </a:lnTo>
                  <a:lnTo>
                    <a:pt x="5572558" y="952011"/>
                  </a:lnTo>
                  <a:lnTo>
                    <a:pt x="5567603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10299" y="3966616"/>
              <a:ext cx="276225" cy="381000"/>
            </a:xfrm>
            <a:custGeom>
              <a:avLst/>
              <a:gdLst/>
              <a:ahLst/>
              <a:cxnLst/>
              <a:rect l="l" t="t" r="r" b="b"/>
              <a:pathLst>
                <a:path w="276225" h="381000">
                  <a:moveTo>
                    <a:pt x="138112" y="380999"/>
                  </a:moveTo>
                  <a:lnTo>
                    <a:pt x="98019" y="375054"/>
                  </a:lnTo>
                  <a:lnTo>
                    <a:pt x="61379" y="357723"/>
                  </a:lnTo>
                  <a:lnTo>
                    <a:pt x="31348" y="330505"/>
                  </a:lnTo>
                  <a:lnTo>
                    <a:pt x="10512" y="295740"/>
                  </a:lnTo>
                  <a:lnTo>
                    <a:pt x="663" y="256424"/>
                  </a:lnTo>
                  <a:lnTo>
                    <a:pt x="0" y="242887"/>
                  </a:lnTo>
                  <a:lnTo>
                    <a:pt x="0" y="138112"/>
                  </a:lnTo>
                  <a:lnTo>
                    <a:pt x="5945" y="98019"/>
                  </a:lnTo>
                  <a:lnTo>
                    <a:pt x="23275" y="61380"/>
                  </a:lnTo>
                  <a:lnTo>
                    <a:pt x="50493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44897" y="165"/>
                  </a:lnTo>
                  <a:lnTo>
                    <a:pt x="184633" y="8069"/>
                  </a:lnTo>
                  <a:lnTo>
                    <a:pt x="220392" y="27183"/>
                  </a:lnTo>
                  <a:lnTo>
                    <a:pt x="249040" y="55831"/>
                  </a:lnTo>
                  <a:lnTo>
                    <a:pt x="268154" y="91590"/>
                  </a:lnTo>
                  <a:lnTo>
                    <a:pt x="276058" y="131327"/>
                  </a:lnTo>
                  <a:lnTo>
                    <a:pt x="276224" y="138112"/>
                  </a:lnTo>
                  <a:lnTo>
                    <a:pt x="276224" y="242887"/>
                  </a:lnTo>
                  <a:lnTo>
                    <a:pt x="270278" y="282979"/>
                  </a:lnTo>
                  <a:lnTo>
                    <a:pt x="252947" y="319617"/>
                  </a:lnTo>
                  <a:lnTo>
                    <a:pt x="225730" y="349650"/>
                  </a:lnTo>
                  <a:lnTo>
                    <a:pt x="190965" y="370486"/>
                  </a:lnTo>
                  <a:lnTo>
                    <a:pt x="151650" y="380336"/>
                  </a:lnTo>
                  <a:lnTo>
                    <a:pt x="138112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6974" y="4080916"/>
              <a:ext cx="161924" cy="1523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628903" y="3750508"/>
            <a:ext cx="4900930" cy="7505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50" spc="-370" b="1">
                <a:solidFill>
                  <a:srgbClr val="333333"/>
                </a:solidFill>
                <a:latin typeface="Malgun Gothic"/>
                <a:cs typeface="Malgun Gothic"/>
              </a:rPr>
              <a:t>우리의</a:t>
            </a:r>
            <a:r>
              <a:rPr dirty="0" sz="1550" spc="-21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50" spc="-395" b="1">
                <a:solidFill>
                  <a:srgbClr val="333333"/>
                </a:solidFill>
                <a:latin typeface="Malgun Gothic"/>
                <a:cs typeface="Malgun Gothic"/>
              </a:rPr>
              <a:t>차별점</a:t>
            </a:r>
            <a:endParaRPr sz="1550">
              <a:latin typeface="Malgun Gothic"/>
              <a:cs typeface="Malgun Gothic"/>
            </a:endParaRPr>
          </a:p>
          <a:p>
            <a:pPr marL="12700" marR="5080">
              <a:lnSpc>
                <a:spcPct val="107100"/>
              </a:lnSpc>
              <a:spcBef>
                <a:spcPts val="45"/>
              </a:spcBef>
            </a:pP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경쟁사들이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22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25">
                <a:solidFill>
                  <a:srgbClr val="4A5462"/>
                </a:solidFill>
                <a:latin typeface="Malgun Gothic"/>
                <a:cs typeface="Malgun Gothic"/>
              </a:rPr>
              <a:t>비효율</a:t>
            </a:r>
            <a:r>
              <a:rPr dirty="0" sz="1400" spc="-22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25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40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400" spc="-23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35">
                <a:solidFill>
                  <a:srgbClr val="4A5462"/>
                </a:solidFill>
                <a:latin typeface="Malgun Gothic"/>
                <a:cs typeface="Malgun Gothic"/>
              </a:rPr>
              <a:t>불확실성</a:t>
            </a:r>
            <a:r>
              <a:rPr dirty="0" sz="1400" spc="-23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35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400" spc="-15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400" spc="-285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285">
                <a:solidFill>
                  <a:srgbClr val="4A5462"/>
                </a:solidFill>
                <a:latin typeface="Malgun Gothic"/>
                <a:cs typeface="Malgun Gothic"/>
              </a:rPr>
              <a:t>깜깜이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20">
                <a:solidFill>
                  <a:srgbClr val="4A5462"/>
                </a:solidFill>
                <a:latin typeface="Malgun Gothic"/>
                <a:cs typeface="Malgun Gothic"/>
              </a:rPr>
              <a:t>분석</a:t>
            </a:r>
            <a:r>
              <a:rPr dirty="0" sz="1400" spc="-320">
                <a:solidFill>
                  <a:srgbClr val="4A5462"/>
                </a:solidFill>
                <a:latin typeface="Century Gothic"/>
                <a:cs typeface="Century Gothic"/>
              </a:rPr>
              <a:t>'</a:t>
            </a:r>
            <a:r>
              <a:rPr dirty="0" sz="1400" spc="-320">
                <a:solidFill>
                  <a:srgbClr val="4A5462"/>
                </a:solidFill>
                <a:latin typeface="Malgun Gothic"/>
                <a:cs typeface="Malgun Gothic"/>
              </a:rPr>
              <a:t>이라는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5">
                <a:solidFill>
                  <a:srgbClr val="4A5462"/>
                </a:solidFill>
                <a:latin typeface="Malgun Gothic"/>
                <a:cs typeface="Malgun Gothic"/>
              </a:rPr>
              <a:t>세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개의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문제에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직면해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있는</a:t>
            </a:r>
            <a:r>
              <a:rPr dirty="0" sz="1400" spc="-165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415">
                <a:solidFill>
                  <a:srgbClr val="4A5462"/>
                </a:solidFill>
                <a:latin typeface="Malgun Gothic"/>
                <a:cs typeface="Malgun Gothic"/>
              </a:rPr>
              <a:t>반</a:t>
            </a:r>
            <a:r>
              <a:rPr dirty="0" sz="1400" spc="-204">
                <a:solidFill>
                  <a:srgbClr val="4A5462"/>
                </a:solidFill>
                <a:latin typeface="Malgun Gothic"/>
                <a:cs typeface="Malgun Gothic"/>
              </a:rPr>
              <a:t> 면</a:t>
            </a:r>
            <a:r>
              <a:rPr dirty="0" sz="1400" spc="-204">
                <a:solidFill>
                  <a:srgbClr val="4A5462"/>
                </a:solidFill>
                <a:latin typeface="Calibri"/>
                <a:cs typeface="Calibri"/>
              </a:rPr>
              <a:t>,</a:t>
            </a:r>
            <a:r>
              <a:rPr dirty="0" sz="1400" spc="-2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400" spc="-360">
                <a:solidFill>
                  <a:srgbClr val="4A5462"/>
                </a:solidFill>
                <a:latin typeface="Malgun Gothic"/>
                <a:cs typeface="Malgun Gothic"/>
              </a:rPr>
              <a:t>우리는</a:t>
            </a:r>
            <a:r>
              <a:rPr dirty="0" sz="1400" spc="-17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400" spc="-360" b="1">
                <a:solidFill>
                  <a:srgbClr val="FF6A00"/>
                </a:solidFill>
                <a:latin typeface="Malgun Gothic"/>
                <a:cs typeface="Malgun Gothic"/>
              </a:rPr>
              <a:t>데이터로</a:t>
            </a:r>
            <a:r>
              <a:rPr dirty="0" sz="1400" spc="-16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400" spc="-315" b="1">
                <a:solidFill>
                  <a:srgbClr val="FF6A00"/>
                </a:solidFill>
                <a:latin typeface="Malgun Gothic"/>
                <a:cs typeface="Malgun Gothic"/>
              </a:rPr>
              <a:t>증명</a:t>
            </a:r>
            <a:r>
              <a:rPr dirty="0" sz="1400" spc="-315">
                <a:solidFill>
                  <a:srgbClr val="4A5462"/>
                </a:solidFill>
                <a:latin typeface="Malgun Gothic"/>
                <a:cs typeface="Malgun Gothic"/>
              </a:rPr>
              <a:t>합니다</a:t>
            </a:r>
            <a:r>
              <a:rPr dirty="0" sz="1400" spc="-315">
                <a:solidFill>
                  <a:srgbClr val="4A5462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83000" y="5752244"/>
            <a:ext cx="4822190" cy="2679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같은</a:t>
            </a:r>
            <a:r>
              <a:rPr dirty="0" sz="1550" spc="-215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시장에서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다른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0" b="1">
                <a:solidFill>
                  <a:srgbClr val="004AAC"/>
                </a:solidFill>
                <a:latin typeface="Malgun Gothic"/>
                <a:cs typeface="Malgun Gothic"/>
              </a:rPr>
              <a:t>게임을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75" b="1">
                <a:solidFill>
                  <a:srgbClr val="004AAC"/>
                </a:solidFill>
                <a:latin typeface="Malgun Gothic"/>
                <a:cs typeface="Malgun Gothic"/>
              </a:rPr>
              <a:t>하는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260" b="1">
                <a:solidFill>
                  <a:srgbClr val="004AAC"/>
                </a:solidFill>
                <a:latin typeface="Malgun Gothic"/>
                <a:cs typeface="Malgun Gothic"/>
              </a:rPr>
              <a:t>이유</a:t>
            </a:r>
            <a:r>
              <a:rPr dirty="0" sz="1550" spc="-260" b="1">
                <a:solidFill>
                  <a:srgbClr val="004AAC"/>
                </a:solidFill>
                <a:latin typeface="Arial Narrow"/>
                <a:cs typeface="Arial Narrow"/>
              </a:rPr>
              <a:t>:</a:t>
            </a:r>
            <a:r>
              <a:rPr dirty="0" sz="1550" spc="-125" b="1">
                <a:solidFill>
                  <a:srgbClr val="004AAC"/>
                </a:solidFill>
                <a:latin typeface="Arial Narrow"/>
                <a:cs typeface="Arial Narrow"/>
              </a:rPr>
              <a:t> </a:t>
            </a:r>
            <a:r>
              <a:rPr dirty="0" sz="1550" spc="-365" b="1">
                <a:solidFill>
                  <a:srgbClr val="FF6A00"/>
                </a:solidFill>
                <a:latin typeface="Malgun Gothic"/>
                <a:cs typeface="Malgun Gothic"/>
              </a:rPr>
              <a:t>데이터로</a:t>
            </a:r>
            <a:r>
              <a:rPr dirty="0" sz="1550" spc="-210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FF6A00"/>
                </a:solidFill>
                <a:latin typeface="Malgun Gothic"/>
                <a:cs typeface="Malgun Gothic"/>
              </a:rPr>
              <a:t>증명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하는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365" b="1">
                <a:solidFill>
                  <a:srgbClr val="004AAC"/>
                </a:solidFill>
                <a:latin typeface="Malgun Gothic"/>
                <a:cs typeface="Malgun Gothic"/>
              </a:rPr>
              <a:t>차별화된</a:t>
            </a:r>
            <a:r>
              <a:rPr dirty="0" sz="1550" spc="-210" b="1">
                <a:solidFill>
                  <a:srgbClr val="004AAC"/>
                </a:solidFill>
                <a:latin typeface="Malgun Gothic"/>
                <a:cs typeface="Malgun Gothic"/>
              </a:rPr>
              <a:t> </a:t>
            </a:r>
            <a:r>
              <a:rPr dirty="0" sz="1550" spc="-400" b="1">
                <a:solidFill>
                  <a:srgbClr val="004AAC"/>
                </a:solidFill>
                <a:latin typeface="Malgun Gothic"/>
                <a:cs typeface="Malgun Gothic"/>
              </a:rPr>
              <a:t>가치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21012" y="1329891"/>
            <a:ext cx="51244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 b="1">
                <a:solidFill>
                  <a:srgbClr val="FF6A00"/>
                </a:solidFill>
                <a:latin typeface="Malgun Gothic"/>
                <a:cs typeface="Malgun Gothic"/>
              </a:rPr>
              <a:t>성과</a:t>
            </a:r>
            <a:r>
              <a:rPr dirty="0" sz="1200" spc="-204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00" spc="-330" b="1">
                <a:solidFill>
                  <a:srgbClr val="FF6A00"/>
                </a:solidFill>
                <a:latin typeface="Malgun Gothic"/>
                <a:cs typeface="Malgun Gothic"/>
              </a:rPr>
              <a:t>측정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21012" y="4749365"/>
            <a:ext cx="51244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 b="1">
                <a:solidFill>
                  <a:srgbClr val="333333"/>
                </a:solidFill>
                <a:latin typeface="Malgun Gothic"/>
                <a:cs typeface="Malgun Gothic"/>
              </a:rPr>
              <a:t>단순</a:t>
            </a:r>
            <a:r>
              <a:rPr dirty="0" sz="1200" spc="-204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330" b="1">
                <a:solidFill>
                  <a:srgbClr val="333333"/>
                </a:solidFill>
                <a:latin typeface="Malgun Gothic"/>
                <a:cs typeface="Malgun Gothic"/>
              </a:rPr>
              <a:t>노출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49824" y="3515878"/>
            <a:ext cx="62674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10" b="1">
                <a:solidFill>
                  <a:srgbClr val="FF6A00"/>
                </a:solidFill>
                <a:latin typeface="Malgun Gothic"/>
                <a:cs typeface="Malgun Gothic"/>
              </a:rPr>
              <a:t>데이터</a:t>
            </a:r>
            <a:r>
              <a:rPr dirty="0" sz="1200" spc="-204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00" spc="-330" b="1">
                <a:solidFill>
                  <a:srgbClr val="FF6A00"/>
                </a:solidFill>
                <a:latin typeface="Malgun Gothic"/>
                <a:cs typeface="Malgun Gothic"/>
              </a:rPr>
              <a:t>기반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63649" y="1615641"/>
            <a:ext cx="135890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 b="1">
                <a:solidFill>
                  <a:srgbClr val="333333"/>
                </a:solidFill>
                <a:latin typeface="Malgun Gothic"/>
                <a:cs typeface="Malgun Gothic"/>
              </a:rPr>
              <a:t>좌측</a:t>
            </a:r>
            <a:r>
              <a:rPr dirty="0" sz="1200" spc="-19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220" b="1">
                <a:solidFill>
                  <a:srgbClr val="333333"/>
                </a:solidFill>
                <a:latin typeface="Malgun Gothic"/>
                <a:cs typeface="Malgun Gothic"/>
              </a:rPr>
              <a:t>하단</a:t>
            </a:r>
            <a:r>
              <a:rPr dirty="0" sz="1100" spc="-220" b="1">
                <a:solidFill>
                  <a:srgbClr val="333333"/>
                </a:solidFill>
                <a:latin typeface="Arial Narrow"/>
                <a:cs typeface="Arial Narrow"/>
              </a:rPr>
              <a:t>:</a:t>
            </a:r>
            <a:r>
              <a:rPr dirty="0" sz="1100" spc="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200" spc="-310" b="1">
                <a:solidFill>
                  <a:srgbClr val="333333"/>
                </a:solidFill>
                <a:latin typeface="Malgun Gothic"/>
                <a:cs typeface="Malgun Gothic"/>
              </a:rPr>
              <a:t>경쟁사</a:t>
            </a:r>
            <a:r>
              <a:rPr dirty="0" sz="1200" spc="-18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00" spc="65" b="1">
                <a:solidFill>
                  <a:srgbClr val="333333"/>
                </a:solidFill>
                <a:latin typeface="Arial Narrow"/>
                <a:cs typeface="Arial Narrow"/>
              </a:rPr>
              <a:t>A,</a:t>
            </a:r>
            <a:r>
              <a:rPr dirty="0" sz="1100" b="1">
                <a:solidFill>
                  <a:srgbClr val="333333"/>
                </a:solidFill>
                <a:latin typeface="Arial Narrow"/>
                <a:cs typeface="Arial Narrow"/>
              </a:rPr>
              <a:t> B, </a:t>
            </a:r>
            <a:r>
              <a:rPr dirty="0" sz="1100" spc="40" b="1">
                <a:solidFill>
                  <a:srgbClr val="333333"/>
                </a:solidFill>
                <a:latin typeface="Arial Narrow"/>
                <a:cs typeface="Arial Narrow"/>
              </a:rPr>
              <a:t>C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2004466"/>
            <a:ext cx="15239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492249" y="1880302"/>
            <a:ext cx="864869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90"/>
              </a:spcBef>
            </a:pP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노출에</a:t>
            </a:r>
            <a:r>
              <a:rPr dirty="0" sz="1200" spc="-13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4A5462"/>
                </a:solidFill>
                <a:latin typeface="Malgun Gothic"/>
                <a:cs typeface="Malgun Gothic"/>
              </a:rPr>
              <a:t>집중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매스미디어</a:t>
            </a:r>
            <a:r>
              <a:rPr dirty="0" sz="1200" spc="-12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40">
                <a:solidFill>
                  <a:srgbClr val="4A5462"/>
                </a:solidFill>
                <a:latin typeface="Malgun Gothic"/>
                <a:cs typeface="Malgun Gothic"/>
              </a:rPr>
              <a:t>방식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349" y="2280691"/>
            <a:ext cx="152399" cy="13334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3168649" y="1615641"/>
            <a:ext cx="64706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 b="1">
                <a:solidFill>
                  <a:srgbClr val="333333"/>
                </a:solidFill>
                <a:latin typeface="Malgun Gothic"/>
                <a:cs typeface="Malgun Gothic"/>
              </a:rPr>
              <a:t>우측</a:t>
            </a:r>
            <a:r>
              <a:rPr dirty="0" sz="1200" spc="-19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220" b="1">
                <a:solidFill>
                  <a:srgbClr val="333333"/>
                </a:solidFill>
                <a:latin typeface="Malgun Gothic"/>
                <a:cs typeface="Malgun Gothic"/>
              </a:rPr>
              <a:t>하단</a:t>
            </a:r>
            <a:r>
              <a:rPr dirty="0" sz="1100" spc="-220" b="1">
                <a:solidFill>
                  <a:srgbClr val="333333"/>
                </a:solidFill>
                <a:latin typeface="Arial Narrow"/>
                <a:cs typeface="Arial Narrow"/>
              </a:rPr>
              <a:t>:</a:t>
            </a:r>
            <a:r>
              <a:rPr dirty="0" sz="1100" spc="-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100" spc="-50" b="1">
                <a:solidFill>
                  <a:srgbClr val="333333"/>
                </a:solidFill>
                <a:latin typeface="Arial Narrow"/>
                <a:cs typeface="Arial Narrow"/>
              </a:rPr>
              <a:t>?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1349" y="2004466"/>
            <a:ext cx="152399" cy="15239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3397250" y="1880302"/>
            <a:ext cx="63627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90"/>
              </a:spcBef>
            </a:pP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노출에</a:t>
            </a:r>
            <a:r>
              <a:rPr dirty="0" sz="1200" spc="-13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4A5462"/>
                </a:solidFill>
                <a:latin typeface="Malgun Gothic"/>
                <a:cs typeface="Malgun Gothic"/>
              </a:rPr>
              <a:t>집중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dirty="0" sz="1200" spc="-13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81349" y="2280691"/>
            <a:ext cx="152399" cy="133349"/>
          </a:xfrm>
          <a:prstGeom prst="rect">
            <a:avLst/>
          </a:prstGeom>
        </p:spPr>
      </p:pic>
      <p:sp>
        <p:nvSpPr>
          <p:cNvPr id="31" name="object 31" descr=""/>
          <p:cNvSpPr/>
          <p:nvPr/>
        </p:nvSpPr>
        <p:spPr>
          <a:xfrm>
            <a:off x="1181099" y="2976017"/>
            <a:ext cx="2286000" cy="1809750"/>
          </a:xfrm>
          <a:custGeom>
            <a:avLst/>
            <a:gdLst/>
            <a:ahLst/>
            <a:cxnLst/>
            <a:rect l="l" t="t" r="r" b="b"/>
            <a:pathLst>
              <a:path w="2286000" h="1809750">
                <a:moveTo>
                  <a:pt x="2214803" y="1809749"/>
                </a:moveTo>
                <a:lnTo>
                  <a:pt x="71196" y="1809749"/>
                </a:lnTo>
                <a:lnTo>
                  <a:pt x="66241" y="1809261"/>
                </a:lnTo>
                <a:lnTo>
                  <a:pt x="29705" y="1794126"/>
                </a:lnTo>
                <a:lnTo>
                  <a:pt x="3885" y="1758087"/>
                </a:lnTo>
                <a:lnTo>
                  <a:pt x="0" y="1738552"/>
                </a:lnTo>
                <a:lnTo>
                  <a:pt x="0" y="173354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2214803" y="0"/>
                </a:lnTo>
                <a:lnTo>
                  <a:pt x="2256294" y="15621"/>
                </a:lnTo>
                <a:lnTo>
                  <a:pt x="2282113" y="51661"/>
                </a:lnTo>
                <a:lnTo>
                  <a:pt x="2285999" y="71196"/>
                </a:lnTo>
                <a:lnTo>
                  <a:pt x="2285999" y="1738552"/>
                </a:lnTo>
                <a:lnTo>
                  <a:pt x="2270377" y="1780043"/>
                </a:lnTo>
                <a:lnTo>
                  <a:pt x="2234337" y="1805862"/>
                </a:lnTo>
                <a:lnTo>
                  <a:pt x="2219758" y="1809261"/>
                </a:lnTo>
                <a:lnTo>
                  <a:pt x="2214803" y="180974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263649" y="3044391"/>
            <a:ext cx="64706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 b="1">
                <a:solidFill>
                  <a:srgbClr val="333333"/>
                </a:solidFill>
                <a:latin typeface="Malgun Gothic"/>
                <a:cs typeface="Malgun Gothic"/>
              </a:rPr>
              <a:t>좌측</a:t>
            </a:r>
            <a:r>
              <a:rPr dirty="0" sz="1200" spc="-19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200" spc="-220" b="1">
                <a:solidFill>
                  <a:srgbClr val="333333"/>
                </a:solidFill>
                <a:latin typeface="Malgun Gothic"/>
                <a:cs typeface="Malgun Gothic"/>
              </a:rPr>
              <a:t>상단</a:t>
            </a:r>
            <a:r>
              <a:rPr dirty="0" sz="1100" spc="-220" b="1">
                <a:solidFill>
                  <a:srgbClr val="333333"/>
                </a:solidFill>
                <a:latin typeface="Arial Narrow"/>
                <a:cs typeface="Arial Narrow"/>
              </a:rPr>
              <a:t>:</a:t>
            </a:r>
            <a:r>
              <a:rPr dirty="0" sz="1100" spc="-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100" spc="-50" b="1">
                <a:solidFill>
                  <a:srgbClr val="333333"/>
                </a:solidFill>
                <a:latin typeface="Arial Narrow"/>
                <a:cs typeface="Arial Narrow"/>
              </a:rPr>
              <a:t>?</a:t>
            </a:r>
            <a:endParaRPr sz="1100">
              <a:latin typeface="Arial Narrow"/>
              <a:cs typeface="Arial Narrow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276349" y="3790950"/>
            <a:ext cx="152400" cy="409575"/>
            <a:chOff x="1276349" y="3790950"/>
            <a:chExt cx="152400" cy="409575"/>
          </a:xfrm>
        </p:grpSpPr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349" y="3433217"/>
              <a:ext cx="152399" cy="1523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349" y="3709442"/>
              <a:ext cx="152399" cy="13334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977900" y="3387290"/>
            <a:ext cx="1379220" cy="48069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348615" indent="514350">
              <a:lnSpc>
                <a:spcPct val="70300"/>
              </a:lnSpc>
              <a:spcBef>
                <a:spcPts val="565"/>
              </a:spcBef>
            </a:pPr>
            <a:r>
              <a:rPr dirty="0" sz="1200" spc="-305">
                <a:solidFill>
                  <a:srgbClr val="4A5462"/>
                </a:solidFill>
                <a:latin typeface="Malgun Gothic"/>
                <a:cs typeface="Malgun Gothic"/>
              </a:rPr>
              <a:t>성과</a:t>
            </a:r>
            <a:r>
              <a:rPr dirty="0" sz="1200" spc="-13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4A5462"/>
                </a:solidFill>
                <a:latin typeface="Malgun Gothic"/>
                <a:cs typeface="Malgun Gothic"/>
              </a:rPr>
              <a:t>측정</a:t>
            </a:r>
            <a:r>
              <a:rPr dirty="0" sz="1200" spc="50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20" b="1">
                <a:solidFill>
                  <a:srgbClr val="333333"/>
                </a:solidFill>
                <a:latin typeface="Malgun Gothic"/>
                <a:cs typeface="Malgun Gothic"/>
              </a:rPr>
              <a:t>매스미디어</a:t>
            </a:r>
            <a:endParaRPr sz="1200">
              <a:latin typeface="Malgun Gothic"/>
              <a:cs typeface="Malgun Gothic"/>
            </a:endParaRPr>
          </a:p>
          <a:p>
            <a:pPr marL="526415">
              <a:lnSpc>
                <a:spcPts val="1090"/>
              </a:lnSpc>
            </a:pPr>
            <a:r>
              <a:rPr dirty="0" sz="1200" spc="-310">
                <a:solidFill>
                  <a:srgbClr val="4A5462"/>
                </a:solidFill>
                <a:latin typeface="Malgun Gothic"/>
                <a:cs typeface="Malgun Gothic"/>
              </a:rPr>
              <a:t>매스미디어</a:t>
            </a:r>
            <a:r>
              <a:rPr dirty="0" sz="1200" spc="-12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200" spc="-340">
                <a:solidFill>
                  <a:srgbClr val="4A5462"/>
                </a:solidFill>
                <a:latin typeface="Malgun Gothic"/>
                <a:cs typeface="Malgun Gothic"/>
              </a:rPr>
              <a:t>방식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086099" y="3333749"/>
            <a:ext cx="2286000" cy="1809750"/>
            <a:chOff x="3086099" y="3333749"/>
            <a:chExt cx="2286000" cy="1809750"/>
          </a:xfrm>
        </p:grpSpPr>
        <p:sp>
          <p:nvSpPr>
            <p:cNvPr id="38" name="object 38" descr=""/>
            <p:cNvSpPr/>
            <p:nvPr/>
          </p:nvSpPr>
          <p:spPr>
            <a:xfrm>
              <a:off x="3095624" y="2985541"/>
              <a:ext cx="2266950" cy="1790700"/>
            </a:xfrm>
            <a:custGeom>
              <a:avLst/>
              <a:gdLst/>
              <a:ahLst/>
              <a:cxnLst/>
              <a:rect l="l" t="t" r="r" b="b"/>
              <a:pathLst>
                <a:path w="2266950" h="1790700">
                  <a:moveTo>
                    <a:pt x="2204652" y="1790699"/>
                  </a:moveTo>
                  <a:lnTo>
                    <a:pt x="62297" y="1790699"/>
                  </a:lnTo>
                  <a:lnTo>
                    <a:pt x="57961" y="1790272"/>
                  </a:lnTo>
                  <a:lnTo>
                    <a:pt x="22624" y="1774266"/>
                  </a:lnTo>
                  <a:lnTo>
                    <a:pt x="2135" y="1741326"/>
                  </a:lnTo>
                  <a:lnTo>
                    <a:pt x="0" y="1728402"/>
                  </a:lnTo>
                  <a:lnTo>
                    <a:pt x="0" y="172402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204652" y="0"/>
                  </a:lnTo>
                  <a:lnTo>
                    <a:pt x="2240956" y="13668"/>
                  </a:lnTo>
                  <a:lnTo>
                    <a:pt x="2263549" y="45203"/>
                  </a:lnTo>
                  <a:lnTo>
                    <a:pt x="2266950" y="62297"/>
                  </a:lnTo>
                  <a:lnTo>
                    <a:pt x="2266950" y="1728402"/>
                  </a:lnTo>
                  <a:lnTo>
                    <a:pt x="2253281" y="1764707"/>
                  </a:lnTo>
                  <a:lnTo>
                    <a:pt x="2221744" y="1787299"/>
                  </a:lnTo>
                  <a:lnTo>
                    <a:pt x="2208988" y="1790272"/>
                  </a:lnTo>
                  <a:lnTo>
                    <a:pt x="2204652" y="1790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95624" y="2985541"/>
              <a:ext cx="2266950" cy="1790700"/>
            </a:xfrm>
            <a:custGeom>
              <a:avLst/>
              <a:gdLst/>
              <a:ahLst/>
              <a:cxnLst/>
              <a:rect l="l" t="t" r="r" b="b"/>
              <a:pathLst>
                <a:path w="2266950" h="1790700">
                  <a:moveTo>
                    <a:pt x="0" y="172402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3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200275" y="0"/>
                  </a:lnTo>
                  <a:lnTo>
                    <a:pt x="2204652" y="0"/>
                  </a:lnTo>
                  <a:lnTo>
                    <a:pt x="2208988" y="427"/>
                  </a:lnTo>
                  <a:lnTo>
                    <a:pt x="2213281" y="1281"/>
                  </a:lnTo>
                  <a:lnTo>
                    <a:pt x="2217575" y="2135"/>
                  </a:lnTo>
                  <a:lnTo>
                    <a:pt x="2221744" y="3399"/>
                  </a:lnTo>
                  <a:lnTo>
                    <a:pt x="2225789" y="5075"/>
                  </a:lnTo>
                  <a:lnTo>
                    <a:pt x="2229833" y="6750"/>
                  </a:lnTo>
                  <a:lnTo>
                    <a:pt x="2233676" y="8804"/>
                  </a:lnTo>
                  <a:lnTo>
                    <a:pt x="2237316" y="11236"/>
                  </a:lnTo>
                  <a:lnTo>
                    <a:pt x="2240956" y="13668"/>
                  </a:lnTo>
                  <a:lnTo>
                    <a:pt x="2244325" y="16432"/>
                  </a:lnTo>
                  <a:lnTo>
                    <a:pt x="2247421" y="19528"/>
                  </a:lnTo>
                  <a:lnTo>
                    <a:pt x="2250516" y="22623"/>
                  </a:lnTo>
                  <a:lnTo>
                    <a:pt x="2253281" y="25991"/>
                  </a:lnTo>
                  <a:lnTo>
                    <a:pt x="2255712" y="29631"/>
                  </a:lnTo>
                  <a:lnTo>
                    <a:pt x="2258145" y="33272"/>
                  </a:lnTo>
                  <a:lnTo>
                    <a:pt x="2260199" y="37114"/>
                  </a:lnTo>
                  <a:lnTo>
                    <a:pt x="2261874" y="41159"/>
                  </a:lnTo>
                  <a:lnTo>
                    <a:pt x="2263549" y="45203"/>
                  </a:lnTo>
                  <a:lnTo>
                    <a:pt x="2264814" y="49373"/>
                  </a:lnTo>
                  <a:lnTo>
                    <a:pt x="2265668" y="53667"/>
                  </a:lnTo>
                  <a:lnTo>
                    <a:pt x="2266522" y="57960"/>
                  </a:lnTo>
                  <a:lnTo>
                    <a:pt x="2266950" y="62297"/>
                  </a:lnTo>
                  <a:lnTo>
                    <a:pt x="2266950" y="66674"/>
                  </a:lnTo>
                  <a:lnTo>
                    <a:pt x="2266950" y="1724024"/>
                  </a:lnTo>
                  <a:lnTo>
                    <a:pt x="2266950" y="1728402"/>
                  </a:lnTo>
                  <a:lnTo>
                    <a:pt x="2266522" y="1732738"/>
                  </a:lnTo>
                  <a:lnTo>
                    <a:pt x="2265668" y="1737032"/>
                  </a:lnTo>
                  <a:lnTo>
                    <a:pt x="2264814" y="1741326"/>
                  </a:lnTo>
                  <a:lnTo>
                    <a:pt x="2263549" y="1745495"/>
                  </a:lnTo>
                  <a:lnTo>
                    <a:pt x="2261874" y="1749540"/>
                  </a:lnTo>
                  <a:lnTo>
                    <a:pt x="2260199" y="1753584"/>
                  </a:lnTo>
                  <a:lnTo>
                    <a:pt x="2258145" y="1757426"/>
                  </a:lnTo>
                  <a:lnTo>
                    <a:pt x="2255712" y="1761066"/>
                  </a:lnTo>
                  <a:lnTo>
                    <a:pt x="2253281" y="1764707"/>
                  </a:lnTo>
                  <a:lnTo>
                    <a:pt x="2237316" y="1779462"/>
                  </a:lnTo>
                  <a:lnTo>
                    <a:pt x="2233676" y="1781895"/>
                  </a:lnTo>
                  <a:lnTo>
                    <a:pt x="2229833" y="1783949"/>
                  </a:lnTo>
                  <a:lnTo>
                    <a:pt x="2225789" y="1785623"/>
                  </a:lnTo>
                  <a:lnTo>
                    <a:pt x="2221744" y="1787299"/>
                  </a:lnTo>
                  <a:lnTo>
                    <a:pt x="2217575" y="1788564"/>
                  </a:lnTo>
                  <a:lnTo>
                    <a:pt x="2213281" y="1789418"/>
                  </a:lnTo>
                  <a:lnTo>
                    <a:pt x="2208988" y="1790272"/>
                  </a:lnTo>
                  <a:lnTo>
                    <a:pt x="2204652" y="1790699"/>
                  </a:lnTo>
                  <a:lnTo>
                    <a:pt x="2200275" y="1790699"/>
                  </a:lnTo>
                  <a:lnTo>
                    <a:pt x="66675" y="1790699"/>
                  </a:lnTo>
                  <a:lnTo>
                    <a:pt x="62297" y="1790699"/>
                  </a:lnTo>
                  <a:lnTo>
                    <a:pt x="57961" y="1790272"/>
                  </a:lnTo>
                  <a:lnTo>
                    <a:pt x="53667" y="1789418"/>
                  </a:lnTo>
                  <a:lnTo>
                    <a:pt x="49373" y="1788564"/>
                  </a:lnTo>
                  <a:lnTo>
                    <a:pt x="45204" y="1787299"/>
                  </a:lnTo>
                  <a:lnTo>
                    <a:pt x="41159" y="1785623"/>
                  </a:lnTo>
                  <a:lnTo>
                    <a:pt x="37114" y="1783949"/>
                  </a:lnTo>
                  <a:lnTo>
                    <a:pt x="33272" y="1781895"/>
                  </a:lnTo>
                  <a:lnTo>
                    <a:pt x="29632" y="1779462"/>
                  </a:lnTo>
                  <a:lnTo>
                    <a:pt x="25992" y="1777030"/>
                  </a:lnTo>
                  <a:lnTo>
                    <a:pt x="22624" y="1774266"/>
                  </a:lnTo>
                  <a:lnTo>
                    <a:pt x="19528" y="1771170"/>
                  </a:lnTo>
                  <a:lnTo>
                    <a:pt x="16432" y="1768075"/>
                  </a:lnTo>
                  <a:lnTo>
                    <a:pt x="13668" y="1764707"/>
                  </a:lnTo>
                  <a:lnTo>
                    <a:pt x="11236" y="1761066"/>
                  </a:lnTo>
                  <a:lnTo>
                    <a:pt x="8804" y="1757426"/>
                  </a:lnTo>
                  <a:lnTo>
                    <a:pt x="6750" y="1753584"/>
                  </a:lnTo>
                  <a:lnTo>
                    <a:pt x="5075" y="1749540"/>
                  </a:lnTo>
                  <a:lnTo>
                    <a:pt x="3399" y="1745495"/>
                  </a:lnTo>
                  <a:lnTo>
                    <a:pt x="2135" y="1741326"/>
                  </a:lnTo>
                  <a:lnTo>
                    <a:pt x="1281" y="1737032"/>
                  </a:lnTo>
                  <a:lnTo>
                    <a:pt x="427" y="1732738"/>
                  </a:lnTo>
                  <a:lnTo>
                    <a:pt x="0" y="1728402"/>
                  </a:lnTo>
                  <a:lnTo>
                    <a:pt x="0" y="1724024"/>
                  </a:lnTo>
                  <a:close/>
                </a:path>
              </a:pathLst>
            </a:custGeom>
            <a:ln w="19049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3187699" y="3063441"/>
            <a:ext cx="106489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305" b="1">
                <a:solidFill>
                  <a:srgbClr val="1D40AF"/>
                </a:solidFill>
                <a:latin typeface="Malgun Gothic"/>
                <a:cs typeface="Malgun Gothic"/>
              </a:rPr>
              <a:t>우측</a:t>
            </a:r>
            <a:r>
              <a:rPr dirty="0" sz="1200" spc="-20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200" spc="-229" b="1">
                <a:solidFill>
                  <a:srgbClr val="1D40AF"/>
                </a:solidFill>
                <a:latin typeface="Malgun Gothic"/>
                <a:cs typeface="Malgun Gothic"/>
              </a:rPr>
              <a:t>상단</a:t>
            </a:r>
            <a:r>
              <a:rPr dirty="0" sz="1200" spc="-229" b="1">
                <a:solidFill>
                  <a:srgbClr val="1D40AF"/>
                </a:solidFill>
                <a:latin typeface="Arial Narrow"/>
                <a:cs typeface="Arial Narrow"/>
              </a:rPr>
              <a:t>:</a:t>
            </a:r>
            <a:r>
              <a:rPr dirty="0" sz="1200" spc="-25" b="1">
                <a:solidFill>
                  <a:srgbClr val="1D40AF"/>
                </a:solidFill>
                <a:latin typeface="Arial Narrow"/>
                <a:cs typeface="Arial Narrow"/>
              </a:rPr>
              <a:t> </a:t>
            </a:r>
            <a:r>
              <a:rPr dirty="0" sz="1200" spc="-305" b="1">
                <a:solidFill>
                  <a:srgbClr val="FF6A00"/>
                </a:solidFill>
                <a:latin typeface="Malgun Gothic"/>
                <a:cs typeface="Malgun Gothic"/>
              </a:rPr>
              <a:t>우리</a:t>
            </a:r>
            <a:r>
              <a:rPr dirty="0" sz="1200" spc="-195" b="1">
                <a:solidFill>
                  <a:srgbClr val="FF6A00"/>
                </a:solidFill>
                <a:latin typeface="Malgun Gothic"/>
                <a:cs typeface="Malgun Gothic"/>
              </a:rPr>
              <a:t> </a:t>
            </a:r>
            <a:r>
              <a:rPr dirty="0" sz="1200" spc="-330" b="1">
                <a:solidFill>
                  <a:srgbClr val="FF6A00"/>
                </a:solidFill>
                <a:latin typeface="Malgun Gothic"/>
                <a:cs typeface="Malgun Gothic"/>
              </a:rPr>
              <a:t>회사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200399" y="3810000"/>
            <a:ext cx="1600200" cy="762000"/>
            <a:chOff x="3200399" y="3810000"/>
            <a:chExt cx="1600200" cy="76200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0399" y="3452267"/>
              <a:ext cx="152399" cy="15239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0399" y="3728492"/>
              <a:ext cx="152399" cy="1333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0099" y="4023767"/>
              <a:ext cx="190499" cy="1904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3416300" y="3328102"/>
            <a:ext cx="63627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90"/>
              </a:spcBef>
            </a:pPr>
            <a:r>
              <a:rPr dirty="0" sz="1200" spc="-305">
                <a:solidFill>
                  <a:srgbClr val="1D40AF"/>
                </a:solidFill>
                <a:latin typeface="Malgun Gothic"/>
                <a:cs typeface="Malgun Gothic"/>
              </a:rPr>
              <a:t>성과</a:t>
            </a:r>
            <a:r>
              <a:rPr dirty="0" sz="1200" spc="-13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1D40AF"/>
                </a:solidFill>
                <a:latin typeface="Malgun Gothic"/>
                <a:cs typeface="Malgun Gothic"/>
              </a:rPr>
              <a:t>측정</a:t>
            </a:r>
            <a:r>
              <a:rPr dirty="0" sz="1200" spc="50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200" spc="-310">
                <a:solidFill>
                  <a:srgbClr val="1D40AF"/>
                </a:solidFill>
                <a:latin typeface="Malgun Gothic"/>
                <a:cs typeface="Malgun Gothic"/>
              </a:rPr>
              <a:t>데이터</a:t>
            </a:r>
            <a:r>
              <a:rPr dirty="0" sz="1200" spc="-13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200" spc="-330">
                <a:solidFill>
                  <a:srgbClr val="1D40AF"/>
                </a:solidFill>
                <a:latin typeface="Malgun Gothic"/>
                <a:cs typeface="Malgun Gothic"/>
              </a:rPr>
              <a:t>기반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77862" y="1066576"/>
            <a:ext cx="42862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1120" b="1">
                <a:solidFill>
                  <a:srgbClr val="004AAC"/>
                </a:solidFill>
                <a:latin typeface="Malgun Gothic"/>
                <a:cs typeface="Malgun Gothic"/>
              </a:rPr>
              <a:t>우</a:t>
            </a:r>
            <a:r>
              <a:rPr dirty="0" sz="1050" spc="-204" b="1">
                <a:solidFill>
                  <a:srgbClr val="666666"/>
                </a:solidFill>
                <a:latin typeface="Malgun Gothic"/>
                <a:cs typeface="Malgun Gothic"/>
              </a:rPr>
              <a:t>경</a:t>
            </a:r>
            <a:r>
              <a:rPr dirty="0" sz="1050" spc="-1120" b="1">
                <a:solidFill>
                  <a:srgbClr val="004AAC"/>
                </a:solidFill>
                <a:latin typeface="Malgun Gothic"/>
                <a:cs typeface="Malgun Gothic"/>
              </a:rPr>
              <a:t>리</a:t>
            </a:r>
            <a:r>
              <a:rPr dirty="0" sz="1050" spc="-155" b="1">
                <a:solidFill>
                  <a:srgbClr val="666666"/>
                </a:solidFill>
                <a:latin typeface="Malgun Gothic"/>
                <a:cs typeface="Malgun Gothic"/>
              </a:rPr>
              <a:t>쟁</a:t>
            </a:r>
            <a:r>
              <a:rPr dirty="0" sz="1050" spc="-915" b="1">
                <a:solidFill>
                  <a:srgbClr val="666666"/>
                </a:solidFill>
                <a:latin typeface="Malgun Gothic"/>
                <a:cs typeface="Malgun Gothic"/>
              </a:rPr>
              <a:t>사</a:t>
            </a:r>
            <a:r>
              <a:rPr dirty="0" sz="1050" spc="-155" b="1">
                <a:solidFill>
                  <a:srgbClr val="004AAC"/>
                </a:solidFill>
                <a:latin typeface="Malgun Gothic"/>
                <a:cs typeface="Malgun Gothic"/>
              </a:rPr>
              <a:t>회</a:t>
            </a:r>
            <a:r>
              <a:rPr dirty="0" sz="1050" spc="-1120" b="1">
                <a:solidFill>
                  <a:srgbClr val="004AAC"/>
                </a:solidFill>
                <a:latin typeface="Malgun Gothic"/>
                <a:cs typeface="Malgun Gothic"/>
              </a:rPr>
              <a:t>사</a:t>
            </a:r>
            <a:r>
              <a:rPr dirty="0" sz="950" spc="-650" b="1">
                <a:solidFill>
                  <a:srgbClr val="666666"/>
                </a:solidFill>
                <a:latin typeface="Arial Narrow"/>
                <a:cs typeface="Arial Narrow"/>
              </a:rPr>
              <a:t>C</a:t>
            </a:r>
            <a:r>
              <a:rPr dirty="0" sz="950" spc="-680" b="1">
                <a:solidFill>
                  <a:srgbClr val="666666"/>
                </a:solidFill>
                <a:latin typeface="Arial Narrow"/>
                <a:cs typeface="Arial Narrow"/>
              </a:rPr>
              <a:t>B</a:t>
            </a:r>
            <a:r>
              <a:rPr dirty="0" sz="950" spc="-110" b="1">
                <a:solidFill>
                  <a:srgbClr val="666666"/>
                </a:solidFill>
                <a:latin typeface="Arial Narrow"/>
                <a:cs typeface="Arial Narrow"/>
              </a:rPr>
              <a:t>A</a:t>
            </a:r>
            <a:endParaRPr sz="950">
              <a:latin typeface="Arial Narrow"/>
              <a:cs typeface="Arial Narrow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90700" y="2156866"/>
            <a:ext cx="114299" cy="11429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00199" y="2633116"/>
            <a:ext cx="114299" cy="11429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6450" y="2347366"/>
            <a:ext cx="114299" cy="114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2025-08-23T05:16:09Z</dcterms:created>
  <dcterms:modified xsi:type="dcterms:W3CDTF">2025-08-23T05:16:09Z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LastSaved">
    <vt:filetime>2025-08-23T00:00:00Z</vt:filetime>
  </property>
</Properties>
</file>