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273">
          <p15:clr>
            <a:srgbClr val="A4A3A4"/>
          </p15:clr>
        </p15:guide>
        <p15:guide id="4" orient="horz" pos="2364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hn2VyqQYTPObjphADJz/4WBDE+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0841C9-EBD6-4D1B-8CB5-8A43803D2F4B}">
  <a:tblStyle styleId="{300841C9-EBD6-4D1B-8CB5-8A43803D2F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6E6"/>
          </a:solidFill>
        </a:fill>
      </a:tcStyle>
    </a:band1H>
    <a:band2H>
      <a:tcTxStyle/>
    </a:band2H>
    <a:band1V>
      <a:tcTxStyle/>
      <a:tcStyle>
        <a:fill>
          <a:solidFill>
            <a:srgbClr val="E6E6E6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  <p:guide pos="2273" orient="horz"/>
        <p:guide pos="236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슬라이드">
  <p:cSld name="2_제목 슬라이드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 rot="-5400000">
            <a:off x="11796713" y="6462713"/>
            <a:ext cx="334962" cy="455612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"/>
          <p:cNvSpPr txBox="1"/>
          <p:nvPr/>
        </p:nvSpPr>
        <p:spPr>
          <a:xfrm>
            <a:off x="6708068" y="4149070"/>
            <a:ext cx="515856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TEAM 1조 어벤져스 (팀명)</a:t>
            </a:r>
            <a:endParaRPr/>
          </a:p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김○○, 박○○, 이○○, 최○○, 정○○</a:t>
            </a:r>
            <a:endParaRPr b="1" i="0" sz="20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96047" y="5404807"/>
            <a:ext cx="11199906" cy="377689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※ 양식은 예시로 자유롭게 변경 가능하나, 목차 안에 구성된 내용은 포함되도록 작성(</a:t>
            </a:r>
            <a:r>
              <a:rPr b="1" i="0" lang="ko-KR" sz="1800" u="sng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해당 템플릿 활용 지양</a:t>
            </a:r>
            <a:r>
              <a:rPr b="1" i="0" lang="ko-KR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" y="1579670"/>
            <a:ext cx="12191999" cy="219090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3959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182860" y="1803510"/>
            <a:ext cx="262936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00" u="none" cap="none" strike="noStrik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○○아카데미(훈련기관명)</a:t>
            </a:r>
            <a:endParaRPr b="1" i="0" sz="16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01" y="6348813"/>
            <a:ext cx="1482842" cy="38587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"/>
          <p:cNvSpPr/>
          <p:nvPr/>
        </p:nvSpPr>
        <p:spPr>
          <a:xfrm>
            <a:off x="10859084" y="-40947"/>
            <a:ext cx="8851785" cy="286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MB0000378c3f3d" id="29" name="Google Shape;2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4464" y="6381328"/>
            <a:ext cx="1180238" cy="37574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/>
          <p:nvPr/>
        </p:nvSpPr>
        <p:spPr>
          <a:xfrm>
            <a:off x="5159896" y="2367345"/>
            <a:ext cx="67687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팀 프로젝트 명 (주제)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0" y="-1907"/>
            <a:ext cx="12192000" cy="338554"/>
          </a:xfrm>
          <a:prstGeom prst="rect">
            <a:avLst/>
          </a:prstGeom>
          <a:solidFill>
            <a:srgbClr val="F5DF4D"/>
          </a:solidFill>
          <a:ln>
            <a:noFill/>
          </a:ln>
          <a:effectLst>
            <a:outerShdw blurRad="63500" rotWithShape="0" algn="ctr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rPr>
              <a:t>K-Digital </a:t>
            </a:r>
            <a:r>
              <a:rPr lang="ko-KR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Training</a:t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10067" y="1700808"/>
            <a:ext cx="11971867" cy="1944216"/>
          </a:xfrm>
          <a:prstGeom prst="rect">
            <a:avLst/>
          </a:prstGeom>
          <a:noFill/>
          <a:ln cap="flat" cmpd="sng" w="15875">
            <a:solidFill>
              <a:srgbClr val="939597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0"/>
          <p:cNvSpPr txBox="1"/>
          <p:nvPr/>
        </p:nvSpPr>
        <p:spPr>
          <a:xfrm>
            <a:off x="1211602" y="1388747"/>
            <a:ext cx="8256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LSTM(Long short-term memory)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i.imgur.com/NV7jQ0X.png"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4639" y="2960948"/>
            <a:ext cx="4957365" cy="216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8068" y="2347443"/>
            <a:ext cx="3888315" cy="363784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0"/>
          <p:cNvSpPr txBox="1"/>
          <p:nvPr/>
        </p:nvSpPr>
        <p:spPr>
          <a:xfrm>
            <a:off x="689310" y="126244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0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10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③ 모델 선정 및 분석</a:t>
            </a:r>
            <a:endParaRPr b="1"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156305" y="1889188"/>
            <a:ext cx="3855655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2Layer LSTM : 문단, 질문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코사인 유사도(문서) 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1187979" y="1348636"/>
            <a:ext cx="82563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LSTM(Long short-term memory)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2064" y="2328579"/>
            <a:ext cx="4723224" cy="3612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7979" y="3789040"/>
            <a:ext cx="4723224" cy="181488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/>
        </p:nvSpPr>
        <p:spPr>
          <a:xfrm>
            <a:off x="659339" y="124959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11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11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④ 모델 평가 및 개선</a:t>
            </a:r>
            <a:endParaRPr b="1"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sp>
        <p:nvSpPr>
          <p:cNvPr id="181" name="Google Shape;181;p11"/>
          <p:cNvSpPr txBox="1"/>
          <p:nvPr/>
        </p:nvSpPr>
        <p:spPr>
          <a:xfrm>
            <a:off x="1019436" y="1826691"/>
            <a:ext cx="473566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3Layer LSTM 으로 변경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옵티마이저 조정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 : Adam -&gt;‘rmsprop’로 변경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       &gt;&gt; 학습속도 및 유사도 개선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8544272" y="1161083"/>
            <a:ext cx="204249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※ 별도 첨부 가능</a:t>
            </a:r>
            <a:endParaRPr/>
          </a:p>
        </p:txBody>
      </p:sp>
      <p:pic>
        <p:nvPicPr>
          <p:cNvPr id="188" name="Google Shape;1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496" y="1695713"/>
            <a:ext cx="8861933" cy="44335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12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12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⑤ 시연 동영상</a:t>
            </a:r>
            <a:endParaRPr b="1"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1180914" y="1176366"/>
            <a:ext cx="102076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[자체 평가 의견]은 프로젝트 결과물에 대한 프로젝트 기획 의도와의 부합 정도 및 실무 활용 가능 정도, 달성도, 완성도 등 훈련기관 또는 훈련생의 자체적인 평가 의견과 느낀 점을 작성한다.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1109873" y="2294024"/>
            <a:ext cx="10854779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개인 또는 우리 팀이 잘한 부분과 아쉬운 점을 작성한다.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*  예. 모델 평가 결과, 정확도가 00.00%로 정확도 향상을 위해 모델 추후 개선 필요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605817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13"/>
          <p:cNvCxnSpPr/>
          <p:nvPr/>
        </p:nvCxnSpPr>
        <p:spPr>
          <a:xfrm>
            <a:off x="3683732" y="790307"/>
            <a:ext cx="8204260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2" name="Google Shape;202;p13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1164392" y="313361"/>
            <a:ext cx="23391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1098718" y="3311340"/>
            <a:ext cx="9810663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프로젝트를 수행하면서 느낀 점이나 경험한 성과에 대하여 기재할 수 있으며, 경력 계획 등과 연관시켜 팀별 공통 의견 또는 개인 의견을 자유롭게 작성한다.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1164392" y="313361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작성요령</a:t>
            </a:r>
            <a:endParaRPr/>
          </a:p>
        </p:txBody>
      </p:sp>
      <p:cxnSp>
        <p:nvCxnSpPr>
          <p:cNvPr id="40" name="Google Shape;40;p2"/>
          <p:cNvCxnSpPr/>
          <p:nvPr/>
        </p:nvCxnSpPr>
        <p:spPr>
          <a:xfrm flipH="1" rot="10800000">
            <a:off x="3179676" y="717736"/>
            <a:ext cx="8744320" cy="10402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" name="Google Shape;41;p2"/>
          <p:cNvSpPr txBox="1"/>
          <p:nvPr/>
        </p:nvSpPr>
        <p:spPr>
          <a:xfrm>
            <a:off x="1293829" y="1252628"/>
            <a:ext cx="1063481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본 훈련생 포트폴리오 양식은 대표 프로젝트의 팀 별로 각각 작성하여 제출</a:t>
            </a:r>
            <a:endParaRPr/>
          </a:p>
        </p:txBody>
      </p:sp>
      <p:sp>
        <p:nvSpPr>
          <p:cNvPr id="42" name="Google Shape;42;p2"/>
          <p:cNvSpPr txBox="1"/>
          <p:nvPr/>
        </p:nvSpPr>
        <p:spPr>
          <a:xfrm>
            <a:off x="1293829" y="2163791"/>
            <a:ext cx="10154563" cy="826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수행 과정 및 결과에 대해서는 제공된 목차 및 세부 항목별 작성요령을 참조하여 작성하되, 프로젝트 특성에 따라 기본적인 구성을 유지한 상태에서 제공 양식을 보완하거나 추가하여 작성할 수 있음</a:t>
            </a:r>
            <a:endParaRPr/>
          </a:p>
        </p:txBody>
      </p:sp>
      <p:sp>
        <p:nvSpPr>
          <p:cNvPr id="43" name="Google Shape;43;p2"/>
          <p:cNvSpPr txBox="1"/>
          <p:nvPr/>
        </p:nvSpPr>
        <p:spPr>
          <a:xfrm>
            <a:off x="1293829" y="4669895"/>
            <a:ext cx="8064500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훈련생 포트폴리오에 작성한 내용은 관련 증빙자료를 제출해야 함</a:t>
            </a:r>
            <a:endParaRPr/>
          </a:p>
        </p:txBody>
      </p:sp>
      <p:sp>
        <p:nvSpPr>
          <p:cNvPr id="44" name="Google Shape;44;p2"/>
          <p:cNvSpPr txBox="1"/>
          <p:nvPr/>
        </p:nvSpPr>
        <p:spPr>
          <a:xfrm>
            <a:off x="1293829" y="5450252"/>
            <a:ext cx="6048375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작성 예시 및 작성요령 등은 모두 삭제 후 제출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1293829" y="3416843"/>
            <a:ext cx="10154563" cy="87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[별첨2] 팀별 프로젝트 수행 결과 작성 양식을 대체할 수 있는 훈련생 포트폴리오, 결과보고서 등 다른 문서가 있는 경우 대체하여 제출 가능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762103" y="1226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762103" y="2107274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762103" y="3370929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762103" y="4552134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770357" y="536561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939597">
            <a:alpha val="9803"/>
          </a:srgbClr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5231778" y="0"/>
            <a:ext cx="3961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 txBox="1"/>
          <p:nvPr/>
        </p:nvSpPr>
        <p:spPr>
          <a:xfrm>
            <a:off x="6296549" y="1485945"/>
            <a:ext cx="367306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01. 프로젝트 개요</a:t>
            </a:r>
            <a:endParaRPr b="1" sz="2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6296549" y="2287034"/>
            <a:ext cx="4969212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02. 프로젝트 팀 구성 및 역할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6296549" y="3088123"/>
            <a:ext cx="529324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03. 프로젝트 수행 절차 및 방법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6296549" y="3889212"/>
            <a:ext cx="448004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04. 프로젝트 수행 결과</a:t>
            </a:r>
            <a:endParaRPr/>
          </a:p>
        </p:txBody>
      </p:sp>
      <p:sp>
        <p:nvSpPr>
          <p:cNvPr id="60" name="Google Shape;60;p3"/>
          <p:cNvSpPr txBox="1"/>
          <p:nvPr/>
        </p:nvSpPr>
        <p:spPr>
          <a:xfrm>
            <a:off x="6296549" y="4690301"/>
            <a:ext cx="320501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05. 자체 평가 의견</a:t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1" y="0"/>
            <a:ext cx="5231780" cy="6858000"/>
          </a:xfrm>
          <a:prstGeom prst="rect">
            <a:avLst/>
          </a:prstGeom>
          <a:solidFill>
            <a:srgbClr val="F5DF4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1200772" y="1250152"/>
            <a:ext cx="86049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개요]는 아래와 같은 내용 등으로 구성하여 작성한다.</a:t>
            </a:r>
            <a:endParaRPr/>
          </a:p>
        </p:txBody>
      </p:sp>
      <p:sp>
        <p:nvSpPr>
          <p:cNvPr id="68" name="Google Shape;68;p4"/>
          <p:cNvSpPr txBox="1"/>
          <p:nvPr/>
        </p:nvSpPr>
        <p:spPr>
          <a:xfrm>
            <a:off x="1272024" y="4593778"/>
            <a:ext cx="50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기대 효과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" name="Google Shape;70;p4"/>
          <p:cNvCxnSpPr/>
          <p:nvPr/>
        </p:nvCxnSpPr>
        <p:spPr>
          <a:xfrm>
            <a:off x="3935760" y="790307"/>
            <a:ext cx="795223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4"/>
          <p:cNvSpPr txBox="1"/>
          <p:nvPr/>
        </p:nvSpPr>
        <p:spPr>
          <a:xfrm>
            <a:off x="1164392" y="313361"/>
            <a:ext cx="2185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659396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1272024" y="1916832"/>
            <a:ext cx="50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주제 및 선정 배경(기획의도 등)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1272024" y="2586069"/>
            <a:ext cx="622813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개요(프로젝트 구현 내용, 컨셉, 훈련내용과의 관련성 등)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1272024" y="3255306"/>
            <a:ext cx="50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활용 장비 및 재료(개발 환경 등)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1272024" y="3924543"/>
            <a:ext cx="50400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구조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D9FA0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5"/>
          <p:cNvCxnSpPr/>
          <p:nvPr/>
        </p:nvCxnSpPr>
        <p:spPr>
          <a:xfrm>
            <a:off x="5375920" y="790307"/>
            <a:ext cx="6512072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" name="Google Shape;84;p5"/>
          <p:cNvSpPr txBox="1"/>
          <p:nvPr/>
        </p:nvSpPr>
        <p:spPr>
          <a:xfrm>
            <a:off x="1164392" y="313361"/>
            <a:ext cx="3877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645934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1144591" y="1192822"/>
            <a:ext cx="10207993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팀 구성 및 역할]은 프로젝트를 기본 단위로 작성하며 팀원의 수에 따라 칸을 추가/삭제할 수 있다.</a:t>
            </a:r>
            <a:endParaRPr/>
          </a:p>
        </p:txBody>
      </p:sp>
      <p:sp>
        <p:nvSpPr>
          <p:cNvPr id="87" name="Google Shape;87;p5"/>
          <p:cNvSpPr txBox="1"/>
          <p:nvPr/>
        </p:nvSpPr>
        <p:spPr>
          <a:xfrm>
            <a:off x="1144591" y="1939213"/>
            <a:ext cx="90011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담당 업무 : 훈련생 별로 해당 프로젝트를 진행하면서 주도적으로 참여한 부분을 중심으로 작성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8" name="Google Shape;88;p5"/>
          <p:cNvGraphicFramePr/>
          <p:nvPr/>
        </p:nvGraphicFramePr>
        <p:xfrm>
          <a:off x="1271464" y="2676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{300841C9-EBD6-4D1B-8CB5-8A43803D2F4B}</a:tableStyleId>
              </a:tblPr>
              <a:tblGrid>
                <a:gridCol w="2016225"/>
                <a:gridCol w="1584175"/>
                <a:gridCol w="6048675"/>
              </a:tblGrid>
              <a:tr h="273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훈련생</a:t>
                      </a:r>
                      <a:endParaRPr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역할</a:t>
                      </a:r>
                      <a:endParaRPr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cap="none" strike="noStrike">
                          <a:solidFill>
                            <a:srgbClr val="3A3838"/>
                          </a:solidFill>
                        </a:rPr>
                        <a:t>담당 업무</a:t>
                      </a:r>
                      <a:endParaRPr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김○○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팀장</a:t>
                      </a:r>
                      <a:endParaRPr i="1" sz="16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데이터 정제 및 정규화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서비스 테스팅</a:t>
                      </a:r>
                      <a:endParaRPr i="1" sz="16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박○○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팀원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모바일 플랫폼 구현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외부 데이터 수집</a:t>
                      </a:r>
                      <a:endParaRPr i="1" sz="1600" u="none" cap="none" strike="noStrike">
                        <a:solidFill>
                          <a:srgbClr val="3A3838"/>
                        </a:solidFill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Calibri"/>
                        <a:buNone/>
                      </a:pP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정○○</a:t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1" lang="ko-KR" sz="1600" u="none" cap="none" strike="noStrike">
                          <a:solidFill>
                            <a:srgbClr val="3A383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팀원</a:t>
                      </a:r>
                      <a:endParaRPr/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600" u="none" cap="none" strike="noStrike">
                          <a:solidFill>
                            <a:srgbClr val="3A3838"/>
                          </a:solidFill>
                        </a:rPr>
                        <a:t>서비스 시스템 설계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1" lang="ko-KR" sz="16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6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텍스트 마이닝</a:t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8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1" sz="18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t/>
                      </a:r>
                      <a:endParaRPr b="0" i="1" sz="1600" u="none" cap="none" strike="noStrike">
                        <a:solidFill>
                          <a:srgbClr val="3A383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50" marB="4575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/>
          <p:nvPr/>
        </p:nvSpPr>
        <p:spPr>
          <a:xfrm>
            <a:off x="219014" y="200058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1156215" y="1104856"/>
            <a:ext cx="1039068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수행 절차 및 방법]은 프로젝트의 사전 기획과 프로젝트 수행 및 완료 과정으로 나누어서 작성한다. 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972665" y="2082334"/>
            <a:ext cx="105239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기획 단계에서 도출된 주제와 아이디어를 기반으로 실제 프로젝트를 수행한 세부적인 기간과 활동 내용 작성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6" name="Google Shape;96;p6"/>
          <p:cNvGraphicFramePr/>
          <p:nvPr/>
        </p:nvGraphicFramePr>
        <p:xfrm>
          <a:off x="1062842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{300841C9-EBD6-4D1B-8CB5-8A43803D2F4B}</a:tableStyleId>
              </a:tblPr>
              <a:tblGrid>
                <a:gridCol w="1779350"/>
                <a:gridCol w="2363900"/>
                <a:gridCol w="3824350"/>
                <a:gridCol w="2185525"/>
              </a:tblGrid>
              <a:tr h="396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구분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기간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활동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rgbClr val="3A3838"/>
                          </a:solidFill>
                        </a:rPr>
                        <a:t>비고</a:t>
                      </a:r>
                      <a:endParaRPr b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DF4D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사전 기획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 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프로젝트 기획 및 주제 선정</a:t>
                      </a:r>
                      <a:endParaRPr i="1" sz="1500" u="none" cap="none" strike="noStrike">
                        <a:solidFill>
                          <a:srgbClr val="3A3838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기획안 작성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아이디어 선정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수집</a:t>
                      </a:r>
                      <a:endParaRPr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필요 데이터  및 수집 절차 정의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외부 데이터 수집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협약기업 데이터 협조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전처리</a:t>
                      </a:r>
                      <a:endParaRPr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데이터 정제 및 정규화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76200" lvl="0" marL="17145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모델링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모형 구현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팀별 중간보고 실시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55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서비스 구축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서비스 시스템 설계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b="0" i="1" lang="ko-KR" sz="1500" u="none" cap="none" strike="noStrike">
                          <a:solidFill>
                            <a:srgbClr val="3A3838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모바일 플랫폼 구현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최적화, 오류 수정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Calibri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총 개발기간</a:t>
                      </a:r>
                      <a:endParaRPr b="1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2475" marB="42475" marR="84925" marL="849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b="1" lang="ko-KR" sz="15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▶ </a:t>
                      </a: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O/O(월) ~ O/O(금)(총 7주)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1500"/>
                        <a:buFont typeface="Arial"/>
                        <a:buNone/>
                      </a:pPr>
                      <a:r>
                        <a:rPr i="1" lang="ko-KR" sz="1500" u="none" cap="none" strike="noStrike">
                          <a:solidFill>
                            <a:srgbClr val="3A3838"/>
                          </a:solidFill>
                        </a:rPr>
                        <a:t>-</a:t>
                      </a:r>
                      <a:endParaRPr b="0" i="1" sz="1500" u="none" cap="none" strike="noStrike">
                        <a:solidFill>
                          <a:srgbClr val="3A3838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925" marB="0" marR="3925" marL="33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7" name="Google Shape;97;p6"/>
          <p:cNvSpPr txBox="1"/>
          <p:nvPr/>
        </p:nvSpPr>
        <p:spPr>
          <a:xfrm>
            <a:off x="659396" y="1052736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1164392" y="313361"/>
            <a:ext cx="418576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/>
          </a:p>
        </p:txBody>
      </p:sp>
      <p:cxnSp>
        <p:nvCxnSpPr>
          <p:cNvPr id="100" name="Google Shape;100;p6"/>
          <p:cNvCxnSpPr/>
          <p:nvPr/>
        </p:nvCxnSpPr>
        <p:spPr>
          <a:xfrm>
            <a:off x="5642243" y="790307"/>
            <a:ext cx="6008016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6"/>
          <p:cNvSpPr txBox="1"/>
          <p:nvPr/>
        </p:nvSpPr>
        <p:spPr>
          <a:xfrm>
            <a:off x="987794" y="1596796"/>
            <a:ext cx="9886629" cy="41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 수행 절차를 도식화하여 제시하거나, 더 효과적으로 전달하는 방법 등이 있다면 수정하여 작성 가능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1345976" y="1873565"/>
            <a:ext cx="9502552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예시는 하나의 사례로 간단하게 제시한 것이므로 프로젝트의 성격에 따라 보다 자세하게 기록하며, 결과를 서술하는 과정에서는 활용된 기술(구현 방법), 핵심기능, 검증 결과* 등을 상세히 기재한다.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* 예. 빅데이터 직종의 경우 정확도 등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cxnSp>
        <p:nvCxnSpPr>
          <p:cNvPr id="110" name="Google Shape;110;p7"/>
          <p:cNvCxnSpPr/>
          <p:nvPr/>
        </p:nvCxnSpPr>
        <p:spPr>
          <a:xfrm flipH="1" rot="10800000">
            <a:off x="4151784" y="790307"/>
            <a:ext cx="7736208" cy="108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7"/>
          <p:cNvSpPr txBox="1"/>
          <p:nvPr/>
        </p:nvSpPr>
        <p:spPr>
          <a:xfrm>
            <a:off x="654398" y="1160748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1235460" y="1294765"/>
            <a:ext cx="88512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[프로젝트 수행 결과]는 프로젝트 결과물이 도출된 과정을 세부적으로 기록</a:t>
            </a:r>
            <a:endParaRPr b="1"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1345976" y="3210743"/>
            <a:ext cx="97905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프로젝트의 결과는 그 과정이 잘 드러날 수 있도록 가공 과정부터 활용까지 전체적인 프로세스를 확인할 수 있도록 단계별로 작성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   * 첨부 자료 예시: 결과물 사진, 시연 동영상 등 프로젝트의 우수성이 드러날 수 있는 자료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1127472" y="1294309"/>
            <a:ext cx="7416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학습 데이터 소개 (Train/dev set)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8"/>
          <p:cNvSpPr txBox="1"/>
          <p:nvPr/>
        </p:nvSpPr>
        <p:spPr>
          <a:xfrm>
            <a:off x="5503505" y="1731202"/>
            <a:ext cx="622051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Tokenizing : Okt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Regular Expression : 불용어가 많아 필수 한글, 영어, 숫자만 추출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Embedding : 단어 임베딩(Glove) – 단어 사이 문맥상 유사성 이해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Vocabulary </a:t>
            </a:r>
            <a:endParaRPr/>
          </a:p>
        </p:txBody>
      </p:sp>
      <p:sp>
        <p:nvSpPr>
          <p:cNvPr id="121" name="Google Shape;121;p8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① 탐색적 분석 및 전처리</a:t>
            </a:r>
            <a:endParaRPr b="1"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664" y="3434773"/>
            <a:ext cx="4110349" cy="247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8863" y="3460757"/>
            <a:ext cx="2045691" cy="2318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0930" y="3440224"/>
            <a:ext cx="2128143" cy="1252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70718" y="4254008"/>
            <a:ext cx="1816710" cy="2007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585237" y="3875653"/>
            <a:ext cx="2173901" cy="163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610150" y="1163563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" name="Google Shape;128;p8"/>
          <p:cNvCxnSpPr/>
          <p:nvPr/>
        </p:nvCxnSpPr>
        <p:spPr>
          <a:xfrm flipH="1" rot="10800000">
            <a:off x="4259796" y="980729"/>
            <a:ext cx="7628196" cy="19843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8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  <p:sp>
        <p:nvSpPr>
          <p:cNvPr id="131" name="Google Shape;131;p8"/>
          <p:cNvSpPr txBox="1"/>
          <p:nvPr/>
        </p:nvSpPr>
        <p:spPr>
          <a:xfrm>
            <a:off x="942261" y="1731202"/>
            <a:ext cx="3846331" cy="1152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LG CNS KORQUAD 질의응답 형식</a:t>
            </a:r>
            <a:endParaRPr sz="16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·  Context : 10,645개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 ·  QA 쌍 : 66,181개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gradFill>
          <a:gsLst>
            <a:gs pos="0">
              <a:srgbClr val="F5DF4D"/>
            </a:gs>
            <a:gs pos="44000">
              <a:srgbClr val="F5E15E">
                <a:alpha val="69803"/>
              </a:srgbClr>
            </a:gs>
            <a:gs pos="71000">
              <a:srgbClr val="939597">
                <a:alpha val="69803"/>
              </a:srgbClr>
            </a:gs>
            <a:gs pos="100000">
              <a:srgbClr val="939597"/>
            </a:gs>
          </a:gsLst>
          <a:lin ang="27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/>
          <p:nvPr/>
        </p:nvSpPr>
        <p:spPr>
          <a:xfrm>
            <a:off x="227348" y="191995"/>
            <a:ext cx="11737304" cy="6408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1187979" y="1360510"/>
            <a:ext cx="8256393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LSTM(Long short-term memory)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9"/>
          <p:cNvGrpSpPr/>
          <p:nvPr/>
        </p:nvGrpSpPr>
        <p:grpSpPr>
          <a:xfrm>
            <a:off x="3503715" y="2713372"/>
            <a:ext cx="5035964" cy="3631951"/>
            <a:chOff x="648075" y="0"/>
            <a:chExt cx="5035964" cy="3631951"/>
          </a:xfrm>
        </p:grpSpPr>
        <p:sp>
          <p:nvSpPr>
            <p:cNvPr id="139" name="Google Shape;139;p9"/>
            <p:cNvSpPr/>
            <p:nvPr/>
          </p:nvSpPr>
          <p:spPr>
            <a:xfrm>
              <a:off x="2404255" y="0"/>
              <a:ext cx="1748155" cy="1748421"/>
            </a:xfrm>
            <a:custGeom>
              <a:rect b="b" l="l" r="r" t="t"/>
              <a:pathLst>
                <a:path extrusionOk="0" h="120000" w="120000">
                  <a:moveTo>
                    <a:pt x="8412" y="60000"/>
                  </a:moveTo>
                  <a:lnTo>
                    <a:pt x="8412" y="60000"/>
                  </a:lnTo>
                  <a:cubicBezTo>
                    <a:pt x="8412" y="32962"/>
                    <a:pt x="29287" y="10511"/>
                    <a:pt x="56253" y="8547"/>
                  </a:cubicBezTo>
                  <a:cubicBezTo>
                    <a:pt x="83219" y="6583"/>
                    <a:pt x="107126" y="25773"/>
                    <a:pt x="111044" y="52526"/>
                  </a:cubicBezTo>
                  <a:cubicBezTo>
                    <a:pt x="114961" y="79279"/>
                    <a:pt x="97559" y="104517"/>
                    <a:pt x="71162" y="110367"/>
                  </a:cubicBezTo>
                  <a:lnTo>
                    <a:pt x="70593" y="118429"/>
                  </a:lnTo>
                  <a:lnTo>
                    <a:pt x="56830" y="104890"/>
                  </a:lnTo>
                  <a:lnTo>
                    <a:pt x="72706" y="88508"/>
                  </a:lnTo>
                  <a:lnTo>
                    <a:pt x="72145" y="96445"/>
                  </a:lnTo>
                  <a:cubicBezTo>
                    <a:pt x="90761" y="90240"/>
                    <a:pt x="101708" y="70999"/>
                    <a:pt x="97532" y="51824"/>
                  </a:cubicBezTo>
                  <a:cubicBezTo>
                    <a:pt x="93356" y="32649"/>
                    <a:pt x="75399" y="19705"/>
                    <a:pt x="55889" y="21805"/>
                  </a:cubicBezTo>
                  <a:cubicBezTo>
                    <a:pt x="36379" y="23906"/>
                    <a:pt x="21588" y="40375"/>
                    <a:pt x="21588" y="6000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9"/>
            <p:cNvSpPr txBox="1"/>
            <p:nvPr/>
          </p:nvSpPr>
          <p:spPr>
            <a:xfrm>
              <a:off x="648075" y="405277"/>
              <a:ext cx="2758754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문단과 질의간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유사도 측정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(모델 학습)</a:t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918711" y="1004597"/>
              <a:ext cx="1748155" cy="1748421"/>
            </a:xfrm>
            <a:custGeom>
              <a:rect b="b" l="l" r="r" t="t"/>
              <a:pathLst>
                <a:path extrusionOk="0" h="120000" w="120000">
                  <a:moveTo>
                    <a:pt x="96481" y="23524"/>
                  </a:moveTo>
                  <a:lnTo>
                    <a:pt x="87165" y="32840"/>
                  </a:lnTo>
                  <a:lnTo>
                    <a:pt x="87165" y="32840"/>
                  </a:lnTo>
                  <a:cubicBezTo>
                    <a:pt x="75945" y="21617"/>
                    <a:pt x="58981" y="18448"/>
                    <a:pt x="44467" y="24866"/>
                  </a:cubicBezTo>
                  <a:cubicBezTo>
                    <a:pt x="29954" y="31283"/>
                    <a:pt x="20881" y="45964"/>
                    <a:pt x="21631" y="61816"/>
                  </a:cubicBezTo>
                  <a:cubicBezTo>
                    <a:pt x="22381" y="77668"/>
                    <a:pt x="32801" y="91427"/>
                    <a:pt x="47855" y="96445"/>
                  </a:cubicBezTo>
                  <a:lnTo>
                    <a:pt x="47294" y="88508"/>
                  </a:lnTo>
                  <a:lnTo>
                    <a:pt x="63170" y="104890"/>
                  </a:lnTo>
                  <a:lnTo>
                    <a:pt x="49407" y="118429"/>
                  </a:lnTo>
                  <a:lnTo>
                    <a:pt x="48838" y="110367"/>
                  </a:lnTo>
                  <a:lnTo>
                    <a:pt x="48838" y="110367"/>
                  </a:lnTo>
                  <a:cubicBezTo>
                    <a:pt x="27395" y="105615"/>
                    <a:pt x="11311" y="87806"/>
                    <a:pt x="8761" y="65990"/>
                  </a:cubicBezTo>
                  <a:cubicBezTo>
                    <a:pt x="6211" y="44174"/>
                    <a:pt x="17753" y="23136"/>
                    <a:pt x="37522" y="13566"/>
                  </a:cubicBezTo>
                  <a:cubicBezTo>
                    <a:pt x="57291" y="3995"/>
                    <a:pt x="80952" y="7992"/>
                    <a:pt x="96481" y="23524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9"/>
            <p:cNvSpPr txBox="1"/>
            <p:nvPr/>
          </p:nvSpPr>
          <p:spPr>
            <a:xfrm>
              <a:off x="2307081" y="1641642"/>
              <a:ext cx="971416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신규 질문 입력</a:t>
              </a:r>
              <a:endParaRPr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528678" y="2129413"/>
              <a:ext cx="1501936" cy="1502538"/>
            </a:xfrm>
            <a:prstGeom prst="blockArc">
              <a:avLst>
                <a:gd fmla="val 13500000" name="adj1"/>
                <a:gd fmla="val 10800000" name="adj2"/>
                <a:gd fmla="val 12740" name="adj3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9"/>
            <p:cNvSpPr txBox="1"/>
            <p:nvPr/>
          </p:nvSpPr>
          <p:spPr>
            <a:xfrm>
              <a:off x="3600400" y="2808310"/>
              <a:ext cx="2083639" cy="485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유사도 측정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490"/>
                </a:spcBef>
                <a:spcAft>
                  <a:spcPts val="0"/>
                </a:spcAft>
                <a:buNone/>
              </a:pPr>
              <a:r>
                <a:rPr lang="ko-KR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(해당 문단 제시)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9"/>
          <p:cNvSpPr txBox="1"/>
          <p:nvPr/>
        </p:nvSpPr>
        <p:spPr>
          <a:xfrm>
            <a:off x="659339" y="1261470"/>
            <a:ext cx="50405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D0CECE"/>
                </a:solidFill>
                <a:latin typeface="Arial"/>
                <a:ea typeface="Arial"/>
                <a:cs typeface="Arial"/>
                <a:sym typeface="Arial"/>
              </a:rPr>
              <a:t>▶</a:t>
            </a:r>
            <a:endParaRPr b="1" sz="2800">
              <a:solidFill>
                <a:srgbClr val="D0CE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9"/>
          <p:cNvCxnSpPr/>
          <p:nvPr/>
        </p:nvCxnSpPr>
        <p:spPr>
          <a:xfrm flipH="1" rot="10800000">
            <a:off x="3719736" y="980728"/>
            <a:ext cx="8168256" cy="21249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0" name="Google Shape;150;p9"/>
          <p:cNvSpPr txBox="1"/>
          <p:nvPr/>
        </p:nvSpPr>
        <p:spPr>
          <a:xfrm>
            <a:off x="983374" y="1866708"/>
            <a:ext cx="8605014" cy="7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600"/>
              <a:buFont typeface="Calibri"/>
              <a:buChar char="-"/>
            </a:pPr>
            <a:r>
              <a:rPr lang="ko-KR" sz="16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피드백 루프를 순환하면서 주어진 입력에 관한 신경망 출력을 방지하기 위해 고안된 순환 신경망 (RNN: Recurrent Neural Network) </a:t>
            </a:r>
            <a:endParaRPr/>
          </a:p>
        </p:txBody>
      </p:sp>
      <p:sp>
        <p:nvSpPr>
          <p:cNvPr id="151" name="Google Shape;151;p9"/>
          <p:cNvSpPr txBox="1"/>
          <p:nvPr/>
        </p:nvSpPr>
        <p:spPr>
          <a:xfrm>
            <a:off x="1177325" y="821622"/>
            <a:ext cx="27929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결과 제시 ② 모델 개요</a:t>
            </a:r>
            <a:endParaRPr b="1" sz="14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255958" y="197876"/>
            <a:ext cx="116046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r>
              <a:rPr b="1" lang="ko-KR" sz="4000">
                <a:solidFill>
                  <a:srgbClr val="44556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4000">
              <a:solidFill>
                <a:srgbClr val="4455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164392" y="313361"/>
            <a:ext cx="29546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프로젝트 수행 결과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김당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E431E"/>
      </a:accent1>
      <a:accent2>
        <a:srgbClr val="E41A0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2014-04-29T00:37:20Z</dcterms:created>
  <dc:creator>김다은</dc:creator>
</cp:coreProperties>
</file>