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2" r:id="rId3"/>
    <p:sldId id="354" r:id="rId4"/>
    <p:sldId id="343" r:id="rId5"/>
    <p:sldId id="348" r:id="rId6"/>
    <p:sldId id="322" r:id="rId7"/>
    <p:sldId id="323" r:id="rId8"/>
    <p:sldId id="326" r:id="rId9"/>
    <p:sldId id="324" r:id="rId10"/>
    <p:sldId id="349" r:id="rId11"/>
    <p:sldId id="325" r:id="rId12"/>
    <p:sldId id="350" r:id="rId13"/>
    <p:sldId id="329" r:id="rId14"/>
    <p:sldId id="331" r:id="rId15"/>
    <p:sldId id="334" r:id="rId16"/>
    <p:sldId id="335" r:id="rId17"/>
    <p:sldId id="336" r:id="rId18"/>
    <p:sldId id="301" r:id="rId19"/>
    <p:sldId id="305" r:id="rId20"/>
    <p:sldId id="306" r:id="rId21"/>
    <p:sldId id="35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5:43:1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12948 8954 0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2023-01-23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Overview of Programming</a:t>
            </a:r>
            <a:endParaRPr lang="en-US" sz="8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457E2D-5B63-8D64-B1FA-0F9B1B469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61"/>
            <a:ext cx="9126760" cy="53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127124"/>
            <a:ext cx="4600575" cy="4367667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Central Processing Unit (CPU)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4605" y="939800"/>
            <a:ext cx="5127623" cy="541745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Does most of the work in executing a program</a:t>
            </a:r>
          </a:p>
          <a:p>
            <a:pPr eaLnBrk="1" hangingPunct="1"/>
            <a:r>
              <a:rPr lang="en-US" dirty="0"/>
              <a:t>The CPU inside a PC is usually the microprocessor</a:t>
            </a:r>
          </a:p>
          <a:p>
            <a:pPr eaLnBrk="1" hangingPunct="1"/>
            <a:r>
              <a:rPr lang="en-US" dirty="0"/>
              <a:t>3 main parts: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Control Unit: </a:t>
            </a:r>
            <a:r>
              <a:rPr lang="en-US" sz="2400" dirty="0"/>
              <a:t>Fetch instructions from main memory and put them in the instruction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ALU (Arithmetic Logic Unit): </a:t>
            </a:r>
            <a:r>
              <a:rPr lang="en-US" sz="2400" dirty="0"/>
              <a:t>Execute arithmetic and logical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Registers</a:t>
            </a:r>
            <a:r>
              <a:rPr lang="en-US" dirty="0"/>
              <a:t>: </a:t>
            </a:r>
            <a:r>
              <a:rPr lang="en-US" sz="2400" dirty="0"/>
              <a:t>Temporarily store instructions or data fetched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6873" y="5682115"/>
            <a:ext cx="2699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606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r>
              <a:rPr lang="en-US" sz="3200" b="1" dirty="0"/>
              <a:t>Two Types:</a:t>
            </a:r>
          </a:p>
          <a:p>
            <a:pPr lvl="1"/>
            <a:r>
              <a:rPr lang="en-US" b="1" dirty="0"/>
              <a:t>Operating System (OS): </a:t>
            </a:r>
            <a:r>
              <a:rPr lang="en-US" dirty="0"/>
              <a:t>Software that controls interaction of user and computer hardware and that manages allocation of computer resources.</a:t>
            </a:r>
          </a:p>
          <a:p>
            <a:pPr lvl="1"/>
            <a:r>
              <a:rPr lang="en-US" b="1" dirty="0"/>
              <a:t>Application Software: </a:t>
            </a:r>
            <a:r>
              <a:rPr lang="en-US" dirty="0"/>
              <a:t>Software used for a specific task such as word processing, accounting, or database management.</a:t>
            </a:r>
          </a:p>
          <a:p>
            <a:r>
              <a:rPr lang="en-US" dirty="0"/>
              <a:t>A software is a collection of related </a:t>
            </a:r>
            <a:r>
              <a:rPr lang="en-US" dirty="0">
                <a:solidFill>
                  <a:srgbClr val="FF0000"/>
                </a:solidFill>
              </a:rPr>
              <a:t>programs</a:t>
            </a:r>
            <a:r>
              <a:rPr lang="en-US" dirty="0"/>
              <a:t> and associated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files.</a:t>
            </a:r>
          </a:p>
          <a:p>
            <a:r>
              <a:rPr lang="en-US" dirty="0"/>
              <a:t>A </a:t>
            </a:r>
            <a:r>
              <a:rPr lang="en-US" b="1" dirty="0"/>
              <a:t>program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sequence of instructions </a:t>
            </a:r>
            <a:r>
              <a:rPr lang="en-US" dirty="0"/>
              <a:t>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21311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Writing Computer Program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144000" cy="52371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Computer needs our instructions in order to solve any problem. It can’t solve any problem by itself.</a:t>
            </a:r>
          </a:p>
          <a:p>
            <a:r>
              <a:rPr lang="en-US" b="1" i="1" dirty="0"/>
              <a:t>Programming </a:t>
            </a:r>
            <a:r>
              <a:rPr lang="en-US" dirty="0"/>
              <a:t>is the task of </a:t>
            </a:r>
            <a:r>
              <a:rPr lang="en-US" dirty="0">
                <a:solidFill>
                  <a:srgbClr val="FF0000"/>
                </a:solidFill>
              </a:rPr>
              <a:t>writing a sequence of instructions </a:t>
            </a:r>
            <a:r>
              <a:rPr lang="en-US" dirty="0"/>
              <a:t>for a computer to do something for you.</a:t>
            </a:r>
          </a:p>
          <a:p>
            <a:pPr lvl="1"/>
            <a:r>
              <a:rPr lang="en-US" b="1" dirty="0"/>
              <a:t>Programmer</a:t>
            </a:r>
            <a:r>
              <a:rPr lang="en-US" dirty="0"/>
              <a:t>: who writes program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: who runs program, gives input to it, and sees its output</a:t>
            </a:r>
          </a:p>
          <a:p>
            <a:r>
              <a:rPr lang="en-US" dirty="0"/>
              <a:t>But Computer doesn’t understand anything other than 0 and 1 (binary numbers).</a:t>
            </a:r>
          </a:p>
          <a:p>
            <a:r>
              <a:rPr lang="en-US" dirty="0"/>
              <a:t>So we have to either (</a:t>
            </a:r>
            <a:r>
              <a:rPr lang="en-US" dirty="0" err="1"/>
              <a:t>i</a:t>
            </a:r>
            <a:r>
              <a:rPr lang="en-US" dirty="0"/>
              <a:t>) learn computer’s own language (</a:t>
            </a:r>
            <a:r>
              <a:rPr lang="en-US" dirty="0">
                <a:solidFill>
                  <a:srgbClr val="FF0000"/>
                </a:solidFill>
              </a:rPr>
              <a:t>machine language</a:t>
            </a:r>
            <a:r>
              <a:rPr lang="en-US" dirty="0"/>
              <a:t>) and then instruct it in that language or (ii) learn a programming language which is easier for humans to understand, write instructions in that language, and then </a:t>
            </a:r>
            <a:r>
              <a:rPr lang="en-US" dirty="0">
                <a:solidFill>
                  <a:srgbClr val="FF0000"/>
                </a:solidFill>
              </a:rPr>
              <a:t>translate</a:t>
            </a:r>
            <a:r>
              <a:rPr lang="en-US" dirty="0"/>
              <a:t> (</a:t>
            </a:r>
            <a:r>
              <a:rPr lang="en-US" b="1" i="1" dirty="0"/>
              <a:t>compile</a:t>
            </a:r>
            <a:r>
              <a:rPr lang="en-US" dirty="0"/>
              <a:t>) the resulting program into a sequence of machine understandable (binary) instructions. </a:t>
            </a:r>
          </a:p>
          <a:p>
            <a:endParaRPr lang="en-US" dirty="0"/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2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Hierarchies of Programming Languages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" y="939800"/>
            <a:ext cx="9245600" cy="5237163"/>
          </a:xfrm>
        </p:spPr>
        <p:txBody>
          <a:bodyPr>
            <a:noAutofit/>
          </a:bodyPr>
          <a:lstStyle/>
          <a:p>
            <a:r>
              <a:rPr lang="en-US" sz="2400" b="1" dirty="0"/>
              <a:t>Machine Language (low level):</a:t>
            </a:r>
          </a:p>
          <a:p>
            <a:pPr marL="0" indent="0">
              <a:buNone/>
            </a:pPr>
            <a:r>
              <a:rPr lang="en-US" sz="2400" dirty="0"/>
              <a:t>– Binary codes understood by a specific CPU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Assembly Language (mid level):</a:t>
            </a:r>
          </a:p>
          <a:p>
            <a:pPr marL="0" indent="0">
              <a:buNone/>
            </a:pPr>
            <a:r>
              <a:rPr lang="en-US" sz="2400" dirty="0"/>
              <a:t>– Mnemonic codes that correspond to machine language instructions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High-level language: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– Machine-independent programming language. Combines arithmetic expressions and English symbols. Easier to understand for humans.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61280" y="32234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920" y="321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91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Machine Language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The only language that the processor actually 'understands’</a:t>
            </a:r>
          </a:p>
          <a:p>
            <a:pPr eaLnBrk="1" hangingPunct="1"/>
            <a:r>
              <a:rPr lang="en-US" sz="2400" dirty="0"/>
              <a:t>Consists of binary codes: 0 and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Example: 	00010101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			11010001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			01001100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			10011001</a:t>
            </a:r>
          </a:p>
          <a:p>
            <a:pPr eaLnBrk="1" hangingPunct="1"/>
            <a:r>
              <a:rPr lang="en-US" sz="2400" dirty="0"/>
              <a:t>Each of the lines above corresponds to a specific task to be done by the </a:t>
            </a:r>
            <a:r>
              <a:rPr lang="en-US" sz="2400" i="1" dirty="0"/>
              <a:t>processor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Programming in machine code is </a:t>
            </a:r>
            <a:r>
              <a:rPr lang="en-US" sz="2400" dirty="0">
                <a:solidFill>
                  <a:srgbClr val="FF0000"/>
                </a:solidFill>
              </a:rPr>
              <a:t>difficult</a:t>
            </a:r>
            <a:r>
              <a:rPr lang="en-US" sz="2400" dirty="0"/>
              <a:t> and slow since it is difficult to memorize all the instructions.</a:t>
            </a:r>
          </a:p>
          <a:p>
            <a:pPr eaLnBrk="1" hangingPunct="1"/>
            <a:r>
              <a:rPr lang="en-US" sz="2400" dirty="0"/>
              <a:t>Mistakes can happen very easily. 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Processor and Architecture dependent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724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Assembly Language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Enables machine code to be </a:t>
            </a:r>
            <a:r>
              <a:rPr lang="en-US" sz="2400" b="1" i="1" dirty="0"/>
              <a:t>represented </a:t>
            </a:r>
            <a:r>
              <a:rPr lang="en-US" sz="2400" dirty="0"/>
              <a:t>in words and numbers.</a:t>
            </a:r>
          </a:p>
          <a:p>
            <a:pPr eaLnBrk="1" hangingPunct="1"/>
            <a:r>
              <a:rPr lang="en-US" sz="2400" dirty="0"/>
              <a:t>Example of a program in </a:t>
            </a:r>
            <a:r>
              <a:rPr lang="en-US" sz="2400" b="1" i="1" dirty="0"/>
              <a:t>assembly language</a:t>
            </a:r>
            <a:r>
              <a:rPr lang="en-US" sz="24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	</a:t>
            </a:r>
            <a:r>
              <a:rPr lang="en-US" sz="1600" dirty="0"/>
              <a:t>	</a:t>
            </a:r>
            <a:r>
              <a:rPr lang="en-US" sz="1800" dirty="0"/>
              <a:t>LOAD A, 9999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/>
              <a:t>		LOAD B, 8282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/>
              <a:t>		MOV C,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/>
              <a:t>		DIV A, 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/>
              <a:t>	</a:t>
            </a:r>
            <a:r>
              <a:rPr lang="en-US" sz="2400" dirty="0"/>
              <a:t>Easier to understand and memorize (called </a:t>
            </a:r>
            <a:r>
              <a:rPr lang="en-US" sz="2400" b="1" i="1" dirty="0"/>
              <a:t>Mnemonics</a:t>
            </a:r>
            <a:r>
              <a:rPr lang="en-US" sz="2400" dirty="0"/>
              <a:t>), compared to </a:t>
            </a:r>
            <a:r>
              <a:rPr lang="en-US" sz="2400" b="1" dirty="0"/>
              <a:t>machine code </a:t>
            </a:r>
            <a:r>
              <a:rPr lang="en-US" sz="2400" dirty="0"/>
              <a:t>but still quite difficult to use.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Processor and Architecture dependent</a:t>
            </a:r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086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High-Level Language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91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Use more English words. They try to resemble English sentences. Therefore, it is easier to program in these languages.</a:t>
            </a:r>
          </a:p>
          <a:p>
            <a:pPr eaLnBrk="1" hangingPunct="1"/>
            <a:r>
              <a:rPr lang="en-US" sz="2400" dirty="0"/>
              <a:t>The programming structure is </a:t>
            </a:r>
            <a:r>
              <a:rPr lang="en-US" sz="2400" b="1" dirty="0"/>
              <a:t>problem oriented </a:t>
            </a:r>
            <a:r>
              <a:rPr lang="en-US" sz="2400" dirty="0"/>
              <a:t>- does not need to know how the computer actually </a:t>
            </a:r>
            <a:r>
              <a:rPr lang="en-US" sz="2400" b="1" i="1" dirty="0"/>
              <a:t>executes </a:t>
            </a:r>
            <a:r>
              <a:rPr lang="en-US" sz="2400" dirty="0"/>
              <a:t>the instructions.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Processor </a:t>
            </a:r>
            <a:r>
              <a:rPr lang="en-US" sz="2400" b="1" dirty="0">
                <a:solidFill>
                  <a:srgbClr val="FF0000"/>
                </a:solidFill>
              </a:rPr>
              <a:t>independent </a:t>
            </a:r>
            <a:r>
              <a:rPr lang="en-US" sz="2400" dirty="0"/>
              <a:t>- the same code can be run on different processors.</a:t>
            </a:r>
          </a:p>
          <a:p>
            <a:pPr eaLnBrk="1" hangingPunct="1"/>
            <a:r>
              <a:rPr lang="en-US" sz="2400" dirty="0"/>
              <a:t>Examples of High-Level Languages: </a:t>
            </a:r>
            <a:r>
              <a:rPr lang="en-US" sz="2400" b="1" i="1" dirty="0"/>
              <a:t>Fortran, Pascal, C, C++, Java,…</a:t>
            </a:r>
          </a:p>
          <a:p>
            <a:pPr eaLnBrk="1" hangingPunct="1"/>
            <a:r>
              <a:rPr lang="en-US" sz="2400" dirty="0"/>
              <a:t>Example code written in C:</a:t>
            </a:r>
          </a:p>
          <a:p>
            <a:pPr marL="0" indent="0" eaLnBrk="1" hangingPunct="1">
              <a:buNone/>
            </a:pPr>
            <a:r>
              <a:rPr lang="en-US" sz="2400" dirty="0"/>
              <a:t>	A = C;</a:t>
            </a:r>
          </a:p>
          <a:p>
            <a:pPr marL="0" indent="0" eaLnBrk="1" hangingPunct="1">
              <a:buNone/>
            </a:pPr>
            <a:r>
              <a:rPr lang="en-US" sz="2400" dirty="0"/>
              <a:t>	A = A/C;</a:t>
            </a:r>
          </a:p>
          <a:p>
            <a:pPr eaLnBrk="1" hangingPunct="1"/>
            <a:r>
              <a:rPr lang="en-US" sz="2400" dirty="0"/>
              <a:t>A high level language needs to be analyzed by the </a:t>
            </a:r>
            <a:r>
              <a:rPr lang="en-US" sz="2400" b="1" dirty="0">
                <a:solidFill>
                  <a:srgbClr val="FF0000"/>
                </a:solidFill>
              </a:rPr>
              <a:t>compiler</a:t>
            </a:r>
            <a:r>
              <a:rPr lang="en-US" sz="2400" b="1" dirty="0"/>
              <a:t> </a:t>
            </a:r>
            <a:r>
              <a:rPr lang="en-US" sz="2400" dirty="0"/>
              <a:t>and then compiled into </a:t>
            </a:r>
            <a:r>
              <a:rPr lang="en-US" sz="2400" b="1" dirty="0"/>
              <a:t>machine code </a:t>
            </a:r>
            <a:r>
              <a:rPr lang="en-US" sz="2400" dirty="0"/>
              <a:t>so that it can be understood and </a:t>
            </a:r>
            <a:r>
              <a:rPr lang="en-US" sz="2400" b="1" dirty="0"/>
              <a:t>executed </a:t>
            </a:r>
            <a:r>
              <a:rPr lang="en-US" sz="2400" dirty="0"/>
              <a:t>(i.e. performed) by the processor.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020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15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 Simple Program in C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world!\n");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11"/>
          <p:cNvSpPr>
            <a:spLocks/>
          </p:cNvSpPr>
          <p:nvPr/>
        </p:nvSpPr>
        <p:spPr bwMode="auto">
          <a:xfrm>
            <a:off x="2442949" y="3091218"/>
            <a:ext cx="3978275" cy="295275"/>
          </a:xfrm>
          <a:prstGeom prst="borderCallout2">
            <a:avLst>
              <a:gd name="adj1" fmla="val 38708"/>
              <a:gd name="adj2" fmla="val -2074"/>
              <a:gd name="adj3" fmla="val 38708"/>
              <a:gd name="adj4" fmla="val -9903"/>
              <a:gd name="adj5" fmla="val 150000"/>
              <a:gd name="adj6" fmla="val -18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Function for printing text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955808" y="4148926"/>
            <a:ext cx="1703387" cy="280988"/>
          </a:xfrm>
          <a:prstGeom prst="borderCallout2">
            <a:avLst>
              <a:gd name="adj1" fmla="val 40676"/>
              <a:gd name="adj2" fmla="val -4847"/>
              <a:gd name="adj3" fmla="val 40676"/>
              <a:gd name="adj4" fmla="val -13231"/>
              <a:gd name="adj5" fmla="val -98745"/>
              <a:gd name="adj6" fmla="val -356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3300"/>
                </a:solidFill>
              </a:rPr>
              <a:t>End of statement</a:t>
            </a:r>
          </a:p>
        </p:txBody>
      </p:sp>
      <p:sp>
        <p:nvSpPr>
          <p:cNvPr id="7" name="AutoShape 12"/>
          <p:cNvSpPr>
            <a:spLocks/>
          </p:cNvSpPr>
          <p:nvPr/>
        </p:nvSpPr>
        <p:spPr bwMode="auto">
          <a:xfrm>
            <a:off x="2660176" y="4549706"/>
            <a:ext cx="2105025" cy="295275"/>
          </a:xfrm>
          <a:prstGeom prst="borderCallout2">
            <a:avLst>
              <a:gd name="adj1" fmla="val 38708"/>
              <a:gd name="adj2" fmla="val 103921"/>
              <a:gd name="adj3" fmla="val 38708"/>
              <a:gd name="adj4" fmla="val 117565"/>
              <a:gd name="adj5" fmla="val -210171"/>
              <a:gd name="adj6" fmla="val 1366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FF3300"/>
                </a:solidFill>
              </a:rPr>
              <a:t>Insert a new line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062BC54-796F-4B4C-9081-9CD91CD96E31}"/>
              </a:ext>
            </a:extLst>
          </p:cNvPr>
          <p:cNvSpPr>
            <a:spLocks/>
          </p:cNvSpPr>
          <p:nvPr/>
        </p:nvSpPr>
        <p:spPr bwMode="auto">
          <a:xfrm>
            <a:off x="1139554" y="2066699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5440"/>
              <a:gd name="adj5" fmla="val 349058"/>
              <a:gd name="adj6" fmla="val -348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Start of Segment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BC641EC1-7801-4017-988D-3B8186043863}"/>
              </a:ext>
            </a:extLst>
          </p:cNvPr>
          <p:cNvSpPr>
            <a:spLocks/>
          </p:cNvSpPr>
          <p:nvPr/>
        </p:nvSpPr>
        <p:spPr bwMode="auto">
          <a:xfrm>
            <a:off x="1602616" y="5067869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3236"/>
              <a:gd name="adj5" fmla="val -86669"/>
              <a:gd name="adj6" fmla="val -522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End of Segment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5B4E5AD5-DFBC-4E19-B578-285063318770}"/>
              </a:ext>
            </a:extLst>
          </p:cNvPr>
          <p:cNvSpPr>
            <a:spLocks/>
          </p:cNvSpPr>
          <p:nvPr/>
        </p:nvSpPr>
        <p:spPr bwMode="auto">
          <a:xfrm>
            <a:off x="4921155" y="1405009"/>
            <a:ext cx="3916363" cy="295275"/>
          </a:xfrm>
          <a:prstGeom prst="borderCallout2">
            <a:avLst>
              <a:gd name="adj1" fmla="val 38708"/>
              <a:gd name="adj2" fmla="val -2106"/>
              <a:gd name="adj3" fmla="val 38708"/>
              <a:gd name="adj4" fmla="val -11815"/>
              <a:gd name="adj5" fmla="val -33870"/>
              <a:gd name="adj6" fmla="val -21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FF3300"/>
                </a:solidFill>
              </a:rPr>
              <a:t>st</a:t>
            </a:r>
            <a:r>
              <a:rPr lang="en-US" sz="1400" dirty="0">
                <a:solidFill>
                  <a:srgbClr val="FF3300"/>
                </a:solidFill>
              </a:rPr>
              <a:t>an</a:t>
            </a:r>
            <a:r>
              <a:rPr lang="en-US" sz="1400" b="1" dirty="0">
                <a:solidFill>
                  <a:srgbClr val="FF3300"/>
                </a:solidFill>
              </a:rPr>
              <a:t>d</a:t>
            </a:r>
            <a:r>
              <a:rPr lang="en-US" sz="1400" dirty="0">
                <a:solidFill>
                  <a:srgbClr val="FF3300"/>
                </a:solidFill>
              </a:rPr>
              <a:t>ard Library, </a:t>
            </a:r>
            <a:r>
              <a:rPr lang="en-US" sz="1400" b="1" dirty="0">
                <a:solidFill>
                  <a:srgbClr val="FF3300"/>
                </a:solidFill>
              </a:rPr>
              <a:t>i</a:t>
            </a:r>
            <a:r>
              <a:rPr lang="en-US" sz="1400" dirty="0">
                <a:solidFill>
                  <a:srgbClr val="FF3300"/>
                </a:solidFill>
              </a:rPr>
              <a:t>nput-</a:t>
            </a:r>
            <a:r>
              <a:rPr lang="en-US" sz="1400" b="1" dirty="0">
                <a:solidFill>
                  <a:srgbClr val="FF3300"/>
                </a:solidFill>
              </a:rPr>
              <a:t>o</a:t>
            </a:r>
            <a:r>
              <a:rPr lang="en-US" sz="1400" dirty="0">
                <a:solidFill>
                  <a:srgbClr val="FF3300"/>
                </a:solidFill>
              </a:rPr>
              <a:t>utput, </a:t>
            </a:r>
            <a:r>
              <a:rPr lang="en-US" sz="1400" b="1" dirty="0">
                <a:solidFill>
                  <a:srgbClr val="FF3300"/>
                </a:solidFill>
              </a:rPr>
              <a:t>h</a:t>
            </a:r>
            <a:r>
              <a:rPr lang="en-US" sz="1400" dirty="0">
                <a:solidFill>
                  <a:srgbClr val="FF3300"/>
                </a:solidFill>
              </a:rPr>
              <a:t>eader-file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2CBD624-D510-4CEF-99FB-36588B362891}"/>
              </a:ext>
            </a:extLst>
          </p:cNvPr>
          <p:cNvSpPr>
            <a:spLocks/>
          </p:cNvSpPr>
          <p:nvPr/>
        </p:nvSpPr>
        <p:spPr bwMode="auto">
          <a:xfrm>
            <a:off x="3712688" y="2406150"/>
            <a:ext cx="2105025" cy="295275"/>
          </a:xfrm>
          <a:prstGeom prst="borderCallout2">
            <a:avLst>
              <a:gd name="adj1" fmla="val 38708"/>
              <a:gd name="adj2" fmla="val -3921"/>
              <a:gd name="adj3" fmla="val 38708"/>
              <a:gd name="adj4" fmla="val -14380"/>
              <a:gd name="adj5" fmla="val 107048"/>
              <a:gd name="adj6" fmla="val -666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FF3300"/>
                </a:solidFill>
              </a:rPr>
              <a:t>Beginning of program</a:t>
            </a:r>
          </a:p>
        </p:txBody>
      </p:sp>
    </p:spTree>
    <p:extLst>
      <p:ext uri="{BB962C8B-B14F-4D97-AF65-F5344CB8AC3E}">
        <p14:creationId xmlns:p14="http://schemas.microsoft.com/office/powerpoint/2010/main" val="34362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9108-6A10-C2DD-02A6-5D2EEF90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01C3-8216-5733-0967-C7EF9C89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7562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Programming</a:t>
            </a:r>
          </a:p>
          <a:p>
            <a:pPr lvl="1"/>
            <a:r>
              <a:rPr lang="en-US" dirty="0"/>
              <a:t>Computer cannot do anything by itself</a:t>
            </a:r>
          </a:p>
          <a:p>
            <a:pPr lvl="1"/>
            <a:r>
              <a:rPr lang="en-US" dirty="0"/>
              <a:t>Need to provide command (=set of instructions)</a:t>
            </a:r>
          </a:p>
          <a:p>
            <a:pPr lvl="1"/>
            <a:r>
              <a:rPr lang="en-US" dirty="0"/>
              <a:t>Now compare it with a calculator</a:t>
            </a:r>
          </a:p>
          <a:p>
            <a:r>
              <a:rPr lang="en-US" dirty="0"/>
              <a:t>Understanding </a:t>
            </a:r>
            <a:r>
              <a:rPr lang="en-US" b="1" dirty="0"/>
              <a:t>Print</a:t>
            </a:r>
          </a:p>
          <a:p>
            <a:r>
              <a:rPr lang="en-US" dirty="0"/>
              <a:t>Integrated development environment (IDE)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https://en.wikipedia.org/wiki/Integrated_development_environment</a:t>
            </a:r>
            <a:endParaRPr lang="en-US" sz="2400" dirty="0"/>
          </a:p>
          <a:p>
            <a:r>
              <a:rPr lang="en-US" dirty="0"/>
              <a:t>Notepad is an IDE</a:t>
            </a:r>
          </a:p>
          <a:p>
            <a:r>
              <a:rPr lang="en-US" dirty="0"/>
              <a:t>We will use </a:t>
            </a:r>
            <a:r>
              <a:rPr lang="en-US" b="1" dirty="0"/>
              <a:t>Code::Blocks </a:t>
            </a:r>
            <a:r>
              <a:rPr lang="en-US" dirty="0"/>
              <a:t>as IDE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Install codeblocks-20.03mingw-setup.exe</a:t>
            </a:r>
          </a:p>
          <a:p>
            <a:pPr lvl="1"/>
            <a:r>
              <a:rPr lang="en-US" dirty="0"/>
              <a:t>IDE</a:t>
            </a:r>
          </a:p>
          <a:p>
            <a:pPr lvl="1"/>
            <a:r>
              <a:rPr lang="en-US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22819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Output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Hello world!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5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D65D-2FE8-B212-1826-597C1A5C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Suggested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2A27-1FE0-4E04-854D-E6C04342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  <a:p>
            <a:pPr lvl="1"/>
            <a:r>
              <a:rPr lang="en-US" dirty="0"/>
              <a:t>Chapter 1</a:t>
            </a:r>
          </a:p>
          <a:p>
            <a:pPr lvl="1"/>
            <a:r>
              <a:rPr lang="en-US" dirty="0"/>
              <a:t>Problem Solving and Program Design in C-Addison-Wesley (Eight Edition)</a:t>
            </a:r>
          </a:p>
          <a:p>
            <a:pPr lvl="1"/>
            <a:r>
              <a:rPr lang="en-US" dirty="0"/>
              <a:t>Jeri R. </a:t>
            </a:r>
            <a:r>
              <a:rPr lang="en-US" dirty="0" err="1"/>
              <a:t>Hanly</a:t>
            </a:r>
            <a:r>
              <a:rPr lang="en-US" dirty="0"/>
              <a:t>, Elliot B. </a:t>
            </a:r>
            <a:r>
              <a:rPr lang="en-US" dirty="0" err="1"/>
              <a:t>Koffman</a:t>
            </a:r>
            <a:endParaRPr lang="en-US" dirty="0"/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Website: W3Schools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https://www.w3schools.com/c/c_getstarted.php</a:t>
            </a:r>
          </a:p>
        </p:txBody>
      </p:sp>
    </p:spTree>
    <p:extLst>
      <p:ext uri="{BB962C8B-B14F-4D97-AF65-F5344CB8AC3E}">
        <p14:creationId xmlns:p14="http://schemas.microsoft.com/office/powerpoint/2010/main" val="62645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E801-CD38-4FE5-AB4B-AF2C8728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4" name="Object 1055">
            <a:extLst>
              <a:ext uri="{FF2B5EF4-FFF2-40B4-BE49-F238E27FC236}">
                <a16:creationId xmlns:a16="http://schemas.microsoft.com/office/drawing/2014/main" id="{FE48F836-6359-492F-BBA0-799EEB50CC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60855"/>
              </p:ext>
            </p:extLst>
          </p:nvPr>
        </p:nvGraphicFramePr>
        <p:xfrm>
          <a:off x="846417" y="2805381"/>
          <a:ext cx="7239881" cy="1372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4672584" imgH="804672" progId="Word.Picture.8">
                  <p:embed/>
                </p:oleObj>
              </mc:Choice>
              <mc:Fallback>
                <p:oleObj name="Picture" r:id="rId3" imgW="4672584" imgH="804672" progId="Word.Picture.8">
                  <p:embed/>
                  <p:pic>
                    <p:nvPicPr>
                      <p:cNvPr id="12295" name="Object 1055">
                        <a:extLst>
                          <a:ext uri="{FF2B5EF4-FFF2-40B4-BE49-F238E27FC236}">
                            <a16:creationId xmlns:a16="http://schemas.microsoft.com/office/drawing/2014/main" id="{FC244689-0A1E-491D-8F5A-B3A730B56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17" y="2805381"/>
                        <a:ext cx="7239881" cy="137272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74A7E204-9065-42C5-85F8-CC514023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74" y="2621231"/>
            <a:ext cx="82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 err="1"/>
              <a:t>Hello.c</a:t>
            </a: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05F52-6F38-479F-8AB0-E6C2C4A23DF0}"/>
              </a:ext>
            </a:extLst>
          </p:cNvPr>
          <p:cNvSpPr/>
          <p:nvPr/>
        </p:nvSpPr>
        <p:spPr>
          <a:xfrm>
            <a:off x="6705618" y="2734525"/>
            <a:ext cx="105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Hello.exe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8F731DD-9079-5321-47B7-496922B43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13" y="269499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 err="1"/>
              <a:t>Hello.o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49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3118" y="0"/>
            <a:ext cx="5880882" cy="6737777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9736924">
            <a:off x="3707706" y="476137"/>
            <a:ext cx="870857" cy="6798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398" y="161927"/>
            <a:ext cx="2253796" cy="1193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of </a:t>
            </a:r>
          </a:p>
          <a:p>
            <a:pPr marL="0" indent="0">
              <a:buNone/>
            </a:pPr>
            <a:r>
              <a:rPr lang="en-US" b="1" dirty="0"/>
              <a:t>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371" y="3875592"/>
            <a:ext cx="2745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Integrated Development Environment (IDE) = </a:t>
            </a:r>
          </a:p>
          <a:p>
            <a:pPr algn="r"/>
            <a:r>
              <a:rPr lang="en-US" sz="2000" dirty="0"/>
              <a:t>Editor + Compiler + Linker + Loader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60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major categories:</a:t>
            </a:r>
          </a:p>
          <a:p>
            <a:pPr marL="0" indent="0">
              <a:buNone/>
            </a:pPr>
            <a:r>
              <a:rPr lang="en-US" dirty="0"/>
              <a:t>1. Hardware</a:t>
            </a:r>
          </a:p>
          <a:p>
            <a:pPr marL="0" indent="0">
              <a:buNone/>
            </a:pPr>
            <a:r>
              <a:rPr lang="en-US" dirty="0"/>
              <a:t>2. Software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dirty="0"/>
              <a:t>Hardware</a:t>
            </a:r>
            <a:r>
              <a:rPr lang="en-US" dirty="0"/>
              <a:t>: Hardware is the equipment used to perform the </a:t>
            </a:r>
            <a:r>
              <a:rPr lang="en-US" dirty="0">
                <a:solidFill>
                  <a:srgbClr val="FF0000"/>
                </a:solidFill>
              </a:rPr>
              <a:t>necessary computations </a:t>
            </a:r>
            <a:r>
              <a:rPr lang="en-US" dirty="0"/>
              <a:t>and includes the central processing unit (CPU), monitor, keyboard, mouse, printer, and speakers.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dirty="0"/>
              <a:t>Software</a:t>
            </a:r>
            <a:r>
              <a:rPr lang="en-US" dirty="0"/>
              <a:t>: Software consists of the programs that enables us to </a:t>
            </a:r>
            <a:r>
              <a:rPr lang="en-US" dirty="0">
                <a:solidFill>
                  <a:srgbClr val="FF0000"/>
                </a:solidFill>
              </a:rPr>
              <a:t>solve problems </a:t>
            </a:r>
            <a:r>
              <a:rPr lang="en-US" dirty="0"/>
              <a:t>with a computer by providing it with lists of instructions to perform.</a:t>
            </a:r>
          </a:p>
        </p:txBody>
      </p:sp>
    </p:spTree>
    <p:extLst>
      <p:ext uri="{BB962C8B-B14F-4D97-AF65-F5344CB8AC3E}">
        <p14:creationId xmlns:p14="http://schemas.microsoft.com/office/powerpoint/2010/main" val="225963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Hardware Components</a:t>
            </a:r>
          </a:p>
        </p:txBody>
      </p:sp>
      <p:grpSp>
        <p:nvGrpSpPr>
          <p:cNvPr id="12291" name="Group 26"/>
          <p:cNvGrpSpPr>
            <a:grpSpLocks/>
          </p:cNvGrpSpPr>
          <p:nvPr/>
        </p:nvGrpSpPr>
        <p:grpSpPr bwMode="auto">
          <a:xfrm>
            <a:off x="522513" y="1190171"/>
            <a:ext cx="8171543" cy="5297715"/>
            <a:chOff x="864" y="960"/>
            <a:chExt cx="4032" cy="2887"/>
          </a:xfrm>
        </p:grpSpPr>
        <p:pic>
          <p:nvPicPr>
            <p:cNvPr id="12292" name="Picture 27" descr="fig0103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60"/>
              <a:ext cx="4032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 Box 28"/>
            <p:cNvSpPr txBox="1">
              <a:spLocks noChangeArrowheads="1"/>
            </p:cNvSpPr>
            <p:nvPr/>
          </p:nvSpPr>
          <p:spPr bwMode="auto">
            <a:xfrm>
              <a:off x="1248" y="3600"/>
              <a:ext cx="28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Components of a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55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Input / Output Devices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Input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/>
              <a:t>Accepts information from the user and transforms it to </a:t>
            </a:r>
            <a:r>
              <a:rPr lang="en-US" sz="3200" b="1" i="1"/>
              <a:t>digital codes </a:t>
            </a:r>
            <a:r>
              <a:rPr lang="en-US" sz="3200"/>
              <a:t>that the computer can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/>
              <a:t>Example: keyboard, mouse, scanner</a:t>
            </a:r>
          </a:p>
          <a:p>
            <a:pPr eaLnBrk="1" hangingPunct="1"/>
            <a:r>
              <a:rPr lang="en-US" sz="3600"/>
              <a:t>Output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/>
              <a:t>An </a:t>
            </a:r>
            <a:r>
              <a:rPr lang="en-US" sz="3200" b="1" i="1"/>
              <a:t>interface </a:t>
            </a:r>
            <a:r>
              <a:rPr lang="en-US" sz="3200"/>
              <a:t>by which the computer conveys the output to the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/>
              <a:t>Example: monitor, printer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1275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 Devices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 device used to store a </a:t>
            </a:r>
            <a:r>
              <a:rPr lang="en-US" sz="3200" dirty="0">
                <a:solidFill>
                  <a:srgbClr val="FF0000"/>
                </a:solidFill>
              </a:rPr>
              <a:t>large</a:t>
            </a:r>
            <a:r>
              <a:rPr lang="en-US" sz="3200" dirty="0"/>
              <a:t> amount of information.</a:t>
            </a:r>
          </a:p>
          <a:p>
            <a:pPr eaLnBrk="1" hangingPunct="1"/>
            <a:r>
              <a:rPr lang="en-US" sz="3200" dirty="0"/>
              <a:t>Store the instructions and/or data needed for the computer to execute its tasks.</a:t>
            </a:r>
          </a:p>
          <a:p>
            <a:pPr eaLnBrk="1" hangingPunct="1"/>
            <a:r>
              <a:rPr lang="en-US" sz="3200" dirty="0"/>
              <a:t>Can be “read only” or “writable”.</a:t>
            </a:r>
          </a:p>
          <a:p>
            <a:pPr eaLnBrk="1" hangingPunct="1"/>
            <a:r>
              <a:rPr lang="en-US" sz="3200" dirty="0"/>
              <a:t>Example: Solid State Drive (SDD), Hard drive (HDD), CD ROM, floppy disks</a:t>
            </a:r>
          </a:p>
        </p:txBody>
      </p:sp>
    </p:spTree>
    <p:extLst>
      <p:ext uri="{BB962C8B-B14F-4D97-AF65-F5344CB8AC3E}">
        <p14:creationId xmlns:p14="http://schemas.microsoft.com/office/powerpoint/2010/main" val="42076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Main Memory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/>
              <a:t>A semiconductor device which stores the information necessary for a program to run.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Two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ROM (Read Only Memory)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Contains information that is necessary for the computer to </a:t>
            </a:r>
            <a:r>
              <a:rPr lang="en-US" sz="2800" dirty="0">
                <a:solidFill>
                  <a:srgbClr val="FF0000"/>
                </a:solidFill>
              </a:rPr>
              <a:t>boot 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The information stays there permanently even when the computer is turned off.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RAM (Random Access Memory)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Contains </a:t>
            </a:r>
            <a:r>
              <a:rPr lang="en-US" sz="2800" dirty="0">
                <a:solidFill>
                  <a:srgbClr val="FF0000"/>
                </a:solidFill>
              </a:rPr>
              <a:t>instruction or data </a:t>
            </a:r>
            <a:r>
              <a:rPr lang="en-US" sz="2800" dirty="0"/>
              <a:t>needed for a program to 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Gets erased when the computer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241152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959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Britannic Bold</vt:lpstr>
      <vt:lpstr>Calibri</vt:lpstr>
      <vt:lpstr>Calibri Light</vt:lpstr>
      <vt:lpstr>Courier New</vt:lpstr>
      <vt:lpstr>Impact</vt:lpstr>
      <vt:lpstr>Wingdings</vt:lpstr>
      <vt:lpstr>Office Theme</vt:lpstr>
      <vt:lpstr>Picture</vt:lpstr>
      <vt:lpstr> Overview of Programming</vt:lpstr>
      <vt:lpstr>Introduction</vt:lpstr>
      <vt:lpstr>PowerPoint Presentation</vt:lpstr>
      <vt:lpstr>PowerPoint Presentation</vt:lpstr>
      <vt:lpstr>Elements of Computer Systems</vt:lpstr>
      <vt:lpstr>Computer Hardware Components</vt:lpstr>
      <vt:lpstr>Input / Output Devices</vt:lpstr>
      <vt:lpstr>Storage Devices</vt:lpstr>
      <vt:lpstr>Main Memory</vt:lpstr>
      <vt:lpstr>Anatomy of Memory</vt:lpstr>
      <vt:lpstr>Central Processing Unit (CPU)</vt:lpstr>
      <vt:lpstr>Computer Software</vt:lpstr>
      <vt:lpstr>Writing Computer Program</vt:lpstr>
      <vt:lpstr>Hierarchies of Programming Languages</vt:lpstr>
      <vt:lpstr>Machine Language</vt:lpstr>
      <vt:lpstr>Assembly Language</vt:lpstr>
      <vt:lpstr>High-Level Language</vt:lpstr>
      <vt:lpstr>A Simple Program in C</vt:lpstr>
      <vt:lpstr>A Simple Program in C</vt:lpstr>
      <vt:lpstr>Output</vt:lpstr>
      <vt:lpstr>Suggested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69</cp:revision>
  <dcterms:created xsi:type="dcterms:W3CDTF">2014-09-11T18:03:18Z</dcterms:created>
  <dcterms:modified xsi:type="dcterms:W3CDTF">2023-01-23T14:29:31Z</dcterms:modified>
</cp:coreProperties>
</file>