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80" r:id="rId3"/>
    <p:sldId id="281" r:id="rId4"/>
    <p:sldId id="282" r:id="rId5"/>
    <p:sldId id="283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sanur Rahman" userId="73cb69d0d2077b39" providerId="LiveId" clId="{615EB5DB-D3F0-4DBF-814A-EED09C552CA0}"/>
    <pc:docChg chg="addSld modSld">
      <pc:chgData name="Ahsanur Rahman" userId="73cb69d0d2077b39" providerId="LiveId" clId="{615EB5DB-D3F0-4DBF-814A-EED09C552CA0}" dt="2021-06-08T06:12:26.299" v="0"/>
      <pc:docMkLst>
        <pc:docMk/>
      </pc:docMkLst>
      <pc:sldChg chg="add">
        <pc:chgData name="Ahsanur Rahman" userId="73cb69d0d2077b39" providerId="LiveId" clId="{615EB5DB-D3F0-4DBF-814A-EED09C552CA0}" dt="2021-06-08T06:12:26.299" v="0"/>
        <pc:sldMkLst>
          <pc:docMk/>
          <pc:sldMk cId="2574900005" sldId="277"/>
        </pc:sldMkLst>
      </pc:sldChg>
      <pc:sldChg chg="add">
        <pc:chgData name="Ahsanur Rahman" userId="73cb69d0d2077b39" providerId="LiveId" clId="{615EB5DB-D3F0-4DBF-814A-EED09C552CA0}" dt="2021-06-08T06:12:26.299" v="0"/>
        <pc:sldMkLst>
          <pc:docMk/>
          <pc:sldMk cId="3199484922" sldId="278"/>
        </pc:sldMkLst>
      </pc:sldChg>
      <pc:sldChg chg="add">
        <pc:chgData name="Ahsanur Rahman" userId="73cb69d0d2077b39" providerId="LiveId" clId="{615EB5DB-D3F0-4DBF-814A-EED09C552CA0}" dt="2021-06-08T06:12:26.299" v="0"/>
        <pc:sldMkLst>
          <pc:docMk/>
          <pc:sldMk cId="786341310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01-May-23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5737A5-5340-4225-8334-16B1B126132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85726"/>
            <a:ext cx="5534025" cy="353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01-May-23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01-May-23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01-May-23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432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4800" y="6248400"/>
            <a:ext cx="4267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©2004 Pearson Addison-Wesley.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EBEBC9C7-7699-4D75-A161-DF6B8C376B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9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01-May-23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01-May-23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01-May-23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01-May-23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01-May-23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01-May-23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01-May-23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01-May-23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pPr/>
              <a:t>01-May-23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200" dirty="0"/>
              <a:t>User Defined Types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6179912" cy="891948"/>
          </a:xfrm>
        </p:spPr>
        <p:txBody>
          <a:bodyPr>
            <a:normAutofit/>
          </a:bodyPr>
          <a:lstStyle/>
          <a:p>
            <a:r>
              <a:rPr lang="en-US" dirty="0"/>
              <a:t>CSE115: Programming Language 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Based on example: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  <a:endParaRPr lang="en-US" sz="32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grpSp>
        <p:nvGrpSpPr>
          <p:cNvPr id="16389" name="Group 27"/>
          <p:cNvGrpSpPr>
            <a:grpSpLocks/>
          </p:cNvGrpSpPr>
          <p:nvPr/>
        </p:nvGrpSpPr>
        <p:grpSpPr bwMode="auto">
          <a:xfrm>
            <a:off x="990600" y="1752600"/>
            <a:ext cx="6553200" cy="1990725"/>
            <a:chOff x="672" y="720"/>
            <a:chExt cx="4128" cy="1254"/>
          </a:xfrm>
        </p:grpSpPr>
        <p:sp>
          <p:nvSpPr>
            <p:cNvPr id="16391" name="Text Box 4"/>
            <p:cNvSpPr txBox="1">
              <a:spLocks noChangeArrowheads="1"/>
            </p:cNvSpPr>
            <p:nvPr/>
          </p:nvSpPr>
          <p:spPr bwMode="auto">
            <a:xfrm>
              <a:off x="672" y="720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Structure variable</a:t>
              </a:r>
            </a:p>
          </p:txBody>
        </p:sp>
        <p:sp>
          <p:nvSpPr>
            <p:cNvPr id="16392" name="Text Box 5"/>
            <p:cNvSpPr txBox="1">
              <a:spLocks noChangeArrowheads="1"/>
            </p:cNvSpPr>
            <p:nvPr/>
          </p:nvSpPr>
          <p:spPr bwMode="auto">
            <a:xfrm>
              <a:off x="2304" y="72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Components</a:t>
              </a:r>
            </a:p>
          </p:txBody>
        </p:sp>
        <p:sp>
          <p:nvSpPr>
            <p:cNvPr id="16393" name="Text Box 6"/>
            <p:cNvSpPr txBox="1">
              <a:spLocks noChangeArrowheads="1"/>
            </p:cNvSpPr>
            <p:nvPr/>
          </p:nvSpPr>
          <p:spPr bwMode="auto">
            <a:xfrm>
              <a:off x="3696" y="720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Values</a:t>
              </a:r>
            </a:p>
          </p:txBody>
        </p:sp>
        <p:sp>
          <p:nvSpPr>
            <p:cNvPr id="16394" name="Text Box 7"/>
            <p:cNvSpPr txBox="1">
              <a:spLocks noChangeArrowheads="1"/>
            </p:cNvSpPr>
            <p:nvPr/>
          </p:nvSpPr>
          <p:spPr bwMode="auto">
            <a:xfrm>
              <a:off x="2256" y="1104"/>
              <a:ext cx="115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/>
                <a:t>name</a:t>
              </a:r>
            </a:p>
          </p:txBody>
        </p:sp>
        <p:sp>
          <p:nvSpPr>
            <p:cNvPr id="16395" name="Text Box 9"/>
            <p:cNvSpPr txBox="1">
              <a:spLocks noChangeArrowheads="1"/>
            </p:cNvSpPr>
            <p:nvPr/>
          </p:nvSpPr>
          <p:spPr bwMode="auto">
            <a:xfrm>
              <a:off x="2256" y="1680"/>
              <a:ext cx="115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/>
                <a:t>major</a:t>
              </a:r>
            </a:p>
          </p:txBody>
        </p:sp>
        <p:sp>
          <p:nvSpPr>
            <p:cNvPr id="16396" name="Text Box 10"/>
            <p:cNvSpPr txBox="1">
              <a:spLocks noChangeArrowheads="1"/>
            </p:cNvSpPr>
            <p:nvPr/>
          </p:nvSpPr>
          <p:spPr bwMode="auto">
            <a:xfrm>
              <a:off x="2256" y="1392"/>
              <a:ext cx="115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/>
                <a:t>studentID</a:t>
              </a:r>
            </a:p>
          </p:txBody>
        </p:sp>
        <p:sp>
          <p:nvSpPr>
            <p:cNvPr id="16397" name="Text Box 11"/>
            <p:cNvSpPr txBox="1">
              <a:spLocks noChangeArrowheads="1"/>
            </p:cNvSpPr>
            <p:nvPr/>
          </p:nvSpPr>
          <p:spPr bwMode="auto">
            <a:xfrm>
              <a:off x="3648" y="1104"/>
              <a:ext cx="115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dirty="0"/>
                <a:t>Simon</a:t>
              </a:r>
            </a:p>
          </p:txBody>
        </p:sp>
        <p:sp>
          <p:nvSpPr>
            <p:cNvPr id="16398" name="Text Box 12"/>
            <p:cNvSpPr txBox="1">
              <a:spLocks noChangeArrowheads="1"/>
            </p:cNvSpPr>
            <p:nvPr/>
          </p:nvSpPr>
          <p:spPr bwMode="auto">
            <a:xfrm>
              <a:off x="3648" y="1392"/>
              <a:ext cx="115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dirty="0"/>
                <a:t>78</a:t>
              </a:r>
            </a:p>
          </p:txBody>
        </p:sp>
        <p:sp>
          <p:nvSpPr>
            <p:cNvPr id="16399" name="Text Box 13"/>
            <p:cNvSpPr txBox="1">
              <a:spLocks noChangeArrowheads="1"/>
            </p:cNvSpPr>
            <p:nvPr/>
          </p:nvSpPr>
          <p:spPr bwMode="auto">
            <a:xfrm>
              <a:off x="3648" y="1680"/>
              <a:ext cx="115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dirty="0"/>
                <a:t>CS</a:t>
              </a:r>
            </a:p>
          </p:txBody>
        </p:sp>
        <p:sp>
          <p:nvSpPr>
            <p:cNvPr id="16400" name="Line 15"/>
            <p:cNvSpPr>
              <a:spLocks noChangeShapeType="1"/>
            </p:cNvSpPr>
            <p:nvPr/>
          </p:nvSpPr>
          <p:spPr bwMode="auto">
            <a:xfrm>
              <a:off x="818" y="110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1" name="Line 16"/>
            <p:cNvSpPr>
              <a:spLocks noChangeShapeType="1"/>
            </p:cNvSpPr>
            <p:nvPr/>
          </p:nvSpPr>
          <p:spPr bwMode="auto">
            <a:xfrm>
              <a:off x="816" y="196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2" name="Line 17"/>
            <p:cNvSpPr>
              <a:spLocks noChangeShapeType="1"/>
            </p:cNvSpPr>
            <p:nvPr/>
          </p:nvSpPr>
          <p:spPr bwMode="auto">
            <a:xfrm>
              <a:off x="816" y="11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3" name="Text Box 19"/>
            <p:cNvSpPr txBox="1">
              <a:spLocks noChangeArrowheads="1"/>
            </p:cNvSpPr>
            <p:nvPr/>
          </p:nvSpPr>
          <p:spPr bwMode="auto">
            <a:xfrm>
              <a:off x="816" y="1376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dirty="0" err="1"/>
                <a:t>my_student</a:t>
              </a:r>
              <a:endParaRPr lang="en-US" dirty="0"/>
            </a:p>
          </p:txBody>
        </p:sp>
      </p:grpSp>
      <p:sp>
        <p:nvSpPr>
          <p:cNvPr id="16390" name="Text Box 20"/>
          <p:cNvSpPr txBox="1">
            <a:spLocks noChangeArrowheads="1"/>
          </p:cNvSpPr>
          <p:nvPr/>
        </p:nvSpPr>
        <p:spPr bwMode="auto">
          <a:xfrm>
            <a:off x="914400" y="3962400"/>
            <a:ext cx="7467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000" dirty="0">
                <a:latin typeface="+mj-lt"/>
              </a:rPr>
              <a:t>Conceptual memory structure variable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my_student</a:t>
            </a:r>
            <a:r>
              <a:rPr lang="en-US" sz="2000" dirty="0">
                <a:latin typeface="+mj-lt"/>
              </a:rPr>
              <a:t> of type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800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(assuming that the components of variable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my_student</a:t>
            </a:r>
            <a:r>
              <a:rPr lang="en-US" sz="2000" dirty="0">
                <a:latin typeface="+mj-lt"/>
              </a:rPr>
              <a:t> have already been assigned values)</a:t>
            </a:r>
          </a:p>
        </p:txBody>
      </p:sp>
    </p:spTree>
    <p:extLst>
      <p:ext uri="{BB962C8B-B14F-4D97-AF65-F5344CB8AC3E}">
        <p14:creationId xmlns:p14="http://schemas.microsoft.com/office/powerpoint/2010/main" val="98503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Based on example: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  <a:endParaRPr lang="en-US" sz="32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It is possible to combine the declarations of a structure type and a structure variable by including the name of the variable at the end of the structure type declaration.</a:t>
            </a:r>
          </a:p>
          <a:p>
            <a:pPr eaLnBrk="1" hangingPunct="1">
              <a:buFontTx/>
              <a:buNone/>
            </a:pPr>
            <a:endParaRPr lang="en-US" sz="2400" dirty="0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304800" y="3711575"/>
            <a:ext cx="4348766" cy="23637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20000"/>
              </a:spcBef>
              <a:buSzPct val="80000"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</a:p>
          <a:p>
            <a:pPr lvl="1" eaLnBrk="1" hangingPunct="1">
              <a:spcBef>
                <a:spcPct val="20000"/>
              </a:spcBef>
              <a:buSzPct val="80000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name[50];	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char major[20];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}; 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my_student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371476" y="3711575"/>
            <a:ext cx="3411918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20000"/>
              </a:spcBef>
              <a:buSzPct val="80000"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</a:p>
          <a:p>
            <a:pPr lvl="1" eaLnBrk="1" hangingPunct="1">
              <a:spcBef>
                <a:spcPct val="20000"/>
              </a:spcBef>
              <a:buSzPct val="80000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name[20];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char major[50];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my_student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4818846" y="4368800"/>
            <a:ext cx="38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554250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Declaring Nested Structure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Members of a structure declaration can be of any type, including </a:t>
            </a:r>
            <a:r>
              <a:rPr lang="en-US" sz="2400" dirty="0">
                <a:solidFill>
                  <a:srgbClr val="FF0000"/>
                </a:solidFill>
              </a:rPr>
              <a:t>another structure variable.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Suppose we have the following structure declaration, which is a member of </a:t>
            </a:r>
            <a:r>
              <a:rPr lang="en-US" sz="2400" dirty="0" err="1"/>
              <a:t>struct</a:t>
            </a:r>
            <a:r>
              <a:rPr lang="en-US" sz="2400" dirty="0"/>
              <a:t> type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 dirty="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char street[20];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785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Declaring Nested Structure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We can rewrite the structure </a:t>
            </a:r>
            <a:r>
              <a:rPr lang="en-US" sz="2400" i="1" dirty="0"/>
              <a:t>student</a:t>
            </a:r>
            <a:r>
              <a:rPr lang="en-US" sz="2400" dirty="0"/>
              <a:t> declaration as follow: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430888" y="2509272"/>
            <a:ext cx="479490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name[50];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char major[20];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address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;</a:t>
            </a:r>
          </a:p>
        </p:txBody>
      </p:sp>
    </p:spTree>
    <p:extLst>
      <p:ext uri="{BB962C8B-B14F-4D97-AF65-F5344CB8AC3E}">
        <p14:creationId xmlns:p14="http://schemas.microsoft.com/office/powerpoint/2010/main" val="3514459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Referring and Initializing Structure Elements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A structure contains many elements. Each elements of a structure can be referred to / accessed by using the </a:t>
            </a:r>
            <a:r>
              <a:rPr lang="en-US" sz="2000" b="1" dirty="0"/>
              <a:t>component selection operator</a:t>
            </a:r>
            <a:r>
              <a:rPr lang="en-US" sz="2000" dirty="0"/>
              <a:t> “.” (dot).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Let us use the structure student which we have seen before as an example: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Therefore to refer to the element of a structure, we may write as follows,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/>
              <a:t>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my_student.name;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my_student.studentID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my_student.major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713523" y="1913454"/>
            <a:ext cx="4387984" cy="2111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20000"/>
              </a:spcBef>
              <a:buSzPct val="80000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</a:p>
          <a:p>
            <a:pPr lvl="1" eaLnBrk="1" hangingPunct="1">
              <a:spcBef>
                <a:spcPct val="20000"/>
              </a:spcBef>
              <a:buSzPct val="80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name[50];	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major[20];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my_student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20222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Referring and Initializing Structure Elements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We can initialize each elements of a structure individually, such as:</a:t>
            </a:r>
          </a:p>
          <a:p>
            <a:pPr eaLnBrk="1" hangingPunct="1">
              <a:buFontTx/>
              <a:buNone/>
            </a:pPr>
            <a:r>
              <a:rPr lang="en-US" sz="1800" dirty="0"/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my_student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my_student.studentID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10179;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my_student.studentID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sz="2400" dirty="0"/>
              <a:t>Or we can initialize the structure while we are creating an instance of the structure:</a:t>
            </a:r>
          </a:p>
          <a:p>
            <a:pPr eaLnBrk="1" hangingPunct="1">
              <a:buFontTx/>
              <a:buNone/>
            </a:pPr>
            <a:r>
              <a:rPr lang="en-US" sz="2400" dirty="0"/>
              <a:t>	</a:t>
            </a:r>
            <a:r>
              <a:rPr lang="en-US" sz="1800" dirty="0"/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my_student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{“Ahmad”, 10179, “IT”};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2400" dirty="0"/>
              <a:t>Notice that it is possible to use the ‘=’ operator on a </a:t>
            </a:r>
            <a:r>
              <a:rPr lang="en-US" sz="2400" dirty="0" err="1"/>
              <a:t>struct</a:t>
            </a:r>
            <a:r>
              <a:rPr lang="en-US" sz="2400" dirty="0"/>
              <a:t> variable. When the ‘=’ sign is used, each elements of the structure at the right hand side is copied into the structure at the left hand side.</a:t>
            </a:r>
          </a:p>
        </p:txBody>
      </p:sp>
    </p:spTree>
    <p:extLst>
      <p:ext uri="{BB962C8B-B14F-4D97-AF65-F5344CB8AC3E}">
        <p14:creationId xmlns:p14="http://schemas.microsoft.com/office/powerpoint/2010/main" val="415267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Example: Structure Initialization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000" dirty="0"/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birthdate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month;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day;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year;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birthdate Picasso = {10, 25, 1881};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(“Picasso was born on %d/%d/%d\n”, 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Picasso.day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Picasso.month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Picasso.year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33004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Example: Structure Initialization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000" dirty="0"/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birthdate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month;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day;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year;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birthdate Picasso = {10, 25, 1881};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(“Picasso was born on %d/%d/%d\n”, 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Picasso.day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Picasso.month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Picasso.year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sz="2000" dirty="0"/>
              <a:t>	Output :</a:t>
            </a:r>
          </a:p>
          <a:p>
            <a:pPr eaLnBrk="1" hangingPunct="1">
              <a:buFontTx/>
              <a:buNone/>
            </a:pPr>
            <a:r>
              <a:rPr lang="en-US" sz="2000" dirty="0"/>
              <a:t>		Picasso was born on 25/10/1881</a:t>
            </a:r>
          </a:p>
        </p:txBody>
      </p:sp>
    </p:spTree>
    <p:extLst>
      <p:ext uri="{BB962C8B-B14F-4D97-AF65-F5344CB8AC3E}">
        <p14:creationId xmlns:p14="http://schemas.microsoft.com/office/powerpoint/2010/main" val="2788921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2371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Complex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Real;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Imaginary;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Complex c1, c2, sum;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first complex number: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d%d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&amp;c1.Real, &amp;c1.Imaginary);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second complex number: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d%d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&amp;c2.Real, &amp;c2.Imaginary);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sum.Real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c1.Real + c2.Real;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sum.Imaginary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c1.Imaginary + c2.Imaginary;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("Result: %d+%di",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sum.Real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sum.Imaginary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3178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Using </a:t>
            </a: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4000" dirty="0">
                <a:solidFill>
                  <a:schemeClr val="tx1"/>
                </a:solidFill>
              </a:rPr>
              <a:t> in Structure Declarations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keyword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dirty="0"/>
              <a:t> provides a mechanism for creating synonyms (</a:t>
            </a:r>
            <a:r>
              <a:rPr lang="en-US" sz="2400" dirty="0">
                <a:solidFill>
                  <a:srgbClr val="FF0000"/>
                </a:solidFill>
              </a:rPr>
              <a:t>aliases</a:t>
            </a:r>
            <a:r>
              <a:rPr lang="en-US" sz="2400" dirty="0"/>
              <a:t>) for previously defined data types.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Here is an example on how to 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dirty="0"/>
              <a:t> when declaring a structure: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char name[20];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 err="1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2400" dirty="0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char major[50];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 err="1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address </a:t>
            </a:r>
            <a:r>
              <a:rPr lang="en-US" sz="2400" dirty="0" err="1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400" dirty="0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 ;</a:t>
            </a:r>
            <a:endParaRPr lang="en-US" dirty="0">
              <a:solidFill>
                <a:srgbClr val="2015B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89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D886F1-D039-1935-C07E-09C81CB47969}"/>
              </a:ext>
            </a:extLst>
          </p:cNvPr>
          <p:cNvSpPr txBox="1"/>
          <p:nvPr/>
        </p:nvSpPr>
        <p:spPr>
          <a:xfrm>
            <a:off x="541176" y="895739"/>
            <a:ext cx="478740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a;</a:t>
            </a:r>
          </a:p>
          <a:p>
            <a:endParaRPr lang="en-US" dirty="0"/>
          </a:p>
          <a:p>
            <a:r>
              <a:rPr lang="en-US" dirty="0"/>
              <a:t>ABCD  s; // user defined type (can local or global)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Lets consider a classroom with many students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char s1_name[50];</a:t>
            </a:r>
          </a:p>
          <a:p>
            <a:r>
              <a:rPr lang="en-US" dirty="0"/>
              <a:t>char s1_major[50];</a:t>
            </a:r>
          </a:p>
          <a:p>
            <a:r>
              <a:rPr lang="en-US" dirty="0"/>
              <a:t>int s1_stdID;</a:t>
            </a:r>
          </a:p>
          <a:p>
            <a:endParaRPr lang="en-US" dirty="0"/>
          </a:p>
          <a:p>
            <a:r>
              <a:rPr lang="en-US" dirty="0"/>
              <a:t>…..</a:t>
            </a:r>
          </a:p>
          <a:p>
            <a:r>
              <a:rPr lang="en-US" dirty="0"/>
              <a:t>…..</a:t>
            </a:r>
          </a:p>
          <a:p>
            <a:r>
              <a:rPr lang="en-US" dirty="0"/>
              <a:t>…..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0F1045-3FFB-5B9B-A740-06DB84669948}"/>
              </a:ext>
            </a:extLst>
          </p:cNvPr>
          <p:cNvCxnSpPr>
            <a:cxnSpLocks/>
          </p:cNvCxnSpPr>
          <p:nvPr/>
        </p:nvCxnSpPr>
        <p:spPr>
          <a:xfrm flipV="1">
            <a:off x="709127" y="559837"/>
            <a:ext cx="373224" cy="33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B026ED-6603-FC5A-8B27-91CF3B4ADEDC}"/>
              </a:ext>
            </a:extLst>
          </p:cNvPr>
          <p:cNvSpPr txBox="1"/>
          <p:nvPr/>
        </p:nvSpPr>
        <p:spPr>
          <a:xfrm>
            <a:off x="1201421" y="249408"/>
            <a:ext cx="2299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(pre-defined)</a:t>
            </a:r>
          </a:p>
          <a:p>
            <a:r>
              <a:rPr lang="en-US" dirty="0"/>
              <a:t>float, double, char etc.</a:t>
            </a:r>
          </a:p>
        </p:txBody>
      </p:sp>
    </p:spTree>
    <p:extLst>
      <p:ext uri="{BB962C8B-B14F-4D97-AF65-F5344CB8AC3E}">
        <p14:creationId xmlns:p14="http://schemas.microsoft.com/office/powerpoint/2010/main" val="2003473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Using </a:t>
            </a: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4000" dirty="0">
                <a:solidFill>
                  <a:schemeClr val="tx1"/>
                </a:solidFill>
              </a:rPr>
              <a:t> in Structure Declarations</a:t>
            </a:r>
            <a:endParaRPr lang="en-US" sz="4000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By using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dirty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StudentData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 we are now aliasing the structure with a name to be used throughout the program. So instead of writing the word “</a:t>
            </a:r>
            <a:r>
              <a:rPr lang="en-US" sz="2400" dirty="0" err="1"/>
              <a:t>struct</a:t>
            </a:r>
            <a:r>
              <a:rPr lang="en-US" sz="2400" dirty="0"/>
              <a:t>” before declaring a </a:t>
            </a:r>
            <a:r>
              <a:rPr lang="en-US" sz="2400" dirty="0" err="1"/>
              <a:t>struct</a:t>
            </a:r>
            <a:r>
              <a:rPr lang="en-US" sz="2400" dirty="0"/>
              <a:t> variable like the following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	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my_student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we can now write: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	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my_student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 could use the alias name when passing the structure to a function: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display(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s1);</a:t>
            </a:r>
          </a:p>
        </p:txBody>
      </p:sp>
    </p:spTree>
    <p:extLst>
      <p:ext uri="{BB962C8B-B14F-4D97-AF65-F5344CB8AC3E}">
        <p14:creationId xmlns:p14="http://schemas.microsoft.com/office/powerpoint/2010/main" val="1121940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Example : Using </a:t>
            </a: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797925" cy="5918200"/>
          </a:xfrm>
        </p:spPr>
        <p:txBody>
          <a:bodyPr>
            <a:noAutofit/>
          </a:bodyPr>
          <a:lstStyle/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student{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name[20];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StudentData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display(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s1){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("Name: %s\n", s1.name);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("ID: %d\n", s1.id);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main(void){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student1;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(student1.name, "Ahmad");  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student1.id = 12345;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display(student1);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690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/>
              <a:t>Example: Array of structure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612775" y="1219200"/>
            <a:ext cx="6629400" cy="459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NUM_STUDENTS 10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name[20];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score;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grade;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Read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student[]);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CountGrade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student[]); </a:t>
            </a:r>
          </a:p>
          <a:p>
            <a:pPr>
              <a:lnSpc>
                <a:spcPct val="3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 ( 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students[NUM_STUDENTS];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Read(students);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CountGrade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(students);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688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Example: Array of structure</a:t>
            </a:r>
          </a:p>
        </p:txBody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378245" y="895183"/>
            <a:ext cx="80772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Read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student[])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NUM_STUDENTS;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&amp;student[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student name: 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gets(student[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].name);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score: 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&amp;student[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].score);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906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Example: Array of structure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533400" y="990600"/>
            <a:ext cx="838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31820" y="1524000"/>
            <a:ext cx="868358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CountGrade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student[]) 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NUM_STUDENTS;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(student[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].score &gt; 90) 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	student[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].grade = 'A';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else if (student[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].score &gt; 80) 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student[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].grade = 'B';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else if (student[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].score &gt; 65) 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student[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].grade = 'C';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else if (student[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].score &gt; 50) 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student[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].grade = 'D';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else 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student[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].grade = 'F';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("The grade for %s is %c\n", student[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].name, student[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].grade);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1410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Sample Output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5883275" cy="452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600" dirty="0"/>
              <a:t>/* Sample Output</a:t>
            </a:r>
          </a:p>
          <a:p>
            <a:pPr eaLnBrk="1" hangingPunct="1"/>
            <a:r>
              <a:rPr lang="en-US" sz="1600" dirty="0"/>
              <a:t>Enter the </a:t>
            </a:r>
            <a:r>
              <a:rPr lang="en-US" sz="1600" dirty="0" err="1"/>
              <a:t>studentID</a:t>
            </a:r>
            <a:r>
              <a:rPr lang="en-US" sz="1600" dirty="0"/>
              <a:t>: 789654</a:t>
            </a:r>
          </a:p>
          <a:p>
            <a:pPr eaLnBrk="1" hangingPunct="1"/>
            <a:r>
              <a:rPr lang="en-US" sz="1600" dirty="0"/>
              <a:t>Enter the name: Sam</a:t>
            </a:r>
          </a:p>
          <a:p>
            <a:pPr eaLnBrk="1" hangingPunct="1"/>
            <a:r>
              <a:rPr lang="en-US" sz="1600" dirty="0"/>
              <a:t>Enter the score: 96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dirty="0"/>
              <a:t>Enter the </a:t>
            </a:r>
            <a:r>
              <a:rPr lang="en-US" sz="1600" dirty="0" err="1"/>
              <a:t>studentID</a:t>
            </a:r>
            <a:r>
              <a:rPr lang="en-US" sz="1600" dirty="0"/>
              <a:t>: 741258</a:t>
            </a:r>
          </a:p>
          <a:p>
            <a:pPr eaLnBrk="1" hangingPunct="1"/>
            <a:r>
              <a:rPr lang="en-US" sz="1600" dirty="0"/>
              <a:t>Enter the name: Jack</a:t>
            </a:r>
          </a:p>
          <a:p>
            <a:pPr eaLnBrk="1" hangingPunct="1"/>
            <a:r>
              <a:rPr lang="en-US" sz="1600" dirty="0"/>
              <a:t>Enter the score: 79</a:t>
            </a:r>
          </a:p>
          <a:p>
            <a:pPr eaLnBrk="1" hangingPunct="1"/>
            <a:r>
              <a:rPr lang="en-US" sz="1600" dirty="0"/>
              <a:t>:</a:t>
            </a:r>
          </a:p>
          <a:p>
            <a:pPr eaLnBrk="1" hangingPunct="1"/>
            <a:r>
              <a:rPr lang="en-US" sz="1600" dirty="0"/>
              <a:t>:</a:t>
            </a:r>
          </a:p>
          <a:p>
            <a:pPr eaLnBrk="1" hangingPunct="1"/>
            <a:r>
              <a:rPr lang="en-US" sz="1600" dirty="0"/>
              <a:t>:</a:t>
            </a:r>
          </a:p>
          <a:p>
            <a:pPr eaLnBrk="1" hangingPunct="1"/>
            <a:r>
              <a:rPr lang="en-US" sz="1600" dirty="0"/>
              <a:t>The grade for Sam is A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dirty="0"/>
              <a:t>The grade for Jack is C</a:t>
            </a:r>
          </a:p>
          <a:p>
            <a:pPr eaLnBrk="1" hangingPunct="1"/>
            <a:r>
              <a:rPr lang="en-US" sz="1600" dirty="0"/>
              <a:t>:</a:t>
            </a:r>
          </a:p>
          <a:p>
            <a:pPr eaLnBrk="1" hangingPunct="1"/>
            <a:r>
              <a:rPr lang="en-US" sz="1600" dirty="0"/>
              <a:t>:</a:t>
            </a:r>
          </a:p>
          <a:p>
            <a:pPr eaLnBrk="1" hangingPunct="1"/>
            <a:r>
              <a:rPr lang="en-US" sz="1600" dirty="0"/>
              <a:t>Press any key to continue</a:t>
            </a:r>
          </a:p>
          <a:p>
            <a:pPr eaLnBrk="1" hangingPunct="1"/>
            <a:r>
              <a:rPr lang="en-US" sz="1600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959844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Passing Structures to a Function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Call by Value: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We can pass the student structure that we have created before to a function called display( ) as follows: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solidFill>
                  <a:srgbClr val="2015B1"/>
                </a:solidFill>
              </a:rPr>
              <a:t>	</a:t>
            </a:r>
            <a:r>
              <a:rPr lang="en-US" dirty="0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display (</a:t>
            </a:r>
            <a:r>
              <a:rPr lang="en-US" dirty="0" err="1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 s1);  /*function prototype*/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display (student1);  /* function call */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>
                <a:solidFill>
                  <a:srgbClr val="2015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/>
              <a:t>where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  <a:r>
              <a:rPr lang="en-US" sz="2000" dirty="0"/>
              <a:t> is a variable of type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In the above function, a copy of the student structure will be created locally for the use of the function. </a:t>
            </a:r>
            <a:r>
              <a:rPr lang="en-US" sz="2000" i="1" dirty="0"/>
              <a:t>Any changes to the structure inside the function will not affect the actual structure.</a:t>
            </a:r>
          </a:p>
        </p:txBody>
      </p:sp>
    </p:spTree>
    <p:extLst>
      <p:ext uri="{BB962C8B-B14F-4D97-AF65-F5344CB8AC3E}">
        <p14:creationId xmlns:p14="http://schemas.microsoft.com/office/powerpoint/2010/main" val="2574900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Example Using Structure: Call by Value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12775" y="1064430"/>
            <a:ext cx="8534400" cy="545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name[20];</a:t>
            </a: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3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display(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s1)  /* make a local copy of the structure */</a:t>
            </a: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(s1.name,”XYZ”);</a:t>
            </a:r>
          </a:p>
          <a:p>
            <a:pPr eaLnBrk="1" hangingPunct="1">
              <a:lnSpc>
                <a:spcPct val="2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("Name: %s\n", s1.name);</a:t>
            </a: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("ID: %d\n", s1.id);</a:t>
            </a:r>
          </a:p>
          <a:p>
            <a:pPr eaLnBrk="1" hangingPunct="1">
              <a:lnSpc>
                <a:spcPct val="2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3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student1;</a:t>
            </a:r>
          </a:p>
          <a:p>
            <a:pPr eaLnBrk="1" hangingPunct="1">
              <a:lnSpc>
                <a:spcPct val="3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(student1.name, "Ahmad");   /*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initialising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variable */</a:t>
            </a: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student1.id = 12345;        	/*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initialising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variable */</a:t>
            </a:r>
          </a:p>
          <a:p>
            <a:pPr eaLnBrk="1" hangingPunct="1">
              <a:lnSpc>
                <a:spcPct val="3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3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display(student1);</a:t>
            </a: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eaLnBrk="1" hangingPunct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484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/>
              <a:t>Example Using Structure: A Function that Returns a Structure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250065" y="1600200"/>
            <a:ext cx="4343400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2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name[20];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2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29" name="TextBox 7"/>
          <p:cNvSpPr txBox="1">
            <a:spLocks noChangeArrowheads="1"/>
          </p:cNvSpPr>
          <p:nvPr/>
        </p:nvSpPr>
        <p:spPr bwMode="auto">
          <a:xfrm>
            <a:off x="3296992" y="1600200"/>
            <a:ext cx="5628067" cy="449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read(void)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s1;</a:t>
            </a:r>
          </a:p>
          <a:p>
            <a:pPr eaLnBrk="1" hangingPunct="1">
              <a:lnSpc>
                <a:spcPct val="3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name:");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gets(s1.name);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ID:");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("%d",&amp;s1.id);</a:t>
            </a:r>
          </a:p>
          <a:p>
            <a:pPr eaLnBrk="1" hangingPunct="1">
              <a:lnSpc>
                <a:spcPct val="2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s1;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student1;</a:t>
            </a:r>
          </a:p>
          <a:p>
            <a:pPr eaLnBrk="1" hangingPunct="1">
              <a:lnSpc>
                <a:spcPct val="2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student1 = read();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("Name: %s", student1.name);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%d\n", student1.id);</a:t>
            </a:r>
          </a:p>
          <a:p>
            <a:pPr eaLnBrk="1" hangingPunct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2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078051" y="1600200"/>
            <a:ext cx="1" cy="4745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34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5D3D92-95AE-0D91-F2E8-77600E9AF307}"/>
              </a:ext>
            </a:extLst>
          </p:cNvPr>
          <p:cNvSpPr txBox="1"/>
          <p:nvPr/>
        </p:nvSpPr>
        <p:spPr>
          <a:xfrm>
            <a:off x="1464906" y="849085"/>
            <a:ext cx="394556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 student {</a:t>
            </a:r>
          </a:p>
          <a:p>
            <a:r>
              <a:rPr lang="en-US" dirty="0"/>
              <a:t>	char name[50];</a:t>
            </a:r>
          </a:p>
          <a:p>
            <a:r>
              <a:rPr lang="en-US" dirty="0"/>
              <a:t>	char major[50];</a:t>
            </a:r>
          </a:p>
          <a:p>
            <a:r>
              <a:rPr lang="en-US" dirty="0"/>
              <a:t>	int </a:t>
            </a:r>
            <a:r>
              <a:rPr lang="en-US" dirty="0" err="1"/>
              <a:t>stdID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struct student s1;</a:t>
            </a:r>
          </a:p>
          <a:p>
            <a:endParaRPr lang="en-US" dirty="0"/>
          </a:p>
          <a:p>
            <a:r>
              <a:rPr lang="en-US" dirty="0"/>
              <a:t>Type (two words similar to unsigned int)</a:t>
            </a:r>
          </a:p>
          <a:p>
            <a:endParaRPr lang="en-US" dirty="0"/>
          </a:p>
          <a:p>
            <a:r>
              <a:rPr lang="en-US" dirty="0"/>
              <a:t>typedef struct student ABCD;</a:t>
            </a:r>
          </a:p>
          <a:p>
            <a:r>
              <a:rPr lang="en-US" dirty="0"/>
              <a:t>ABCD s1;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s1.name = “</a:t>
            </a:r>
            <a:r>
              <a:rPr lang="en-US" dirty="0" err="1"/>
              <a:t>simon</a:t>
            </a:r>
            <a:r>
              <a:rPr lang="en-US" dirty="0"/>
              <a:t>”;</a:t>
            </a:r>
          </a:p>
          <a:p>
            <a:r>
              <a:rPr lang="en-US" dirty="0"/>
              <a:t>s1.major = “</a:t>
            </a:r>
            <a:r>
              <a:rPr lang="en-US" dirty="0" err="1"/>
              <a:t>cse</a:t>
            </a:r>
            <a:r>
              <a:rPr lang="en-US" dirty="0"/>
              <a:t>”</a:t>
            </a:r>
          </a:p>
          <a:p>
            <a:r>
              <a:rPr lang="en-US" dirty="0"/>
              <a:t>s2.stdID = 65365434;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07F58E1-C5E8-C05C-64E6-5FBB8A9E4F88}"/>
              </a:ext>
            </a:extLst>
          </p:cNvPr>
          <p:cNvSpPr/>
          <p:nvPr/>
        </p:nvSpPr>
        <p:spPr>
          <a:xfrm rot="5400000">
            <a:off x="1998124" y="2457657"/>
            <a:ext cx="277169" cy="94705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CEC9749D-6A0E-3C74-1C91-82AFA196C60E}"/>
              </a:ext>
            </a:extLst>
          </p:cNvPr>
          <p:cNvSpPr/>
          <p:nvPr/>
        </p:nvSpPr>
        <p:spPr>
          <a:xfrm>
            <a:off x="2281334" y="186611"/>
            <a:ext cx="1632856" cy="662474"/>
          </a:xfrm>
          <a:prstGeom prst="wedgeEllipseCallout">
            <a:avLst>
              <a:gd name="adj1" fmla="val -39690"/>
              <a:gd name="adj2" fmla="val 681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 tag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F0D6D8BC-7F86-2737-9FD3-05B6CA4CE1CD}"/>
              </a:ext>
            </a:extLst>
          </p:cNvPr>
          <p:cNvSpPr/>
          <p:nvPr/>
        </p:nvSpPr>
        <p:spPr>
          <a:xfrm>
            <a:off x="503853" y="186611"/>
            <a:ext cx="1632856" cy="662474"/>
          </a:xfrm>
          <a:prstGeom prst="wedgeEllipseCallout">
            <a:avLst>
              <a:gd name="adj1" fmla="val 34036"/>
              <a:gd name="adj2" fmla="val 667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keyword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66D241-7791-88F9-C88D-C63076972C7E}"/>
              </a:ext>
            </a:extLst>
          </p:cNvPr>
          <p:cNvSpPr/>
          <p:nvPr/>
        </p:nvSpPr>
        <p:spPr>
          <a:xfrm>
            <a:off x="5607698" y="1082352"/>
            <a:ext cx="2883159" cy="6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#include ……</a:t>
            </a:r>
          </a:p>
          <a:p>
            <a:pPr algn="ctr"/>
            <a:r>
              <a:rPr lang="en-US" dirty="0"/>
              <a:t>#define ….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CA4CE-49C6-63D6-1EBA-159242F464FE}"/>
              </a:ext>
            </a:extLst>
          </p:cNvPr>
          <p:cNvSpPr/>
          <p:nvPr/>
        </p:nvSpPr>
        <p:spPr>
          <a:xfrm>
            <a:off x="5607698" y="1765040"/>
            <a:ext cx="2873828" cy="698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Prototypes 1</a:t>
            </a:r>
          </a:p>
          <a:p>
            <a:pPr algn="ctr"/>
            <a:r>
              <a:rPr lang="en-US" dirty="0"/>
              <a:t>Function Prototypes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8B9832-7A94-EDBC-BB4A-652ED1DBAA9A}"/>
              </a:ext>
            </a:extLst>
          </p:cNvPr>
          <p:cNvSpPr/>
          <p:nvPr/>
        </p:nvSpPr>
        <p:spPr>
          <a:xfrm>
            <a:off x="5617029" y="3429000"/>
            <a:ext cx="2883158" cy="15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main () {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02D2AA-1A75-4CE6-0714-24B140A22AC7}"/>
              </a:ext>
            </a:extLst>
          </p:cNvPr>
          <p:cNvSpPr/>
          <p:nvPr/>
        </p:nvSpPr>
        <p:spPr>
          <a:xfrm>
            <a:off x="5607698" y="5159828"/>
            <a:ext cx="2892489" cy="15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functions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09C139-D714-671A-9B4B-598DCC9EA92B}"/>
              </a:ext>
            </a:extLst>
          </p:cNvPr>
          <p:cNvSpPr/>
          <p:nvPr/>
        </p:nvSpPr>
        <p:spPr>
          <a:xfrm>
            <a:off x="5607698" y="2663890"/>
            <a:ext cx="2883158" cy="54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Global variables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BB8D6A3-67D5-6789-B462-69D255A0930B}"/>
              </a:ext>
            </a:extLst>
          </p:cNvPr>
          <p:cNvSpPr/>
          <p:nvPr/>
        </p:nvSpPr>
        <p:spPr>
          <a:xfrm rot="10800000">
            <a:off x="1267681" y="3602930"/>
            <a:ext cx="229235" cy="662475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44E9F3-6281-B622-6F32-5DF83A5EF4D9}"/>
              </a:ext>
            </a:extLst>
          </p:cNvPr>
          <p:cNvSpPr/>
          <p:nvPr/>
        </p:nvSpPr>
        <p:spPr>
          <a:xfrm>
            <a:off x="1632119" y="4941330"/>
            <a:ext cx="1555881" cy="774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 = </a:t>
            </a:r>
          </a:p>
          <a:p>
            <a:pPr algn="ctr"/>
            <a:r>
              <a:rPr lang="en-US" dirty="0"/>
              <a:t>major = </a:t>
            </a:r>
          </a:p>
          <a:p>
            <a:pPr algn="ctr"/>
            <a:r>
              <a:rPr lang="en-US" dirty="0" err="1"/>
              <a:t>stdID</a:t>
            </a:r>
            <a:r>
              <a:rPr lang="en-US" dirty="0"/>
              <a:t> =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6473EC-2AD9-F5AD-61A0-C8B347140E34}"/>
              </a:ext>
            </a:extLst>
          </p:cNvPr>
          <p:cNvSpPr txBox="1"/>
          <p:nvPr/>
        </p:nvSpPr>
        <p:spPr>
          <a:xfrm>
            <a:off x="326571" y="467273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A716FDB-B561-C38A-65C2-79BD48B8BD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9494" y="4587471"/>
            <a:ext cx="246489" cy="11408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B3FBADC1-7916-DD7B-DE6E-14BE7E9D018E}"/>
              </a:ext>
            </a:extLst>
          </p:cNvPr>
          <p:cNvSpPr/>
          <p:nvPr/>
        </p:nvSpPr>
        <p:spPr>
          <a:xfrm>
            <a:off x="3835849" y="1017036"/>
            <a:ext cx="249991" cy="989046"/>
          </a:xfrm>
          <a:prstGeom prst="rightBrace">
            <a:avLst>
              <a:gd name="adj1" fmla="val 39671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2449F9B6-6ACF-85DB-209F-F665C289D80C}"/>
              </a:ext>
            </a:extLst>
          </p:cNvPr>
          <p:cNvSpPr/>
          <p:nvPr/>
        </p:nvSpPr>
        <p:spPr>
          <a:xfrm>
            <a:off x="4085840" y="640900"/>
            <a:ext cx="1941422" cy="662474"/>
          </a:xfrm>
          <a:prstGeom prst="wedgeEllipseCallout">
            <a:avLst>
              <a:gd name="adj1" fmla="val -48341"/>
              <a:gd name="adj2" fmla="val 72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Member/ Components</a:t>
            </a:r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1E2933EB-8B3C-2897-C194-53A5BB655E7E}"/>
              </a:ext>
            </a:extLst>
          </p:cNvPr>
          <p:cNvSpPr/>
          <p:nvPr/>
        </p:nvSpPr>
        <p:spPr>
          <a:xfrm>
            <a:off x="3290788" y="1987034"/>
            <a:ext cx="2119685" cy="895560"/>
          </a:xfrm>
          <a:prstGeom prst="wedgeEllipseCallout">
            <a:avLst>
              <a:gd name="adj1" fmla="val -55107"/>
              <a:gd name="adj2" fmla="val 31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 </a:t>
            </a:r>
          </a:p>
          <a:p>
            <a:pPr algn="ctr"/>
            <a:r>
              <a:rPr lang="en-US" dirty="0"/>
              <a:t>or structure variable</a:t>
            </a:r>
          </a:p>
        </p:txBody>
      </p:sp>
    </p:spTree>
    <p:extLst>
      <p:ext uri="{BB962C8B-B14F-4D97-AF65-F5344CB8AC3E}">
        <p14:creationId xmlns:p14="http://schemas.microsoft.com/office/powerpoint/2010/main" val="368425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5D3D92-95AE-0D91-F2E8-77600E9AF307}"/>
              </a:ext>
            </a:extLst>
          </p:cNvPr>
          <p:cNvSpPr txBox="1"/>
          <p:nvPr/>
        </p:nvSpPr>
        <p:spPr>
          <a:xfrm>
            <a:off x="1464906" y="849085"/>
            <a:ext cx="394556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 student {</a:t>
            </a:r>
          </a:p>
          <a:p>
            <a:r>
              <a:rPr lang="en-US" dirty="0"/>
              <a:t>	char name[50];</a:t>
            </a:r>
          </a:p>
          <a:p>
            <a:r>
              <a:rPr lang="en-US" dirty="0"/>
              <a:t>	char major[50];</a:t>
            </a:r>
          </a:p>
          <a:p>
            <a:r>
              <a:rPr lang="en-US" dirty="0"/>
              <a:t>	int </a:t>
            </a:r>
            <a:r>
              <a:rPr lang="en-US" dirty="0" err="1"/>
              <a:t>stdID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struct student s1;</a:t>
            </a:r>
          </a:p>
          <a:p>
            <a:endParaRPr lang="en-US" dirty="0"/>
          </a:p>
          <a:p>
            <a:r>
              <a:rPr lang="en-US" dirty="0"/>
              <a:t>Type (two words similar to unsigned int)</a:t>
            </a:r>
          </a:p>
          <a:p>
            <a:endParaRPr lang="en-US" dirty="0"/>
          </a:p>
          <a:p>
            <a:r>
              <a:rPr lang="en-US" dirty="0"/>
              <a:t>typedef struct student ABCD;</a:t>
            </a:r>
          </a:p>
          <a:p>
            <a:r>
              <a:rPr lang="en-US" dirty="0"/>
              <a:t>ABCD s[50];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s[</a:t>
            </a:r>
            <a:r>
              <a:rPr lang="en-US" dirty="0" err="1"/>
              <a:t>i</a:t>
            </a:r>
            <a:r>
              <a:rPr lang="en-US" dirty="0"/>
              <a:t>].name = “</a:t>
            </a:r>
            <a:r>
              <a:rPr lang="en-US" dirty="0" err="1"/>
              <a:t>simon</a:t>
            </a:r>
            <a:r>
              <a:rPr lang="en-US" dirty="0"/>
              <a:t>”;</a:t>
            </a:r>
          </a:p>
          <a:p>
            <a:r>
              <a:rPr lang="en-US" dirty="0"/>
              <a:t>s[</a:t>
            </a:r>
            <a:r>
              <a:rPr lang="en-US" dirty="0" err="1"/>
              <a:t>i</a:t>
            </a:r>
            <a:r>
              <a:rPr lang="en-US" dirty="0"/>
              <a:t>].major = “</a:t>
            </a:r>
            <a:r>
              <a:rPr lang="en-US" dirty="0" err="1"/>
              <a:t>cse</a:t>
            </a:r>
            <a:r>
              <a:rPr lang="en-US" dirty="0"/>
              <a:t>”</a:t>
            </a:r>
          </a:p>
          <a:p>
            <a:r>
              <a:rPr lang="en-US" dirty="0"/>
              <a:t>s[</a:t>
            </a:r>
            <a:r>
              <a:rPr lang="en-US" dirty="0" err="1"/>
              <a:t>i</a:t>
            </a:r>
            <a:r>
              <a:rPr lang="en-US" dirty="0"/>
              <a:t>].stdID = 65365434;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07F58E1-C5E8-C05C-64E6-5FBB8A9E4F88}"/>
              </a:ext>
            </a:extLst>
          </p:cNvPr>
          <p:cNvSpPr/>
          <p:nvPr/>
        </p:nvSpPr>
        <p:spPr>
          <a:xfrm rot="5400000">
            <a:off x="1998124" y="2457657"/>
            <a:ext cx="277169" cy="94705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CEC9749D-6A0E-3C74-1C91-82AFA196C60E}"/>
              </a:ext>
            </a:extLst>
          </p:cNvPr>
          <p:cNvSpPr/>
          <p:nvPr/>
        </p:nvSpPr>
        <p:spPr>
          <a:xfrm>
            <a:off x="2281334" y="186611"/>
            <a:ext cx="1632856" cy="662474"/>
          </a:xfrm>
          <a:prstGeom prst="wedgeEllipseCallout">
            <a:avLst>
              <a:gd name="adj1" fmla="val -39690"/>
              <a:gd name="adj2" fmla="val 681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 tag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F0D6D8BC-7F86-2737-9FD3-05B6CA4CE1CD}"/>
              </a:ext>
            </a:extLst>
          </p:cNvPr>
          <p:cNvSpPr/>
          <p:nvPr/>
        </p:nvSpPr>
        <p:spPr>
          <a:xfrm>
            <a:off x="503853" y="186611"/>
            <a:ext cx="1632856" cy="662474"/>
          </a:xfrm>
          <a:prstGeom prst="wedgeEllipseCallout">
            <a:avLst>
              <a:gd name="adj1" fmla="val 34036"/>
              <a:gd name="adj2" fmla="val 667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keyword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482A2E22-DAB4-4914-9C52-AF1942308495}"/>
              </a:ext>
            </a:extLst>
          </p:cNvPr>
          <p:cNvSpPr/>
          <p:nvPr/>
        </p:nvSpPr>
        <p:spPr>
          <a:xfrm>
            <a:off x="3290788" y="1915137"/>
            <a:ext cx="2976467" cy="895560"/>
          </a:xfrm>
          <a:prstGeom prst="wedgeEllipseCallout">
            <a:avLst>
              <a:gd name="adj1" fmla="val -55107"/>
              <a:gd name="adj2" fmla="val 31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 </a:t>
            </a:r>
          </a:p>
          <a:p>
            <a:pPr algn="ctr"/>
            <a:r>
              <a:rPr lang="en-US" dirty="0"/>
              <a:t>or structure variable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BB8D6A3-67D5-6789-B462-69D255A0930B}"/>
              </a:ext>
            </a:extLst>
          </p:cNvPr>
          <p:cNvSpPr/>
          <p:nvPr/>
        </p:nvSpPr>
        <p:spPr>
          <a:xfrm rot="10800000">
            <a:off x="1267681" y="3602930"/>
            <a:ext cx="229235" cy="662475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9EE498A-1204-79DF-D3AF-49F336B39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867870"/>
              </p:ext>
            </p:extLst>
          </p:nvPr>
        </p:nvGraphicFramePr>
        <p:xfrm>
          <a:off x="5119923" y="3803740"/>
          <a:ext cx="71170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709">
                  <a:extLst>
                    <a:ext uri="{9D8B030D-6E8A-4147-A177-3AD203B41FA5}">
                      <a16:colId xmlns:a16="http://schemas.microsoft.com/office/drawing/2014/main" val="2001793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8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62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89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8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6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29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s[49]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65870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4A0341D-D201-CBA4-F7A0-C539DFA268D3}"/>
              </a:ext>
            </a:extLst>
          </p:cNvPr>
          <p:cNvSpPr/>
          <p:nvPr/>
        </p:nvSpPr>
        <p:spPr>
          <a:xfrm>
            <a:off x="6702880" y="2696547"/>
            <a:ext cx="1555881" cy="774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 = </a:t>
            </a:r>
          </a:p>
          <a:p>
            <a:pPr algn="ctr"/>
            <a:r>
              <a:rPr lang="en-US" dirty="0"/>
              <a:t>major = </a:t>
            </a:r>
          </a:p>
          <a:p>
            <a:pPr algn="ctr"/>
            <a:r>
              <a:rPr lang="en-US" dirty="0" err="1"/>
              <a:t>stdID</a:t>
            </a:r>
            <a:r>
              <a:rPr lang="en-US" dirty="0"/>
              <a:t> =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92A057-7631-19F7-EA3C-D9CE228D7F32}"/>
              </a:ext>
            </a:extLst>
          </p:cNvPr>
          <p:cNvSpPr/>
          <p:nvPr/>
        </p:nvSpPr>
        <p:spPr>
          <a:xfrm>
            <a:off x="6702879" y="3803740"/>
            <a:ext cx="1555881" cy="774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 = </a:t>
            </a:r>
          </a:p>
          <a:p>
            <a:pPr algn="ctr"/>
            <a:r>
              <a:rPr lang="en-US" dirty="0"/>
              <a:t>major = </a:t>
            </a:r>
          </a:p>
          <a:p>
            <a:pPr algn="ctr"/>
            <a:r>
              <a:rPr lang="en-US" dirty="0" err="1"/>
              <a:t>stdID</a:t>
            </a:r>
            <a:r>
              <a:rPr lang="en-US" dirty="0"/>
              <a:t> =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DF34EF-D825-7A07-A959-8982592226DC}"/>
              </a:ext>
            </a:extLst>
          </p:cNvPr>
          <p:cNvSpPr/>
          <p:nvPr/>
        </p:nvSpPr>
        <p:spPr>
          <a:xfrm>
            <a:off x="6702879" y="4929594"/>
            <a:ext cx="1555881" cy="774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 = </a:t>
            </a:r>
          </a:p>
          <a:p>
            <a:pPr algn="ctr"/>
            <a:r>
              <a:rPr lang="en-US" dirty="0"/>
              <a:t>major = </a:t>
            </a:r>
          </a:p>
          <a:p>
            <a:pPr algn="ctr"/>
            <a:r>
              <a:rPr lang="en-US" dirty="0" err="1"/>
              <a:t>stdID</a:t>
            </a:r>
            <a:r>
              <a:rPr lang="en-US" dirty="0"/>
              <a:t> =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E52E36-4F05-C92C-16BA-53836618F018}"/>
              </a:ext>
            </a:extLst>
          </p:cNvPr>
          <p:cNvSpPr/>
          <p:nvPr/>
        </p:nvSpPr>
        <p:spPr>
          <a:xfrm>
            <a:off x="6702879" y="6050783"/>
            <a:ext cx="1555881" cy="774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 = </a:t>
            </a:r>
          </a:p>
          <a:p>
            <a:pPr algn="ctr"/>
            <a:r>
              <a:rPr lang="en-US" dirty="0"/>
              <a:t>major = </a:t>
            </a:r>
          </a:p>
          <a:p>
            <a:pPr algn="ctr"/>
            <a:r>
              <a:rPr lang="en-US" dirty="0" err="1"/>
              <a:t>stdID</a:t>
            </a:r>
            <a:r>
              <a:rPr lang="en-US" dirty="0"/>
              <a:t> =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D3567A-715F-4A70-D198-06B0CFAB6CDB}"/>
              </a:ext>
            </a:extLst>
          </p:cNvPr>
          <p:cNvCxnSpPr/>
          <p:nvPr/>
        </p:nvCxnSpPr>
        <p:spPr>
          <a:xfrm flipV="1">
            <a:off x="5831632" y="3181739"/>
            <a:ext cx="793103" cy="858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D9DDE7-B4AC-4681-4475-C19EE630489F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31632" y="4190961"/>
            <a:ext cx="871247" cy="202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D1B16A-3AF1-328C-FBC5-7AB652C80E3E}"/>
              </a:ext>
            </a:extLst>
          </p:cNvPr>
          <p:cNvCxnSpPr>
            <a:cxnSpLocks/>
          </p:cNvCxnSpPr>
          <p:nvPr/>
        </p:nvCxnSpPr>
        <p:spPr>
          <a:xfrm>
            <a:off x="5870704" y="4760128"/>
            <a:ext cx="832175" cy="485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84B6CA-0DA7-D179-62D7-9DA219955561}"/>
              </a:ext>
            </a:extLst>
          </p:cNvPr>
          <p:cNvCxnSpPr>
            <a:cxnSpLocks/>
          </p:cNvCxnSpPr>
          <p:nvPr/>
        </p:nvCxnSpPr>
        <p:spPr>
          <a:xfrm>
            <a:off x="5831632" y="6167535"/>
            <a:ext cx="8712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Right Brace 34">
            <a:extLst>
              <a:ext uri="{FF2B5EF4-FFF2-40B4-BE49-F238E27FC236}">
                <a16:creationId xmlns:a16="http://schemas.microsoft.com/office/drawing/2014/main" id="{9AE940C3-89A1-8B2C-8656-5A557BCACE1A}"/>
              </a:ext>
            </a:extLst>
          </p:cNvPr>
          <p:cNvSpPr/>
          <p:nvPr/>
        </p:nvSpPr>
        <p:spPr>
          <a:xfrm>
            <a:off x="3835849" y="1017036"/>
            <a:ext cx="249991" cy="989046"/>
          </a:xfrm>
          <a:prstGeom prst="rightBrace">
            <a:avLst>
              <a:gd name="adj1" fmla="val 39671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7594A544-3A43-7FE8-CE31-0CE8ACBC9B87}"/>
              </a:ext>
            </a:extLst>
          </p:cNvPr>
          <p:cNvSpPr/>
          <p:nvPr/>
        </p:nvSpPr>
        <p:spPr>
          <a:xfrm>
            <a:off x="4085840" y="640900"/>
            <a:ext cx="1941422" cy="662474"/>
          </a:xfrm>
          <a:prstGeom prst="wedgeEllipseCallout">
            <a:avLst>
              <a:gd name="adj1" fmla="val -48341"/>
              <a:gd name="adj2" fmla="val 72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Member/ Components</a:t>
            </a:r>
          </a:p>
        </p:txBody>
      </p:sp>
    </p:spTree>
    <p:extLst>
      <p:ext uri="{BB962C8B-B14F-4D97-AF65-F5344CB8AC3E}">
        <p14:creationId xmlns:p14="http://schemas.microsoft.com/office/powerpoint/2010/main" val="217691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F93666-3301-BD46-EBB4-4B5CA09609D1}"/>
              </a:ext>
            </a:extLst>
          </p:cNvPr>
          <p:cNvSpPr txBox="1"/>
          <p:nvPr/>
        </p:nvSpPr>
        <p:spPr>
          <a:xfrm>
            <a:off x="1222310" y="858416"/>
            <a:ext cx="25603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typedef struct student {</a:t>
            </a:r>
          </a:p>
          <a:p>
            <a:r>
              <a:rPr lang="en-US" dirty="0"/>
              <a:t>	char name[50];</a:t>
            </a:r>
          </a:p>
          <a:p>
            <a:r>
              <a:rPr lang="en-US" dirty="0"/>
              <a:t>	char major[50];</a:t>
            </a:r>
          </a:p>
          <a:p>
            <a:r>
              <a:rPr lang="en-US" dirty="0"/>
              <a:t>	int </a:t>
            </a:r>
            <a:r>
              <a:rPr lang="en-US" dirty="0" err="1"/>
              <a:t>stdID</a:t>
            </a:r>
            <a:r>
              <a:rPr lang="en-US" dirty="0"/>
              <a:t>;</a:t>
            </a:r>
          </a:p>
          <a:p>
            <a:r>
              <a:rPr lang="en-US" dirty="0"/>
              <a:t>} ABCD;</a:t>
            </a:r>
          </a:p>
          <a:p>
            <a:endParaRPr lang="en-US" dirty="0"/>
          </a:p>
          <a:p>
            <a:r>
              <a:rPr lang="en-US" dirty="0"/>
              <a:t>ABCD s1;</a:t>
            </a:r>
          </a:p>
          <a:p>
            <a:endParaRPr lang="en-US" dirty="0"/>
          </a:p>
          <a:p>
            <a:r>
              <a:rPr lang="en-US" dirty="0"/>
              <a:t>ABCD s[50];</a:t>
            </a:r>
          </a:p>
        </p:txBody>
      </p:sp>
    </p:spTree>
    <p:extLst>
      <p:ext uri="{BB962C8B-B14F-4D97-AF65-F5344CB8AC3E}">
        <p14:creationId xmlns:p14="http://schemas.microsoft.com/office/powerpoint/2010/main" val="83134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Introduction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So far we have only used data types which have been defined by C such as </a:t>
            </a:r>
            <a:r>
              <a:rPr lang="en-US" sz="2400" dirty="0" err="1"/>
              <a:t>int</a:t>
            </a:r>
            <a:r>
              <a:rPr lang="en-US" sz="2400" dirty="0"/>
              <a:t>, double and char.</a:t>
            </a:r>
          </a:p>
          <a:p>
            <a:pPr eaLnBrk="1" hangingPunct="1"/>
            <a:r>
              <a:rPr lang="en-US" sz="2400" dirty="0"/>
              <a:t>It is also possible to create our </a:t>
            </a:r>
            <a:r>
              <a:rPr lang="en-US" sz="2400" dirty="0">
                <a:solidFill>
                  <a:srgbClr val="FF0000"/>
                </a:solidFill>
              </a:rPr>
              <a:t>own data types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dirty="0">
                <a:solidFill>
                  <a:srgbClr val="FF0000"/>
                </a:solidFill>
              </a:rPr>
              <a:t>A user defined data type is called a </a:t>
            </a:r>
            <a:r>
              <a:rPr lang="en-US" sz="2400" i="1" dirty="0">
                <a:solidFill>
                  <a:srgbClr val="FF0000"/>
                </a:solidFill>
              </a:rPr>
              <a:t>structure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</a:p>
          <a:p>
            <a:pPr eaLnBrk="1" hangingPunct="1"/>
            <a:r>
              <a:rPr lang="en-US" sz="2400" dirty="0"/>
              <a:t>A structure can contain both built-in data types and another structure.</a:t>
            </a:r>
          </a:p>
          <a:p>
            <a:pPr eaLnBrk="1" hangingPunct="1"/>
            <a:r>
              <a:rPr lang="en-US" sz="2400" dirty="0"/>
              <a:t>The concept of structure is pretty much the same as arrays except that in an array, all the data is of the same types but in a structure, the data can be of different types.</a:t>
            </a:r>
          </a:p>
        </p:txBody>
      </p:sp>
    </p:spTree>
    <p:extLst>
      <p:ext uri="{BB962C8B-B14F-4D97-AF65-F5344CB8AC3E}">
        <p14:creationId xmlns:p14="http://schemas.microsoft.com/office/powerpoint/2010/main" val="332635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Definition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A structure is a derived data type that represents a collection of related data items called components (or members) that are not necessarily of the same data type.</a:t>
            </a:r>
          </a:p>
        </p:txBody>
      </p:sp>
    </p:spTree>
    <p:extLst>
      <p:ext uri="{BB962C8B-B14F-4D97-AF65-F5344CB8AC3E}">
        <p14:creationId xmlns:p14="http://schemas.microsoft.com/office/powerpoint/2010/main" val="212335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Declaring Structure Types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General syntax: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dirty="0"/>
              <a:t>	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structure_name</a:t>
            </a:r>
            <a:r>
              <a:rPr lang="en-US" dirty="0"/>
              <a:t>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/>
              <a:t>		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/>
              <a:t>			</a:t>
            </a:r>
            <a:r>
              <a:rPr lang="en-US" dirty="0" err="1"/>
              <a:t>data_type</a:t>
            </a:r>
            <a:r>
              <a:rPr lang="en-US" dirty="0"/>
              <a:t> element1;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/>
              <a:t>			</a:t>
            </a:r>
            <a:r>
              <a:rPr lang="en-US" dirty="0" err="1"/>
              <a:t>data_type</a:t>
            </a:r>
            <a:r>
              <a:rPr lang="en-US" dirty="0"/>
              <a:t> element2;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/>
              <a:t>			</a:t>
            </a:r>
            <a:r>
              <a:rPr lang="en-US" b="1" dirty="0"/>
              <a:t>. . .</a:t>
            </a:r>
            <a:endParaRPr lang="en-US" dirty="0"/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/>
              <a:t>		};</a:t>
            </a:r>
            <a:endParaRPr lang="en-US" sz="1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Example: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dirty="0"/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char name[50];	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char major[20];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};</a:t>
            </a:r>
          </a:p>
        </p:txBody>
      </p:sp>
      <p:grpSp>
        <p:nvGrpSpPr>
          <p:cNvPr id="13317" name="Group 12"/>
          <p:cNvGrpSpPr>
            <a:grpSpLocks/>
          </p:cNvGrpSpPr>
          <p:nvPr/>
        </p:nvGrpSpPr>
        <p:grpSpPr bwMode="auto">
          <a:xfrm>
            <a:off x="4460875" y="838201"/>
            <a:ext cx="4159250" cy="2074863"/>
            <a:chOff x="2181" y="425"/>
            <a:chExt cx="2620" cy="1307"/>
          </a:xfrm>
        </p:grpSpPr>
        <p:sp>
          <p:nvSpPr>
            <p:cNvPr id="13318" name="Line 7"/>
            <p:cNvSpPr>
              <a:spLocks noChangeShapeType="1"/>
            </p:cNvSpPr>
            <p:nvPr/>
          </p:nvSpPr>
          <p:spPr bwMode="auto">
            <a:xfrm flipH="1">
              <a:off x="2181" y="537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19" name="Text Box 8"/>
            <p:cNvSpPr txBox="1">
              <a:spLocks noChangeArrowheads="1"/>
            </p:cNvSpPr>
            <p:nvPr/>
          </p:nvSpPr>
          <p:spPr bwMode="auto">
            <a:xfrm>
              <a:off x="2709" y="425"/>
              <a:ext cx="1819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dirty="0">
                  <a:latin typeface="Arial Narrow" panose="020B0606020202030204" pitchFamily="34" charset="0"/>
                </a:rPr>
                <a:t>Also called structure tag</a:t>
              </a:r>
            </a:p>
          </p:txBody>
        </p:sp>
        <p:sp>
          <p:nvSpPr>
            <p:cNvPr id="13320" name="AutoShape 9"/>
            <p:cNvSpPr>
              <a:spLocks/>
            </p:cNvSpPr>
            <p:nvPr/>
          </p:nvSpPr>
          <p:spPr bwMode="auto">
            <a:xfrm>
              <a:off x="2647" y="1012"/>
              <a:ext cx="192" cy="720"/>
            </a:xfrm>
            <a:prstGeom prst="rightBracket">
              <a:avLst>
                <a:gd name="adj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321" name="Line 10"/>
            <p:cNvSpPr>
              <a:spLocks noChangeShapeType="1"/>
            </p:cNvSpPr>
            <p:nvPr/>
          </p:nvSpPr>
          <p:spPr bwMode="auto">
            <a:xfrm>
              <a:off x="2839" y="13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2" name="Text Box 11"/>
            <p:cNvSpPr txBox="1">
              <a:spLocks noChangeArrowheads="1"/>
            </p:cNvSpPr>
            <p:nvPr/>
          </p:nvSpPr>
          <p:spPr bwMode="auto">
            <a:xfrm>
              <a:off x="2983" y="1204"/>
              <a:ext cx="1818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dirty="0">
                  <a:latin typeface="Arial Narrow" panose="020B0606020202030204" pitchFamily="34" charset="0"/>
                </a:rPr>
                <a:t>Components / members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652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Declaring Structure Variables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After declaring a structure type, we may declare variables that are of that type.  A structure variable declaration requires:</a:t>
            </a:r>
          </a:p>
          <a:p>
            <a:pPr lvl="1" eaLnBrk="1" hangingPunct="1"/>
            <a:r>
              <a:rPr lang="en-US" sz="2000" dirty="0"/>
              <a:t>The keyword </a:t>
            </a:r>
            <a:r>
              <a:rPr lang="en-US" sz="2000" b="1" i="1" dirty="0" err="1"/>
              <a:t>struct</a:t>
            </a:r>
            <a:endParaRPr lang="en-US" sz="2000" b="1" i="1" dirty="0"/>
          </a:p>
          <a:p>
            <a:pPr lvl="1" eaLnBrk="1" hangingPunct="1"/>
            <a:r>
              <a:rPr lang="en-US" sz="2000" dirty="0"/>
              <a:t>The structure type name</a:t>
            </a:r>
          </a:p>
          <a:p>
            <a:pPr lvl="1" eaLnBrk="1" hangingPunct="1"/>
            <a:r>
              <a:rPr lang="en-US" sz="2000" dirty="0"/>
              <a:t>A list of variable/object names separated by commas</a:t>
            </a:r>
          </a:p>
          <a:p>
            <a:pPr lvl="1" eaLnBrk="1" hangingPunct="1"/>
            <a:r>
              <a:rPr lang="en-US" sz="2000" dirty="0"/>
              <a:t>A concluding semicolon</a:t>
            </a:r>
          </a:p>
          <a:p>
            <a:pPr eaLnBrk="1" hangingPunct="1"/>
            <a:r>
              <a:rPr lang="en-US" sz="2400" dirty="0"/>
              <a:t>Then, assume that variable of structure type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 dirty="0"/>
              <a:t> is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my_student</a:t>
            </a:r>
            <a:r>
              <a:rPr lang="en-US" sz="2400" i="1" dirty="0"/>
              <a:t>.</a:t>
            </a:r>
            <a:r>
              <a:rPr lang="en-US" sz="2400" dirty="0"/>
              <a:t>  So the declaration should be written as;</a:t>
            </a:r>
          </a:p>
          <a:p>
            <a:pPr lvl="1" eaLnBrk="1" hangingPunct="1">
              <a:buFontTx/>
              <a:buNone/>
            </a:pPr>
            <a:r>
              <a:rPr lang="en-US" sz="2000" dirty="0"/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my_student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s1,s2,s3;</a:t>
            </a:r>
          </a:p>
        </p:txBody>
      </p:sp>
    </p:spTree>
    <p:extLst>
      <p:ext uri="{BB962C8B-B14F-4D97-AF65-F5344CB8AC3E}">
        <p14:creationId xmlns:p14="http://schemas.microsoft.com/office/powerpoint/2010/main" val="129243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2053</TotalTime>
  <Words>2444</Words>
  <Application>Microsoft Office PowerPoint</Application>
  <PresentationFormat>On-screen Show (4:3)</PresentationFormat>
  <Paragraphs>453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Arial Narrow</vt:lpstr>
      <vt:lpstr>Britannic Bold</vt:lpstr>
      <vt:lpstr>Calibri</vt:lpstr>
      <vt:lpstr>Calibri Light</vt:lpstr>
      <vt:lpstr>Courier New</vt:lpstr>
      <vt:lpstr>Impact</vt:lpstr>
      <vt:lpstr>Tahoma</vt:lpstr>
      <vt:lpstr>Times New Roman</vt:lpstr>
      <vt:lpstr>Office Theme</vt:lpstr>
      <vt:lpstr> User Defined Types</vt:lpstr>
      <vt:lpstr>PowerPoint Presentation</vt:lpstr>
      <vt:lpstr>PowerPoint Presentation</vt:lpstr>
      <vt:lpstr>PowerPoint Presentation</vt:lpstr>
      <vt:lpstr>PowerPoint Presentation</vt:lpstr>
      <vt:lpstr>Introduction</vt:lpstr>
      <vt:lpstr>Definition</vt:lpstr>
      <vt:lpstr>Declaring Structure Types </vt:lpstr>
      <vt:lpstr>Declaring Structure Variables</vt:lpstr>
      <vt:lpstr>Based on example: struct student</vt:lpstr>
      <vt:lpstr>Based on example: struct student</vt:lpstr>
      <vt:lpstr>Declaring Nested Structure</vt:lpstr>
      <vt:lpstr>Declaring Nested Structure</vt:lpstr>
      <vt:lpstr>Referring and Initializing Structure Elements</vt:lpstr>
      <vt:lpstr>Referring and Initializing Structure Elements</vt:lpstr>
      <vt:lpstr>Example: Structure Initialization</vt:lpstr>
      <vt:lpstr>Example: Structure Initialization</vt:lpstr>
      <vt:lpstr>Another Example</vt:lpstr>
      <vt:lpstr>Using typedef in Structure Declarations</vt:lpstr>
      <vt:lpstr>Using typedef in Structure Declarations</vt:lpstr>
      <vt:lpstr>Example : Using typedef</vt:lpstr>
      <vt:lpstr>Example: Array of structure </vt:lpstr>
      <vt:lpstr>Example: Array of structure</vt:lpstr>
      <vt:lpstr>Example: Array of structure</vt:lpstr>
      <vt:lpstr>Sample Output</vt:lpstr>
      <vt:lpstr>Passing Structures to a Function</vt:lpstr>
      <vt:lpstr>Example Using Structure: Call by Value</vt:lpstr>
      <vt:lpstr>Example Using Structure: A Function that Returns a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Shafin Rahman</cp:lastModifiedBy>
  <cp:revision>134</cp:revision>
  <dcterms:created xsi:type="dcterms:W3CDTF">2014-09-11T18:03:18Z</dcterms:created>
  <dcterms:modified xsi:type="dcterms:W3CDTF">2023-05-01T11:26:48Z</dcterms:modified>
</cp:coreProperties>
</file>