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8" r:id="rId3"/>
    <p:sldId id="279" r:id="rId4"/>
    <p:sldId id="280" r:id="rId5"/>
    <p:sldId id="28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4" r:id="rId23"/>
    <p:sldId id="275"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95" autoAdjust="0"/>
    <p:restoredTop sz="94660"/>
  </p:normalViewPr>
  <p:slideViewPr>
    <p:cSldViewPr snapToGrid="0">
      <p:cViewPr varScale="1">
        <p:scale>
          <a:sx n="68" d="100"/>
          <a:sy n="68" d="100"/>
        </p:scale>
        <p:origin x="155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05T03:50:16.377"/>
    </inkml:context>
    <inkml:brush xml:id="br0">
      <inkml:brushProperty name="width" value="0.05292" units="cm"/>
      <inkml:brushProperty name="height" value="0.05292" units="cm"/>
      <inkml:brushProperty name="color" value="#FF0000"/>
    </inkml:brush>
  </inkml:definitions>
  <inkml:trace contextRef="#ctx0" brushRef="#br0">16719 1463 0,'-25'0'94,"0"50"-63,0-50-31,25 50 15,-25-50 1,25 24 0,0 1 15,50 0 0,-25-25-15,0 0-1,24 0 1,-24 0-16,25 0 16,-25 0-1,24 0 1,-49 25 15,25-25-15,-25 25-16,0 24 31,0 1-15,0-25 15,0 24-31,-25-49 16,25 25-1,-25-25 1,1 0-1,-26 25 1,25 0 0,0-25-1,1 0 1,-1 0-16,0 0 31</inkml:trace>
  <inkml:trace contextRef="#ctx0" brushRef="#br0" timeOffset="2386.69">17165 1488 0,'0'-25'47,"-25"25"-31,1 0 15,-26 0-15,25 0-1,0 25 1,25 0 0,0 0-1,0 0 1,0-1-1,0 1 1,0 0 0,25-25-1,25 25 1,-25 0 0,24 0-1,26-25-15,-26 0 16,26 0-1,-51 0 1,1 0 0,0 0-16,0 0 15,24-25 17,-49-25-17,25 0-15,-25 1 16,0 24-1,0 0-15,0 0 16,0 1 0,-25 24 109,1 0-110,-26 0-15,0 24 32,50 1-17,0 0 1,0 0-16,0 0 31,0-1-15,0 1 15,25-25 47,0 0-78,0 0 47,0-25 31,-25 1-62,24 24 15,-24-25-15,0 0 15,25 25-16,-25 74 110,25-74-109,0 50 0,-25-25-1,25-25 1,24 0 15</inkml:trace>
  <inkml:trace contextRef="#ctx0" brushRef="#br0" timeOffset="4716.61">17686 1364 0,'0'25'63,"25"0"-48,0 0 1,-25 24-1,25-24 1,-25 0 0,0 0-1,0-1 48,0-48 77,0-26-124,0 0 0,0 1-16,24-1 15,-24 1 1,0 24 15,25 25-15,0 0 15,0 0-15,24 0-1,-24 25 1,0-1 0,0 1-16,-25 0 15,0 0 1,25 0 15,-25-1 0,24-24 47,1 0-46,25-74-17,24 0 1,-24-26 0,-25 51-16,-25-1 15,0 25 1,0 1-1,0-26 1,0 25 0,0 0-1,0 1 1,-25-1 0,0 25 15,-25-25-16,26 25 17,-1 0-1,25 25 16,0 0-32,0 24 1,0-24 0,0 25-1,0 49-15,49-25 32,75 174-17,-99-173 1,25-26-16,-50 26 15,25-26 1,-1 26 0,-24-26-16,0 26 15,0-1 1,0-49 0,0 0-1,0 0 1,-24-25 31,-1 0-32,0 0 1,0-25-16,0 0 16,25 0-1,-24 0 1,-1 1-1,25-51-15,0 26 16,0-26 0,0 1-16,0 24 15,25 0 1,-25 26 0,49-51-1,1 50 1,-1-24-16,-49 24 15,0 0 1,25 25 47</inkml:trace>
  <inkml:trace contextRef="#ctx0" brushRef="#br0" timeOffset="5541.76">18877 620 0,'-50'50'93,"25"49"-77,-24 25 0,-26 0-1,50 248 1,25-223-16,0 0 16,25 0-1,25-25 1,-25 0-16,24-25 15,1-25 1,0 1 0,-1-51-1,1 26-15,-25-25 16,24-25 0</inkml:trace>
  <inkml:trace contextRef="#ctx0" brushRef="#br0" timeOffset="7362.73">19125 1067 0,'0'-25'94,"0"0"-63,0 50 141,0 0-156,0-1 0,0 1-16,0 0 93</inkml:trace>
  <inkml:trace contextRef="#ctx0" brushRef="#br0" timeOffset="8147.6">19224 1017 0,'0'25'109,"0"0"-93,0-1-16,0 1 62</inkml:trace>
  <inkml:trace contextRef="#ctx0" brushRef="#br0" timeOffset="8946.71">19720 769 0,'0'25'93,"0"24"-93,-50 51 16,-24 48 0,24 26-1,-49 173 1,74-247-1,25-26 1,-24 0-16,24 1 16,0-50-1,0-1 1,0 1 0</inkml:trace>
  <inkml:trace contextRef="#ctx0" brushRef="#br0" timeOffset="10844.93">19422 1315 0,'-24'0'235,"-1"0"-204,0 0-31,25-25 47,25 25 469,0 0-501,-1 0 95,-24 25-32</inkml:trace>
  <inkml:trace contextRef="#ctx0" brushRef="#br0" timeOffset="12085.08">19646 1463 0,'24'-24'172,"1"24"-141,-25 24 78,0 1-62,0-50 141,0 1-157</inkml:trace>
  <inkml:trace contextRef="#ctx0" brushRef="#br0" timeOffset="13580.09">20191 1240 0,'0'0'0,"-49"0"15,24 0 1,-25 0 0,26 0 15,-26 0-15,50 25-1,-25 0 1,25 0-1,0-1 1,0 1 0,0 0-1,0 0 1,0 0 0,0-1-1,25-24-15,0 0 16,0 0 15,49-24-15,-49-26-1,0 0-15,-1 1 16,1-1 0,-25 1-1,0 24 1,0 0-1,0 0 1,0 0-16,0-24 16,0 24-1,0 0 1,0-24 0,-25 24-1,1 25 1,24-25-1,-25 25-15,0 0 32,0 0 46,0 25-63,25 0-15,-24-1 16,24 1 0,0 0-1,0 0 1,0 0 0,49-1-1,1 26 1,-1 0-1,26-1 1,-1 1-16,1-1 16,-26-24-1,1 25-15,-25-25 16,-1-1 0</inkml:trace>
  <inkml:trace contextRef="#ctx0" brushRef="#br0" timeOffset="15003.5">20464 918 0,'0'-50'47,"0"25"-16,0-24-15,0 24-1,0 0 17,0 0-1,0 1-31,0-1 31,0 50 469,0-1-406,0-73-79</inkml:trace>
  <inkml:trace contextRef="#ctx0" brushRef="#br0" timeOffset="17150.68">20464 670 0,'25'0'578,"0"0"-562,0 0 156,-25-25-157,24 25 1,-24 25 546,0 0-515,0-1 31,0 1 110,0 0-141,0 0-16,0 0 63</inkml:trace>
  <inkml:trace contextRef="#ctx0" brushRef="#br0" timeOffset="18454.59">20960 1240 0,'0'25'94,"0"0"-78,0 0-1,0-1 1,0 1-1,0 0 17,0 0-17,0 0 1</inkml:trace>
  <inkml:trace contextRef="#ctx0" brushRef="#br0" timeOffset="20844.2">21332 992 0,'0'25'63,"-49"0"-48,24 0 1,0 24 0,-24-24-1,-1 0-15,25 0 16,0-25 15,1 0 16,-1-75-16,25 50-31,-25-24 16,25-1 0,0 25-1,0 1 1,0-1-1,0-25-15,0 1 16,0-1 0,0 0-1,0 26-15,0-26 16,0 25 0,0 0-1,0 1 1,0-26-1,-25 50-15,25-50 16,-25 25 15,-24 1-15,24 24 15,0 0-15,0 0-16,75 0 140,0 0-124,24 0 0,50 24-16,-50 26 15,1 0 1,-50-1 0,24-49-1,-24 50-15,0-25 16,-25 0-1,49-1 1,-49 1 0,25 0-1,-25 0 95,25 0 452,25-1-546,-26 1-1,1 25 1,25-25 0,-25 24-1,74 26 1,-74-51 0,-1-24-1,-24 25 32</inkml:trace>
  <inkml:trace contextRef="#ctx0" brushRef="#br0" timeOffset="23157.64">21407 992 0,'-25'0'657,"0"0"-548,50-25 110,49-99-204,-49 100 1,0-1 0,0 0 15,-25 0-16,25 0 1,-1 25 0,1-24-1,-25-1 48,0 0-48,25 0 1,-25 0 15,0 1-15,0-1 15</inkml:trace>
  <inkml:trace contextRef="#ctx0" brushRef="#br0" timeOffset="26946.91">21060 546 0,'0'-25'235,"0"0"-204,0 0 0,0 0-15,0 1-1,0-1 95,0 0 30,0 0-124,-25 0 15,25 1-15,-25-26 15,25 25-15,0 0-1,0 1 1,0-1 0,-25 0-1,0 0 1,25-24 0,0 24-1,-24 0 1,-1 25 46,0 0 32,25 25 62,0 0-140,0-1 93,0 26 1,0-25-63,0 0-32,0-1 16,0 1-15,0 0 15,0 0-15,0 0 15,0-1 0,0 1 16,25-25 0,-25 25-47,25-25 31,-1 0 79,1 25-95</inkml:trace>
  <inkml:trace contextRef="#ctx0" brushRef="#br0" timeOffset="29026.36">21779 422 0,'-25'0'16,"50"0"124,24 24-124,-24 26 0,0-25-1,0 0-15,24 24 16,-49-24 0,0 0-16,25-25 15,-25 25 1,0 0-1,0-1 1,25 1 15,-25 0-15,25-25 46,-50-74 95,25 49-142,0 0-15,-25 0 16,25 0 0,0 1 15,0-1-16,0 0 1,0 0 0,25 0-16,-25 0 31,25 25 0,25 0 0,-26 0-15,1 0 0,25 0-1,-1 0 17,-24 0 46,0 50-47,0 0-31,-25-25 16,25-1-1,-1 1 16,-24 0 16,25 0 47,-25 0-94</inkml:trace>
  <inkml:trace contextRef="#ctx0" brushRef="#br0" timeOffset="30705.73">22052 298 0,'0'-25'15,"0"0"1,0 0 15,0 0-31,0 1 47,0-26 0,0 25 16,25 25-48,24 0-15,1 0 16,-1 0-1,1 0 1,0 0 0,24 0-1,-24 0-15,24 0 16,-49 25 0,0 49-1,24-24 1,-24-25-16,0 49 15,0-49 1,-25 0 0,0 24-16,0-24 15,0 25 17,0-25-17,0 24 1,0-24-1,0 0 1,0 25-16,0-26 16,-25 26-1,25 0 1,-25 24-16,0-24 16,25-26-1,0 1 1,-25-25-1,1 25 48,24 0-1,0 0-46,-25-25 0,25 24-1</inkml:trace>
  <inkml:trace contextRef="#ctx0" brushRef="#br0" timeOffset="31862.72">23143 595 0,'25'0'47,"0"25"-31,0 0-1,-1 0 1,1 0 0,0 24-1,-25-24 17,0 0-17,0 0-15,0-1 31,0 26-15,0-25 15</inkml:trace>
  <inkml:trace contextRef="#ctx0" brushRef="#br0" timeOffset="33121.21">23069 422 0,'25'0'16,"-1"0"-1,1 0 1,0 0 15,-25 24 79,-25-24-48,0 0-46,1 0-1,-1 0 63,25-24 63,49-1-125</inkml:trace>
  <inkml:trace contextRef="#ctx0" brushRef="#br0" timeOffset="38033.35">21432 1389 0,'24'0'156,"1"0"-140,25 0-1,-25-50 1,24 26-16,1 24 16,-25-25-1,74-25 1,-50 50 0,1 0-1,-25-25 1,0 1-16,-1 24 15,1-25 1,25 0 0,-25 25-16,24-25 15,-24 25 1,25-25 0,-25 25-1,-1 0 1,1-24 78,-124 73 281,74-49-360,0 25-15,1-25 16,-1 25-1,0-25-15,-25 0 16,25 25 0,1-1-1,-1-24 1,0 0-16,0 0 16,-49 75 249,-75-26-249,50 1-16,24-25 15,51 0 1,-1-25 0,50 0 296,24-25-296,-24 0-1,25-25 1,-1 26 0,1-26-16,-1 25 15,51-49 1,-26 49-16,0-25 16,-24 26-1,25-26-15,-51 25 16,1-24-1,0 49 1,25-50 0,-26 25-16,1-24 15,25 24 1,-25-25 0,-1 25-1,-24 1 1,0-1 15,0 0-31,0 50 406,0 24-390,0-24 0,-24 0-1,-1 0-15,0 0 16,0-1-1,0 1 1,-24 0 0,49 0-1,-25-25-15,0 25 16,0-25 0,25 24-1,-24 1-15,-1 0 16,0-25-1,0 50 1,0-50-16,-24 24 16,24 1-1,0-25 1,0 50 0,0-50-16,-24 25 15,24-1 1,25 26-1,-50-50 1,50 25-16,-24 0 16,24-1-1,-50 1 1,25 0 0,0 0 15,50-25 125,25 0-140,-1-25-1,1 0 1,-25 0-16,24 1 16,-24-1-1,0 0 1,25 25-1,-1-25 1,26-24-16,-1 24 16,25-25-1,-24 1 1,24-1-16,-49 0 16,-26 50-1,1-24-15,0-1 16,0 25-1,0 0 79,-25-25-78,24 25-1,1 0 1,-25-25 62,-25 25 47,1 0-109,-26 0-1,25 0-15,0 0 16,1 0 0,-1 25-16,0-25 15,-49 25 1,49-25 0,-25 25-1,1-1 1,24-24-16,0 0 15,-25 25 1,50 0 0,-24-25-1,-1 25-15,0-25 16,0 0 0,25 25-16,-25-25 46,0 0-14,25 24-17,-24-24 1,24 25-16,-25-25 16,25 25-1,-25-25 1,0 25-16,0-25 15,1 0 1,24 25 0,-25-25-1,25 24 48,-25-24-32,25 25 0</inkml:trace>
  <inkml:trace contextRef="#ctx0" brushRef="#br0" timeOffset="48750.53">20861 1265 0,'25'0'156,"0"0"-124,0 0-17,-1 0 1,1 0 78,-25 25-94,0 0 47,25-25-16,-25 24-16,0 1 32,0 0-31,0 0 15,0 0 0,0-1 1</inkml:trace>
  <inkml:trace contextRef="#ctx0" brushRef="#br0" timeOffset="67546.35">3994 5829 0,'25'0'218,"24"0"-202,26 0-16,-26 0 16,26 0-1,-26 0 1,1 0-16,0 0 15,-26 0 1,1 0 0,0 0-16,0 0 31,0 0-15,-1 0-16,26 0 15,-25 0 1,0 0-1,24 0-15,1 0 16,-25 0 0,-1 0-1,1 0 1,25 0-16,-25 0 16,-1 0-1,26 0 1,-25 0-1,0 0 1,0 0-16,49 0 16,-24 0-1,-26 0 1,26-25-16,-25 25 16,24 0-1,-24 0 1,0 0-16,25 0 15,-26 0 1,26 0 0,-25 0-1,24 0 17,-24 0-17,0 0 32,0 0-31,0 0 15,-1-25-15,1 25-1,0 0 1,0 0-1,0 0 17,-1 0-17,1 0 63,0 0-62,0 0 15,0 0-15,-25-24 437,-25 24-359,0 0-94,0 0 15,0 0 1,1 0 62,-1 0-47,0 0 1,0 0-32,0 0 31,1 0 0,-1 0 0,0 0-15,0 0 15,0 24-15,1-24 0,-1 0 15,0 0-16,0 25 1,0-25 0,1 0-16,-1 0 15,-25 0 17,25 0-17,-24 0 1,24 0-1,0 0 1,0 0-16,-24 25 16,-1-25 15,25 0-31,-24 0 31,24 0-15,0 0-1,-25 0-15,26 0 16,-26 0 0,25 0 15,0 0-15,1 0-1,-1 0-15,0 0 16,0 0 15,0 0-15,1 0-16,-1 0 15,0 0 1,-25 0 0,26 0-1,-1 25-15,-25-25 16,25 0-1,-24 0 1,24 0 15,0 0-15,0 0 0,1 0-16,-1 0 31,0 0-16,0 0 1,0 0 31,1 0 0,-1 0-32,0 0 17</inkml:trace>
  <inkml:trace contextRef="#ctx0" brushRef="#br0" timeOffset="94840.27">11286 14660 0,'50'0'141,"-25"0"-79,0 0-31,0 0-15,-1 0 15,26 0-15,-25 0-1,0 0 17,-1 0-17,1 0 1,0 0 15,-25-25-15,25 25-1,0 0 17,-1 0-17,1 0 1,0 0 15,0 0-15,0 0-1,-1 0 17,1 0-17,0 0 32,0 0-47,0 0 31,-1 0-15,1 0 0,0 0-1,0 0 1,0 0 0,-1 0-1,1 0 16,0 0-31,0 0 32,0 0-17,-1 0 1,1 0-16,0 0 16,25 0-1,-1 0 1,-24 0-1,0 0-15,24 0 16,-24 0 0,0 0-1,0 0-15,0 0 16,0 0 0,24 0-1,-24 0 1,25 25-1,-26-25 17,26 0-17,0 0 1,-26 0 0,1 0-1,0 0 1,0 0 15,0 24-15,-1-24-16,1 0 31,0 0-15,0 0-16,0 0 15,-1 0 1,-24 25-1,50-25 1,-25 0-16,0 0 16,-1 0-1,1 0 1,0 0-16,0 0 62,0 0-15,24 0 297,-24 0-328,25 0-1,-1 0 1,26 0 0,123-25-1,-148 25-15,-1 0 16,-24 0-1,25 0 1,-25 0 0,24 0-1,1 0 1,-25 0 0,-1 0-1,26 0 1,0 0-1,-26 0 1,1 0 0,0 0-16,0 0 15,0 0 1,24 0 0,-24 0-1,0 0 1,0 0-1,-1 0-15,1 0 16,0 0 15,0 0-31,0 0 16,0 0 15,-25-24 0</inkml:trace>
  <inkml:trace contextRef="#ctx0" brushRef="#br0" timeOffset="99073.35">869 5829 0,'74'0'172,"-24"0"-156,24 0-1,25 0-15,-24 0 16,-1 0 0,-24 0-16,-1 0 15,-24 0 1,25 0 0,-1 0-16,-24 0 15,0 0 1,24 0-16,1 0 15,0 0 1,-26 0 0,26 0-1,0 0-15,24 0 16,-49 0 0,25 0-1,24 0-15,-24 0 16,24 0-1,0 0 1,1 0 0,-1 0-16,1 0 15,-26 0 1,1 0 0,-1 0-16,-24 0 15,25 0 1,-25 0-1,24 0 1,-24 0-16,0 0 31,0 0-15,-1 0 0,76 0 249,-26 0-249,-24 0-1,-1 0-15,26 0 16,-26 0 0,1 0-1,24 0-15,-49 0 16,25 0 0,-25 0-1,-1 0-15,51 0 16,-50 0-1,-1 0 1,1 0 0,0 0-16,0 0 15,24 0 1,-24 0 0,0 0-16,25 0 15,-1 0 1,1 0-1,-25 0 1,0 0-16,-1 0 16,26 0-1,-25 0 1,24 0 0,-24 0-16,50 0 15,-51 0 1,26 0-1,-25 0-15,24 0 16,-24 0 0,0 0-1,0 0 1,0 0-16,-1 0 16,1 0-1,25 0 1,-25 0-16,-1 0 15,26 0 1,-25 0 0,0 0-1,-1 0-15,26 0 16,0 0 0,-26 0-1,26 0 1,0 0-16,-25 0 15,-1 0 1,1 0 0,0 0-16,0 0 15,0 0 1,-1 0 0,1 0-1,0 0 1,0 0 15,0 0 0,-1 0 1,1 0-32,0 0 31,0 0-16,0 0-15,-1 0 47</inkml:trace>
  <inkml:trace contextRef="#ctx0" brushRef="#br0" timeOffset="105414.93">14586 14287 0,'24'0'125,"26"0"-125,-25 0 15,24 0 1,-24 0 0,0 0-1</inkml:trace>
  <inkml:trace contextRef="#ctx0" brushRef="#br0" timeOffset="106622.43">14586 14461 0,'24'0'94,"1"0"-63,25 0-15,-1 0 0,-24 0-1,0 0 1,0 0 15,0 0-15,24 0 15,-24 0 0</inkml:trace>
  <inkml:trace contextRef="#ctx0" brushRef="#br0" timeOffset="109363.17">15206 14536 0,'0'0'0,"0"24"0,-25-24 47,0 0-16,0 0 157,25-24-173,0-1 142,0 0-142,0 0 16,0-24 32,0-1-47,-25 0-1,25 1-15,-24 24 16,24 0-1,0 0 1,-25 25 0,25-25-1,-25 25 1,0-24 0,0 24-1,1 0 16,-1 0-15,0 0 0,25 24 93,0 1-93,0 0-1,0 0 1,0 0 15,25-25-31,0 49 16,-1-49-1,26 25 1,-25 25-16,24-50 16,-24 0-1,-25 25 1,25-25 0,0 0-1,-25 24 1,25-24-1,-1 25 17,-24 0-32,25 0 31,0-25-15,0 25-1,0-25 548,-1 24-548,-24 1 1,25-25 0,0 0 124</inkml:trace>
  <inkml:trace contextRef="#ctx0" brushRef="#br0" timeOffset="117658.93">15280 14064 0,'0'25'235,"0"0"-220,0 24 1,0 1 15,0-25-15,0 0 0,0-1-1,0 1 1,0 0-1,0 0 17,0 0-32,0 0 31,25-1 16,0-24-47,-1 25 31,-24 0-31,25-25 16,25 0 15,-25 0 16,-1 0-16,1-25 0,0 25-15,-25-25 0,0 1 30,0-1 1,0 0-47,0 0 32,25 25-17,-25-25 1,-25 25 203,0 0-188,0 0 31,25 25 16,0 0-46,0 0-17,0 0 32,0-1 0,25 1 16,0-25-48,-25 25 1,25-25 15,0 0 0,-1 0 16,1 0-31,0-25 15,0 0 16,-25 1-31,0-1 15,0 0-16,0 0 1,0 0 0,0 0-1,0 1 1,0-26-16,0 25 16,0 0-1,0-24 1,0 24-1,-25 25 64,25-25-64,-25 25 157,25 50-156,0-25-1,0-1-15,0 1 16,0 0 0,0 0-1,25 0 16,-25-1-31,25-24 16,-25 25 0,0 0-1,25-25-15,-25 25 16,25 0 0,-1 0-1,-24-1 1,25-24-1,0 0 64,0 0-1,0 0-63,-25-24 1,0-1-16,0 0 31,0 0 0,0 0-31,0 0 16,0 1 0,0-1-1,0 0 1,0 0 15,0 0-15,0 1-16,0-1 31,0 0-31,0 0 31,-25 25 126,0 25-1,25 0-141,0 0 1,0-1 0,0 1 15,0 0 0,0 0 0,0 0 1,25-25-17,0 0 32,-25 24-47,0 1 47,24 0-16,-24 0 1,25-25-17,-25 25 48,25-25-48,0 0 32,0 0 0,-1 0-31,1 0 15,0 0 0,0-25-15,-25 0-1,25 25 17,-25-25-17,24 0 63,-24 1 47,0-1-109,0 0 47,-24 25-17,24-25-30,-25 25 31,0 0 94,0 0-126,0 0 1,1 0 46,24 25-15,0 0-47,0 0 16,0-1 31,0 1 0,24-25 31,-24 25-63,25-25 1,-25 25 0,25-25-1,0 0 16,0 0 16,-1 0-47,1 0 47,0 0 0,0-25-16,0 25-31,-1 0 47,-24-25 16,25 25-48,-25-25 32,0 1 0,0-1-31,0 0-1,0 0 1,0 0 15,0 1-31,0-1 125,-25 25-31,1 0-63,24 25 110,0-1-126,0 1 220,24-25 202,26 0-421,-25 0 15,24 0-31,-24 0 31,0 0 1,0 0-32,0 0 31,-1 0-15,1 0-1,0 0 1,0 0 93,-50 25 63,0 0-156,0 0 31,25-1-47,0 1 62,-24-25-46,24 25 15,0 0 16,0 0-32,0 0 17,0-1-1,24-24-15,-24 25-16,25-25 15,0 0 1,0 0 15,0 0 0</inkml:trace>
  <inkml:trace contextRef="#ctx0" brushRef="#br0" timeOffset="119497.89">15528 14188 0,'25'0'156,"0"0"-140,-1 0 0,1-25-16,0 25 15,0 0 1,0 0 15,0 0-15,-1-24-16,1 24 31,0 0 0,0 0 16,0-25-47,-1 25 63,1 0-32,0 0 78,0 0-78,0 0 79,-1 0-63,1 0-16</inkml:trace>
  <inkml:trace contextRef="#ctx0" brushRef="#br0" timeOffset="136593.73">3200 13667 0,'-25'0'46,"50"-24"204,25 24-218,-25 0-1,-1-25 0,26 25-15,-25 0-1,0 0-15,24 0 16,-24 0 0,0 0-1,0 0 1,-1-25 0,1 25-16,25 0 15,-1-25 1,-24 25-1,50 0 1,-51 0 0,26 0-1,-25 0 1,24 0-16,-24 0 16,25 0-1,-25 0 1,24 0-16,-24 0 15,25 0 1,-1 0 0,-24 0-1,50 0 1,-26 0-16,1 0 16,49 0 15,-74 0-16,0 0 17,-1 0-17,1 0 1,50 0 296,-26 0-296,1 0 0,-1 0-16,51 0 15,-26 0 1,25 0 0,-24 0-1,-1 0 1,1 0-16,-1 0 15,0 0 1,-24 0-16,0 0 16,-1 0-1,26-25 1,-26 25 0,1-24-16,-1 24 15,1 0 1,-25 0-1,0 0-15,49 0 16,-49 0 0,24 0-1,-24-25 1,25 25-16,-25 0 16,0 0-1,-1 0 1,1 0 31,0 0-32,0 0 345,0 0-345,24 0 17,-24 0-17,25 0 16,-26 0 1,1 0-32,0 0 15,0 0 1,0 0 0,-1 25-1,26-25-15,-25 0 31,24 0-15,1 0-16,-25 0 16,0 0-1,-1 24 1,1-24 0,0 0-1,0 0 16,0 0 1,-1 0-32,1 0 78,0 0-47,0 0 0,0 0 47,-1 0-31,1 0 63,0 0 30,0 0-93,0 0-16,0 0 63</inkml:trace>
  <inkml:trace contextRef="#ctx0" brushRef="#br0" timeOffset="149711.72">2754 14709 0,'-25'-25'31,"25"1"157,49 24-188,-24 0 15,0 0 1,25 0 0,-26 0-16,1-25 15,0 25 1,25 0-1,-25 0-15,24 0 16,1 0 0,-1 0-1,1 0 1,0 0-16,-1 0 16,1 0-1,-1 0 1,1 0-16,-25 0 15,24 0 1,-24-25 0,25 25-1,-1 0-15,1 0 16,-25 0 0,0 0-1,24 0 1,-24 0-16,0 0 15,24 0 1,-24 0 0,25 0-1,-25 0 1,0 0 0,-1 0-1,1 0-15,0 0 16,0 0 15,0 0-15,-1 0-1,1 0 1,0 0 15,25 0 250,-1 0-265,75 0 0,-74 0-1,-1 0-15,1 0 16,0 0 0,-1 0-1,1 0 1,-25 0-16,-1 0 15,26 0 1,-25 0 0,0 0-1,24 0-15,-24 0 16,0 0 0,0 0-1,24 0 1,1 0-16,0 0 15,-26 0 1,1 0 0,25 25-1,-25-25-15,-1 0 16,26 0 0,-25 0-1,0 0 1,24 0-16,-24 0 15,0 0 1,0 0-16,-1 0 16,1 0-1,25 25 1,-25-25-16,-1 0 16,1 0-1,25 0 1,-25 0-16,-1 24 15,26-24 1,-25 0 0,24 0-1,-24 0 1,0 0 0,25 0-1,-26 0 1,26 0-16,-25 0 15,25 0 1,-26 0 0,1 0-16,0 0 15,25 0 1,-26 0 15,1 0-15,0 0 15,0 0-15,0 0-1,-1 0 17,1 0-32,0 0 78,0 0-47,0 0-15,-1 0 15,1 0 31,0 0-30,0 0-17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05T04:12:14.257"/>
    </inkml:context>
    <inkml:brush xml:id="br0">
      <inkml:brushProperty name="width" value="0.05292" units="cm"/>
      <inkml:brushProperty name="height" value="0.05292" units="cm"/>
      <inkml:brushProperty name="color" value="#FF0000"/>
    </inkml:brush>
  </inkml:definitions>
  <inkml:trace contextRef="#ctx0" brushRef="#br0">3299 10244 0,'75'0'156,"-1"-24"-140,-24 24-1,-25 0 1,24 0 0,1 0-16,24 0 15,-24 0 1,24 0 0,1 0-16,-1 0 15,25 0 1,25 0-1,0 0 1,-24 0-16,48 0 16,-24 0-1,0 0 1,25 0 0,-49 0-1,-26 0 1,124 0-1,-148 0-15,24 0 16,-24 0 0,24 0-1,26 0-15,-26 0 16,25 0 0,0 0-1,1 0 1,-1 0-16,-25 0 15,-24 0 1,0 0 0,-26 0-1,1 0 1,0 0 0,99-100 265,-25 76-266,25-26 1,25 25-16,25 0 16,-75 25-1,0 0 1,-24 0 0,-1 0-16,-24 0 15,24 0 1,-24 0-1,24 0 1,149-25 0,-148 25-16,-26 0 15,26 0 1,-26-24 0,26 24-1,-26 0-15,26 0 16,24 0-1,-25 0 1,1 0 0,24 0-16,-25 0 15,26 0 1,-1 0 0,-25 0-16,1 0 15,-26 0 1,1 0-1,-25 0-15,-25-25 32,24 25 249,1 0-281,50 0 16,-26 0-1,26 25 1,-1-25-1,1 0-15,24 0 16,-25 24 0,1-24-1,-1 25-15,0-25 16,1 0 0,-1 25-16,1-25 15,-1 0 1,25 0-1,1 0 1,-1 0 0,0 0-16,0 0 15,-24 0 1,-26 0 0,26 0-1,-26 0-15,26 0 16,-1 0-1,0 0 1,1 0-16,-25 0 16,-1 0-1,-24 0 1,25 0-16,-26 0 16,1 0-1,0 0 1,25 0-1,-26 0 17,1 0 77</inkml:trace>
  <inkml:trace contextRef="#ctx0" brushRef="#br0" timeOffset="3798.43">4366 11286 0,'50'0'125,"-26"0"-109,26 0-1,-25 0 1,49 0-1,-24 0-15,24 0 16,1 0 0,-26 0-1,100 0 1,-99 0 0,24-25-1,1 25-15,-26 0 16,26 0-1,-1-24 1,0 24-16,26 0 16,-1 0-1,25-25-15,0 25 16,25 0 0,0-25-1,24 25 1,-24 0-16,-25 0 15,0 0 1,25 0 0,-25 0-1,-25 0-15,0 0 16,50 0 0,-50 0-1,-24 0 1,-1 0-16,1 0 15,-26 0 1,1 0 0,-1 0-16,1 0 15,0 0 1,-26 0 0,26 0-16,0 0 15,-26 0 1,26 0-1,-25 0 1,25 0-16,-1 0 16,1 0-1,-1 0 1,1 0 0,0 0-16,-1 0 15,26 0 1,-26 0-1,1 25-15,-25-25 16,-1 0 0,26 0-1,24 0 360,-49 0-359,0 0 0,0 0 15,0 0-16,-1 0 1,1 0-16,50 0 16,-1 0-1,-49 0 1,24 0 0,-24 0-16,25 0 15,0 0 1,-1 0-1,1 0 1,-1 0 0,-24 0-16,0 0 15,0 0 1,0 0 15,-1 0 0,26 0-15,-25 0-16,0 0 16,-1 0-1,1 0 204,0 0-188,0 0-15,0 0 0</inkml:trace>
  <inkml:trace contextRef="#ctx0" brushRef="#br0" timeOffset="11679.84">10815 11237 0,'50'0'172,"-1"0"-156,1 0-1,24 0 1,1 0-16,-26 0 15,1 0 1,0 0 0,-1 0-1,26 0 1,148-25 0,-99 25-16,-25 0 15,0 0 1,-24 0-1,-1 0-15,1 0 16,-26 0 0,1 0-1,-1 0 1,1 0 0,-25 0 15,0-25 0,-1 25 235,51 0-251,-25 0 1,-1 0 0,-24 0-1,0 0 1,0 0-1,49 0-15,-49 0 16,24 0 0,100 0-1,-74 0 1,-1 0 0,25 0-16,-24 0 15,24 0 1,-25 25-1,-24-25-15,24 0 16,-49 0 0,0 0-1,0 0 1,0 0 203,24 0-204,1 0 1,24 0 0,1 0-16,197 0 15,-148 0 1,50 0-1,-50 0 1,50 0 0,-75 0-16,25 0 15,0 0 1,-25 0 0,-24 0-1,-26 0 1,1 0-16,24 0 15,-24 0 1,24 0 0,-24 0-16,24 0 15,1-25 1,-1 25 0,-24 0-16,24 0 15,1 0 1,-1 0-1,25 0-15,0 0 16,25 0 0,0 0-1,-49 0-15,49 0 16,-50 0 0,26 0-1,-1-25-15,25 25 16,-25 0-1,0-50 1,-24 50 0,-1-24-16,-24 24 15,-26 0 17,1 0 46,0 0-47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05T04:09:06.997"/>
    </inkml:context>
    <inkml:brush xml:id="br0">
      <inkml:brushProperty name="width" value="0.05292" units="cm"/>
      <inkml:brushProperty name="height" value="0.05292" units="cm"/>
      <inkml:brushProperty name="color" value="#FF0000"/>
    </inkml:brush>
  </inkml:definitions>
  <inkml:trace contextRef="#ctx0" brushRef="#br0">20216 6474 0,'0'-25'16,"0"0"140,-25 1-125,25-1-15,-24 25-16,-1 0 62,0 0-30,0 0-17,0 0 16,-24 25-15,49-1 0,0 1-16,-25-25 15,25 25 1,-25-25 0,25 25-1,0 0 1,0-1-1,0 1 1,0 0 15,0 0-15,0 0 31,25-25 15,0 0-46,0 0 15,-1 0-15,1 0-1,0 0 17,-25-25-17,25 25 1,-25-25 0,25 0 15,-25 0 0,0 1-31,0-1 63,0 0-32,24 25 0,-24-25 0,0 0-31,0 50 282,0 0-282,25 0 15,0 24 1,0-24 15,-25 0-15,25-25-1,-1 50-15,1-50 32,0 0-1</inkml:trace>
  <inkml:trace contextRef="#ctx0" brushRef="#br0" timeOffset="1028.329">20390 6251 0,'25'25'78,"-1"-1"-63,26 26 1,24-25 0,-24 0-1,-25-1-15,24 1 16,1 0-1,-25-25 1,0 0 0,-25 25-1</inkml:trace>
  <inkml:trace contextRef="#ctx0" brushRef="#br0" timeOffset="1956.4">20489 6499 0,'74'-50'110,"-24"-24"-110,0 24 15,-26 25 1,1 1 0,0 24 46,-25-25 63,-25 25 0</inkml:trace>
  <inkml:trace contextRef="#ctx0" brushRef="#br0" timeOffset="2736.62">20563 6201 0,'0'25'110,"0"25"-110,25 24 15,0 0 1,-25-24-1,0 24-15,25-24 16,-25-25 15</inkml:trace>
  <inkml:trace contextRef="#ctx0" brushRef="#br0" timeOffset="3715.03">20489 6424 0,'50'0'156,"-1"0"-140,1-24-16,-1 24 16,26 0-1,-50-25 1,49 25-1,-49 0-15,0 0 32,0 0-17</inkml:trace>
  <inkml:trace contextRef="#ctx0" brushRef="#br0" timeOffset="6222.71">20861 6003 0,'-25'0'31,"25"-25"0,25 75 125,-25 24-140,25-49 0,-25 0-1,0-1-15,25 1 16,0 0-1,-25 0 17,24-25-17,-24 25 1,0-1 15,0-48 250,0-1-249,25 0-1,0 25 0,-25-25-15,0 0 31,25 25-32,0 0 32,-1 0-31,1-24-1,0 24 17,0 0 15,0 0-1,-1 0 17,-24 24-63,0 1 31,25-25 0,-25 25 1,0 0 46,-25-25-47,1 0 16,-1 25-16,0-25 0,0 0-15,0 0 31,1 0-31,-1 0 30,0 0-14,0 0 46,0 0 0</inkml:trace>
  <inkml:trace contextRef="#ctx0" brushRef="#br0" timeOffset="9798.27">19472 6226 0,'0'25'140,"0"24"-140,25 26 16,24-1 0,1 1-1,-25 24-15,0-25 16,24-24-1,-24 24 1,0-24 0,0 0-1,-25-1-15,0-24 16,24 25 0,-24-26-1,25 1 1,-25 0-16,0 0 15,0 0 1,0-1 0,25 1 15,-25 0 31,25-25-15,0-25-15,0 0-17,49 1 1,-24-51-16,-1 50 15,1-49 1,49 49 0,-49-24-1,-1 24 1,26-25-16,24 25 16,50-49-1,124-75 1,-174 75-1,25 24 1,-25 25-16,0-24 16,-24-1-1,-1 50 1,0-25-16,1 0 16,-26 1-1,-24 24 1,0 0-1,-25-25 17,25 25-1,0-25-15,-1 25-1,-24-25 157,-124-49-156,75 24-1,24 50 1,-25-49-16,26 24 16,-1 0-1,0 25 1,25-25-1,-25 0-15,25-24 16,-74-1 0,74 25-1,-50 0 1,50 1 0,-25-1-1,25 0 16,-24 0-15,-1 0 15,25 1-15,0-1 0,-25 25 15,25-25 125,-25 25-47,-24 0-77,24 0-17,-25 0 1,25 0 0,-24 25-1,-1-25 1,25 25-16,-24-1 15,-1 1 1,-24 25-16,24-25 16,-24 24-1,24-24 1,-49 25-16,49-1 16,-24-24-1,24 0 1,1 0-16,-26 0 15,26-1 1,-1 1 0,25-25-1,-24 25-15,24 0 16,0 0 0,0-1-1,0-24-15,-49 25 16,49 0-1,-25-25 1,26 0 0,-26 25-1,50 0-15,-50-25 16,26 0 0,-1 24-1,-25-24-15,25 0 31,1 25-15,-1 0 0,0-25 15</inkml:trace>
  <inkml:trace contextRef="#ctx0" brushRef="#br0" timeOffset="19222.71">1414 6896 0,'25'0'297,"0"0"-282,0 0 17,24 25-32,-24-25 31,25 0-16,-26 0-15,1 0 16,25 0 0,-25 0-1,24 0 1,-24 0 0,25 0-1,-1 0-15,-24 0 16,0 0-1,25 24-15,-26-24 16,1 0 0,0 0-1,25 0-15,-26 0 16,1 0 0,25 0-1,-25 0-15,-1 0 16,1 0-1,25 0 1,-1 0 0,1 0-16,-25 0 15,24 0 1,1 0 0,-25 0-1,0 0-15,24 0 16,1 0-1,-25 0 17,-1 0-32,1 0 15,0 0 329,49 0-344,-24 0 16,25 0-1,-26 0 1,26 0 0,-51 0-1,100 0 1,-74 0-16,0 0 15,-26 0 1,1 0 0,25 0-1,-1 0-15,-24 0 16,0 0 0,0 0-1,24 0 1,-24 0-16,0 0 15,25 0 1,-1 0-16,-24 0 31,0 0-15,0 0 0,24 0 265,26 0-266,-26 0 1,-24 0 0,50 0-16,-26 0 15,26 0 1,-26 0 0,-24 0-1,25 0 1,-1 0-1,-24 0 1,0 0-16,0 0 16,24 0-1,-24 0 1,0 0-16,24 0 16,-24 0-1,0 0 1,0 0-1,49 0-15,-49 0 32,25 0-17,-26 0 17,26 0 218,0 0-235,-1 0 1,1 0-1,0 0 1,-26 0 0,100 0-16,-74 0 15,0 0 1,-26 0 0,1 0-1,25 0 1,-1 0-16,-24 25 15,0-25 1,25 0 0,-1 0-16,-24 0 15,0 0 1,24 0 0,-24 0-1,0 0 1,0 0-1,0 0-15,74 0 32,-74 0-17,-1 0 1,26 0-16,-25 0 16,0 0-1,24 0 1,1 0-1,-25 0 1,0 0-16,24 0 16,1 0-1,-1 0-15,-24 0 16,0 0 0,49 0-1,-49 0 1,0 0-16,0 0 15,0 0 1,-1 0 0,1 0-16,0 0 15,0 0 1,0 0 15,-1 0-31,1 0 31,0 0-15,0 0 0,0 0 15,-1 0-15,1 0-1,0 0 1,0 0 15,0 0-15,-1 0-1,1 0 48,0 0-16</inkml:trace>
  <inkml:trace contextRef="#ctx0" brushRef="#br0" timeOffset="24737.24">2952 6871 0,'0'25'359,"0"0"-343,0-1 15,-25-24 63,0-24 15,1 24-93,24-25-1,0 0 1,0 0 0,-25 25-16,25-25 15,0 0 16,0 1-15,0-1 0,0 0 15,0 0-31,0 0 31,0 1-15,0-1-1,0 0 17,0-25-17,0 26 17,0-1-17,0 0 32,0 0-31,0 0-1,0 1 17,0-1 30,25 0-46,-1 0 15,1 0 0,0 1 0,0-1-15,0 25 0,-25-25 15,25 25-15,-1 0 15,-24-25-16,25 25 1,0 0 0,0 0 31,0 0-16,-1 0 16,1 0-32,0 0 1,0 0 0,0 0-1,-1 0 16,1 0 32,0 50-16,0-50-16,-25 25 0,25-1 1,-25 1 30,0 0-46,24 0 15,-24 0 16,0-1 0,0 26 0,0-25-32,0 0 32,0-1-16,0 1 1,0 0-17,0 0 32,0 0-31,0-1 15,0 1 16,0 0 0,0 0-32,0 0 1,-24-25 0,24 24-1,0 1 16,0 0 1,0 0 46,0 0 687,0 0-343,0-1-234</inkml:trace>
  <inkml:trace contextRef="#ctx0" brushRef="#br0" timeOffset="48737.31">1439 7020 0,'0'25'32,"-25"-25"-17,50 0 220,0 0-235,0 0 15,24 0 1,-24 0 0,0 0-1,0 0 1,-1 0-1,1 0-15,25 0 32,-25 0-17,24 0 1,-24 0 15,25 0-15,-25 0-1,-1 0 1,1 0-16,0 0 16,0 0 15,0 0-31,-1 0 16,1 0-1,0 0 1,0 0-1,24 0 1,-24 0 15,0 0-15,0 0 0,0 0-1,-1 0 16,1 0-15,0 0 47,0 0 15,0 0 125,-1 0-141,1 0-15,0 0 0,0 0 0</inkml:trace>
  <inkml:trace contextRef="#ctx0" brushRef="#br0" timeOffset="53299.65">3572 6871 0,'25'0'297,"0"0"-297,24 0 16,-24 0-1,0 0 1,0 0-1,24 0-15,-24 0 16,50 0 0,-51 0-1,1 0 1,25 0-16,0 0 16,-26 0-1,1 0 1,25 0-1,-25 0 1,-1 0 0,1 0-16,0 0 15,0 0 1,0 0 0,-1 0 15,1 0-16,0 0 1,0 0 0,24 0-1,-24 0 17,0 0-17,0 0-15,0 0 16,-1 0 15,1 0-15,0 0-16,0-50 47,24 50 234,-24 0-266,0 0 1,25 0 0,-26 0-16,1 0 15,25 0 1,-1 0 0,-24 0-1,25 25-15,-25-25 16,24 0-1,1 0 1,-25 0 0,24 0-16,1 0 15,-25 0 17,0 0-32,-1 0 15,1 0 1,25 0-1,-25 0 1,24 0 0,-24 0-1,0 0 1,0 0-16,24 0 31,-24 0-31,25 0 16,-26 0-1,1 0 1,0 0-16,25 0 16,-26 0-1,26 0 1,-25 0-16,0 0 16,24 0-1,-24 0 16,0 0-31,0 0 16,-1 0 0,1 0-1,0 0-15,0 0 16,25 0 15,-26 0-15,1 0-1,0 0 1,0 0 0,0 0-1,-1 0-15,1 0 16,0 0 0,0 0-1,0 0-15,-1 0 16,1 0-1,0 0 1,0 0-16,0 0 16,-1 0-1,26 0 17,-25 0-1,0 0-31,-1 0 15,1 0 1,25 0 15,-25 0-15,-1 0 15,26 0 0,-25 0 1,0 0-17,-1 0 17,1 0-32</inkml:trace>
  <inkml:trace contextRef="#ctx0" brushRef="#br0" timeOffset="65105.93">5135 5184 0,'0'0'0,"50"0"437,-1 0-421,26 0-1,24 0 1,0 0-16,25-25 16,25 1-1,-25-1 1,49 0-1,-24 0 1,25 0-16,-50 25 16,25-24-1,-25 24 1,25-25-16,-1 0 16,-48 0-1,24 25-15,0 0 16,-50 0-1,25-25 1,-49 25 0,24 0-16,-24 0 15,24-24 1,-24 24 0,0 0-16,-1 0 15,-24 0 266,25 0-281,99 24 16,-75 1 0,50-25-1,-25 25 1,0 0-16,1-25 16,24 25-1,-25-25 1,0 0-1,0 24 1,-24-24-16,24 25 16,25-25-1,-25 0 1,0 0 0,1 0-16,24 25 15,-50 0 1,25-25-16,0 25 15,1-25 1,-26 24 0,50 1-16,-49-25 15,-26 0 1,1 0 250,24 0-251,25 0 1,1 0-16,-1 0 15,50 0 1,-25 0 0,49 0-16,-49 0 15,25 0 1,0 0 0,-50 0-1,50 0-15,-50-25 16,50 25-1,198 0 1,-247 0 0,24 0-1,-50 0-15,0 0 16,1 0 0,-26 0-1,1 0 1,0 0-16,-1 0 15,1 0 1,-25 0 0,24 0-1,1 0 1,-25 0-16,0 0 16,24 0-1,-24 0 16,0 0 641,0 0-656,24 0 15,-24 0-15,25 0-1,-26 0 1,1 0 0,0 0-1,25 0 1,-26 0 109</inkml:trace>
  <inkml:trace contextRef="#ctx0" brushRef="#br0" timeOffset="76586.48">1340 9227 0,'49'0'156,"-24"0"-140,0 0 0,0 0 77,24 0-61,-24 0-1,0 0-31,0 0 16,0 0 15,-1 0-16,1 0 1,0 0-16,0 0 16,0 0-1,-1 0 1,1 0-16,0 0 16,0 0-1,0 0 1,24 0-1,1 0 17,-25 0-17,0 0-15,24 0 16,-24 0 0,25 0-16,-26 0 15,26 0 1,-25 0-1,0 0-15,-1 0 16,1 0 0,0 0-1,0 0 1,0 0-16,24 0 31,-24 0-15,0 0-1,0 0 1,-1 0 0,26 0-1,-25 0-15,0 0 16,24 0 0,-24 0-1,0 0 1,0 0-1,-1 0 1,26-24 0,-25-1-16,0 25 312,-1 0-296,1 0-1,0 0 1,0 0 0,25 25-1,-26-25 1,125 0-16,-99 0 16,-1 24-1,1-24 1,-25 0-1,24 0-15,-24 0 16,25 0 0,-1 0-1,1 0-15,0 0 16,-26 0 0,26 0-1,0 0-15,24 0 16,-24 0-1,-26 25 1,26-25 0,0 0-16,-1 0 15,-24 0 1,25 0 0,-1 0-1,1 0 1,24 0-16,-49 0 15,25 0 1,-25 25 0,24-25-16,26 0 15,-26 0 1,26 0 0,-26 0-16,26 0 15,-26 0 1,26 0-1,-51 0 1,26 0-16,0 0 16,-25 0-1,24 0 17,-24 0 389,25 0-405,-1 0 0,1 0-16,-1 0 15,1 0 1,0 0 0,24 0-16,0 0 15,1 0 1,-1 0-1,-24 0 1,-25 0-16,24 0 16,-24 0-1,25 0-15,-1 0 16,1 0 0,-1 0-1,1 0 1,-25 0-16,49 0 15,-49 0 1,0 0 0,0 0-1,24 0-15,-24 0 16,0 0 0,25 0-1,-26 0 1,1 0-1,25 0 314,-1 0-314,1 0-15,-25 0 16,24 0-1,1 0 1,0 0 0,-1 0-16,-24 0 15,25 0 1,-1-25 0,-24 25-1,25 0 1,-1 0-1,1 0 17,0 0-17,-26 0 1,1 0 0,0 0 15,0 0-16,24 0 1,1 0 0,-25 0-1,24 0 1,-24 0 0,0-25-1,25 25 1,-26 0-1,1 0 1,0 0 0,0 0 77,0 0 142,-1 0-173,-24-49 376</inkml:trace>
  <inkml:trace contextRef="#ctx0" brushRef="#br0" timeOffset="108734.58">1538 9277 0</inkml:trace>
  <inkml:trace contextRef="#ctx0" brushRef="#br0" timeOffset="112941.19">1365 9277 0,'49'0'93,"1"0"-61,-25 0-17,49 0-15,-24 0 16,-26 0 0,26 0-1,0 0 1,-26 0-16,51 0 15,-50 0 1,0 0 0,-1 0-1,26 0-15,-25 0 16,0 0 0,-1 0-1,1 0 16,0 0-31,0 0 16,24 0 15,-24 0-15,0 0 0,25 0-1,-26 0 1,1 0-1,25 0 1,-25 0 0,-1 0-1,1 0-15,0 0 16,0 0 0,0 0-1,24 0-15,-24 0 16,0 0-1,0 0 1,-1 0 0,1 0-1,0 0 17,0 0-17,0 0 16,-1 0-31,1 0 32,0 0-17,25 0 1,-26 0 15,1 0-15,0 0-16,0 0 500,0 0-485,0 0 17,24 0-17,-24 0 1,0 0 0,0 0 15,24-25-16,-24 25 1,0 0 0,0 0-1,49 0 17,-49 0-17,0 0 16,24 0-15,-24 0 15,25 0 1,-26 0-1,1 0-16,25-25 17,-1 25-32,-24 0 31,0 0-15,0 0-1,0 0 1,-1 0-1,1 0-15,0 0 16,0 0 0,0 0-1,-1 0 1,26 0 15,-25 0-15,0 0-1,0 0 1,-1 0 0,1 0-1,0 0 1,0 0 0,24 0-1,-24 0 1,0 0-1,0 0-15,0 0 32,-1 0-17,-24-24 1,25 24-16,-25-25 62,50 25 220,-25 0-267,-1 0 1,26 0 0,0 0-1,-26 0 1,51 0-1,-50 25 1,24-25-16,-24 0 16,0 0-1,0 0 1,49 0 0,-24 0-1,-26 0 1,1 0-16,25 0 15,-25 0 17,0 0-17,-1 0 17,1 0-17,0 0 1,0 0-16,0 0 15,-1 0 17,26 0-17,-25 0 17,0 0-32,-1 0 46,1 0-14,0 0-17,0 0 1,0 0 375,-1 0-298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2023-05-16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85737A5-5340-4225-8334-16B1B1261320}" type="slidenum">
              <a:rPr lang="en-US" smtClean="0"/>
              <a:pPr>
                <a:defRPr/>
              </a:pPr>
              <a:t>6</a:t>
            </a:fld>
            <a:endParaRPr lang="en-US"/>
          </a:p>
        </p:txBody>
      </p:sp>
    </p:spTree>
    <p:extLst>
      <p:ext uri="{BB962C8B-B14F-4D97-AF65-F5344CB8AC3E}">
        <p14:creationId xmlns:p14="http://schemas.microsoft.com/office/powerpoint/2010/main" val="393536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11</a:t>
            </a:fld>
            <a:endParaRPr lang="en-US"/>
          </a:p>
        </p:txBody>
      </p:sp>
    </p:spTree>
    <p:extLst>
      <p:ext uri="{BB962C8B-B14F-4D97-AF65-F5344CB8AC3E}">
        <p14:creationId xmlns:p14="http://schemas.microsoft.com/office/powerpoint/2010/main" val="2933863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21075" y="85726"/>
            <a:ext cx="5534025" cy="3533775"/>
          </a:xfrm>
          <a:prstGeom prst="rect">
            <a:avLst/>
          </a:prstGeom>
        </p:spPr>
      </p:pic>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8739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432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1143000"/>
          </a:xfrm>
        </p:spPr>
        <p:txBody>
          <a:bodyPr/>
          <a:lstStyle/>
          <a:p>
            <a:r>
              <a:rPr lang="en-US"/>
              <a:t>Click to edit Master title style</a:t>
            </a:r>
          </a:p>
        </p:txBody>
      </p:sp>
      <p:sp>
        <p:nvSpPr>
          <p:cNvPr id="3" name="Table Placeholder 2"/>
          <p:cNvSpPr>
            <a:spLocks noGrp="1"/>
          </p:cNvSpPr>
          <p:nvPr>
            <p:ph type="tbl" idx="1"/>
          </p:nvPr>
        </p:nvSpPr>
        <p:spPr>
          <a:xfrm>
            <a:off x="304800" y="1600200"/>
            <a:ext cx="8534400" cy="4419600"/>
          </a:xfrm>
        </p:spPr>
        <p:txBody>
          <a:bodyPr/>
          <a:lstStyle/>
          <a:p>
            <a:endParaRPr lang="en-US"/>
          </a:p>
        </p:txBody>
      </p:sp>
      <p:sp>
        <p:nvSpPr>
          <p:cNvPr id="4" name="Footer Placeholder 3"/>
          <p:cNvSpPr>
            <a:spLocks noGrp="1"/>
          </p:cNvSpPr>
          <p:nvPr>
            <p:ph type="ftr" sz="quarter" idx="10"/>
          </p:nvPr>
        </p:nvSpPr>
        <p:spPr>
          <a:xfrm>
            <a:off x="304800" y="6248400"/>
            <a:ext cx="4267200" cy="457200"/>
          </a:xfrm>
          <a:prstGeom prst="rect">
            <a:avLst/>
          </a:prstGeom>
        </p:spPr>
        <p:txBody>
          <a:bodyPr/>
          <a:lstStyle>
            <a:lvl1pPr>
              <a:defRPr/>
            </a:lvl1pPr>
          </a:lstStyle>
          <a:p>
            <a:r>
              <a:rPr lang="en-US"/>
              <a:t>Copyright ©2004 Pearson Addison-Wesley. All rights reserved.</a:t>
            </a:r>
          </a:p>
        </p:txBody>
      </p:sp>
      <p:sp>
        <p:nvSpPr>
          <p:cNvPr id="5" name="Slide Number Placeholder 4"/>
          <p:cNvSpPr>
            <a:spLocks noGrp="1"/>
          </p:cNvSpPr>
          <p:nvPr>
            <p:ph type="sldNum" sz="quarter" idx="11"/>
          </p:nvPr>
        </p:nvSpPr>
        <p:spPr>
          <a:xfrm>
            <a:off x="6934200" y="6248400"/>
            <a:ext cx="1905000" cy="457200"/>
          </a:xfrm>
          <a:prstGeom prst="rect">
            <a:avLst/>
          </a:prstGeom>
        </p:spPr>
        <p:txBody>
          <a:bodyPr/>
          <a:lstStyle>
            <a:lvl1pPr>
              <a:defRPr/>
            </a:lvl1pPr>
          </a:lstStyle>
          <a:p>
            <a:r>
              <a:rPr lang="en-US"/>
              <a:t>9-</a:t>
            </a:r>
            <a:fld id="{EBEBC9C7-7699-4D75-A161-DF6B8C376B59}" type="slidenum">
              <a:rPr lang="en-US"/>
              <a:pPr/>
              <a:t>‹#›</a:t>
            </a:fld>
            <a:endParaRPr lang="en-US"/>
          </a:p>
        </p:txBody>
      </p:sp>
    </p:spTree>
    <p:extLst>
      <p:ext uri="{BB962C8B-B14F-4D97-AF65-F5344CB8AC3E}">
        <p14:creationId xmlns:p14="http://schemas.microsoft.com/office/powerpoint/2010/main" val="227949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pPr/>
              <a:t>2023-05-16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FFA2-600D-494C-ABE9-5EAC64BA1475}" type="datetimeFigureOut">
              <a:rPr lang="en-US" smtClean="0"/>
              <a:pPr/>
              <a:t>2023-05-16</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sz="3200" dirty="0"/>
              <a:t>Pointers</a:t>
            </a:r>
            <a:endParaRPr lang="en-US" sz="8000" dirty="0"/>
          </a:p>
        </p:txBody>
      </p:sp>
      <p:sp>
        <p:nvSpPr>
          <p:cNvPr id="3" name="Subtitle 2"/>
          <p:cNvSpPr>
            <a:spLocks noGrp="1"/>
          </p:cNvSpPr>
          <p:nvPr>
            <p:ph type="subTitle" idx="1"/>
          </p:nvPr>
        </p:nvSpPr>
        <p:spPr/>
        <p:txBody>
          <a:bodyPr>
            <a:normAutofit lnSpcReduction="10000"/>
          </a:bodyPr>
          <a:lstStyle/>
          <a:p>
            <a:r>
              <a:rPr lang="en-US" dirty="0"/>
              <a:t>CSE115: Computing Concepts</a:t>
            </a:r>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dirty="0"/>
              <a:t>Pointer Declaration</a:t>
            </a:r>
          </a:p>
        </p:txBody>
      </p:sp>
      <p:sp>
        <p:nvSpPr>
          <p:cNvPr id="13315" name="Rectangle 3"/>
          <p:cNvSpPr>
            <a:spLocks noGrp="1" noChangeArrowheads="1"/>
          </p:cNvSpPr>
          <p:nvPr>
            <p:ph idx="1"/>
          </p:nvPr>
        </p:nvSpPr>
        <p:spPr/>
        <p:txBody>
          <a:bodyPr/>
          <a:lstStyle/>
          <a:p>
            <a:pPr eaLnBrk="1" hangingPunct="1"/>
            <a:r>
              <a:rPr lang="en-US" sz="2000" dirty="0"/>
              <a:t>General Format:</a:t>
            </a:r>
          </a:p>
          <a:p>
            <a:pPr lvl="2" eaLnBrk="1" hangingPunct="1">
              <a:buFont typeface="Wingdings" panose="05000000000000000000" pitchFamily="2" charset="2"/>
              <a:buNone/>
            </a:pPr>
            <a:r>
              <a:rPr lang="en-US" sz="2000" dirty="0" err="1"/>
              <a:t>data_type</a:t>
            </a:r>
            <a:r>
              <a:rPr lang="en-US" sz="2000" dirty="0"/>
              <a:t> *</a:t>
            </a:r>
            <a:r>
              <a:rPr lang="en-US" sz="2000" dirty="0" err="1"/>
              <a:t>pointer_name</a:t>
            </a:r>
            <a:r>
              <a:rPr lang="en-US" sz="2000" dirty="0"/>
              <a:t>;</a:t>
            </a:r>
          </a:p>
          <a:p>
            <a:pPr lvl="2" eaLnBrk="1" hangingPunct="1">
              <a:lnSpc>
                <a:spcPct val="20000"/>
              </a:lnSpc>
              <a:buFont typeface="Wingdings" panose="05000000000000000000" pitchFamily="2" charset="2"/>
              <a:buNone/>
            </a:pPr>
            <a:endParaRPr lang="en-US" sz="1600" dirty="0"/>
          </a:p>
          <a:p>
            <a:pPr eaLnBrk="1" hangingPunct="1"/>
            <a:r>
              <a:rPr lang="en-US" sz="2000" dirty="0"/>
              <a:t>A pointer declaration such as,</a:t>
            </a:r>
          </a:p>
          <a:p>
            <a:pPr lvl="2" eaLnBrk="1" hangingPunct="1">
              <a:buFont typeface="Wingdings" panose="05000000000000000000" pitchFamily="2" charset="2"/>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numberPtr</a:t>
            </a:r>
            <a:r>
              <a:rPr lang="en-US" sz="2400" b="1" dirty="0">
                <a:latin typeface="Courier New" panose="02070309020205020404" pitchFamily="49" charset="0"/>
                <a:cs typeface="Courier New" panose="02070309020205020404" pitchFamily="49" charset="0"/>
              </a:rPr>
              <a:t>;</a:t>
            </a:r>
          </a:p>
          <a:p>
            <a:pPr lvl="2" eaLnBrk="1" hangingPunct="1"/>
            <a:r>
              <a:rPr lang="en-US" sz="2000" dirty="0"/>
              <a:t>declares </a:t>
            </a:r>
            <a:r>
              <a:rPr lang="en-US" sz="2000" dirty="0" err="1">
                <a:latin typeface="Courier New" panose="02070309020205020404" pitchFamily="49" charset="0"/>
                <a:cs typeface="Courier New" panose="02070309020205020404" pitchFamily="49" charset="0"/>
              </a:rPr>
              <a:t>numberptr</a:t>
            </a:r>
            <a:r>
              <a:rPr lang="en-US" sz="2000" i="1" dirty="0"/>
              <a:t> </a:t>
            </a:r>
            <a:r>
              <a:rPr lang="en-US" sz="2000" dirty="0"/>
              <a:t> as a variable that </a:t>
            </a:r>
            <a:r>
              <a:rPr lang="en-US" sz="2000" b="1" dirty="0"/>
              <a:t>points to an integer variable</a:t>
            </a:r>
            <a:r>
              <a:rPr lang="en-US" sz="2000" dirty="0"/>
              <a:t>.  Its content is a </a:t>
            </a:r>
            <a:r>
              <a:rPr lang="en-US" sz="2000" b="1" dirty="0"/>
              <a:t>memory address.</a:t>
            </a:r>
            <a:r>
              <a:rPr lang="en-US" sz="2800" dirty="0"/>
              <a:t>  </a:t>
            </a:r>
          </a:p>
          <a:p>
            <a:pPr lvl="2" eaLnBrk="1" hangingPunct="1">
              <a:lnSpc>
                <a:spcPct val="20000"/>
              </a:lnSpc>
              <a:buFont typeface="Wingdings" panose="05000000000000000000" pitchFamily="2" charset="2"/>
              <a:buNone/>
            </a:pPr>
            <a:endParaRPr lang="en-US" sz="3200" dirty="0"/>
          </a:p>
          <a:p>
            <a:pPr eaLnBrk="1" hangingPunct="1"/>
            <a:r>
              <a:rPr lang="en-US" sz="2000" dirty="0"/>
              <a:t>The * indicates that the variable being declared is a pointer variable instead of a normal variable.</a:t>
            </a:r>
          </a:p>
        </p:txBody>
      </p:sp>
    </p:spTree>
    <p:extLst>
      <p:ext uri="{BB962C8B-B14F-4D97-AF65-F5344CB8AC3E}">
        <p14:creationId xmlns:p14="http://schemas.microsoft.com/office/powerpoint/2010/main" val="382982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dirty="0"/>
              <a:t>Pointer Declaration</a:t>
            </a:r>
          </a:p>
        </p:txBody>
      </p:sp>
      <p:sp>
        <p:nvSpPr>
          <p:cNvPr id="14339" name="Rectangle 3"/>
          <p:cNvSpPr>
            <a:spLocks noGrp="1" noChangeArrowheads="1"/>
          </p:cNvSpPr>
          <p:nvPr>
            <p:ph idx="1"/>
          </p:nvPr>
        </p:nvSpPr>
        <p:spPr/>
        <p:txBody>
          <a:bodyPr/>
          <a:lstStyle/>
          <a:p>
            <a:pPr eaLnBrk="1" hangingPunct="1"/>
            <a:r>
              <a:rPr lang="en-US" sz="2400" dirty="0"/>
              <a:t>Consider the following declaration</a:t>
            </a:r>
          </a:p>
          <a:p>
            <a:pPr lvl="2" eaLnBrk="1" hangingPunct="1">
              <a:buFont typeface="Wingdings" panose="05000000000000000000" pitchFamily="2" charset="2"/>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number = 20;</a:t>
            </a:r>
          </a:p>
          <a:p>
            <a:pPr eaLnBrk="1" hangingPunct="1"/>
            <a:r>
              <a:rPr lang="en-US" sz="2400" dirty="0"/>
              <a:t>In this case, two memory address have been reserved, associated with the names </a:t>
            </a:r>
            <a:r>
              <a:rPr lang="en-US" sz="2400" dirty="0" err="1">
                <a:latin typeface="Courier New" panose="02070309020205020404" pitchFamily="49" charset="0"/>
                <a:cs typeface="Courier New" panose="02070309020205020404" pitchFamily="49" charset="0"/>
              </a:rPr>
              <a:t>numberPtr</a:t>
            </a:r>
            <a:r>
              <a:rPr lang="en-US" sz="2400" dirty="0"/>
              <a:t> and </a:t>
            </a:r>
            <a:r>
              <a:rPr lang="en-US" sz="2400" dirty="0">
                <a:latin typeface="Courier New" panose="02070309020205020404" pitchFamily="49" charset="0"/>
                <a:cs typeface="Courier New" panose="02070309020205020404" pitchFamily="49" charset="0"/>
              </a:rPr>
              <a:t>number</a:t>
            </a:r>
            <a:r>
              <a:rPr lang="en-US" sz="2400" dirty="0"/>
              <a:t>.</a:t>
            </a:r>
          </a:p>
          <a:p>
            <a:pPr eaLnBrk="1" hangingPunct="1"/>
            <a:r>
              <a:rPr lang="en-US" sz="2400" dirty="0"/>
              <a:t>The value in variable </a:t>
            </a:r>
            <a:r>
              <a:rPr lang="en-US" sz="2400" dirty="0">
                <a:latin typeface="Courier New" panose="02070309020205020404" pitchFamily="49" charset="0"/>
                <a:cs typeface="Courier New" panose="02070309020205020404" pitchFamily="49" charset="0"/>
              </a:rPr>
              <a:t>number</a:t>
            </a:r>
            <a:r>
              <a:rPr lang="en-US" sz="2400" dirty="0"/>
              <a:t> is of type integer, and the value in variable </a:t>
            </a:r>
            <a:r>
              <a:rPr lang="en-US" sz="2400" dirty="0" err="1">
                <a:latin typeface="Courier New" panose="02070309020205020404" pitchFamily="49" charset="0"/>
                <a:cs typeface="Courier New" panose="02070309020205020404" pitchFamily="49" charset="0"/>
              </a:rPr>
              <a:t>numberPtr</a:t>
            </a:r>
            <a:r>
              <a:rPr lang="en-US" sz="2400" dirty="0"/>
              <a:t> is an address for another memory.</a:t>
            </a:r>
          </a:p>
        </p:txBody>
      </p:sp>
      <p:grpSp>
        <p:nvGrpSpPr>
          <p:cNvPr id="14341" name="Group 16"/>
          <p:cNvGrpSpPr>
            <a:grpSpLocks/>
          </p:cNvGrpSpPr>
          <p:nvPr/>
        </p:nvGrpSpPr>
        <p:grpSpPr bwMode="auto">
          <a:xfrm>
            <a:off x="1984375" y="5065542"/>
            <a:ext cx="5410200" cy="1447800"/>
            <a:chOff x="1008" y="3072"/>
            <a:chExt cx="3552" cy="960"/>
          </a:xfrm>
        </p:grpSpPr>
        <p:sp>
          <p:nvSpPr>
            <p:cNvPr id="14342" name="Text Box 5"/>
            <p:cNvSpPr txBox="1">
              <a:spLocks noChangeArrowheads="1"/>
            </p:cNvSpPr>
            <p:nvPr/>
          </p:nvSpPr>
          <p:spPr bwMode="auto">
            <a:xfrm>
              <a:off x="3312"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20</a:t>
              </a:r>
            </a:p>
          </p:txBody>
        </p:sp>
        <p:sp>
          <p:nvSpPr>
            <p:cNvPr id="14343" name="Text Box 6"/>
            <p:cNvSpPr txBox="1">
              <a:spLocks noChangeArrowheads="1"/>
            </p:cNvSpPr>
            <p:nvPr/>
          </p:nvSpPr>
          <p:spPr bwMode="auto">
            <a:xfrm>
              <a:off x="1344"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a:t>
              </a:r>
            </a:p>
          </p:txBody>
        </p:sp>
        <p:sp>
          <p:nvSpPr>
            <p:cNvPr id="14344" name="Text Box 7"/>
            <p:cNvSpPr txBox="1">
              <a:spLocks noChangeArrowheads="1"/>
            </p:cNvSpPr>
            <p:nvPr/>
          </p:nvSpPr>
          <p:spPr bwMode="auto">
            <a:xfrm>
              <a:off x="3504" y="3654"/>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144</a:t>
              </a:r>
            </a:p>
          </p:txBody>
        </p:sp>
        <p:sp>
          <p:nvSpPr>
            <p:cNvPr id="14345" name="Text Box 8"/>
            <p:cNvSpPr txBox="1">
              <a:spLocks noChangeArrowheads="1"/>
            </p:cNvSpPr>
            <p:nvPr/>
          </p:nvSpPr>
          <p:spPr bwMode="auto">
            <a:xfrm>
              <a:off x="1512" y="3648"/>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130</a:t>
              </a:r>
            </a:p>
          </p:txBody>
        </p:sp>
        <p:sp>
          <p:nvSpPr>
            <p:cNvPr id="14346" name="Text Box 9"/>
            <p:cNvSpPr txBox="1">
              <a:spLocks noChangeArrowheads="1"/>
            </p:cNvSpPr>
            <p:nvPr/>
          </p:nvSpPr>
          <p:spPr bwMode="auto">
            <a:xfrm>
              <a:off x="3437" y="3120"/>
              <a:ext cx="73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latin typeface="Courier New" panose="02070309020205020404" pitchFamily="49" charset="0"/>
                  <a:cs typeface="Courier New" panose="02070309020205020404" pitchFamily="49" charset="0"/>
                </a:rPr>
                <a:t>number</a:t>
              </a:r>
            </a:p>
          </p:txBody>
        </p:sp>
        <p:sp>
          <p:nvSpPr>
            <p:cNvPr id="14347" name="Text Box 10"/>
            <p:cNvSpPr txBox="1">
              <a:spLocks noChangeArrowheads="1"/>
            </p:cNvSpPr>
            <p:nvPr/>
          </p:nvSpPr>
          <p:spPr bwMode="auto">
            <a:xfrm>
              <a:off x="1440" y="3120"/>
              <a:ext cx="8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err="1">
                  <a:latin typeface="Courier New" panose="02070309020205020404" pitchFamily="49" charset="0"/>
                  <a:cs typeface="Courier New" panose="02070309020205020404" pitchFamily="49" charset="0"/>
                </a:rPr>
                <a:t>numberPtr</a:t>
              </a:r>
              <a:endParaRPr lang="en-US" sz="1600" dirty="0">
                <a:latin typeface="Courier New" panose="02070309020205020404" pitchFamily="49" charset="0"/>
                <a:cs typeface="Courier New" panose="02070309020205020404" pitchFamily="49" charset="0"/>
              </a:endParaRPr>
            </a:p>
          </p:txBody>
        </p:sp>
        <p:sp>
          <p:nvSpPr>
            <p:cNvPr id="14348" name="Rectangle 12"/>
            <p:cNvSpPr>
              <a:spLocks noChangeArrowheads="1"/>
            </p:cNvSpPr>
            <p:nvPr/>
          </p:nvSpPr>
          <p:spPr bwMode="auto">
            <a:xfrm>
              <a:off x="1008" y="3072"/>
              <a:ext cx="3552"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spTree>
    <p:extLst>
      <p:ext uri="{BB962C8B-B14F-4D97-AF65-F5344CB8AC3E}">
        <p14:creationId xmlns:p14="http://schemas.microsoft.com/office/powerpoint/2010/main" val="406812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dirty="0"/>
              <a:t>Pointer Initialization</a:t>
            </a:r>
          </a:p>
        </p:txBody>
      </p:sp>
      <p:sp>
        <p:nvSpPr>
          <p:cNvPr id="15363" name="Rectangle 3"/>
          <p:cNvSpPr>
            <a:spLocks noGrp="1" noChangeArrowheads="1"/>
          </p:cNvSpPr>
          <p:nvPr>
            <p:ph idx="1"/>
          </p:nvPr>
        </p:nvSpPr>
        <p:spPr/>
        <p:txBody>
          <a:bodyPr/>
          <a:lstStyle/>
          <a:p>
            <a:pPr eaLnBrk="1" hangingPunct="1"/>
            <a:r>
              <a:rPr lang="en-US" sz="2000" dirty="0"/>
              <a:t>To prevent the pointer from pointing to a random memory address, it is advisable that the pointer is initialized to </a:t>
            </a:r>
            <a:r>
              <a:rPr lang="en-US" sz="2000" b="1" dirty="0">
                <a:latin typeface="Courier New" panose="02070309020205020404" pitchFamily="49" charset="0"/>
                <a:cs typeface="Courier New" panose="02070309020205020404" pitchFamily="49" charset="0"/>
              </a:rPr>
              <a:t>NULL</a:t>
            </a:r>
            <a:r>
              <a:rPr lang="en-US" sz="2000" b="1" dirty="0"/>
              <a:t> (the value </a:t>
            </a:r>
            <a:r>
              <a:rPr lang="en-US" sz="2000" b="1" dirty="0">
                <a:latin typeface="Courier New" panose="02070309020205020404" pitchFamily="49" charset="0"/>
                <a:cs typeface="Courier New" panose="02070309020205020404" pitchFamily="49" charset="0"/>
              </a:rPr>
              <a:t>0</a:t>
            </a:r>
            <a:r>
              <a:rPr lang="en-US" sz="2000" b="1" dirty="0"/>
              <a:t>) or an address</a:t>
            </a:r>
            <a:r>
              <a:rPr lang="en-US" sz="2000" dirty="0"/>
              <a:t> before being used</a:t>
            </a:r>
            <a:r>
              <a:rPr lang="en-US" sz="2000" b="1" dirty="0"/>
              <a:t>. </a:t>
            </a:r>
          </a:p>
          <a:p>
            <a:pPr eaLnBrk="1" hangingPunct="1">
              <a:lnSpc>
                <a:spcPct val="20000"/>
              </a:lnSpc>
              <a:buFont typeface="Wingdings" panose="05000000000000000000" pitchFamily="2" charset="2"/>
              <a:buNone/>
            </a:pPr>
            <a:endParaRPr lang="en-US" sz="2000" b="1" dirty="0"/>
          </a:p>
          <a:p>
            <a:pPr eaLnBrk="1" hangingPunct="1"/>
            <a:r>
              <a:rPr lang="en-US" sz="2000" dirty="0"/>
              <a:t>A pointer with the value </a:t>
            </a:r>
            <a:r>
              <a:rPr lang="en-US" sz="2000" dirty="0">
                <a:latin typeface="Courier New" panose="02070309020205020404" pitchFamily="49" charset="0"/>
                <a:cs typeface="Courier New" panose="02070309020205020404" pitchFamily="49" charset="0"/>
              </a:rPr>
              <a:t>NULL</a:t>
            </a:r>
            <a:r>
              <a:rPr lang="en-US" sz="2000" dirty="0"/>
              <a:t>, points to nothing.</a:t>
            </a:r>
          </a:p>
          <a:p>
            <a:pPr eaLnBrk="1" hangingPunct="1">
              <a:lnSpc>
                <a:spcPct val="20000"/>
              </a:lnSpc>
              <a:buFont typeface="Wingdings" panose="05000000000000000000" pitchFamily="2" charset="2"/>
              <a:buNone/>
            </a:pPr>
            <a:endParaRPr lang="en-US" sz="2000" dirty="0"/>
          </a:p>
          <a:p>
            <a:pPr eaLnBrk="1" hangingPunct="1"/>
            <a:r>
              <a:rPr lang="en-US" sz="2000" dirty="0"/>
              <a:t>Initializing a pointer to 0 is equivalent to initializing a pointer to </a:t>
            </a:r>
            <a:r>
              <a:rPr lang="en-US" sz="2000" dirty="0">
                <a:latin typeface="Courier New" panose="02070309020205020404" pitchFamily="49" charset="0"/>
                <a:cs typeface="Courier New" panose="02070309020205020404" pitchFamily="49" charset="0"/>
              </a:rPr>
              <a:t>NULL</a:t>
            </a:r>
            <a:r>
              <a:rPr lang="en-US" sz="2000" dirty="0"/>
              <a:t>, but </a:t>
            </a:r>
            <a:r>
              <a:rPr lang="en-US" sz="2000" dirty="0">
                <a:latin typeface="Courier New" panose="02070309020205020404" pitchFamily="49" charset="0"/>
                <a:cs typeface="Courier New" panose="02070309020205020404" pitchFamily="49" charset="0"/>
              </a:rPr>
              <a:t>NULL </a:t>
            </a:r>
            <a:r>
              <a:rPr lang="en-US" sz="2000" dirty="0"/>
              <a:t>is preferred.</a:t>
            </a:r>
          </a:p>
          <a:p>
            <a:pPr marL="0" lvl="2" indent="0" eaLnBrk="1" hangingPunct="1">
              <a:spcBef>
                <a:spcPts val="90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 NULL;//equivalent to:</a:t>
            </a:r>
          </a:p>
          <a:p>
            <a:pPr marL="0" lvl="2" indent="0" eaLnBrk="1" hangingPunct="1">
              <a:spcBef>
                <a:spcPts val="90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numberPtr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numberPtr</a:t>
            </a:r>
            <a:r>
              <a:rPr lang="en-US" dirty="0">
                <a:latin typeface="Courier New" panose="02070309020205020404" pitchFamily="49" charset="0"/>
                <a:cs typeface="Courier New" panose="02070309020205020404" pitchFamily="49" charset="0"/>
              </a:rPr>
              <a:t> = NULL;</a:t>
            </a:r>
            <a:endParaRPr lang="en-US" sz="2000" dirty="0">
              <a:latin typeface="Courier New" panose="02070309020205020404" pitchFamily="49" charset="0"/>
              <a:cs typeface="Courier New" panose="02070309020205020404" pitchFamily="49" charset="0"/>
            </a:endParaRPr>
          </a:p>
          <a:p>
            <a:pPr marL="0" lvl="2" indent="0" eaLnBrk="1" hangingPunct="1">
              <a:spcBef>
                <a:spcPts val="90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number = 20;</a:t>
            </a:r>
          </a:p>
          <a:p>
            <a:pPr marL="0" indent="0" eaLnBrk="1" hangingPunct="1">
              <a:buNone/>
            </a:pPr>
            <a:endParaRPr lang="en-US" sz="2000" dirty="0"/>
          </a:p>
        </p:txBody>
      </p:sp>
      <p:grpSp>
        <p:nvGrpSpPr>
          <p:cNvPr id="5" name="Group 16"/>
          <p:cNvGrpSpPr>
            <a:grpSpLocks/>
          </p:cNvGrpSpPr>
          <p:nvPr/>
        </p:nvGrpSpPr>
        <p:grpSpPr bwMode="auto">
          <a:xfrm>
            <a:off x="1984375" y="5065542"/>
            <a:ext cx="5410200" cy="1447800"/>
            <a:chOff x="1008" y="3072"/>
            <a:chExt cx="3552" cy="960"/>
          </a:xfrm>
        </p:grpSpPr>
        <p:sp>
          <p:nvSpPr>
            <p:cNvPr id="6" name="Text Box 5"/>
            <p:cNvSpPr txBox="1">
              <a:spLocks noChangeArrowheads="1"/>
            </p:cNvSpPr>
            <p:nvPr/>
          </p:nvSpPr>
          <p:spPr bwMode="auto">
            <a:xfrm>
              <a:off x="3312"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20</a:t>
              </a:r>
            </a:p>
          </p:txBody>
        </p:sp>
        <p:sp>
          <p:nvSpPr>
            <p:cNvPr id="7" name="Text Box 6"/>
            <p:cNvSpPr txBox="1">
              <a:spLocks noChangeArrowheads="1"/>
            </p:cNvSpPr>
            <p:nvPr/>
          </p:nvSpPr>
          <p:spPr bwMode="auto">
            <a:xfrm>
              <a:off x="1344"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0</a:t>
              </a:r>
            </a:p>
          </p:txBody>
        </p:sp>
        <p:sp>
          <p:nvSpPr>
            <p:cNvPr id="8" name="Text Box 7"/>
            <p:cNvSpPr txBox="1">
              <a:spLocks noChangeArrowheads="1"/>
            </p:cNvSpPr>
            <p:nvPr/>
          </p:nvSpPr>
          <p:spPr bwMode="auto">
            <a:xfrm>
              <a:off x="3504" y="3654"/>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144</a:t>
              </a:r>
            </a:p>
          </p:txBody>
        </p:sp>
        <p:sp>
          <p:nvSpPr>
            <p:cNvPr id="9" name="Text Box 8"/>
            <p:cNvSpPr txBox="1">
              <a:spLocks noChangeArrowheads="1"/>
            </p:cNvSpPr>
            <p:nvPr/>
          </p:nvSpPr>
          <p:spPr bwMode="auto">
            <a:xfrm>
              <a:off x="1512" y="3648"/>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130</a:t>
              </a:r>
            </a:p>
          </p:txBody>
        </p:sp>
        <p:sp>
          <p:nvSpPr>
            <p:cNvPr id="10" name="Text Box 9"/>
            <p:cNvSpPr txBox="1">
              <a:spLocks noChangeArrowheads="1"/>
            </p:cNvSpPr>
            <p:nvPr/>
          </p:nvSpPr>
          <p:spPr bwMode="auto">
            <a:xfrm>
              <a:off x="3437" y="3120"/>
              <a:ext cx="73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latin typeface="Courier New" panose="02070309020205020404" pitchFamily="49" charset="0"/>
                  <a:cs typeface="Courier New" panose="02070309020205020404" pitchFamily="49" charset="0"/>
                </a:rPr>
                <a:t>number</a:t>
              </a:r>
            </a:p>
          </p:txBody>
        </p:sp>
        <p:sp>
          <p:nvSpPr>
            <p:cNvPr id="11" name="Text Box 10"/>
            <p:cNvSpPr txBox="1">
              <a:spLocks noChangeArrowheads="1"/>
            </p:cNvSpPr>
            <p:nvPr/>
          </p:nvSpPr>
          <p:spPr bwMode="auto">
            <a:xfrm>
              <a:off x="1440" y="3120"/>
              <a:ext cx="8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err="1">
                  <a:latin typeface="Courier New" panose="02070309020205020404" pitchFamily="49" charset="0"/>
                  <a:cs typeface="Courier New" panose="02070309020205020404" pitchFamily="49" charset="0"/>
                </a:rPr>
                <a:t>numberPtr</a:t>
              </a:r>
              <a:endParaRPr lang="en-US" sz="16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1008" y="3072"/>
              <a:ext cx="3552"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87640" y="3571920"/>
              <a:ext cx="5179680" cy="491400"/>
            </p14:xfrm>
          </p:contentPart>
        </mc:Choice>
        <mc:Fallback xmlns="">
          <p:pic>
            <p:nvPicPr>
              <p:cNvPr id="2" name="Ink 1"/>
              <p:cNvPicPr/>
              <p:nvPr/>
            </p:nvPicPr>
            <p:blipFill>
              <a:blip r:embed="rId3"/>
              <a:stretch>
                <a:fillRect/>
              </a:stretch>
            </p:blipFill>
            <p:spPr>
              <a:xfrm>
                <a:off x="1178280" y="3562560"/>
                <a:ext cx="5198400" cy="510120"/>
              </a:xfrm>
              <a:prstGeom prst="rect">
                <a:avLst/>
              </a:prstGeom>
            </p:spPr>
          </p:pic>
        </mc:Fallback>
      </mc:AlternateContent>
    </p:spTree>
    <p:extLst>
      <p:ext uri="{BB962C8B-B14F-4D97-AF65-F5344CB8AC3E}">
        <p14:creationId xmlns:p14="http://schemas.microsoft.com/office/powerpoint/2010/main" val="1006238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t>Pointer Operator (&amp; and *)</a:t>
            </a:r>
          </a:p>
        </p:txBody>
      </p:sp>
      <p:sp>
        <p:nvSpPr>
          <p:cNvPr id="16387" name="Rectangle 3"/>
          <p:cNvSpPr>
            <a:spLocks noGrp="1" noChangeArrowheads="1"/>
          </p:cNvSpPr>
          <p:nvPr>
            <p:ph idx="1"/>
          </p:nvPr>
        </p:nvSpPr>
        <p:spPr/>
        <p:txBody>
          <a:bodyPr/>
          <a:lstStyle/>
          <a:p>
            <a:pPr eaLnBrk="1" hangingPunct="1"/>
            <a:r>
              <a:rPr lang="en-US" sz="2000" dirty="0"/>
              <a:t>When a pointer is created, it does not point to any valid memory address. Therefore, we need to assign a variable’s address to it</a:t>
            </a:r>
          </a:p>
          <a:p>
            <a:pPr lvl="1" eaLnBrk="1" hangingPunct="1"/>
            <a:r>
              <a:rPr lang="en-US" sz="1800" dirty="0"/>
              <a:t>using the </a:t>
            </a:r>
            <a:r>
              <a:rPr lang="en-US" sz="1800" b="1" dirty="0"/>
              <a:t>&amp; </a:t>
            </a:r>
            <a:r>
              <a:rPr lang="en-US" sz="1800" dirty="0"/>
              <a:t>operator (</a:t>
            </a:r>
            <a:r>
              <a:rPr lang="en-US" sz="1800" b="1" dirty="0"/>
              <a:t>referencing operator/ address-of operator)</a:t>
            </a:r>
            <a:r>
              <a:rPr lang="en-US" sz="1800" dirty="0"/>
              <a:t>.</a:t>
            </a:r>
            <a:endParaRPr lang="en-US" sz="2000" dirty="0"/>
          </a:p>
          <a:p>
            <a:pPr eaLnBrk="1" hangingPunct="1"/>
            <a:r>
              <a:rPr lang="en-US" sz="2000" dirty="0"/>
              <a:t>Look at this example:</a:t>
            </a:r>
          </a:p>
          <a:p>
            <a:pPr eaLnBrk="1" hangingPunct="1">
              <a:spcBef>
                <a:spcPts val="0"/>
              </a:spcBef>
              <a:buFont typeface="Wingdings" panose="05000000000000000000" pitchFamily="2" charset="2"/>
              <a:buNone/>
            </a:pPr>
            <a:r>
              <a:rPr lang="en-US" sz="2000" dirty="0"/>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number = 20;</a:t>
            </a:r>
          </a:p>
          <a:p>
            <a:pPr eaLnBrk="1" hangingPunct="1">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 NULL;		</a:t>
            </a:r>
            <a:endParaRPr lang="en-US" sz="2400" dirty="0"/>
          </a:p>
        </p:txBody>
      </p:sp>
      <p:grpSp>
        <p:nvGrpSpPr>
          <p:cNvPr id="6" name="Group 16"/>
          <p:cNvGrpSpPr>
            <a:grpSpLocks/>
          </p:cNvGrpSpPr>
          <p:nvPr/>
        </p:nvGrpSpPr>
        <p:grpSpPr bwMode="auto">
          <a:xfrm>
            <a:off x="1984375" y="5065542"/>
            <a:ext cx="5410200" cy="1447800"/>
            <a:chOff x="1008" y="3072"/>
            <a:chExt cx="3552" cy="960"/>
          </a:xfrm>
        </p:grpSpPr>
        <p:sp>
          <p:nvSpPr>
            <p:cNvPr id="7" name="Text Box 5"/>
            <p:cNvSpPr txBox="1">
              <a:spLocks noChangeArrowheads="1"/>
            </p:cNvSpPr>
            <p:nvPr/>
          </p:nvSpPr>
          <p:spPr bwMode="auto">
            <a:xfrm>
              <a:off x="3312"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20</a:t>
              </a:r>
            </a:p>
          </p:txBody>
        </p:sp>
        <p:sp>
          <p:nvSpPr>
            <p:cNvPr id="8" name="Text Box 6"/>
            <p:cNvSpPr txBox="1">
              <a:spLocks noChangeArrowheads="1"/>
            </p:cNvSpPr>
            <p:nvPr/>
          </p:nvSpPr>
          <p:spPr bwMode="auto">
            <a:xfrm>
              <a:off x="1344"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0</a:t>
              </a:r>
            </a:p>
          </p:txBody>
        </p:sp>
        <p:sp>
          <p:nvSpPr>
            <p:cNvPr id="9" name="Text Box 7"/>
            <p:cNvSpPr txBox="1">
              <a:spLocks noChangeArrowheads="1"/>
            </p:cNvSpPr>
            <p:nvPr/>
          </p:nvSpPr>
          <p:spPr bwMode="auto">
            <a:xfrm>
              <a:off x="3504" y="3654"/>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144</a:t>
              </a:r>
            </a:p>
          </p:txBody>
        </p:sp>
        <p:sp>
          <p:nvSpPr>
            <p:cNvPr id="10" name="Text Box 8"/>
            <p:cNvSpPr txBox="1">
              <a:spLocks noChangeArrowheads="1"/>
            </p:cNvSpPr>
            <p:nvPr/>
          </p:nvSpPr>
          <p:spPr bwMode="auto">
            <a:xfrm>
              <a:off x="1512" y="3648"/>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130</a:t>
              </a:r>
            </a:p>
          </p:txBody>
        </p:sp>
        <p:sp>
          <p:nvSpPr>
            <p:cNvPr id="11" name="Text Box 9"/>
            <p:cNvSpPr txBox="1">
              <a:spLocks noChangeArrowheads="1"/>
            </p:cNvSpPr>
            <p:nvPr/>
          </p:nvSpPr>
          <p:spPr bwMode="auto">
            <a:xfrm>
              <a:off x="3437" y="3120"/>
              <a:ext cx="73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latin typeface="Courier New" panose="02070309020205020404" pitchFamily="49" charset="0"/>
                  <a:cs typeface="Courier New" panose="02070309020205020404" pitchFamily="49" charset="0"/>
                </a:rPr>
                <a:t>number</a:t>
              </a:r>
            </a:p>
          </p:txBody>
        </p:sp>
        <p:sp>
          <p:nvSpPr>
            <p:cNvPr id="12" name="Text Box 10"/>
            <p:cNvSpPr txBox="1">
              <a:spLocks noChangeArrowheads="1"/>
            </p:cNvSpPr>
            <p:nvPr/>
          </p:nvSpPr>
          <p:spPr bwMode="auto">
            <a:xfrm>
              <a:off x="1440" y="3120"/>
              <a:ext cx="8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err="1">
                  <a:latin typeface="Courier New" panose="02070309020205020404" pitchFamily="49" charset="0"/>
                  <a:cs typeface="Courier New" panose="02070309020205020404" pitchFamily="49" charset="0"/>
                </a:rPr>
                <a:t>numberPtr</a:t>
              </a:r>
              <a:endParaRPr lang="en-US" sz="1600" dirty="0">
                <a:latin typeface="Courier New" panose="02070309020205020404" pitchFamily="49" charset="0"/>
                <a:cs typeface="Courier New" panose="02070309020205020404" pitchFamily="49" charset="0"/>
              </a:endParaRPr>
            </a:p>
          </p:txBody>
        </p:sp>
        <p:sp>
          <p:nvSpPr>
            <p:cNvPr id="13" name="Rectangle 12"/>
            <p:cNvSpPr>
              <a:spLocks noChangeArrowheads="1"/>
            </p:cNvSpPr>
            <p:nvPr/>
          </p:nvSpPr>
          <p:spPr bwMode="auto">
            <a:xfrm>
              <a:off x="1008" y="3072"/>
              <a:ext cx="3552"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spTree>
    <p:extLst>
      <p:ext uri="{BB962C8B-B14F-4D97-AF65-F5344CB8AC3E}">
        <p14:creationId xmlns:p14="http://schemas.microsoft.com/office/powerpoint/2010/main" val="412544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t>Pointer Operator (&amp; and *)</a:t>
            </a:r>
          </a:p>
        </p:txBody>
      </p:sp>
      <p:sp>
        <p:nvSpPr>
          <p:cNvPr id="16387" name="Rectangle 3"/>
          <p:cNvSpPr>
            <a:spLocks noGrp="1" noChangeArrowheads="1"/>
          </p:cNvSpPr>
          <p:nvPr>
            <p:ph idx="1"/>
          </p:nvPr>
        </p:nvSpPr>
        <p:spPr/>
        <p:txBody>
          <a:bodyPr/>
          <a:lstStyle/>
          <a:p>
            <a:pPr eaLnBrk="1" hangingPunct="1"/>
            <a:r>
              <a:rPr lang="en-US" sz="2000" dirty="0"/>
              <a:t>When a pointer is created, it does not point to any valid memory address. Therefore, we need to assign a variable’s address to it</a:t>
            </a:r>
          </a:p>
          <a:p>
            <a:pPr lvl="1" eaLnBrk="1" hangingPunct="1"/>
            <a:r>
              <a:rPr lang="en-US" sz="1800" dirty="0"/>
              <a:t>using the </a:t>
            </a:r>
            <a:r>
              <a:rPr lang="en-US" sz="1800" b="1" dirty="0"/>
              <a:t>&amp; </a:t>
            </a:r>
            <a:r>
              <a:rPr lang="en-US" sz="1800" dirty="0"/>
              <a:t>operator (</a:t>
            </a:r>
            <a:r>
              <a:rPr lang="en-US" sz="1800" b="1" dirty="0"/>
              <a:t>referencing operator/ address-of operator)</a:t>
            </a:r>
            <a:r>
              <a:rPr lang="en-US" sz="1800" dirty="0"/>
              <a:t>.</a:t>
            </a:r>
            <a:endParaRPr lang="en-US" sz="2000" dirty="0"/>
          </a:p>
          <a:p>
            <a:pPr eaLnBrk="1" hangingPunct="1"/>
            <a:r>
              <a:rPr lang="en-US" sz="2000" dirty="0"/>
              <a:t>Look at this example:</a:t>
            </a:r>
          </a:p>
          <a:p>
            <a:pPr eaLnBrk="1" hangingPunct="1">
              <a:spcBef>
                <a:spcPts val="0"/>
              </a:spcBef>
              <a:buFont typeface="Wingdings" panose="05000000000000000000" pitchFamily="2" charset="2"/>
              <a:buNone/>
            </a:pPr>
            <a:r>
              <a:rPr lang="en-US" sz="2000" dirty="0"/>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number = 20;</a:t>
            </a:r>
          </a:p>
          <a:p>
            <a:pPr eaLnBrk="1" hangingPunct="1">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 NULL;</a:t>
            </a:r>
          </a:p>
          <a:p>
            <a:pPr eaLnBrk="1" hangingPunct="1">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p>
          <a:p>
            <a:pPr eaLnBrk="1" hangingPunct="1">
              <a:spcBef>
                <a:spcPts val="0"/>
              </a:spcBef>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b="1" dirty="0" err="1">
                <a:solidFill>
                  <a:schemeClr val="accent5">
                    <a:lumMod val="50000"/>
                  </a:schemeClr>
                </a:solidFill>
                <a:latin typeface="Courier New" panose="02070309020205020404" pitchFamily="49" charset="0"/>
                <a:cs typeface="Courier New" panose="02070309020205020404" pitchFamily="49" charset="0"/>
              </a:rPr>
              <a:t>numberPtr</a:t>
            </a:r>
            <a:r>
              <a:rPr lang="en-US" sz="2000" b="1" dirty="0">
                <a:solidFill>
                  <a:schemeClr val="accent5">
                    <a:lumMod val="50000"/>
                  </a:schemeClr>
                </a:solidFill>
                <a:latin typeface="Courier New" panose="02070309020205020404" pitchFamily="49" charset="0"/>
                <a:cs typeface="Courier New" panose="02070309020205020404" pitchFamily="49" charset="0"/>
              </a:rPr>
              <a:t> = &amp;number;</a:t>
            </a:r>
          </a:p>
          <a:p>
            <a:pPr eaLnBrk="1" hangingPunct="1">
              <a:spcBef>
                <a:spcPts val="0"/>
              </a:spcBef>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//address of number is assigned to </a:t>
            </a:r>
            <a:r>
              <a:rPr lang="en-US" sz="2000" b="1" dirty="0" err="1">
                <a:solidFill>
                  <a:schemeClr val="accent5">
                    <a:lumMod val="50000"/>
                  </a:schemeClr>
                </a:solidFill>
                <a:latin typeface="Courier New" panose="02070309020205020404" pitchFamily="49" charset="0"/>
                <a:cs typeface="Courier New" panose="02070309020205020404" pitchFamily="49" charset="0"/>
              </a:rPr>
              <a:t>numberPtr</a:t>
            </a: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dirty="0"/>
              <a:t>	</a:t>
            </a:r>
          </a:p>
          <a:p>
            <a:pPr eaLnBrk="1" hangingPunct="1"/>
            <a:r>
              <a:rPr lang="en-US" sz="2000" dirty="0"/>
              <a:t>The statement </a:t>
            </a:r>
            <a:r>
              <a:rPr lang="en-US" sz="2000" b="1" dirty="0" err="1">
                <a:latin typeface="Courier New" panose="02070309020205020404" pitchFamily="49" charset="0"/>
                <a:cs typeface="Courier New" panose="02070309020205020404" pitchFamily="49" charset="0"/>
              </a:rPr>
              <a:t>numberPtr</a:t>
            </a:r>
            <a:r>
              <a:rPr lang="en-US" sz="2000" b="1" dirty="0">
                <a:latin typeface="Courier New" panose="02070309020205020404" pitchFamily="49" charset="0"/>
                <a:cs typeface="Courier New" panose="02070309020205020404" pitchFamily="49" charset="0"/>
              </a:rPr>
              <a:t> = &amp;number</a:t>
            </a:r>
            <a:r>
              <a:rPr lang="en-US" sz="2000" dirty="0"/>
              <a:t> assigns the address of the variable </a:t>
            </a:r>
            <a:r>
              <a:rPr lang="en-US" sz="2000" b="1" dirty="0">
                <a:solidFill>
                  <a:srgbClr val="FF0000"/>
                </a:solidFill>
                <a:latin typeface="Courier New" panose="02070309020205020404" pitchFamily="49" charset="0"/>
                <a:cs typeface="Courier New" panose="02070309020205020404" pitchFamily="49" charset="0"/>
              </a:rPr>
              <a:t>number</a:t>
            </a:r>
            <a:r>
              <a:rPr lang="en-US" sz="2000" dirty="0">
                <a:solidFill>
                  <a:srgbClr val="FF0000"/>
                </a:solidFill>
              </a:rPr>
              <a:t> </a:t>
            </a:r>
            <a:r>
              <a:rPr lang="en-US" sz="2000" dirty="0"/>
              <a:t>to a pointer variable </a:t>
            </a:r>
            <a:r>
              <a:rPr lang="en-US" sz="2000" b="1" dirty="0" err="1">
                <a:solidFill>
                  <a:srgbClr val="FF0000"/>
                </a:solidFill>
                <a:latin typeface="Courier New" panose="02070309020205020404" pitchFamily="49" charset="0"/>
                <a:cs typeface="Courier New" panose="02070309020205020404" pitchFamily="49" charset="0"/>
              </a:rPr>
              <a:t>numberPtr</a:t>
            </a:r>
            <a:r>
              <a:rPr lang="en-US" sz="2000" dirty="0"/>
              <a:t>.  Variable </a:t>
            </a:r>
            <a:r>
              <a:rPr lang="en-US" sz="2000" b="1" dirty="0" err="1">
                <a:solidFill>
                  <a:srgbClr val="FF0000"/>
                </a:solidFill>
                <a:latin typeface="Courier New" panose="02070309020205020404" pitchFamily="49" charset="0"/>
                <a:cs typeface="Courier New" panose="02070309020205020404" pitchFamily="49" charset="0"/>
              </a:rPr>
              <a:t>numberPtr</a:t>
            </a:r>
            <a:r>
              <a:rPr lang="en-US" sz="2000" dirty="0">
                <a:solidFill>
                  <a:srgbClr val="FF0000"/>
                </a:solidFill>
              </a:rPr>
              <a:t> </a:t>
            </a:r>
            <a:r>
              <a:rPr lang="en-US" sz="2000" dirty="0"/>
              <a:t>is then said as to “</a:t>
            </a:r>
            <a:r>
              <a:rPr lang="en-US" sz="2000" b="1" dirty="0"/>
              <a:t>point to</a:t>
            </a:r>
            <a:r>
              <a:rPr lang="en-US" sz="2000" dirty="0"/>
              <a:t>” variable </a:t>
            </a:r>
            <a:r>
              <a:rPr lang="en-US" sz="2000" b="1" dirty="0">
                <a:solidFill>
                  <a:srgbClr val="FF0000"/>
                </a:solidFill>
                <a:latin typeface="Courier New" panose="02070309020205020404" pitchFamily="49" charset="0"/>
                <a:cs typeface="Courier New" panose="02070309020205020404" pitchFamily="49" charset="0"/>
              </a:rPr>
              <a:t>number</a:t>
            </a:r>
            <a:r>
              <a:rPr lang="en-US" sz="2000" dirty="0"/>
              <a:t>.</a:t>
            </a:r>
          </a:p>
          <a:p>
            <a:pPr eaLnBrk="1" hangingPunct="1">
              <a:buFont typeface="Wingdings" panose="05000000000000000000" pitchFamily="2" charset="2"/>
              <a:buNone/>
            </a:pPr>
            <a:endParaRPr lang="en-US" sz="2400" dirty="0"/>
          </a:p>
        </p:txBody>
      </p:sp>
      <p:grpSp>
        <p:nvGrpSpPr>
          <p:cNvPr id="6" name="Group 16"/>
          <p:cNvGrpSpPr>
            <a:grpSpLocks/>
          </p:cNvGrpSpPr>
          <p:nvPr/>
        </p:nvGrpSpPr>
        <p:grpSpPr bwMode="auto">
          <a:xfrm>
            <a:off x="1984375" y="5065542"/>
            <a:ext cx="5410200" cy="1447800"/>
            <a:chOff x="1008" y="3072"/>
            <a:chExt cx="3552" cy="960"/>
          </a:xfrm>
        </p:grpSpPr>
        <p:sp>
          <p:nvSpPr>
            <p:cNvPr id="7" name="Text Box 5"/>
            <p:cNvSpPr txBox="1">
              <a:spLocks noChangeArrowheads="1"/>
            </p:cNvSpPr>
            <p:nvPr/>
          </p:nvSpPr>
          <p:spPr bwMode="auto">
            <a:xfrm>
              <a:off x="3312"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20</a:t>
              </a:r>
            </a:p>
          </p:txBody>
        </p:sp>
        <p:sp>
          <p:nvSpPr>
            <p:cNvPr id="8" name="Text Box 6"/>
            <p:cNvSpPr txBox="1">
              <a:spLocks noChangeArrowheads="1"/>
            </p:cNvSpPr>
            <p:nvPr/>
          </p:nvSpPr>
          <p:spPr bwMode="auto">
            <a:xfrm>
              <a:off x="1344"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144</a:t>
              </a:r>
            </a:p>
          </p:txBody>
        </p:sp>
        <p:sp>
          <p:nvSpPr>
            <p:cNvPr id="9" name="Text Box 7"/>
            <p:cNvSpPr txBox="1">
              <a:spLocks noChangeArrowheads="1"/>
            </p:cNvSpPr>
            <p:nvPr/>
          </p:nvSpPr>
          <p:spPr bwMode="auto">
            <a:xfrm>
              <a:off x="3504" y="3654"/>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144</a:t>
              </a:r>
            </a:p>
          </p:txBody>
        </p:sp>
        <p:sp>
          <p:nvSpPr>
            <p:cNvPr id="10" name="Text Box 8"/>
            <p:cNvSpPr txBox="1">
              <a:spLocks noChangeArrowheads="1"/>
            </p:cNvSpPr>
            <p:nvPr/>
          </p:nvSpPr>
          <p:spPr bwMode="auto">
            <a:xfrm>
              <a:off x="1512" y="3648"/>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130</a:t>
              </a:r>
            </a:p>
          </p:txBody>
        </p:sp>
        <p:sp>
          <p:nvSpPr>
            <p:cNvPr id="11" name="Text Box 9"/>
            <p:cNvSpPr txBox="1">
              <a:spLocks noChangeArrowheads="1"/>
            </p:cNvSpPr>
            <p:nvPr/>
          </p:nvSpPr>
          <p:spPr bwMode="auto">
            <a:xfrm>
              <a:off x="3437" y="3120"/>
              <a:ext cx="73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latin typeface="Courier New" panose="02070309020205020404" pitchFamily="49" charset="0"/>
                  <a:cs typeface="Courier New" panose="02070309020205020404" pitchFamily="49" charset="0"/>
                </a:rPr>
                <a:t>number</a:t>
              </a:r>
            </a:p>
          </p:txBody>
        </p:sp>
        <p:sp>
          <p:nvSpPr>
            <p:cNvPr id="12" name="Text Box 10"/>
            <p:cNvSpPr txBox="1">
              <a:spLocks noChangeArrowheads="1"/>
            </p:cNvSpPr>
            <p:nvPr/>
          </p:nvSpPr>
          <p:spPr bwMode="auto">
            <a:xfrm>
              <a:off x="1440" y="3120"/>
              <a:ext cx="8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err="1">
                  <a:latin typeface="Courier New" panose="02070309020205020404" pitchFamily="49" charset="0"/>
                  <a:cs typeface="Courier New" panose="02070309020205020404" pitchFamily="49" charset="0"/>
                </a:rPr>
                <a:t>numberPtr</a:t>
              </a:r>
              <a:endParaRPr lang="en-US" sz="1600" dirty="0">
                <a:latin typeface="Courier New" panose="02070309020205020404" pitchFamily="49" charset="0"/>
                <a:cs typeface="Courier New" panose="02070309020205020404" pitchFamily="49" charset="0"/>
              </a:endParaRPr>
            </a:p>
          </p:txBody>
        </p:sp>
        <p:sp>
          <p:nvSpPr>
            <p:cNvPr id="13" name="Rectangle 12"/>
            <p:cNvSpPr>
              <a:spLocks noChangeArrowheads="1"/>
            </p:cNvSpPr>
            <p:nvPr/>
          </p:nvSpPr>
          <p:spPr bwMode="auto">
            <a:xfrm>
              <a:off x="1008" y="3072"/>
              <a:ext cx="3552"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cxnSp>
        <p:nvCxnSpPr>
          <p:cNvPr id="3" name="Straight Arrow Connector 2"/>
          <p:cNvCxnSpPr>
            <a:stCxn id="8" idx="3"/>
            <a:endCxn id="7" idx="1"/>
          </p:cNvCxnSpPr>
          <p:nvPr/>
        </p:nvCxnSpPr>
        <p:spPr>
          <a:xfrm>
            <a:off x="4031478" y="5730625"/>
            <a:ext cx="1462216" cy="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89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t>Pointer Operator (&amp; and *)</a:t>
            </a:r>
          </a:p>
        </p:txBody>
      </p:sp>
      <p:sp>
        <p:nvSpPr>
          <p:cNvPr id="2" name="Content Placeholder 1"/>
          <p:cNvSpPr>
            <a:spLocks noGrp="1"/>
          </p:cNvSpPr>
          <p:nvPr>
            <p:ph idx="1"/>
          </p:nvPr>
        </p:nvSpPr>
        <p:spPr/>
        <p:txBody>
          <a:bodyPr/>
          <a:lstStyle/>
          <a:p>
            <a:endParaRPr lang="en-US"/>
          </a:p>
        </p:txBody>
      </p:sp>
      <p:grpSp>
        <p:nvGrpSpPr>
          <p:cNvPr id="6" name="Group 16"/>
          <p:cNvGrpSpPr>
            <a:grpSpLocks/>
          </p:cNvGrpSpPr>
          <p:nvPr/>
        </p:nvGrpSpPr>
        <p:grpSpPr bwMode="auto">
          <a:xfrm>
            <a:off x="612775" y="1219200"/>
            <a:ext cx="5410200" cy="1447800"/>
            <a:chOff x="1008" y="3072"/>
            <a:chExt cx="3552" cy="960"/>
          </a:xfrm>
        </p:grpSpPr>
        <p:sp>
          <p:nvSpPr>
            <p:cNvPr id="7" name="Text Box 5"/>
            <p:cNvSpPr txBox="1">
              <a:spLocks noChangeArrowheads="1"/>
            </p:cNvSpPr>
            <p:nvPr/>
          </p:nvSpPr>
          <p:spPr bwMode="auto">
            <a:xfrm>
              <a:off x="3312"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20</a:t>
              </a:r>
            </a:p>
          </p:txBody>
        </p:sp>
        <p:sp>
          <p:nvSpPr>
            <p:cNvPr id="8" name="Text Box 6"/>
            <p:cNvSpPr txBox="1">
              <a:spLocks noChangeArrowheads="1"/>
            </p:cNvSpPr>
            <p:nvPr/>
          </p:nvSpPr>
          <p:spPr bwMode="auto">
            <a:xfrm>
              <a:off x="1344"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144</a:t>
              </a:r>
            </a:p>
          </p:txBody>
        </p:sp>
        <p:sp>
          <p:nvSpPr>
            <p:cNvPr id="9" name="Text Box 7"/>
            <p:cNvSpPr txBox="1">
              <a:spLocks noChangeArrowheads="1"/>
            </p:cNvSpPr>
            <p:nvPr/>
          </p:nvSpPr>
          <p:spPr bwMode="auto">
            <a:xfrm>
              <a:off x="3504" y="3654"/>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144</a:t>
              </a:r>
            </a:p>
          </p:txBody>
        </p:sp>
        <p:sp>
          <p:nvSpPr>
            <p:cNvPr id="10" name="Text Box 8"/>
            <p:cNvSpPr txBox="1">
              <a:spLocks noChangeArrowheads="1"/>
            </p:cNvSpPr>
            <p:nvPr/>
          </p:nvSpPr>
          <p:spPr bwMode="auto">
            <a:xfrm>
              <a:off x="1512" y="3648"/>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130</a:t>
              </a:r>
            </a:p>
          </p:txBody>
        </p:sp>
        <p:sp>
          <p:nvSpPr>
            <p:cNvPr id="11" name="Text Box 9"/>
            <p:cNvSpPr txBox="1">
              <a:spLocks noChangeArrowheads="1"/>
            </p:cNvSpPr>
            <p:nvPr/>
          </p:nvSpPr>
          <p:spPr bwMode="auto">
            <a:xfrm>
              <a:off x="3437" y="3120"/>
              <a:ext cx="73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latin typeface="Courier New" panose="02070309020205020404" pitchFamily="49" charset="0"/>
                  <a:cs typeface="Courier New" panose="02070309020205020404" pitchFamily="49" charset="0"/>
                </a:rPr>
                <a:t>number</a:t>
              </a:r>
            </a:p>
          </p:txBody>
        </p:sp>
        <p:sp>
          <p:nvSpPr>
            <p:cNvPr id="12" name="Text Box 10"/>
            <p:cNvSpPr txBox="1">
              <a:spLocks noChangeArrowheads="1"/>
            </p:cNvSpPr>
            <p:nvPr/>
          </p:nvSpPr>
          <p:spPr bwMode="auto">
            <a:xfrm>
              <a:off x="1440" y="3120"/>
              <a:ext cx="8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err="1">
                  <a:latin typeface="Courier New" panose="02070309020205020404" pitchFamily="49" charset="0"/>
                  <a:cs typeface="Courier New" panose="02070309020205020404" pitchFamily="49" charset="0"/>
                </a:rPr>
                <a:t>numberPtr</a:t>
              </a:r>
              <a:endParaRPr lang="en-US" sz="1600" dirty="0">
                <a:latin typeface="Courier New" panose="02070309020205020404" pitchFamily="49" charset="0"/>
                <a:cs typeface="Courier New" panose="02070309020205020404" pitchFamily="49" charset="0"/>
              </a:endParaRPr>
            </a:p>
          </p:txBody>
        </p:sp>
        <p:sp>
          <p:nvSpPr>
            <p:cNvPr id="13" name="Rectangle 12"/>
            <p:cNvSpPr>
              <a:spLocks noChangeArrowheads="1"/>
            </p:cNvSpPr>
            <p:nvPr/>
          </p:nvSpPr>
          <p:spPr bwMode="auto">
            <a:xfrm>
              <a:off x="1008" y="3072"/>
              <a:ext cx="3552"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cxnSp>
        <p:nvCxnSpPr>
          <p:cNvPr id="3" name="Straight Arrow Connector 2"/>
          <p:cNvCxnSpPr>
            <a:stCxn id="8" idx="3"/>
            <a:endCxn id="7" idx="1"/>
          </p:cNvCxnSpPr>
          <p:nvPr/>
        </p:nvCxnSpPr>
        <p:spPr>
          <a:xfrm>
            <a:off x="2659878" y="1884283"/>
            <a:ext cx="1462216" cy="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432034984"/>
              </p:ext>
            </p:extLst>
          </p:nvPr>
        </p:nvGraphicFramePr>
        <p:xfrm>
          <a:off x="6227062" y="1219200"/>
          <a:ext cx="2560320" cy="5486400"/>
        </p:xfrm>
        <a:graphic>
          <a:graphicData uri="http://schemas.openxmlformats.org/drawingml/2006/table">
            <a:tbl>
              <a:tblPr firstRow="1" bandRow="1">
                <a:tableStyleId>{7E9639D4-E3E2-4D34-9284-5A2195B3D0D7}</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tblGrid>
              <a:tr h="274320">
                <a:tc>
                  <a:txBody>
                    <a:bodyPr/>
                    <a:lstStyle/>
                    <a:p>
                      <a:pPr algn="ctr"/>
                      <a:r>
                        <a:rPr lang="en-US" sz="1400" dirty="0"/>
                        <a:t>address</a:t>
                      </a:r>
                    </a:p>
                  </a:txBody>
                  <a:tcPr anchor="ctr"/>
                </a:tc>
                <a:tc>
                  <a:txBody>
                    <a:bodyPr/>
                    <a:lstStyle/>
                    <a:p>
                      <a:pPr algn="ctr"/>
                      <a:r>
                        <a:rPr lang="en-US" sz="1400" dirty="0"/>
                        <a:t>content</a:t>
                      </a:r>
                    </a:p>
                  </a:txBody>
                  <a:tcPr/>
                </a:tc>
                <a:extLst>
                  <a:ext uri="{0D108BD9-81ED-4DB2-BD59-A6C34878D82A}">
                    <a16:rowId xmlns:a16="http://schemas.microsoft.com/office/drawing/2014/main" val="10000"/>
                  </a:ext>
                </a:extLst>
              </a:tr>
              <a:tr h="274320">
                <a:tc>
                  <a:txBody>
                    <a:bodyPr/>
                    <a:lstStyle/>
                    <a:p>
                      <a:pPr algn="ctr"/>
                      <a:r>
                        <a:rPr lang="en-US" sz="1400" dirty="0">
                          <a:latin typeface="Courier New" panose="02070309020205020404" pitchFamily="49" charset="0"/>
                          <a:cs typeface="Courier New" panose="02070309020205020404" pitchFamily="49" charset="0"/>
                        </a:rPr>
                        <a:t>0</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bg1">
                        <a:lumMod val="50000"/>
                      </a:schemeClr>
                    </a:solidFill>
                  </a:tcPr>
                </a:tc>
                <a:extLst>
                  <a:ext uri="{0D108BD9-81ED-4DB2-BD59-A6C34878D82A}">
                    <a16:rowId xmlns:a16="http://schemas.microsoft.com/office/drawing/2014/main" val="10001"/>
                  </a:ext>
                </a:extLst>
              </a:tr>
              <a:tr h="274320">
                <a:tc>
                  <a:txBody>
                    <a:bodyPr/>
                    <a:lstStyle/>
                    <a:p>
                      <a:pPr algn="ctr"/>
                      <a:r>
                        <a:rPr lang="en-US" sz="1400" dirty="0">
                          <a:latin typeface="Courier New" panose="02070309020205020404" pitchFamily="49" charset="0"/>
                          <a:cs typeface="Courier New" panose="02070309020205020404" pitchFamily="49" charset="0"/>
                        </a:rPr>
                        <a:t>1</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2"/>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3"/>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4"/>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5"/>
                  </a:ext>
                </a:extLst>
              </a:tr>
              <a:tr h="274320">
                <a:tc>
                  <a:txBody>
                    <a:bodyPr/>
                    <a:lstStyle/>
                    <a:p>
                      <a:pPr algn="ctr"/>
                      <a:r>
                        <a:rPr lang="en-US" sz="1400" dirty="0">
                          <a:latin typeface="Courier New" panose="02070309020205020404" pitchFamily="49" charset="0"/>
                          <a:cs typeface="Courier New" panose="02070309020205020404" pitchFamily="49" charset="0"/>
                        </a:rPr>
                        <a:t>130</a:t>
                      </a:r>
                    </a:p>
                  </a:txBody>
                  <a:tcPr anchor="ctr">
                    <a:solidFill>
                      <a:schemeClr val="accent3">
                        <a:lumMod val="40000"/>
                        <a:lumOff val="60000"/>
                      </a:schemeClr>
                    </a:solidFill>
                  </a:tcPr>
                </a:tc>
                <a:tc rowSpan="4">
                  <a:txBody>
                    <a:bodyPr/>
                    <a:lstStyle/>
                    <a:p>
                      <a:pPr algn="ctr"/>
                      <a:r>
                        <a:rPr lang="en-US" sz="1400" dirty="0">
                          <a:latin typeface="Courier New" panose="02070309020205020404" pitchFamily="49" charset="0"/>
                          <a:cs typeface="Courier New" panose="02070309020205020404" pitchFamily="49" charset="0"/>
                        </a:rPr>
                        <a:t>144</a:t>
                      </a:r>
                    </a:p>
                  </a:txBody>
                  <a:tcPr anchor="ctr">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6"/>
                  </a:ext>
                </a:extLst>
              </a:tr>
              <a:tr h="274320">
                <a:tc>
                  <a:txBody>
                    <a:bodyPr/>
                    <a:lstStyle/>
                    <a:p>
                      <a:pPr algn="ctr"/>
                      <a:r>
                        <a:rPr lang="en-US" sz="1400" dirty="0">
                          <a:latin typeface="Courier New" panose="02070309020205020404" pitchFamily="49" charset="0"/>
                          <a:cs typeface="Courier New" panose="02070309020205020404" pitchFamily="49" charset="0"/>
                        </a:rPr>
                        <a:t>131</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07"/>
                  </a:ext>
                </a:extLst>
              </a:tr>
              <a:tr h="274320">
                <a:tc>
                  <a:txBody>
                    <a:bodyPr/>
                    <a:lstStyle/>
                    <a:p>
                      <a:pPr algn="ctr"/>
                      <a:r>
                        <a:rPr lang="en-US" sz="1400" dirty="0">
                          <a:latin typeface="Courier New" panose="02070309020205020404" pitchFamily="49" charset="0"/>
                          <a:cs typeface="Courier New" panose="02070309020205020404" pitchFamily="49" charset="0"/>
                        </a:rPr>
                        <a:t>132</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08"/>
                  </a:ext>
                </a:extLst>
              </a:tr>
              <a:tr h="274320">
                <a:tc>
                  <a:txBody>
                    <a:bodyPr/>
                    <a:lstStyle/>
                    <a:p>
                      <a:pPr algn="ctr"/>
                      <a:r>
                        <a:rPr lang="en-US" sz="1400" dirty="0">
                          <a:latin typeface="Courier New" panose="02070309020205020404" pitchFamily="49" charset="0"/>
                          <a:cs typeface="Courier New" panose="02070309020205020404" pitchFamily="49" charset="0"/>
                        </a:rPr>
                        <a:t>133</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09"/>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solidFill>
                      <a:schemeClr val="accent6"/>
                    </a:solidFill>
                  </a:tcPr>
                </a:tc>
                <a:extLst>
                  <a:ext uri="{0D108BD9-81ED-4DB2-BD59-A6C34878D82A}">
                    <a16:rowId xmlns:a16="http://schemas.microsoft.com/office/drawing/2014/main" val="10010"/>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11"/>
                  </a:ext>
                </a:extLst>
              </a:tr>
              <a:tr h="274320">
                <a:tc>
                  <a:txBody>
                    <a:bodyPr/>
                    <a:lstStyle/>
                    <a:p>
                      <a:pPr algn="ctr"/>
                      <a:r>
                        <a:rPr lang="en-US" sz="1400" dirty="0">
                          <a:latin typeface="Courier New" panose="02070309020205020404" pitchFamily="49" charset="0"/>
                          <a:cs typeface="Courier New" panose="02070309020205020404" pitchFamily="49" charset="0"/>
                        </a:rPr>
                        <a:t>144</a:t>
                      </a:r>
                    </a:p>
                  </a:txBody>
                  <a:tcPr anchor="ctr">
                    <a:solidFill>
                      <a:schemeClr val="accent3">
                        <a:lumMod val="40000"/>
                        <a:lumOff val="60000"/>
                      </a:schemeClr>
                    </a:solidFill>
                  </a:tcPr>
                </a:tc>
                <a:tc rowSpan="4">
                  <a:txBody>
                    <a:bodyPr/>
                    <a:lstStyle/>
                    <a:p>
                      <a:pPr algn="ctr"/>
                      <a:r>
                        <a:rPr lang="en-US" sz="1400" dirty="0">
                          <a:latin typeface="Courier New" panose="02070309020205020404" pitchFamily="49" charset="0"/>
                          <a:cs typeface="Courier New" panose="02070309020205020404" pitchFamily="49" charset="0"/>
                        </a:rPr>
                        <a:t>20</a:t>
                      </a:r>
                    </a:p>
                  </a:txBody>
                  <a:tcPr anchor="ctr">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12"/>
                  </a:ext>
                </a:extLst>
              </a:tr>
              <a:tr h="274320">
                <a:tc>
                  <a:txBody>
                    <a:bodyPr/>
                    <a:lstStyle/>
                    <a:p>
                      <a:pPr algn="ctr"/>
                      <a:r>
                        <a:rPr lang="en-US" sz="1400" dirty="0">
                          <a:latin typeface="Courier New" panose="02070309020205020404" pitchFamily="49" charset="0"/>
                          <a:cs typeface="Courier New" panose="02070309020205020404" pitchFamily="49" charset="0"/>
                        </a:rPr>
                        <a:t>145</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13"/>
                  </a:ext>
                </a:extLst>
              </a:tr>
              <a:tr h="274320">
                <a:tc>
                  <a:txBody>
                    <a:bodyPr/>
                    <a:lstStyle/>
                    <a:p>
                      <a:pPr algn="ctr"/>
                      <a:r>
                        <a:rPr lang="en-US" sz="1400" dirty="0">
                          <a:latin typeface="Courier New" panose="02070309020205020404" pitchFamily="49" charset="0"/>
                          <a:cs typeface="Courier New" panose="02070309020205020404" pitchFamily="49" charset="0"/>
                        </a:rPr>
                        <a:t>146</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14"/>
                  </a:ext>
                </a:extLst>
              </a:tr>
              <a:tr h="274320">
                <a:tc>
                  <a:txBody>
                    <a:bodyPr/>
                    <a:lstStyle/>
                    <a:p>
                      <a:pPr algn="ctr"/>
                      <a:r>
                        <a:rPr lang="en-US" sz="1400" dirty="0">
                          <a:latin typeface="Courier New" panose="02070309020205020404" pitchFamily="49" charset="0"/>
                          <a:cs typeface="Courier New" panose="02070309020205020404" pitchFamily="49" charset="0"/>
                        </a:rPr>
                        <a:t>147</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15"/>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solidFill>
                      <a:schemeClr val="accent6"/>
                    </a:solidFill>
                  </a:tcPr>
                </a:tc>
                <a:extLst>
                  <a:ext uri="{0D108BD9-81ED-4DB2-BD59-A6C34878D82A}">
                    <a16:rowId xmlns:a16="http://schemas.microsoft.com/office/drawing/2014/main" val="10016"/>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17"/>
                  </a:ext>
                </a:extLst>
              </a:tr>
            </a:tbl>
          </a:graphicData>
        </a:graphic>
      </p:graphicFrame>
      <p:sp>
        <p:nvSpPr>
          <p:cNvPr id="15" name="Text Box 5"/>
          <p:cNvSpPr txBox="1">
            <a:spLocks noChangeArrowheads="1"/>
          </p:cNvSpPr>
          <p:nvPr/>
        </p:nvSpPr>
        <p:spPr bwMode="auto">
          <a:xfrm>
            <a:off x="4783598" y="3036497"/>
            <a:ext cx="13982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sz="1600" dirty="0" err="1">
                <a:latin typeface="Courier New" panose="02070309020205020404" pitchFamily="49" charset="0"/>
                <a:cs typeface="Courier New" panose="02070309020205020404" pitchFamily="49" charset="0"/>
              </a:rPr>
              <a:t>numberPtr</a:t>
            </a:r>
            <a:endParaRPr lang="en-US" sz="1600" dirty="0">
              <a:latin typeface="Courier New" panose="02070309020205020404" pitchFamily="49" charset="0"/>
              <a:cs typeface="Courier New" panose="02070309020205020404" pitchFamily="49" charset="0"/>
            </a:endParaRPr>
          </a:p>
        </p:txBody>
      </p:sp>
      <p:sp>
        <p:nvSpPr>
          <p:cNvPr id="16" name="Text Box 5"/>
          <p:cNvSpPr txBox="1">
            <a:spLocks noChangeArrowheads="1"/>
          </p:cNvSpPr>
          <p:nvPr/>
        </p:nvSpPr>
        <p:spPr bwMode="auto">
          <a:xfrm>
            <a:off x="4783598" y="4853794"/>
            <a:ext cx="13089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sz="1600" dirty="0">
                <a:latin typeface="Courier New" panose="02070309020205020404" pitchFamily="49" charset="0"/>
                <a:cs typeface="Courier New" panose="02070309020205020404" pitchFamily="49" charset="0"/>
              </a:rPr>
              <a:t>number</a:t>
            </a:r>
          </a:p>
        </p:txBody>
      </p:sp>
    </p:spTree>
    <p:extLst>
      <p:ext uri="{BB962C8B-B14F-4D97-AF65-F5344CB8AC3E}">
        <p14:creationId xmlns:p14="http://schemas.microsoft.com/office/powerpoint/2010/main" val="1154408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t>Pointer Operator (&amp; and *)</a:t>
            </a:r>
          </a:p>
        </p:txBody>
      </p:sp>
      <p:sp>
        <p:nvSpPr>
          <p:cNvPr id="16387" name="Rectangle 3"/>
          <p:cNvSpPr>
            <a:spLocks noGrp="1" noChangeArrowheads="1"/>
          </p:cNvSpPr>
          <p:nvPr>
            <p:ph idx="1"/>
          </p:nvPr>
        </p:nvSpPr>
        <p:spPr/>
        <p:txBody>
          <a:bodyPr/>
          <a:lstStyle/>
          <a:p>
            <a:pPr eaLnBrk="1" hangingPunct="1"/>
            <a:r>
              <a:rPr lang="en-US" sz="2000" dirty="0"/>
              <a:t>After a pointer is assigned a particular address, the value at the pointed address can be accessed/modified</a:t>
            </a:r>
          </a:p>
          <a:p>
            <a:pPr lvl="1" eaLnBrk="1" hangingPunct="1"/>
            <a:r>
              <a:rPr lang="en-US" sz="1800" dirty="0"/>
              <a:t>using the </a:t>
            </a:r>
            <a:r>
              <a:rPr lang="en-US" sz="1800" b="1" dirty="0"/>
              <a:t>* </a:t>
            </a:r>
            <a:r>
              <a:rPr lang="en-US" sz="1800" dirty="0"/>
              <a:t>operator (</a:t>
            </a:r>
            <a:r>
              <a:rPr lang="en-US" sz="1800" b="1" dirty="0"/>
              <a:t>dereferencing operator/ value-at operator)</a:t>
            </a:r>
            <a:r>
              <a:rPr lang="en-US" sz="1800" dirty="0"/>
              <a:t>.</a:t>
            </a:r>
            <a:endParaRPr lang="en-US" sz="2400" dirty="0"/>
          </a:p>
          <a:p>
            <a:pPr eaLnBrk="1" hangingPunct="1"/>
            <a:r>
              <a:rPr lang="en-US" sz="2000" dirty="0"/>
              <a:t>Look at this example:</a:t>
            </a:r>
          </a:p>
          <a:p>
            <a:pPr eaLnBrk="1" hangingPunct="1">
              <a:spcBef>
                <a:spcPts val="0"/>
              </a:spcBef>
              <a:buFont typeface="Wingdings" panose="05000000000000000000" pitchFamily="2" charset="2"/>
              <a:buNone/>
            </a:pPr>
            <a:r>
              <a:rPr lang="en-US" sz="2000" dirty="0"/>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number = 20;</a:t>
            </a:r>
          </a:p>
          <a:p>
            <a:pPr eaLnBrk="1" hangingPunct="1">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 NULL;</a:t>
            </a:r>
          </a:p>
          <a:p>
            <a:pPr eaLnBrk="1" hangingPunct="1">
              <a:spcBef>
                <a:spcPts val="0"/>
              </a:spcBef>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 &amp;number;</a:t>
            </a:r>
          </a:p>
          <a:p>
            <a:pPr eaLnBrk="1" hangingPunct="1">
              <a:spcBef>
                <a:spcPts val="0"/>
              </a:spcBef>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endParaRPr lang="en-US" sz="2400" dirty="0"/>
          </a:p>
        </p:txBody>
      </p:sp>
      <p:grpSp>
        <p:nvGrpSpPr>
          <p:cNvPr id="6" name="Group 16"/>
          <p:cNvGrpSpPr>
            <a:grpSpLocks/>
          </p:cNvGrpSpPr>
          <p:nvPr/>
        </p:nvGrpSpPr>
        <p:grpSpPr bwMode="auto">
          <a:xfrm>
            <a:off x="1984375" y="5065542"/>
            <a:ext cx="5410200" cy="1447800"/>
            <a:chOff x="1008" y="3072"/>
            <a:chExt cx="3552" cy="960"/>
          </a:xfrm>
        </p:grpSpPr>
        <p:sp>
          <p:nvSpPr>
            <p:cNvPr id="7" name="Text Box 5"/>
            <p:cNvSpPr txBox="1">
              <a:spLocks noChangeArrowheads="1"/>
            </p:cNvSpPr>
            <p:nvPr/>
          </p:nvSpPr>
          <p:spPr bwMode="auto">
            <a:xfrm>
              <a:off x="3312"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20</a:t>
              </a:r>
            </a:p>
          </p:txBody>
        </p:sp>
        <p:sp>
          <p:nvSpPr>
            <p:cNvPr id="8" name="Text Box 6"/>
            <p:cNvSpPr txBox="1">
              <a:spLocks noChangeArrowheads="1"/>
            </p:cNvSpPr>
            <p:nvPr/>
          </p:nvSpPr>
          <p:spPr bwMode="auto">
            <a:xfrm>
              <a:off x="1344"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144</a:t>
              </a:r>
            </a:p>
          </p:txBody>
        </p:sp>
        <p:sp>
          <p:nvSpPr>
            <p:cNvPr id="9" name="Text Box 7"/>
            <p:cNvSpPr txBox="1">
              <a:spLocks noChangeArrowheads="1"/>
            </p:cNvSpPr>
            <p:nvPr/>
          </p:nvSpPr>
          <p:spPr bwMode="auto">
            <a:xfrm>
              <a:off x="3504" y="3654"/>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144</a:t>
              </a:r>
            </a:p>
          </p:txBody>
        </p:sp>
        <p:sp>
          <p:nvSpPr>
            <p:cNvPr id="10" name="Text Box 8"/>
            <p:cNvSpPr txBox="1">
              <a:spLocks noChangeArrowheads="1"/>
            </p:cNvSpPr>
            <p:nvPr/>
          </p:nvSpPr>
          <p:spPr bwMode="auto">
            <a:xfrm>
              <a:off x="1512" y="3648"/>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130</a:t>
              </a:r>
            </a:p>
          </p:txBody>
        </p:sp>
        <p:sp>
          <p:nvSpPr>
            <p:cNvPr id="11" name="Text Box 9"/>
            <p:cNvSpPr txBox="1">
              <a:spLocks noChangeArrowheads="1"/>
            </p:cNvSpPr>
            <p:nvPr/>
          </p:nvSpPr>
          <p:spPr bwMode="auto">
            <a:xfrm>
              <a:off x="3437" y="3120"/>
              <a:ext cx="73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latin typeface="Courier New" panose="02070309020205020404" pitchFamily="49" charset="0"/>
                  <a:cs typeface="Courier New" panose="02070309020205020404" pitchFamily="49" charset="0"/>
                </a:rPr>
                <a:t>number</a:t>
              </a:r>
            </a:p>
          </p:txBody>
        </p:sp>
        <p:sp>
          <p:nvSpPr>
            <p:cNvPr id="12" name="Text Box 10"/>
            <p:cNvSpPr txBox="1">
              <a:spLocks noChangeArrowheads="1"/>
            </p:cNvSpPr>
            <p:nvPr/>
          </p:nvSpPr>
          <p:spPr bwMode="auto">
            <a:xfrm>
              <a:off x="1440" y="3120"/>
              <a:ext cx="8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err="1">
                  <a:latin typeface="Courier New" panose="02070309020205020404" pitchFamily="49" charset="0"/>
                  <a:cs typeface="Courier New" panose="02070309020205020404" pitchFamily="49" charset="0"/>
                </a:rPr>
                <a:t>numberPtr</a:t>
              </a:r>
              <a:endParaRPr lang="en-US" sz="1600" dirty="0">
                <a:latin typeface="Courier New" panose="02070309020205020404" pitchFamily="49" charset="0"/>
                <a:cs typeface="Courier New" panose="02070309020205020404" pitchFamily="49" charset="0"/>
              </a:endParaRPr>
            </a:p>
          </p:txBody>
        </p:sp>
        <p:sp>
          <p:nvSpPr>
            <p:cNvPr id="13" name="Rectangle 12"/>
            <p:cNvSpPr>
              <a:spLocks noChangeArrowheads="1"/>
            </p:cNvSpPr>
            <p:nvPr/>
          </p:nvSpPr>
          <p:spPr bwMode="auto">
            <a:xfrm>
              <a:off x="1008" y="3072"/>
              <a:ext cx="3552"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cxnSp>
        <p:nvCxnSpPr>
          <p:cNvPr id="3" name="Straight Arrow Connector 2"/>
          <p:cNvCxnSpPr>
            <a:stCxn id="8" idx="3"/>
            <a:endCxn id="7" idx="1"/>
          </p:cNvCxnSpPr>
          <p:nvPr/>
        </p:nvCxnSpPr>
        <p:spPr>
          <a:xfrm>
            <a:off x="4031478" y="5730625"/>
            <a:ext cx="1462216" cy="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692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t>Pointer Operator (&amp; and *)</a:t>
            </a:r>
          </a:p>
        </p:txBody>
      </p:sp>
      <p:sp>
        <p:nvSpPr>
          <p:cNvPr id="16387" name="Rectangle 3"/>
          <p:cNvSpPr>
            <a:spLocks noGrp="1" noChangeArrowheads="1"/>
          </p:cNvSpPr>
          <p:nvPr>
            <p:ph idx="1"/>
          </p:nvPr>
        </p:nvSpPr>
        <p:spPr/>
        <p:txBody>
          <a:bodyPr/>
          <a:lstStyle/>
          <a:p>
            <a:pPr eaLnBrk="1" hangingPunct="1"/>
            <a:r>
              <a:rPr lang="en-US" sz="2000" dirty="0"/>
              <a:t>After a pointer is assigned a particular address, the value at the pointed address can be accessed/modified</a:t>
            </a:r>
          </a:p>
          <a:p>
            <a:pPr lvl="1" eaLnBrk="1" hangingPunct="1"/>
            <a:r>
              <a:rPr lang="en-US" sz="1800" dirty="0"/>
              <a:t>using the </a:t>
            </a:r>
            <a:r>
              <a:rPr lang="en-US" sz="1800" b="1" dirty="0"/>
              <a:t>* </a:t>
            </a:r>
            <a:r>
              <a:rPr lang="en-US" sz="1800" dirty="0"/>
              <a:t>operator (</a:t>
            </a:r>
            <a:r>
              <a:rPr lang="en-US" sz="1800" b="1" dirty="0"/>
              <a:t>dereferencing operator</a:t>
            </a:r>
            <a:r>
              <a:rPr lang="en-US" sz="1800" b="1"/>
              <a:t>/ variable-at-address operator</a:t>
            </a:r>
            <a:r>
              <a:rPr lang="en-US" sz="1800" b="1" dirty="0"/>
              <a:t>)</a:t>
            </a:r>
            <a:r>
              <a:rPr lang="en-US" sz="1800" dirty="0"/>
              <a:t>.</a:t>
            </a:r>
            <a:endParaRPr lang="en-US" sz="2400" dirty="0"/>
          </a:p>
          <a:p>
            <a:pPr eaLnBrk="1" hangingPunct="1"/>
            <a:r>
              <a:rPr lang="en-US" sz="2000" dirty="0"/>
              <a:t>Look at this example:</a:t>
            </a:r>
          </a:p>
          <a:p>
            <a:pPr eaLnBrk="1" hangingPunct="1">
              <a:spcBef>
                <a:spcPts val="0"/>
              </a:spcBef>
              <a:buFont typeface="Wingdings" panose="05000000000000000000" pitchFamily="2" charset="2"/>
              <a:buNone/>
            </a:pPr>
            <a:r>
              <a:rPr lang="en-US" sz="2000" dirty="0"/>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number = 20;</a:t>
            </a:r>
          </a:p>
          <a:p>
            <a:pPr eaLnBrk="1" hangingPunct="1">
              <a:spcBef>
                <a:spcPts val="0"/>
              </a:spcBef>
              <a:buFont typeface="Wingdings" panose="05000000000000000000" pitchFamily="2" charset="2"/>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 NULL;</a:t>
            </a:r>
          </a:p>
          <a:p>
            <a:pPr eaLnBrk="1" hangingPunct="1">
              <a:spcBef>
                <a:spcPts val="0"/>
              </a:spcBef>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numberPtr</a:t>
            </a:r>
            <a:r>
              <a:rPr lang="en-US" sz="2000" dirty="0">
                <a:latin typeface="Courier New" panose="02070309020205020404" pitchFamily="49" charset="0"/>
                <a:cs typeface="Courier New" panose="02070309020205020404" pitchFamily="49" charset="0"/>
              </a:rPr>
              <a:t> = &amp;number;</a:t>
            </a:r>
          </a:p>
          <a:p>
            <a:pPr eaLnBrk="1" hangingPunct="1">
              <a:spcBef>
                <a:spcPts val="0"/>
              </a:spcBef>
              <a:buFont typeface="Wingdings" panose="05000000000000000000" pitchFamily="2" charset="2"/>
              <a:buNone/>
            </a:pPr>
            <a:r>
              <a:rPr lang="en-US" sz="2000" b="1" dirty="0">
                <a:solidFill>
                  <a:schemeClr val="accent5">
                    <a:lumMod val="50000"/>
                  </a:schemeClr>
                </a:solidFill>
                <a:latin typeface="Courier New" panose="02070309020205020404" pitchFamily="49" charset="0"/>
                <a:cs typeface="Courier New" panose="02070309020205020404" pitchFamily="49" charset="0"/>
              </a:rPr>
              <a:t>	*</a:t>
            </a:r>
            <a:r>
              <a:rPr lang="en-US" sz="2000" b="1" dirty="0" err="1">
                <a:solidFill>
                  <a:schemeClr val="accent5">
                    <a:lumMod val="50000"/>
                  </a:schemeClr>
                </a:solidFill>
                <a:latin typeface="Courier New" panose="02070309020205020404" pitchFamily="49" charset="0"/>
                <a:cs typeface="Courier New" panose="02070309020205020404" pitchFamily="49" charset="0"/>
              </a:rPr>
              <a:t>numberPtr</a:t>
            </a:r>
            <a:r>
              <a:rPr lang="en-US" sz="2000" b="1" dirty="0">
                <a:solidFill>
                  <a:schemeClr val="accent5">
                    <a:lumMod val="50000"/>
                  </a:schemeClr>
                </a:solidFill>
                <a:latin typeface="Courier New" panose="02070309020205020404" pitchFamily="49" charset="0"/>
                <a:cs typeface="Courier New" panose="02070309020205020404" pitchFamily="49" charset="0"/>
              </a:rPr>
              <a:t> = 16;//value at the address in </a:t>
            </a:r>
            <a:r>
              <a:rPr lang="en-US" sz="2000" b="1" dirty="0" err="1">
                <a:solidFill>
                  <a:schemeClr val="accent5">
                    <a:lumMod val="50000"/>
                  </a:schemeClr>
                </a:solidFill>
                <a:latin typeface="Courier New" panose="02070309020205020404" pitchFamily="49" charset="0"/>
                <a:cs typeface="Courier New" panose="02070309020205020404" pitchFamily="49" charset="0"/>
              </a:rPr>
              <a:t>numberPtr</a:t>
            </a:r>
            <a:endParaRPr lang="en-US" sz="2000" b="1" dirty="0">
              <a:solidFill>
                <a:schemeClr val="accent5">
                  <a:lumMod val="50000"/>
                </a:schemeClr>
              </a:solidFill>
              <a:latin typeface="Courier New" panose="02070309020205020404" pitchFamily="49" charset="0"/>
              <a:cs typeface="Courier New" panose="02070309020205020404" pitchFamily="49" charset="0"/>
            </a:endParaRPr>
          </a:p>
          <a:p>
            <a:pPr eaLnBrk="1" hangingPunct="1">
              <a:spcBef>
                <a:spcPts val="0"/>
              </a:spcBef>
              <a:buFont typeface="Wingdings" panose="05000000000000000000" pitchFamily="2" charset="2"/>
              <a:buNone/>
            </a:pPr>
            <a:r>
              <a:rPr lang="en-US" sz="2000" dirty="0"/>
              <a:t>		</a:t>
            </a:r>
            <a:r>
              <a:rPr lang="en-US" sz="2000" b="1" dirty="0" err="1">
                <a:solidFill>
                  <a:schemeClr val="accent5">
                    <a:lumMod val="50000"/>
                  </a:schemeClr>
                </a:solidFill>
                <a:latin typeface="Courier New" panose="02070309020205020404" pitchFamily="49" charset="0"/>
                <a:cs typeface="Courier New" panose="02070309020205020404" pitchFamily="49" charset="0"/>
              </a:rPr>
              <a:t>printf</a:t>
            </a:r>
            <a:r>
              <a:rPr lang="en-US" sz="2000" b="1" dirty="0">
                <a:solidFill>
                  <a:schemeClr val="accent5">
                    <a:lumMod val="50000"/>
                  </a:schemeClr>
                </a:solidFill>
                <a:latin typeface="Courier New" panose="02070309020205020404" pitchFamily="49" charset="0"/>
                <a:cs typeface="Courier New" panose="02070309020205020404" pitchFamily="49" charset="0"/>
              </a:rPr>
              <a:t>(“number = %d”, number);</a:t>
            </a:r>
          </a:p>
          <a:p>
            <a:pPr eaLnBrk="1" hangingPunct="1"/>
            <a:r>
              <a:rPr lang="en-US" sz="2000" dirty="0"/>
              <a:t>The statement *</a:t>
            </a:r>
            <a:r>
              <a:rPr lang="en-US" sz="2000" b="1" dirty="0" err="1">
                <a:latin typeface="Courier New" panose="02070309020205020404" pitchFamily="49" charset="0"/>
                <a:cs typeface="Courier New" panose="02070309020205020404" pitchFamily="49" charset="0"/>
              </a:rPr>
              <a:t>numberPtr</a:t>
            </a:r>
            <a:r>
              <a:rPr lang="en-US" sz="2000" b="1" dirty="0">
                <a:latin typeface="Courier New" panose="02070309020205020404" pitchFamily="49" charset="0"/>
                <a:cs typeface="Courier New" panose="02070309020205020404" pitchFamily="49" charset="0"/>
              </a:rPr>
              <a:t> = 16</a:t>
            </a:r>
            <a:r>
              <a:rPr lang="en-US" sz="2000" dirty="0"/>
              <a:t> changes the content at the address 144 from 20 to 16.</a:t>
            </a:r>
          </a:p>
          <a:p>
            <a:pPr eaLnBrk="1" hangingPunct="1">
              <a:buFont typeface="Wingdings" panose="05000000000000000000" pitchFamily="2" charset="2"/>
              <a:buNone/>
            </a:pPr>
            <a:endParaRPr lang="en-US" sz="2400" dirty="0"/>
          </a:p>
        </p:txBody>
      </p:sp>
      <p:grpSp>
        <p:nvGrpSpPr>
          <p:cNvPr id="6" name="Group 16"/>
          <p:cNvGrpSpPr>
            <a:grpSpLocks/>
          </p:cNvGrpSpPr>
          <p:nvPr/>
        </p:nvGrpSpPr>
        <p:grpSpPr bwMode="auto">
          <a:xfrm>
            <a:off x="1984375" y="5065542"/>
            <a:ext cx="5410200" cy="1447800"/>
            <a:chOff x="1008" y="3072"/>
            <a:chExt cx="3552" cy="960"/>
          </a:xfrm>
        </p:grpSpPr>
        <p:sp>
          <p:nvSpPr>
            <p:cNvPr id="7" name="Text Box 5"/>
            <p:cNvSpPr txBox="1">
              <a:spLocks noChangeArrowheads="1"/>
            </p:cNvSpPr>
            <p:nvPr/>
          </p:nvSpPr>
          <p:spPr bwMode="auto">
            <a:xfrm>
              <a:off x="3312"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16</a:t>
              </a:r>
            </a:p>
          </p:txBody>
        </p:sp>
        <p:sp>
          <p:nvSpPr>
            <p:cNvPr id="8" name="Text Box 6"/>
            <p:cNvSpPr txBox="1">
              <a:spLocks noChangeArrowheads="1"/>
            </p:cNvSpPr>
            <p:nvPr/>
          </p:nvSpPr>
          <p:spPr bwMode="auto">
            <a:xfrm>
              <a:off x="1344" y="3360"/>
              <a:ext cx="1008" cy="3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latin typeface="Courier New" panose="02070309020205020404" pitchFamily="49" charset="0"/>
                  <a:cs typeface="Courier New" panose="02070309020205020404" pitchFamily="49" charset="0"/>
                </a:rPr>
                <a:t>144</a:t>
              </a:r>
            </a:p>
          </p:txBody>
        </p:sp>
        <p:sp>
          <p:nvSpPr>
            <p:cNvPr id="9" name="Text Box 7"/>
            <p:cNvSpPr txBox="1">
              <a:spLocks noChangeArrowheads="1"/>
            </p:cNvSpPr>
            <p:nvPr/>
          </p:nvSpPr>
          <p:spPr bwMode="auto">
            <a:xfrm>
              <a:off x="3504" y="3654"/>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144</a:t>
              </a:r>
            </a:p>
          </p:txBody>
        </p:sp>
        <p:sp>
          <p:nvSpPr>
            <p:cNvPr id="10" name="Text Box 8"/>
            <p:cNvSpPr txBox="1">
              <a:spLocks noChangeArrowheads="1"/>
            </p:cNvSpPr>
            <p:nvPr/>
          </p:nvSpPr>
          <p:spPr bwMode="auto">
            <a:xfrm>
              <a:off x="1512" y="3648"/>
              <a:ext cx="67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t>130</a:t>
              </a:r>
            </a:p>
          </p:txBody>
        </p:sp>
        <p:sp>
          <p:nvSpPr>
            <p:cNvPr id="11" name="Text Box 9"/>
            <p:cNvSpPr txBox="1">
              <a:spLocks noChangeArrowheads="1"/>
            </p:cNvSpPr>
            <p:nvPr/>
          </p:nvSpPr>
          <p:spPr bwMode="auto">
            <a:xfrm>
              <a:off x="3437" y="3120"/>
              <a:ext cx="73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a:latin typeface="Courier New" panose="02070309020205020404" pitchFamily="49" charset="0"/>
                  <a:cs typeface="Courier New" panose="02070309020205020404" pitchFamily="49" charset="0"/>
                </a:rPr>
                <a:t>number</a:t>
              </a:r>
            </a:p>
          </p:txBody>
        </p:sp>
        <p:sp>
          <p:nvSpPr>
            <p:cNvPr id="12" name="Text Box 10"/>
            <p:cNvSpPr txBox="1">
              <a:spLocks noChangeArrowheads="1"/>
            </p:cNvSpPr>
            <p:nvPr/>
          </p:nvSpPr>
          <p:spPr bwMode="auto">
            <a:xfrm>
              <a:off x="1440" y="3120"/>
              <a:ext cx="86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1600" dirty="0" err="1">
                  <a:latin typeface="Courier New" panose="02070309020205020404" pitchFamily="49" charset="0"/>
                  <a:cs typeface="Courier New" panose="02070309020205020404" pitchFamily="49" charset="0"/>
                </a:rPr>
                <a:t>numberPtr</a:t>
              </a:r>
              <a:endParaRPr lang="en-US" sz="1600" dirty="0">
                <a:latin typeface="Courier New" panose="02070309020205020404" pitchFamily="49" charset="0"/>
                <a:cs typeface="Courier New" panose="02070309020205020404" pitchFamily="49" charset="0"/>
              </a:endParaRPr>
            </a:p>
          </p:txBody>
        </p:sp>
        <p:sp>
          <p:nvSpPr>
            <p:cNvPr id="13" name="Rectangle 12"/>
            <p:cNvSpPr>
              <a:spLocks noChangeArrowheads="1"/>
            </p:cNvSpPr>
            <p:nvPr/>
          </p:nvSpPr>
          <p:spPr bwMode="auto">
            <a:xfrm>
              <a:off x="1008" y="3072"/>
              <a:ext cx="3552" cy="9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cxnSp>
        <p:nvCxnSpPr>
          <p:cNvPr id="3" name="Straight Arrow Connector 2"/>
          <p:cNvCxnSpPr>
            <a:stCxn id="8" idx="3"/>
            <a:endCxn id="7" idx="1"/>
          </p:cNvCxnSpPr>
          <p:nvPr/>
        </p:nvCxnSpPr>
        <p:spPr>
          <a:xfrm>
            <a:off x="4031478" y="5730625"/>
            <a:ext cx="1462216" cy="0"/>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82400" y="1759320"/>
              <a:ext cx="7376040" cy="1580760"/>
            </p14:xfrm>
          </p:contentPart>
        </mc:Choice>
        <mc:Fallback xmlns="">
          <p:pic>
            <p:nvPicPr>
              <p:cNvPr id="2" name="Ink 1"/>
              <p:cNvPicPr/>
              <p:nvPr/>
            </p:nvPicPr>
            <p:blipFill>
              <a:blip r:embed="rId3"/>
              <a:stretch>
                <a:fillRect/>
              </a:stretch>
            </p:blipFill>
            <p:spPr>
              <a:xfrm>
                <a:off x="473040" y="1749960"/>
                <a:ext cx="7394760" cy="1599480"/>
              </a:xfrm>
              <a:prstGeom prst="rect">
                <a:avLst/>
              </a:prstGeom>
            </p:spPr>
          </p:pic>
        </mc:Fallback>
      </mc:AlternateContent>
    </p:spTree>
    <p:extLst>
      <p:ext uri="{BB962C8B-B14F-4D97-AF65-F5344CB8AC3E}">
        <p14:creationId xmlns:p14="http://schemas.microsoft.com/office/powerpoint/2010/main" val="4204581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dirty="0"/>
              <a:t>Example: &amp; and *</a:t>
            </a:r>
          </a:p>
        </p:txBody>
      </p:sp>
      <p:sp>
        <p:nvSpPr>
          <p:cNvPr id="19459" name="Rectangle 3"/>
          <p:cNvSpPr>
            <a:spLocks noGrp="1" noChangeArrowheads="1"/>
          </p:cNvSpPr>
          <p:nvPr>
            <p:ph idx="1"/>
          </p:nvPr>
        </p:nvSpPr>
        <p:spPr>
          <a:xfrm>
            <a:off x="-116113" y="939800"/>
            <a:ext cx="9260114" cy="5237163"/>
          </a:xfrm>
        </p:spPr>
        <p:txBody>
          <a:bodyPr>
            <a:no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r>
              <a:rPr lang="en-US" sz="1800" dirty="0">
                <a:latin typeface="Courier New" panose="02070309020205020404" pitchFamily="49" charset="0"/>
                <a:cs typeface="Courier New" panose="02070309020205020404" pitchFamily="49" charset="0"/>
              </a:rPr>
              <a:t>void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 &amp;</a:t>
            </a: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 &amp;</a:t>
            </a: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("The address of the variable </a:t>
            </a: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is: %08x\n", &amp;</a:t>
            </a: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("The value of pointer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is: %08x\n",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("Both values are the same\n");</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("The value of the variable </a:t>
            </a: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is: %d\n", </a:t>
            </a: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("The value of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is: %d\n",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 *(&amp;</a:t>
            </a: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var</a:t>
            </a: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("Both values are the same\n");</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(“Address of value pointed by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%d\n", &amp;(*</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));//&amp;(*</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 &amp;</a:t>
            </a:r>
            <a:r>
              <a:rPr lang="en-US" sz="1800" dirty="0" err="1">
                <a:latin typeface="Courier New" panose="02070309020205020404" pitchFamily="49" charset="0"/>
                <a:cs typeface="Courier New" panose="02070309020205020404" pitchFamily="49" charset="0"/>
              </a:rPr>
              <a:t>var</a:t>
            </a: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("The value inside the address of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is: %d\n", *&amp;</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*&amp;</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ptrvar</a:t>
            </a:r>
            <a:r>
              <a:rPr lang="en-US" sz="1800" dirty="0">
                <a:latin typeface="Courier New" panose="02070309020205020404" pitchFamily="49" charset="0"/>
                <a:cs typeface="Courier New" panose="02070309020205020404" pitchFamily="49" charset="0"/>
              </a:rPr>
              <a:t> == &amp;</a:t>
            </a:r>
            <a:r>
              <a:rPr lang="en-US" sz="1800" dirty="0" err="1">
                <a:latin typeface="Courier New" panose="02070309020205020404" pitchFamily="49" charset="0"/>
                <a:cs typeface="Courier New" panose="02070309020205020404" pitchFamily="49" charset="0"/>
              </a:rPr>
              <a:t>var</a:t>
            </a: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("Both values are the same\n");</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907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a:t>Example: &amp; and *</a:t>
            </a:r>
          </a:p>
        </p:txBody>
      </p:sp>
      <p:sp>
        <p:nvSpPr>
          <p:cNvPr id="20483" name="Rectangle 3"/>
          <p:cNvSpPr>
            <a:spLocks noGrp="1" noChangeArrowheads="1"/>
          </p:cNvSpPr>
          <p:nvPr>
            <p:ph idx="1"/>
          </p:nvPr>
        </p:nvSpPr>
        <p:spPr/>
        <p:txBody>
          <a:bodyPr/>
          <a:lstStyle/>
          <a:p>
            <a:pPr eaLnBrk="1" hangingPunct="1">
              <a:spcBef>
                <a:spcPct val="0"/>
              </a:spcBef>
              <a:buFont typeface="Wingdings" panose="05000000000000000000" pitchFamily="2" charset="2"/>
              <a:buNone/>
            </a:pPr>
            <a:r>
              <a:rPr lang="en-US" sz="1800" dirty="0"/>
              <a:t>/*Sample Output */</a:t>
            </a:r>
          </a:p>
          <a:p>
            <a:pPr eaLnBrk="1" hangingPunct="1">
              <a:spcBef>
                <a:spcPct val="0"/>
              </a:spcBef>
              <a:buFont typeface="Wingdings" panose="05000000000000000000" pitchFamily="2" charset="2"/>
              <a:buNone/>
            </a:pPr>
            <a:endParaRPr lang="en-US" sz="1800" dirty="0"/>
          </a:p>
          <a:p>
            <a:pPr eaLnBrk="1" hangingPunct="1">
              <a:spcBef>
                <a:spcPct val="0"/>
              </a:spcBef>
              <a:buFont typeface="Wingdings" panose="05000000000000000000" pitchFamily="2" charset="2"/>
              <a:buNone/>
            </a:pPr>
            <a:r>
              <a:rPr lang="en-US" sz="1800" dirty="0"/>
              <a:t>The address of the variable </a:t>
            </a:r>
            <a:r>
              <a:rPr lang="en-US" sz="1800" dirty="0" err="1"/>
              <a:t>var</a:t>
            </a:r>
            <a:r>
              <a:rPr lang="en-US" sz="1800" dirty="0"/>
              <a:t> is: 1245052</a:t>
            </a:r>
          </a:p>
          <a:p>
            <a:pPr eaLnBrk="1" hangingPunct="1">
              <a:spcBef>
                <a:spcPct val="0"/>
              </a:spcBef>
              <a:buFont typeface="Wingdings" panose="05000000000000000000" pitchFamily="2" charset="2"/>
              <a:buNone/>
            </a:pPr>
            <a:r>
              <a:rPr lang="en-US" sz="1800" dirty="0"/>
              <a:t>The value of the pointer </a:t>
            </a:r>
            <a:r>
              <a:rPr lang="en-US" sz="1800" dirty="0" err="1"/>
              <a:t>ptrvar</a:t>
            </a:r>
            <a:r>
              <a:rPr lang="en-US" sz="1800" dirty="0"/>
              <a:t> is: 1245052</a:t>
            </a:r>
          </a:p>
          <a:p>
            <a:pPr eaLnBrk="1" hangingPunct="1">
              <a:spcBef>
                <a:spcPct val="0"/>
              </a:spcBef>
              <a:buFont typeface="Wingdings" panose="05000000000000000000" pitchFamily="2" charset="2"/>
              <a:buNone/>
            </a:pPr>
            <a:r>
              <a:rPr lang="en-US" sz="1800" dirty="0"/>
              <a:t>Both values are the same</a:t>
            </a:r>
          </a:p>
          <a:p>
            <a:pPr eaLnBrk="1" hangingPunct="1">
              <a:spcBef>
                <a:spcPct val="0"/>
              </a:spcBef>
              <a:buFont typeface="Wingdings" panose="05000000000000000000" pitchFamily="2" charset="2"/>
              <a:buNone/>
            </a:pPr>
            <a:endParaRPr lang="en-US" sz="1800" dirty="0"/>
          </a:p>
          <a:p>
            <a:pPr eaLnBrk="1" hangingPunct="1">
              <a:spcBef>
                <a:spcPct val="0"/>
              </a:spcBef>
              <a:buFont typeface="Wingdings" panose="05000000000000000000" pitchFamily="2" charset="2"/>
              <a:buNone/>
            </a:pPr>
            <a:r>
              <a:rPr lang="en-US" sz="1800" dirty="0"/>
              <a:t>The value of the variable </a:t>
            </a:r>
            <a:r>
              <a:rPr lang="en-US" sz="1800" dirty="0" err="1"/>
              <a:t>var</a:t>
            </a:r>
            <a:r>
              <a:rPr lang="en-US" sz="1800" dirty="0"/>
              <a:t> is: 10</a:t>
            </a:r>
          </a:p>
          <a:p>
            <a:pPr eaLnBrk="1" hangingPunct="1">
              <a:spcBef>
                <a:spcPct val="0"/>
              </a:spcBef>
              <a:buFont typeface="Wingdings" panose="05000000000000000000" pitchFamily="2" charset="2"/>
              <a:buNone/>
            </a:pPr>
            <a:r>
              <a:rPr lang="en-US" sz="1800" dirty="0"/>
              <a:t>The value of *</a:t>
            </a:r>
            <a:r>
              <a:rPr lang="en-US" sz="1800" dirty="0" err="1"/>
              <a:t>ptrvar</a:t>
            </a:r>
            <a:r>
              <a:rPr lang="en-US" sz="1800" dirty="0"/>
              <a:t> is: 10</a:t>
            </a:r>
          </a:p>
          <a:p>
            <a:pPr eaLnBrk="1" hangingPunct="1">
              <a:spcBef>
                <a:spcPct val="0"/>
              </a:spcBef>
              <a:buFont typeface="Wingdings" panose="05000000000000000000" pitchFamily="2" charset="2"/>
              <a:buNone/>
            </a:pPr>
            <a:r>
              <a:rPr lang="en-US" sz="1800" dirty="0"/>
              <a:t>Both values are the same</a:t>
            </a:r>
          </a:p>
          <a:p>
            <a:pPr eaLnBrk="1" hangingPunct="1">
              <a:spcBef>
                <a:spcPct val="0"/>
              </a:spcBef>
              <a:buFont typeface="Wingdings" panose="05000000000000000000" pitchFamily="2" charset="2"/>
              <a:buNone/>
            </a:pPr>
            <a:endParaRPr lang="en-US" sz="1800" dirty="0"/>
          </a:p>
          <a:p>
            <a:pPr eaLnBrk="1" hangingPunct="1">
              <a:spcBef>
                <a:spcPct val="0"/>
              </a:spcBef>
              <a:buFont typeface="Wingdings" panose="05000000000000000000" pitchFamily="2" charset="2"/>
              <a:buNone/>
            </a:pPr>
            <a:r>
              <a:rPr lang="en-US" sz="1800" dirty="0"/>
              <a:t>The address of the value pointed by </a:t>
            </a:r>
            <a:r>
              <a:rPr lang="en-US" sz="1800" dirty="0" err="1"/>
              <a:t>ptrvar</a:t>
            </a:r>
            <a:r>
              <a:rPr lang="en-US" sz="1800" dirty="0"/>
              <a:t> is: 1245052</a:t>
            </a:r>
          </a:p>
          <a:p>
            <a:pPr eaLnBrk="1" hangingPunct="1">
              <a:spcBef>
                <a:spcPct val="0"/>
              </a:spcBef>
              <a:buFont typeface="Wingdings" panose="05000000000000000000" pitchFamily="2" charset="2"/>
              <a:buNone/>
            </a:pPr>
            <a:r>
              <a:rPr lang="en-US" sz="1800" dirty="0"/>
              <a:t>The value inside the address of </a:t>
            </a:r>
            <a:r>
              <a:rPr lang="en-US" sz="1800" dirty="0" err="1"/>
              <a:t>ptrvar</a:t>
            </a:r>
            <a:r>
              <a:rPr lang="en-US" sz="1800" dirty="0"/>
              <a:t> is: 1245052</a:t>
            </a:r>
          </a:p>
          <a:p>
            <a:pPr eaLnBrk="1" hangingPunct="1">
              <a:spcBef>
                <a:spcPct val="0"/>
              </a:spcBef>
              <a:buFont typeface="Wingdings" panose="05000000000000000000" pitchFamily="2" charset="2"/>
              <a:buNone/>
            </a:pPr>
            <a:r>
              <a:rPr lang="en-US" sz="1800" dirty="0"/>
              <a:t>Both values are the same</a:t>
            </a:r>
          </a:p>
          <a:p>
            <a:pPr eaLnBrk="1" hangingPunct="1">
              <a:spcBef>
                <a:spcPct val="0"/>
              </a:spcBef>
              <a:buFont typeface="Wingdings" panose="05000000000000000000" pitchFamily="2" charset="2"/>
              <a:buNone/>
            </a:pPr>
            <a:endParaRPr lang="en-US" sz="1800" dirty="0"/>
          </a:p>
          <a:p>
            <a:pPr eaLnBrk="1" hangingPunct="1">
              <a:spcBef>
                <a:spcPct val="0"/>
              </a:spcBef>
              <a:buFont typeface="Wingdings" panose="05000000000000000000" pitchFamily="2" charset="2"/>
              <a:buNone/>
            </a:pPr>
            <a:r>
              <a:rPr lang="en-US" sz="1800" dirty="0"/>
              <a:t>Press any key to continue</a:t>
            </a:r>
          </a:p>
          <a:p>
            <a:pPr eaLnBrk="1" hangingPunct="1">
              <a:spcBef>
                <a:spcPct val="0"/>
              </a:spcBef>
              <a:buFont typeface="Wingdings" panose="05000000000000000000" pitchFamily="2" charset="2"/>
              <a:buNone/>
            </a:pPr>
            <a:endParaRPr lang="en-US" sz="1800" dirty="0"/>
          </a:p>
        </p:txBody>
      </p:sp>
    </p:spTree>
    <p:extLst>
      <p:ext uri="{BB962C8B-B14F-4D97-AF65-F5344CB8AC3E}">
        <p14:creationId xmlns:p14="http://schemas.microsoft.com/office/powerpoint/2010/main" val="104476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A03E42A-FB40-C10D-F89F-32E1731F87A0}"/>
              </a:ext>
            </a:extLst>
          </p:cNvPr>
          <p:cNvSpPr/>
          <p:nvPr/>
        </p:nvSpPr>
        <p:spPr>
          <a:xfrm>
            <a:off x="5551259" y="5319902"/>
            <a:ext cx="3592741" cy="139175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E78F249-52B6-7B9C-8A62-99CB4464D339}"/>
              </a:ext>
            </a:extLst>
          </p:cNvPr>
          <p:cNvSpPr/>
          <p:nvPr/>
        </p:nvSpPr>
        <p:spPr>
          <a:xfrm>
            <a:off x="494522" y="989045"/>
            <a:ext cx="1194319" cy="50385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88CAE8B-778C-636A-DCD5-77E1C782189E}"/>
              </a:ext>
            </a:extLst>
          </p:cNvPr>
          <p:cNvSpPr txBox="1"/>
          <p:nvPr/>
        </p:nvSpPr>
        <p:spPr>
          <a:xfrm>
            <a:off x="494522" y="625151"/>
            <a:ext cx="2879506" cy="1200329"/>
          </a:xfrm>
          <a:prstGeom prst="rect">
            <a:avLst/>
          </a:prstGeom>
          <a:noFill/>
        </p:spPr>
        <p:txBody>
          <a:bodyPr wrap="none" rtlCol="0">
            <a:spAutoFit/>
          </a:bodyPr>
          <a:lstStyle/>
          <a:p>
            <a:r>
              <a:rPr lang="en-US" dirty="0"/>
              <a:t>char a = ‘A’;</a:t>
            </a:r>
          </a:p>
          <a:p>
            <a:r>
              <a:rPr lang="en-US" dirty="0"/>
              <a:t>char *</a:t>
            </a:r>
            <a:r>
              <a:rPr lang="en-US" dirty="0" err="1"/>
              <a:t>ptr</a:t>
            </a:r>
            <a:r>
              <a:rPr lang="en-US" dirty="0"/>
              <a:t>;</a:t>
            </a:r>
          </a:p>
          <a:p>
            <a:r>
              <a:rPr lang="en-US" dirty="0" err="1"/>
              <a:t>ptr</a:t>
            </a:r>
            <a:r>
              <a:rPr lang="en-US" dirty="0"/>
              <a:t> = &amp;a;</a:t>
            </a:r>
          </a:p>
          <a:p>
            <a:r>
              <a:rPr lang="en-US" dirty="0"/>
              <a:t>Equivalently: char *</a:t>
            </a:r>
            <a:r>
              <a:rPr lang="en-US" dirty="0" err="1"/>
              <a:t>ptr</a:t>
            </a:r>
            <a:r>
              <a:rPr lang="en-US" dirty="0"/>
              <a:t> = &amp;a;</a:t>
            </a:r>
          </a:p>
        </p:txBody>
      </p:sp>
      <p:sp>
        <p:nvSpPr>
          <p:cNvPr id="6" name="TextBox 5">
            <a:extLst>
              <a:ext uri="{FF2B5EF4-FFF2-40B4-BE49-F238E27FC236}">
                <a16:creationId xmlns:a16="http://schemas.microsoft.com/office/drawing/2014/main" id="{EEFD34BF-9E28-EC91-C572-1FD64F2E3630}"/>
              </a:ext>
            </a:extLst>
          </p:cNvPr>
          <p:cNvSpPr txBox="1"/>
          <p:nvPr/>
        </p:nvSpPr>
        <p:spPr>
          <a:xfrm>
            <a:off x="4432042" y="348152"/>
            <a:ext cx="1119217" cy="1477328"/>
          </a:xfrm>
          <a:prstGeom prst="rect">
            <a:avLst/>
          </a:prstGeom>
          <a:noFill/>
        </p:spPr>
        <p:txBody>
          <a:bodyPr wrap="none" rtlCol="0">
            <a:spAutoFit/>
          </a:bodyPr>
          <a:lstStyle/>
          <a:p>
            <a:r>
              <a:rPr lang="en-US" dirty="0"/>
              <a:t>f(char *p)</a:t>
            </a:r>
          </a:p>
          <a:p>
            <a:r>
              <a:rPr lang="en-US" dirty="0"/>
              <a:t>{</a:t>
            </a:r>
          </a:p>
          <a:p>
            <a:r>
              <a:rPr lang="en-US" dirty="0"/>
              <a:t>       --------</a:t>
            </a:r>
          </a:p>
          <a:p>
            <a:r>
              <a:rPr lang="en-US" dirty="0"/>
              <a:t>}</a:t>
            </a:r>
          </a:p>
          <a:p>
            <a:r>
              <a:rPr lang="en-US" dirty="0"/>
              <a:t>f(&amp;a);</a:t>
            </a:r>
          </a:p>
        </p:txBody>
      </p:sp>
      <p:sp>
        <p:nvSpPr>
          <p:cNvPr id="8" name="Left Brace 7">
            <a:extLst>
              <a:ext uri="{FF2B5EF4-FFF2-40B4-BE49-F238E27FC236}">
                <a16:creationId xmlns:a16="http://schemas.microsoft.com/office/drawing/2014/main" id="{892A15BE-26B1-FC0E-FBAC-0AE1BC646053}"/>
              </a:ext>
            </a:extLst>
          </p:cNvPr>
          <p:cNvSpPr/>
          <p:nvPr/>
        </p:nvSpPr>
        <p:spPr>
          <a:xfrm>
            <a:off x="4105469" y="348152"/>
            <a:ext cx="214604" cy="1477328"/>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5224634-E805-D485-2D80-9CD4B5648A18}"/>
              </a:ext>
            </a:extLst>
          </p:cNvPr>
          <p:cNvCxnSpPr/>
          <p:nvPr/>
        </p:nvCxnSpPr>
        <p:spPr>
          <a:xfrm flipV="1">
            <a:off x="3374028" y="1175657"/>
            <a:ext cx="638135" cy="47586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aphicFrame>
        <p:nvGraphicFramePr>
          <p:cNvPr id="12" name="Table 12">
            <a:extLst>
              <a:ext uri="{FF2B5EF4-FFF2-40B4-BE49-F238E27FC236}">
                <a16:creationId xmlns:a16="http://schemas.microsoft.com/office/drawing/2014/main" id="{9B4A804B-48FF-9618-67FA-CA6F5FE93069}"/>
              </a:ext>
            </a:extLst>
          </p:cNvPr>
          <p:cNvGraphicFramePr>
            <a:graphicFrameLocks noGrp="1"/>
          </p:cNvGraphicFramePr>
          <p:nvPr>
            <p:extLst>
              <p:ext uri="{D42A27DB-BD31-4B8C-83A1-F6EECF244321}">
                <p14:modId xmlns:p14="http://schemas.microsoft.com/office/powerpoint/2010/main" val="3284530615"/>
              </p:ext>
            </p:extLst>
          </p:nvPr>
        </p:nvGraphicFramePr>
        <p:xfrm>
          <a:off x="1748477" y="2375986"/>
          <a:ext cx="2982140" cy="4251960"/>
        </p:xfrm>
        <a:graphic>
          <a:graphicData uri="http://schemas.openxmlformats.org/drawingml/2006/table">
            <a:tbl>
              <a:tblPr firstRow="1" bandRow="1">
                <a:tableStyleId>{5940675A-B579-460E-94D1-54222C63F5DA}</a:tableStyleId>
              </a:tblPr>
              <a:tblGrid>
                <a:gridCol w="2982140">
                  <a:extLst>
                    <a:ext uri="{9D8B030D-6E8A-4147-A177-3AD203B41FA5}">
                      <a16:colId xmlns:a16="http://schemas.microsoft.com/office/drawing/2014/main" val="2102973921"/>
                    </a:ext>
                  </a:extLst>
                </a:gridCol>
              </a:tblGrid>
              <a:tr h="370840">
                <a:tc>
                  <a:txBody>
                    <a:bodyPr/>
                    <a:lstStyle/>
                    <a:p>
                      <a:pPr algn="ctr"/>
                      <a:endParaRPr lang="en-US" dirty="0"/>
                    </a:p>
                  </a:txBody>
                  <a:tcPr/>
                </a:tc>
                <a:extLst>
                  <a:ext uri="{0D108BD9-81ED-4DB2-BD59-A6C34878D82A}">
                    <a16:rowId xmlns:a16="http://schemas.microsoft.com/office/drawing/2014/main" val="683286783"/>
                  </a:ext>
                </a:extLst>
              </a:tr>
              <a:tr h="370840">
                <a:tc>
                  <a:txBody>
                    <a:bodyPr/>
                    <a:lstStyle/>
                    <a:p>
                      <a:pPr algn="ctr"/>
                      <a:endParaRPr lang="en-US" dirty="0"/>
                    </a:p>
                  </a:txBody>
                  <a:tcPr/>
                </a:tc>
                <a:extLst>
                  <a:ext uri="{0D108BD9-81ED-4DB2-BD59-A6C34878D82A}">
                    <a16:rowId xmlns:a16="http://schemas.microsoft.com/office/drawing/2014/main" val="2050867710"/>
                  </a:ext>
                </a:extLst>
              </a:tr>
              <a:tr h="370840">
                <a:tc>
                  <a:txBody>
                    <a:bodyPr/>
                    <a:lstStyle/>
                    <a:p>
                      <a:pPr algn="ctr"/>
                      <a:endParaRPr lang="en-US"/>
                    </a:p>
                  </a:txBody>
                  <a:tcPr/>
                </a:tc>
                <a:extLst>
                  <a:ext uri="{0D108BD9-81ED-4DB2-BD59-A6C34878D82A}">
                    <a16:rowId xmlns:a16="http://schemas.microsoft.com/office/drawing/2014/main" val="3173229846"/>
                  </a:ext>
                </a:extLst>
              </a:tr>
              <a:tr h="370840">
                <a:tc>
                  <a:txBody>
                    <a:bodyPr/>
                    <a:lstStyle/>
                    <a:p>
                      <a:pPr algn="ctr"/>
                      <a:r>
                        <a:rPr lang="en-US" dirty="0"/>
                        <a:t>.</a:t>
                      </a:r>
                    </a:p>
                    <a:p>
                      <a:pPr algn="ctr"/>
                      <a:r>
                        <a:rPr lang="en-US" dirty="0"/>
                        <a:t>.</a:t>
                      </a:r>
                    </a:p>
                    <a:p>
                      <a:pPr algn="ctr"/>
                      <a:r>
                        <a:rPr lang="en-US" dirty="0"/>
                        <a:t>.</a:t>
                      </a:r>
                    </a:p>
                  </a:txBody>
                  <a:tcPr/>
                </a:tc>
                <a:extLst>
                  <a:ext uri="{0D108BD9-81ED-4DB2-BD59-A6C34878D82A}">
                    <a16:rowId xmlns:a16="http://schemas.microsoft.com/office/drawing/2014/main" val="3084868529"/>
                  </a:ext>
                </a:extLst>
              </a:tr>
              <a:tr h="370840">
                <a:tc>
                  <a:txBody>
                    <a:bodyPr/>
                    <a:lstStyle/>
                    <a:p>
                      <a:pPr algn="ctr"/>
                      <a:r>
                        <a:rPr lang="en-US" dirty="0"/>
                        <a:t>65</a:t>
                      </a:r>
                    </a:p>
                  </a:txBody>
                  <a:tcPr/>
                </a:tc>
                <a:extLst>
                  <a:ext uri="{0D108BD9-81ED-4DB2-BD59-A6C34878D82A}">
                    <a16:rowId xmlns:a16="http://schemas.microsoft.com/office/drawing/2014/main" val="4172620694"/>
                  </a:ext>
                </a:extLst>
              </a:tr>
              <a:tr h="370840">
                <a:tc>
                  <a:txBody>
                    <a:bodyPr/>
                    <a:lstStyle/>
                    <a:p>
                      <a:pPr algn="ctr"/>
                      <a:endParaRPr lang="en-US" dirty="0"/>
                    </a:p>
                  </a:txBody>
                  <a:tcPr/>
                </a:tc>
                <a:extLst>
                  <a:ext uri="{0D108BD9-81ED-4DB2-BD59-A6C34878D82A}">
                    <a16:rowId xmlns:a16="http://schemas.microsoft.com/office/drawing/2014/main" val="1747135871"/>
                  </a:ext>
                </a:extLst>
              </a:tr>
              <a:tr h="370840">
                <a:tc>
                  <a:txBody>
                    <a:bodyPr/>
                    <a:lstStyle/>
                    <a:p>
                      <a:pPr algn="ctr"/>
                      <a:endParaRPr lang="en-US" dirty="0"/>
                    </a:p>
                  </a:txBody>
                  <a:tcPr/>
                </a:tc>
                <a:extLst>
                  <a:ext uri="{0D108BD9-81ED-4DB2-BD59-A6C34878D82A}">
                    <a16:rowId xmlns:a16="http://schemas.microsoft.com/office/drawing/2014/main" val="59697101"/>
                  </a:ext>
                </a:extLst>
              </a:tr>
              <a:tr h="370840">
                <a:tc>
                  <a:txBody>
                    <a:bodyPr/>
                    <a:lstStyle/>
                    <a:p>
                      <a:pPr algn="ctr"/>
                      <a:endParaRPr lang="en-US" dirty="0"/>
                    </a:p>
                  </a:txBody>
                  <a:tcPr/>
                </a:tc>
                <a:extLst>
                  <a:ext uri="{0D108BD9-81ED-4DB2-BD59-A6C34878D82A}">
                    <a16:rowId xmlns:a16="http://schemas.microsoft.com/office/drawing/2014/main" val="1844089262"/>
                  </a:ext>
                </a:extLst>
              </a:tr>
              <a:tr h="370840">
                <a:tc>
                  <a:txBody>
                    <a:bodyPr/>
                    <a:lstStyle/>
                    <a:p>
                      <a:pPr algn="ctr"/>
                      <a:endParaRPr lang="en-US" dirty="0"/>
                    </a:p>
                  </a:txBody>
                  <a:tcPr/>
                </a:tc>
                <a:extLst>
                  <a:ext uri="{0D108BD9-81ED-4DB2-BD59-A6C34878D82A}">
                    <a16:rowId xmlns:a16="http://schemas.microsoft.com/office/drawing/2014/main" val="2405058219"/>
                  </a:ext>
                </a:extLst>
              </a:tr>
              <a:tr h="370840">
                <a:tc>
                  <a:txBody>
                    <a:bodyPr/>
                    <a:lstStyle/>
                    <a:p>
                      <a:pPr algn="ctr"/>
                      <a:endParaRPr lang="en-US" dirty="0"/>
                    </a:p>
                  </a:txBody>
                  <a:tcPr/>
                </a:tc>
                <a:extLst>
                  <a:ext uri="{0D108BD9-81ED-4DB2-BD59-A6C34878D82A}">
                    <a16:rowId xmlns:a16="http://schemas.microsoft.com/office/drawing/2014/main" val="2448314752"/>
                  </a:ext>
                </a:extLst>
              </a:tr>
            </a:tbl>
          </a:graphicData>
        </a:graphic>
      </p:graphicFrame>
      <p:sp>
        <p:nvSpPr>
          <p:cNvPr id="13" name="TextBox 12">
            <a:extLst>
              <a:ext uri="{FF2B5EF4-FFF2-40B4-BE49-F238E27FC236}">
                <a16:creationId xmlns:a16="http://schemas.microsoft.com/office/drawing/2014/main" id="{CE28BF07-9335-01AF-2336-83597388F03C}"/>
              </a:ext>
            </a:extLst>
          </p:cNvPr>
          <p:cNvSpPr txBox="1"/>
          <p:nvPr/>
        </p:nvSpPr>
        <p:spPr>
          <a:xfrm>
            <a:off x="964288" y="2346653"/>
            <a:ext cx="784189" cy="1200329"/>
          </a:xfrm>
          <a:prstGeom prst="rect">
            <a:avLst/>
          </a:prstGeom>
          <a:noFill/>
        </p:spPr>
        <p:txBody>
          <a:bodyPr wrap="none" rtlCol="0">
            <a:spAutoFit/>
          </a:bodyPr>
          <a:lstStyle/>
          <a:p>
            <a:r>
              <a:rPr lang="en-US" sz="2400" dirty="0"/>
              <a:t>0x00</a:t>
            </a:r>
          </a:p>
          <a:p>
            <a:r>
              <a:rPr lang="en-US" sz="2400" dirty="0"/>
              <a:t>0x01</a:t>
            </a:r>
          </a:p>
          <a:p>
            <a:r>
              <a:rPr lang="en-US" sz="2400" dirty="0"/>
              <a:t>0x03</a:t>
            </a:r>
            <a:endParaRPr lang="en-US" sz="2000" dirty="0"/>
          </a:p>
        </p:txBody>
      </p:sp>
      <p:sp>
        <p:nvSpPr>
          <p:cNvPr id="14" name="TextBox 13">
            <a:extLst>
              <a:ext uri="{FF2B5EF4-FFF2-40B4-BE49-F238E27FC236}">
                <a16:creationId xmlns:a16="http://schemas.microsoft.com/office/drawing/2014/main" id="{CBA4304F-D5F8-DF67-0FEB-226A37825B4E}"/>
              </a:ext>
            </a:extLst>
          </p:cNvPr>
          <p:cNvSpPr txBox="1"/>
          <p:nvPr/>
        </p:nvSpPr>
        <p:spPr>
          <a:xfrm>
            <a:off x="10501" y="4367040"/>
            <a:ext cx="1707519" cy="461665"/>
          </a:xfrm>
          <a:prstGeom prst="rect">
            <a:avLst/>
          </a:prstGeom>
          <a:noFill/>
        </p:spPr>
        <p:txBody>
          <a:bodyPr wrap="none" rtlCol="0">
            <a:spAutoFit/>
          </a:bodyPr>
          <a:lstStyle/>
          <a:p>
            <a:r>
              <a:rPr lang="en-US" sz="2400" dirty="0"/>
              <a:t>0x180a96e8</a:t>
            </a:r>
          </a:p>
        </p:txBody>
      </p:sp>
      <p:sp>
        <p:nvSpPr>
          <p:cNvPr id="15" name="TextBox 14">
            <a:extLst>
              <a:ext uri="{FF2B5EF4-FFF2-40B4-BE49-F238E27FC236}">
                <a16:creationId xmlns:a16="http://schemas.microsoft.com/office/drawing/2014/main" id="{DEC04D8B-6E34-A51A-4C96-A6B8E9608DA8}"/>
              </a:ext>
            </a:extLst>
          </p:cNvPr>
          <p:cNvSpPr txBox="1"/>
          <p:nvPr/>
        </p:nvSpPr>
        <p:spPr>
          <a:xfrm>
            <a:off x="217930" y="5089070"/>
            <a:ext cx="1492716" cy="461665"/>
          </a:xfrm>
          <a:prstGeom prst="rect">
            <a:avLst/>
          </a:prstGeom>
          <a:noFill/>
        </p:spPr>
        <p:txBody>
          <a:bodyPr wrap="none" rtlCol="0">
            <a:spAutoFit/>
          </a:bodyPr>
          <a:lstStyle/>
          <a:p>
            <a:r>
              <a:rPr lang="en-US" sz="2400" dirty="0"/>
              <a:t>0x180a9f0</a:t>
            </a:r>
          </a:p>
        </p:txBody>
      </p:sp>
      <p:sp>
        <p:nvSpPr>
          <p:cNvPr id="16" name="Rectangle 15">
            <a:extLst>
              <a:ext uri="{FF2B5EF4-FFF2-40B4-BE49-F238E27FC236}">
                <a16:creationId xmlns:a16="http://schemas.microsoft.com/office/drawing/2014/main" id="{978E6C50-9DEB-A6D6-9D79-3C4064838D3F}"/>
              </a:ext>
            </a:extLst>
          </p:cNvPr>
          <p:cNvSpPr/>
          <p:nvPr/>
        </p:nvSpPr>
        <p:spPr>
          <a:xfrm rot="19742176">
            <a:off x="1854276" y="5648439"/>
            <a:ext cx="2313991" cy="50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0x180a96e8</a:t>
            </a:r>
            <a:endParaRPr lang="en-US" dirty="0"/>
          </a:p>
        </p:txBody>
      </p:sp>
      <p:sp>
        <p:nvSpPr>
          <p:cNvPr id="17" name="Left Brace 16">
            <a:extLst>
              <a:ext uri="{FF2B5EF4-FFF2-40B4-BE49-F238E27FC236}">
                <a16:creationId xmlns:a16="http://schemas.microsoft.com/office/drawing/2014/main" id="{CAD7A740-C90B-6898-AF48-F882D0D1B720}"/>
              </a:ext>
            </a:extLst>
          </p:cNvPr>
          <p:cNvSpPr/>
          <p:nvPr/>
        </p:nvSpPr>
        <p:spPr>
          <a:xfrm rot="5400000">
            <a:off x="3132245" y="1515354"/>
            <a:ext cx="214604" cy="1477328"/>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2F8175CC-CD56-8A75-FCEC-1B36224424DD}"/>
              </a:ext>
            </a:extLst>
          </p:cNvPr>
          <p:cNvSpPr txBox="1"/>
          <p:nvPr/>
        </p:nvSpPr>
        <p:spPr>
          <a:xfrm>
            <a:off x="3545910" y="1947384"/>
            <a:ext cx="772584" cy="369332"/>
          </a:xfrm>
          <a:prstGeom prst="rect">
            <a:avLst/>
          </a:prstGeom>
          <a:noFill/>
        </p:spPr>
        <p:txBody>
          <a:bodyPr wrap="none" rtlCol="0">
            <a:spAutoFit/>
          </a:bodyPr>
          <a:lstStyle/>
          <a:p>
            <a:r>
              <a:rPr lang="en-US" dirty="0"/>
              <a:t>1 Byte</a:t>
            </a:r>
          </a:p>
        </p:txBody>
      </p:sp>
      <p:sp>
        <p:nvSpPr>
          <p:cNvPr id="19" name="Left Brace 18">
            <a:extLst>
              <a:ext uri="{FF2B5EF4-FFF2-40B4-BE49-F238E27FC236}">
                <a16:creationId xmlns:a16="http://schemas.microsoft.com/office/drawing/2014/main" id="{9C3B64E2-0184-7D03-4ACB-1C024291FF67}"/>
              </a:ext>
            </a:extLst>
          </p:cNvPr>
          <p:cNvSpPr/>
          <p:nvPr/>
        </p:nvSpPr>
        <p:spPr>
          <a:xfrm>
            <a:off x="1383804" y="5159829"/>
            <a:ext cx="364673" cy="1468117"/>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0BDB91C9-BD9E-D662-489C-EA5438EE38CD}"/>
              </a:ext>
            </a:extLst>
          </p:cNvPr>
          <p:cNvSpPr txBox="1"/>
          <p:nvPr/>
        </p:nvSpPr>
        <p:spPr>
          <a:xfrm>
            <a:off x="738609" y="6048183"/>
            <a:ext cx="862352" cy="369332"/>
          </a:xfrm>
          <a:prstGeom prst="rect">
            <a:avLst/>
          </a:prstGeom>
          <a:noFill/>
        </p:spPr>
        <p:txBody>
          <a:bodyPr wrap="none" rtlCol="0">
            <a:spAutoFit/>
          </a:bodyPr>
          <a:lstStyle/>
          <a:p>
            <a:r>
              <a:rPr lang="en-US" dirty="0"/>
              <a:t>4 Bytes</a:t>
            </a:r>
          </a:p>
        </p:txBody>
      </p:sp>
      <p:sp>
        <p:nvSpPr>
          <p:cNvPr id="21" name="TextBox 20">
            <a:extLst>
              <a:ext uri="{FF2B5EF4-FFF2-40B4-BE49-F238E27FC236}">
                <a16:creationId xmlns:a16="http://schemas.microsoft.com/office/drawing/2014/main" id="{E0C910A6-4F06-D2AB-5C0D-F81FCD08D86A}"/>
              </a:ext>
            </a:extLst>
          </p:cNvPr>
          <p:cNvSpPr txBox="1"/>
          <p:nvPr/>
        </p:nvSpPr>
        <p:spPr>
          <a:xfrm>
            <a:off x="4800016" y="4367040"/>
            <a:ext cx="29527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D400B3AD-604E-4FA2-C10F-1FD932B0DDCB}"/>
              </a:ext>
            </a:extLst>
          </p:cNvPr>
          <p:cNvSpPr/>
          <p:nvPr/>
        </p:nvSpPr>
        <p:spPr>
          <a:xfrm rot="10800000">
            <a:off x="4814820" y="5150618"/>
            <a:ext cx="214604" cy="1477328"/>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FD2CF2DD-4EE8-DFC2-3C51-4CE18B8CDE7E}"/>
              </a:ext>
            </a:extLst>
          </p:cNvPr>
          <p:cNvSpPr txBox="1"/>
          <p:nvPr/>
        </p:nvSpPr>
        <p:spPr>
          <a:xfrm>
            <a:off x="5002209" y="5678851"/>
            <a:ext cx="462563" cy="369332"/>
          </a:xfrm>
          <a:prstGeom prst="rect">
            <a:avLst/>
          </a:prstGeom>
          <a:noFill/>
        </p:spPr>
        <p:txBody>
          <a:bodyPr wrap="none" rtlCol="0">
            <a:spAutoFit/>
          </a:bodyPr>
          <a:lstStyle/>
          <a:p>
            <a:r>
              <a:rPr lang="en-US" dirty="0" err="1"/>
              <a:t>ptr</a:t>
            </a:r>
            <a:endParaRPr lang="en-US" dirty="0"/>
          </a:p>
        </p:txBody>
      </p:sp>
      <p:sp>
        <p:nvSpPr>
          <p:cNvPr id="2" name="TextBox 1">
            <a:extLst>
              <a:ext uri="{FF2B5EF4-FFF2-40B4-BE49-F238E27FC236}">
                <a16:creationId xmlns:a16="http://schemas.microsoft.com/office/drawing/2014/main" id="{14D394AF-C4CA-2B9E-E5E6-E5B663E6FCD6}"/>
              </a:ext>
            </a:extLst>
          </p:cNvPr>
          <p:cNvSpPr txBox="1"/>
          <p:nvPr/>
        </p:nvSpPr>
        <p:spPr>
          <a:xfrm>
            <a:off x="5906278" y="2254018"/>
            <a:ext cx="1892441" cy="2862322"/>
          </a:xfrm>
          <a:prstGeom prst="rect">
            <a:avLst/>
          </a:prstGeom>
          <a:noFill/>
        </p:spPr>
        <p:txBody>
          <a:bodyPr wrap="none" rtlCol="0">
            <a:spAutoFit/>
          </a:bodyPr>
          <a:lstStyle/>
          <a:p>
            <a:r>
              <a:rPr lang="en-US" dirty="0"/>
              <a:t>a //65</a:t>
            </a:r>
          </a:p>
          <a:p>
            <a:r>
              <a:rPr lang="en-US" dirty="0"/>
              <a:t>&amp;a // </a:t>
            </a:r>
            <a:r>
              <a:rPr lang="en-US" sz="1800" dirty="0"/>
              <a:t>0x180a96e8</a:t>
            </a:r>
          </a:p>
          <a:p>
            <a:r>
              <a:rPr lang="en-US" dirty="0" err="1"/>
              <a:t>ptr</a:t>
            </a:r>
            <a:r>
              <a:rPr lang="en-US" dirty="0"/>
              <a:t> // </a:t>
            </a:r>
            <a:r>
              <a:rPr lang="en-US" sz="1800" dirty="0"/>
              <a:t>0x180a96e8</a:t>
            </a:r>
          </a:p>
          <a:p>
            <a:r>
              <a:rPr lang="en-US" dirty="0"/>
              <a:t>&amp;</a:t>
            </a:r>
            <a:r>
              <a:rPr lang="en-US" dirty="0" err="1"/>
              <a:t>ptr</a:t>
            </a:r>
            <a:r>
              <a:rPr lang="en-US" dirty="0"/>
              <a:t> // </a:t>
            </a:r>
            <a:r>
              <a:rPr lang="en-US" sz="1800" dirty="0"/>
              <a:t>0x180a9f0</a:t>
            </a:r>
          </a:p>
          <a:p>
            <a:r>
              <a:rPr lang="en-US" dirty="0"/>
              <a:t>*</a:t>
            </a:r>
            <a:r>
              <a:rPr lang="en-US" dirty="0" err="1"/>
              <a:t>ptr</a:t>
            </a:r>
            <a:r>
              <a:rPr lang="en-US" dirty="0"/>
              <a:t> // 65</a:t>
            </a:r>
          </a:p>
          <a:p>
            <a:endParaRPr lang="en-US" dirty="0"/>
          </a:p>
          <a:p>
            <a:endParaRPr lang="en-US" dirty="0"/>
          </a:p>
          <a:p>
            <a:r>
              <a:rPr lang="en-US" dirty="0"/>
              <a:t>So, we can say:</a:t>
            </a:r>
          </a:p>
          <a:p>
            <a:r>
              <a:rPr lang="en-US" dirty="0" err="1"/>
              <a:t>ptr</a:t>
            </a:r>
            <a:r>
              <a:rPr lang="en-US" dirty="0"/>
              <a:t> == &amp;a</a:t>
            </a:r>
          </a:p>
          <a:p>
            <a:r>
              <a:rPr lang="en-US" dirty="0"/>
              <a:t>*</a:t>
            </a:r>
            <a:r>
              <a:rPr lang="en-US" dirty="0" err="1"/>
              <a:t>ptr</a:t>
            </a:r>
            <a:r>
              <a:rPr lang="en-US" dirty="0"/>
              <a:t> == a</a:t>
            </a:r>
          </a:p>
        </p:txBody>
      </p:sp>
      <p:sp>
        <p:nvSpPr>
          <p:cNvPr id="3" name="Rectangle 2">
            <a:extLst>
              <a:ext uri="{FF2B5EF4-FFF2-40B4-BE49-F238E27FC236}">
                <a16:creationId xmlns:a16="http://schemas.microsoft.com/office/drawing/2014/main" id="{C2435206-C794-2B32-9E41-1D28C588DF91}"/>
              </a:ext>
            </a:extLst>
          </p:cNvPr>
          <p:cNvSpPr/>
          <p:nvPr/>
        </p:nvSpPr>
        <p:spPr>
          <a:xfrm>
            <a:off x="5711239" y="5900365"/>
            <a:ext cx="134270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0x180a96e8</a:t>
            </a:r>
            <a:endParaRPr lang="en-US" dirty="0"/>
          </a:p>
        </p:txBody>
      </p:sp>
      <p:sp>
        <p:nvSpPr>
          <p:cNvPr id="7" name="TextBox 6">
            <a:extLst>
              <a:ext uri="{FF2B5EF4-FFF2-40B4-BE49-F238E27FC236}">
                <a16:creationId xmlns:a16="http://schemas.microsoft.com/office/drawing/2014/main" id="{0844816A-4F19-4CE9-7DDB-AEE96FDCE8C1}"/>
              </a:ext>
            </a:extLst>
          </p:cNvPr>
          <p:cNvSpPr txBox="1"/>
          <p:nvPr/>
        </p:nvSpPr>
        <p:spPr>
          <a:xfrm>
            <a:off x="5662396" y="5550735"/>
            <a:ext cx="462563" cy="369332"/>
          </a:xfrm>
          <a:prstGeom prst="rect">
            <a:avLst/>
          </a:prstGeom>
          <a:noFill/>
        </p:spPr>
        <p:txBody>
          <a:bodyPr wrap="none" rtlCol="0">
            <a:spAutoFit/>
          </a:bodyPr>
          <a:lstStyle/>
          <a:p>
            <a:r>
              <a:rPr lang="en-US" dirty="0" err="1"/>
              <a:t>ptr</a:t>
            </a:r>
            <a:endParaRPr lang="en-US" dirty="0"/>
          </a:p>
        </p:txBody>
      </p:sp>
      <p:sp>
        <p:nvSpPr>
          <p:cNvPr id="9" name="Rectangle 8">
            <a:extLst>
              <a:ext uri="{FF2B5EF4-FFF2-40B4-BE49-F238E27FC236}">
                <a16:creationId xmlns:a16="http://schemas.microsoft.com/office/drawing/2014/main" id="{F89DD1DA-5E21-7265-0F0C-AA53A4AC150E}"/>
              </a:ext>
            </a:extLst>
          </p:cNvPr>
          <p:cNvSpPr/>
          <p:nvPr/>
        </p:nvSpPr>
        <p:spPr>
          <a:xfrm>
            <a:off x="8098971" y="5892074"/>
            <a:ext cx="10039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65</a:t>
            </a:r>
            <a:endParaRPr lang="en-US" dirty="0"/>
          </a:p>
        </p:txBody>
      </p:sp>
      <p:sp>
        <p:nvSpPr>
          <p:cNvPr id="11" name="TextBox 10">
            <a:extLst>
              <a:ext uri="{FF2B5EF4-FFF2-40B4-BE49-F238E27FC236}">
                <a16:creationId xmlns:a16="http://schemas.microsoft.com/office/drawing/2014/main" id="{1F877891-8F49-B764-3159-0EB004AA50A1}"/>
              </a:ext>
            </a:extLst>
          </p:cNvPr>
          <p:cNvSpPr txBox="1"/>
          <p:nvPr/>
        </p:nvSpPr>
        <p:spPr>
          <a:xfrm>
            <a:off x="8071756" y="5571340"/>
            <a:ext cx="295274" cy="369332"/>
          </a:xfrm>
          <a:prstGeom prst="rect">
            <a:avLst/>
          </a:prstGeom>
          <a:noFill/>
        </p:spPr>
        <p:txBody>
          <a:bodyPr wrap="none" rtlCol="0">
            <a:spAutoFit/>
          </a:bodyPr>
          <a:lstStyle/>
          <a:p>
            <a:r>
              <a:rPr lang="en-US" dirty="0"/>
              <a:t>a</a:t>
            </a:r>
          </a:p>
        </p:txBody>
      </p:sp>
      <p:sp>
        <p:nvSpPr>
          <p:cNvPr id="25" name="TextBox 24">
            <a:extLst>
              <a:ext uri="{FF2B5EF4-FFF2-40B4-BE49-F238E27FC236}">
                <a16:creationId xmlns:a16="http://schemas.microsoft.com/office/drawing/2014/main" id="{590CA46D-2D1D-195C-F7BE-AD0396895F36}"/>
              </a:ext>
            </a:extLst>
          </p:cNvPr>
          <p:cNvSpPr txBox="1"/>
          <p:nvPr/>
        </p:nvSpPr>
        <p:spPr>
          <a:xfrm>
            <a:off x="7901590" y="6204856"/>
            <a:ext cx="1342703" cy="369332"/>
          </a:xfrm>
          <a:prstGeom prst="rect">
            <a:avLst/>
          </a:prstGeom>
          <a:noFill/>
        </p:spPr>
        <p:txBody>
          <a:bodyPr wrap="square">
            <a:spAutoFit/>
          </a:bodyPr>
          <a:lstStyle/>
          <a:p>
            <a:r>
              <a:rPr lang="en-US" sz="1800" dirty="0"/>
              <a:t>0x180a96e8</a:t>
            </a:r>
            <a:endParaRPr lang="en-US" dirty="0"/>
          </a:p>
        </p:txBody>
      </p:sp>
      <p:sp>
        <p:nvSpPr>
          <p:cNvPr id="26" name="TextBox 25">
            <a:extLst>
              <a:ext uri="{FF2B5EF4-FFF2-40B4-BE49-F238E27FC236}">
                <a16:creationId xmlns:a16="http://schemas.microsoft.com/office/drawing/2014/main" id="{3FA9F7D9-AA6A-924F-746C-E53FEDC0D489}"/>
              </a:ext>
            </a:extLst>
          </p:cNvPr>
          <p:cNvSpPr txBox="1"/>
          <p:nvPr/>
        </p:nvSpPr>
        <p:spPr>
          <a:xfrm>
            <a:off x="5807286" y="6232849"/>
            <a:ext cx="1167307" cy="369332"/>
          </a:xfrm>
          <a:prstGeom prst="rect">
            <a:avLst/>
          </a:prstGeom>
          <a:noFill/>
        </p:spPr>
        <p:txBody>
          <a:bodyPr wrap="none" rtlCol="0">
            <a:spAutoFit/>
          </a:bodyPr>
          <a:lstStyle/>
          <a:p>
            <a:r>
              <a:rPr lang="en-US" dirty="0"/>
              <a:t>0x180a9f0</a:t>
            </a:r>
          </a:p>
        </p:txBody>
      </p:sp>
      <p:cxnSp>
        <p:nvCxnSpPr>
          <p:cNvPr id="27" name="Straight Arrow Connector 26">
            <a:extLst>
              <a:ext uri="{FF2B5EF4-FFF2-40B4-BE49-F238E27FC236}">
                <a16:creationId xmlns:a16="http://schemas.microsoft.com/office/drawing/2014/main" id="{E64B6BC2-2534-D956-EF22-21A972D2FFE4}"/>
              </a:ext>
            </a:extLst>
          </p:cNvPr>
          <p:cNvCxnSpPr>
            <a:cxnSpLocks/>
            <a:stCxn id="3" idx="3"/>
            <a:endCxn id="9" idx="1"/>
          </p:cNvCxnSpPr>
          <p:nvPr/>
        </p:nvCxnSpPr>
        <p:spPr>
          <a:xfrm flipV="1">
            <a:off x="7053942" y="6076740"/>
            <a:ext cx="1045029" cy="829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5180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z="4000" dirty="0"/>
              <a:t>Parameter Passing by Pointer</a:t>
            </a:r>
          </a:p>
        </p:txBody>
      </p:sp>
      <p:sp>
        <p:nvSpPr>
          <p:cNvPr id="22531" name="Rectangle 3"/>
          <p:cNvSpPr>
            <a:spLocks noGrp="1" noChangeArrowheads="1"/>
          </p:cNvSpPr>
          <p:nvPr>
            <p:ph idx="1"/>
          </p:nvPr>
        </p:nvSpPr>
        <p:spPr/>
        <p:txBody>
          <a:bodyPr/>
          <a:lstStyle/>
          <a:p>
            <a:pPr eaLnBrk="1" hangingPunct="1"/>
            <a:r>
              <a:rPr lang="en-US" sz="2600"/>
              <a:t>A function may return multiple values by declaring their formal parameters (passing value) as pointers variables.</a:t>
            </a:r>
          </a:p>
          <a:p>
            <a:pPr eaLnBrk="1" hangingPunct="1"/>
            <a:r>
              <a:rPr lang="en-US" sz="2600"/>
              <a:t>This way of passing the argument is known as </a:t>
            </a:r>
            <a:r>
              <a:rPr lang="en-US" sz="2600">
                <a:solidFill>
                  <a:srgbClr val="FF3300"/>
                </a:solidFill>
              </a:rPr>
              <a:t>call by reference</a:t>
            </a:r>
            <a:r>
              <a:rPr lang="en-US" sz="2600"/>
              <a:t> </a:t>
            </a:r>
          </a:p>
          <a:p>
            <a:pPr eaLnBrk="1" hangingPunct="1"/>
            <a:r>
              <a:rPr lang="en-US" sz="2600"/>
              <a:t>When the value referenced by the pointer is changed inside the function, the value in the actual variable will also change.</a:t>
            </a:r>
          </a:p>
          <a:p>
            <a:pPr eaLnBrk="1" hangingPunct="1"/>
            <a:r>
              <a:rPr lang="en-US" sz="2600"/>
              <a:t>Therefore, we can pass the result of the function through the function argument without having to use the </a:t>
            </a:r>
            <a:r>
              <a:rPr lang="en-US" sz="2600" i="1"/>
              <a:t>return</a:t>
            </a:r>
            <a:r>
              <a:rPr lang="en-US" sz="2600"/>
              <a:t> statement.</a:t>
            </a:r>
          </a:p>
        </p:txBody>
      </p:sp>
    </p:spTree>
    <p:extLst>
      <p:ext uri="{BB962C8B-B14F-4D97-AF65-F5344CB8AC3E}">
        <p14:creationId xmlns:p14="http://schemas.microsoft.com/office/powerpoint/2010/main" val="289281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sz="4000" dirty="0"/>
              <a:t>Parameter Passing by Pointer</a:t>
            </a:r>
          </a:p>
        </p:txBody>
      </p:sp>
      <p:sp>
        <p:nvSpPr>
          <p:cNvPr id="23555" name="Rectangle 3"/>
          <p:cNvSpPr>
            <a:spLocks noGrp="1" noChangeArrowheads="1"/>
          </p:cNvSpPr>
          <p:nvPr>
            <p:ph idx="1"/>
          </p:nvPr>
        </p:nvSpPr>
        <p:spPr/>
        <p:txBody>
          <a:bodyPr/>
          <a:lstStyle/>
          <a:p>
            <a:pPr eaLnBrk="1" hangingPunct="1"/>
            <a:r>
              <a:rPr lang="en-US" sz="2600"/>
              <a:t>When a pointer is passed to a function, we are actually passing the </a:t>
            </a:r>
            <a:r>
              <a:rPr lang="en-US" sz="2600">
                <a:solidFill>
                  <a:srgbClr val="FF3300"/>
                </a:solidFill>
              </a:rPr>
              <a:t>address</a:t>
            </a:r>
            <a:r>
              <a:rPr lang="en-US" sz="2600"/>
              <a:t> of a variable to the function.</a:t>
            </a:r>
          </a:p>
          <a:p>
            <a:pPr eaLnBrk="1" hangingPunct="1"/>
            <a:r>
              <a:rPr lang="en-US" sz="2600"/>
              <a:t>Since we have the address, we can </a:t>
            </a:r>
            <a:r>
              <a:rPr lang="en-US" sz="2600">
                <a:solidFill>
                  <a:srgbClr val="FF3300"/>
                </a:solidFill>
              </a:rPr>
              <a:t>directly manipulate</a:t>
            </a:r>
            <a:r>
              <a:rPr lang="en-US" sz="2600"/>
              <a:t> the data in the address. </a:t>
            </a:r>
          </a:p>
          <a:p>
            <a:pPr eaLnBrk="1" hangingPunct="1"/>
            <a:r>
              <a:rPr lang="en-US" sz="2600"/>
              <a:t>In the case where a non-pointer variable is passed, the function will create another space in memory to hold the value locally while the program is inside the function. Therefore, any change to the variable inside the function will not change the actual value of the variable.</a:t>
            </a:r>
          </a:p>
        </p:txBody>
      </p:sp>
    </p:spTree>
    <p:extLst>
      <p:ext uri="{BB962C8B-B14F-4D97-AF65-F5344CB8AC3E}">
        <p14:creationId xmlns:p14="http://schemas.microsoft.com/office/powerpoint/2010/main" val="3855089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4000" dirty="0"/>
              <a:t>Parameter Passing by Value</a:t>
            </a:r>
          </a:p>
        </p:txBody>
      </p:sp>
      <p:sp>
        <p:nvSpPr>
          <p:cNvPr id="19459" name="Rectangle 3"/>
          <p:cNvSpPr>
            <a:spLocks noGrp="1" noChangeArrowheads="1"/>
          </p:cNvSpPr>
          <p:nvPr>
            <p:ph idx="1"/>
          </p:nvPr>
        </p:nvSpPr>
        <p:spPr/>
        <p:txBody>
          <a:bodyPr>
            <a:norm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b)</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a:t>
            </a:r>
          </a:p>
          <a:p>
            <a:pPr>
              <a:spcBef>
                <a:spcPct val="0"/>
              </a:spcBef>
              <a:buSzTx/>
              <a:buFontTx/>
              <a:buNone/>
            </a:pPr>
            <a:r>
              <a:rPr lang="en-US" sz="1800" dirty="0">
                <a:latin typeface="Courier New" panose="02070309020205020404" pitchFamily="49" charset="0"/>
                <a:cs typeface="Courier New" panose="02070309020205020404" pitchFamily="49" charset="0"/>
              </a:rPr>
              <a:t>    a = b;</a:t>
            </a:r>
          </a:p>
          <a:p>
            <a:pPr>
              <a:spcBef>
                <a:spcPct val="0"/>
              </a:spcBef>
              <a:buSzTx/>
              <a:buFontTx/>
              <a:buNone/>
            </a:pPr>
            <a:r>
              <a:rPr lang="en-US" sz="1800" dirty="0">
                <a:latin typeface="Courier New" panose="02070309020205020404" pitchFamily="49" charset="0"/>
                <a:cs typeface="Courier New" panose="02070309020205020404" pitchFamily="49" charset="0"/>
              </a:rPr>
              <a:t>    b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4" name="Text Box 4"/>
          <p:cNvSpPr txBox="1">
            <a:spLocks noChangeArrowheads="1"/>
          </p:cNvSpPr>
          <p:nvPr/>
        </p:nvSpPr>
        <p:spPr bwMode="auto">
          <a:xfrm>
            <a:off x="4726745" y="5715000"/>
            <a:ext cx="4039430" cy="94128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b="1" dirty="0">
                <a:latin typeface="Arial" panose="020B0604020202020204" pitchFamily="34" charset="0"/>
              </a:rPr>
              <a:t>Output:</a:t>
            </a:r>
          </a:p>
          <a:p>
            <a:pPr eaLnBrk="1" hangingPunct="1">
              <a:lnSpc>
                <a:spcPct val="50000"/>
              </a:lnSpc>
              <a:spcBef>
                <a:spcPct val="50000"/>
              </a:spcBef>
            </a:pPr>
            <a:r>
              <a:rPr lang="en-US" sz="1800" dirty="0">
                <a:latin typeface="Arial" panose="020B0604020202020204" pitchFamily="34" charset="0"/>
              </a:rPr>
              <a:t>Before swap function: x = 5, y = 10</a:t>
            </a:r>
          </a:p>
          <a:p>
            <a:pPr eaLnBrk="1" hangingPunct="1">
              <a:lnSpc>
                <a:spcPct val="50000"/>
              </a:lnSpc>
              <a:spcBef>
                <a:spcPct val="50000"/>
              </a:spcBef>
            </a:pPr>
            <a:r>
              <a:rPr lang="en-US" sz="1800" dirty="0">
                <a:latin typeface="Arial" panose="020B0604020202020204" pitchFamily="34" charset="0"/>
              </a:rPr>
              <a:t>After swap function: x = 5, y = 10</a:t>
            </a:r>
          </a:p>
        </p:txBody>
      </p:sp>
    </p:spTree>
    <p:extLst>
      <p:ext uri="{BB962C8B-B14F-4D97-AF65-F5344CB8AC3E}">
        <p14:creationId xmlns:p14="http://schemas.microsoft.com/office/powerpoint/2010/main" val="76875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4000" dirty="0"/>
              <a:t>Parameter Passing by Value</a:t>
            </a:r>
          </a:p>
        </p:txBody>
      </p:sp>
      <p:sp>
        <p:nvSpPr>
          <p:cNvPr id="19459" name="Rectangle 3"/>
          <p:cNvSpPr>
            <a:spLocks noGrp="1" noChangeArrowheads="1"/>
          </p:cNvSpPr>
          <p:nvPr>
            <p:ph idx="1"/>
          </p:nvPr>
        </p:nvSpPr>
        <p:spPr/>
        <p:txBody>
          <a:bodyPr>
            <a:norm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swap(</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b)</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a:t>
            </a:r>
          </a:p>
          <a:p>
            <a:pPr>
              <a:spcBef>
                <a:spcPct val="0"/>
              </a:spcBef>
              <a:buSzTx/>
              <a:buFontTx/>
              <a:buNone/>
            </a:pPr>
            <a:r>
              <a:rPr lang="en-US" sz="1800" dirty="0">
                <a:latin typeface="Courier New" panose="02070309020205020404" pitchFamily="49" charset="0"/>
                <a:cs typeface="Courier New" panose="02070309020205020404" pitchFamily="49" charset="0"/>
              </a:rPr>
              <a:t>    a = b;</a:t>
            </a:r>
          </a:p>
          <a:p>
            <a:pPr>
              <a:spcBef>
                <a:spcPct val="0"/>
              </a:spcBef>
              <a:buSzTx/>
              <a:buFontTx/>
              <a:buNone/>
            </a:pPr>
            <a:r>
              <a:rPr lang="en-US" sz="1800" dirty="0">
                <a:latin typeface="Courier New" panose="02070309020205020404" pitchFamily="49" charset="0"/>
                <a:cs typeface="Courier New" panose="02070309020205020404" pitchFamily="49" charset="0"/>
              </a:rPr>
              <a:t>    b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swap(</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sp>
        <p:nvSpPr>
          <p:cNvPr id="4" name="Text Box 4"/>
          <p:cNvSpPr txBox="1">
            <a:spLocks noChangeArrowheads="1"/>
          </p:cNvSpPr>
          <p:nvPr/>
        </p:nvSpPr>
        <p:spPr bwMode="auto">
          <a:xfrm>
            <a:off x="4726745" y="5715000"/>
            <a:ext cx="4039430" cy="94128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800" b="1" dirty="0">
                <a:latin typeface="Arial" panose="020B0604020202020204" pitchFamily="34" charset="0"/>
              </a:rPr>
              <a:t>Output:</a:t>
            </a:r>
          </a:p>
          <a:p>
            <a:pPr eaLnBrk="1" hangingPunct="1">
              <a:lnSpc>
                <a:spcPct val="50000"/>
              </a:lnSpc>
              <a:spcBef>
                <a:spcPct val="50000"/>
              </a:spcBef>
            </a:pPr>
            <a:r>
              <a:rPr lang="en-US" sz="1800" dirty="0">
                <a:latin typeface="Arial" panose="020B0604020202020204" pitchFamily="34" charset="0"/>
              </a:rPr>
              <a:t>Before swap function: x = 5, y = 10</a:t>
            </a:r>
          </a:p>
          <a:p>
            <a:pPr eaLnBrk="1" hangingPunct="1">
              <a:lnSpc>
                <a:spcPct val="50000"/>
              </a:lnSpc>
              <a:spcBef>
                <a:spcPct val="50000"/>
              </a:spcBef>
            </a:pPr>
            <a:r>
              <a:rPr lang="en-US" sz="1800" dirty="0">
                <a:latin typeface="Arial" panose="020B0604020202020204" pitchFamily="34" charset="0"/>
              </a:rPr>
              <a:t>After swap function: x = 5, y = 10</a:t>
            </a:r>
          </a:p>
        </p:txBody>
      </p:sp>
      <p:sp>
        <p:nvSpPr>
          <p:cNvPr id="2" name="TextBox 1"/>
          <p:cNvSpPr txBox="1"/>
          <p:nvPr/>
        </p:nvSpPr>
        <p:spPr>
          <a:xfrm>
            <a:off x="4923692" y="3338573"/>
            <a:ext cx="3181301" cy="1004827"/>
          </a:xfrm>
          <a:prstGeom prst="rect">
            <a:avLst/>
          </a:prstGeom>
          <a:noFill/>
        </p:spPr>
        <p:txBody>
          <a:bodyPr wrap="square" rtlCol="0">
            <a:spAutoFit/>
          </a:bodyPr>
          <a:lstStyle/>
          <a:p>
            <a:pPr eaLnBrk="1" hangingPunct="1">
              <a:spcBef>
                <a:spcPts val="0"/>
              </a:spcBef>
            </a:pPr>
            <a:r>
              <a:rPr lang="en-US" sz="1600" dirty="0">
                <a:latin typeface="Arial" panose="020B0604020202020204" pitchFamily="34" charset="0"/>
              </a:rPr>
              <a:t>Local variables (gets destroyed after function ends, no effect on x and y inside main)</a:t>
            </a:r>
          </a:p>
          <a:p>
            <a:pPr eaLnBrk="1" hangingPunct="1">
              <a:lnSpc>
                <a:spcPct val="50000"/>
              </a:lnSpc>
              <a:spcBef>
                <a:spcPts val="0"/>
              </a:spcBef>
            </a:pPr>
            <a:endParaRPr lang="en-US" sz="2000" dirty="0">
              <a:latin typeface="Arial" panose="020B0604020202020204" pitchFamily="34" charset="0"/>
            </a:endParaRPr>
          </a:p>
        </p:txBody>
      </p:sp>
      <p:cxnSp>
        <p:nvCxnSpPr>
          <p:cNvPr id="6" name="Straight Arrow Connector 5"/>
          <p:cNvCxnSpPr/>
          <p:nvPr/>
        </p:nvCxnSpPr>
        <p:spPr>
          <a:xfrm flipH="1" flipV="1">
            <a:off x="2278966" y="2385567"/>
            <a:ext cx="2616591" cy="95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200400" y="2385567"/>
            <a:ext cx="1723292" cy="95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732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4000" dirty="0"/>
              <a:t>Parameter Passing by Pointer </a:t>
            </a:r>
            <a:br>
              <a:rPr lang="en-US" sz="4000" dirty="0"/>
            </a:br>
            <a:r>
              <a:rPr lang="en-US" sz="4000" dirty="0"/>
              <a:t>(a.k.a. Call by reference)</a:t>
            </a:r>
          </a:p>
        </p:txBody>
      </p:sp>
      <p:sp>
        <p:nvSpPr>
          <p:cNvPr id="24579" name="Rectangle 3"/>
          <p:cNvSpPr>
            <a:spLocks noGrp="1" noChangeArrowheads="1"/>
          </p:cNvSpPr>
          <p:nvPr>
            <p:ph idx="1"/>
          </p:nvPr>
        </p:nvSpPr>
        <p:spPr/>
        <p:txBody>
          <a:bodyPr/>
          <a:lstStyle/>
          <a:p>
            <a:pPr eaLnBrk="1" hangingPunct="1"/>
            <a:r>
              <a:rPr lang="en-US" sz="2200" dirty="0"/>
              <a:t>Declare the parameters of </a:t>
            </a:r>
            <a:r>
              <a:rPr lang="en-US" sz="2200" dirty="0">
                <a:latin typeface="Courier New" panose="02070309020205020404" pitchFamily="49" charset="0"/>
                <a:cs typeface="Courier New" panose="02070309020205020404" pitchFamily="49" charset="0"/>
              </a:rPr>
              <a:t>swap</a:t>
            </a:r>
            <a:r>
              <a:rPr lang="en-US" sz="2200" dirty="0"/>
              <a:t> as pointer variables so that they can contain addresses.</a:t>
            </a:r>
          </a:p>
          <a:p>
            <a:pPr lvl="2" eaLnBrk="1" hangingPunct="1">
              <a:buFont typeface="Wingdings" panose="05000000000000000000" pitchFamily="2" charset="2"/>
              <a:buNone/>
            </a:pPr>
            <a:r>
              <a:rPr lang="en-US" sz="1800" dirty="0"/>
              <a:t> </a:t>
            </a:r>
            <a:r>
              <a:rPr lang="en-US" sz="2000" b="1" dirty="0">
                <a:latin typeface="Courier New" panose="02070309020205020404" pitchFamily="49" charset="0"/>
                <a:cs typeface="Courier New" panose="02070309020205020404" pitchFamily="49" charset="0"/>
              </a:rPr>
              <a:t>void swap(</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*addr1,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*addr2)</a:t>
            </a:r>
          </a:p>
          <a:p>
            <a:pPr eaLnBrk="1" hangingPunct="1"/>
            <a:r>
              <a:rPr lang="en-US" sz="2200" dirty="0"/>
              <a:t>We will place the addresses of </a:t>
            </a:r>
            <a:r>
              <a:rPr lang="en-US" sz="2200" dirty="0">
                <a:latin typeface="Courier New" panose="02070309020205020404" pitchFamily="49" charset="0"/>
                <a:cs typeface="Courier New" panose="02070309020205020404" pitchFamily="49" charset="0"/>
              </a:rPr>
              <a:t>x</a:t>
            </a:r>
            <a:r>
              <a:rPr lang="en-US" sz="2200" dirty="0"/>
              <a:t> and </a:t>
            </a:r>
            <a:r>
              <a:rPr lang="en-US" sz="2200" dirty="0">
                <a:latin typeface="Courier New" panose="02070309020205020404" pitchFamily="49" charset="0"/>
                <a:cs typeface="Courier New" panose="02070309020205020404" pitchFamily="49" charset="0"/>
              </a:rPr>
              <a:t>y</a:t>
            </a:r>
            <a:r>
              <a:rPr lang="en-US" sz="2200" dirty="0"/>
              <a:t> into </a:t>
            </a:r>
            <a:r>
              <a:rPr lang="en-US" sz="2200" dirty="0">
                <a:latin typeface="Courier New" panose="02070309020205020404" pitchFamily="49" charset="0"/>
                <a:cs typeface="Courier New" panose="02070309020205020404" pitchFamily="49" charset="0"/>
              </a:rPr>
              <a:t>addr1</a:t>
            </a:r>
            <a:r>
              <a:rPr lang="en-US" sz="2200" dirty="0"/>
              <a:t> and </a:t>
            </a:r>
            <a:r>
              <a:rPr lang="en-US" sz="2200" dirty="0">
                <a:latin typeface="Courier New" panose="02070309020205020404" pitchFamily="49" charset="0"/>
                <a:cs typeface="Courier New" panose="02070309020205020404" pitchFamily="49" charset="0"/>
              </a:rPr>
              <a:t>addr2</a:t>
            </a:r>
            <a:r>
              <a:rPr lang="en-US" sz="2200" dirty="0"/>
              <a:t>, respectively.</a:t>
            </a:r>
          </a:p>
          <a:p>
            <a:pPr lvl="2" eaLnBrk="1" hangingPunct="1">
              <a:buFont typeface="Wingdings" panose="05000000000000000000" pitchFamily="2" charset="2"/>
              <a:buNone/>
            </a:pPr>
            <a:r>
              <a:rPr lang="en-US" sz="1800" b="1" dirty="0"/>
              <a:t>  </a:t>
            </a:r>
            <a:r>
              <a:rPr lang="en-US" sz="2000" b="1" dirty="0">
                <a:latin typeface="Courier New" panose="02070309020205020404" pitchFamily="49" charset="0"/>
                <a:cs typeface="Courier New" panose="02070309020205020404" pitchFamily="49" charset="0"/>
              </a:rPr>
              <a:t>swap(&amp;x, &amp;y);</a:t>
            </a:r>
          </a:p>
          <a:p>
            <a:pPr eaLnBrk="1" hangingPunct="1">
              <a:buFont typeface="Wingdings" panose="05000000000000000000" pitchFamily="2" charset="2"/>
              <a:buNone/>
            </a:pPr>
            <a:endParaRPr lang="en-US" sz="2400" b="1" dirty="0"/>
          </a:p>
        </p:txBody>
      </p:sp>
    </p:spTree>
    <p:extLst>
      <p:ext uri="{BB962C8B-B14F-4D97-AF65-F5344CB8AC3E}">
        <p14:creationId xmlns:p14="http://schemas.microsoft.com/office/powerpoint/2010/main" val="125105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143000"/>
          </a:xfrm>
        </p:spPr>
        <p:txBody>
          <a:bodyPr>
            <a:normAutofit/>
          </a:bodyPr>
          <a:lstStyle/>
          <a:p>
            <a:r>
              <a:rPr lang="en-US" sz="4000" dirty="0"/>
              <a:t>Parameter Passing by Pointer</a:t>
            </a:r>
          </a:p>
        </p:txBody>
      </p:sp>
      <p:sp>
        <p:nvSpPr>
          <p:cNvPr id="19459" name="Rectangle 3"/>
          <p:cNvSpPr>
            <a:spLocks noGrp="1" noChangeArrowheads="1"/>
          </p:cNvSpPr>
          <p:nvPr>
            <p:ph idx="1"/>
          </p:nvPr>
        </p:nvSpPr>
        <p:spPr>
          <a:xfrm>
            <a:off x="457200" y="838200"/>
            <a:ext cx="8229600" cy="4525963"/>
          </a:xfrm>
        </p:spPr>
        <p:txBody>
          <a:bodyPr>
            <a:noAutofit/>
          </a:bodyPr>
          <a:lstStyle/>
          <a:p>
            <a:pPr>
              <a:spcBef>
                <a:spcPct val="0"/>
              </a:spcBef>
              <a:buSzTx/>
              <a:buFontTx/>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p>
          <a:p>
            <a:pPr>
              <a:spcBef>
                <a:spcPct val="0"/>
              </a:spcBef>
              <a:buSzTx/>
              <a:buFontTx/>
              <a:buNone/>
            </a:pPr>
            <a:endParaRPr lang="en-US" sz="2000" dirty="0">
              <a:latin typeface="Courier New" panose="02070309020205020404" pitchFamily="49" charset="0"/>
              <a:cs typeface="Courier New" panose="02070309020205020404" pitchFamily="49" charset="0"/>
            </a:endParaRPr>
          </a:p>
          <a:p>
            <a:pPr>
              <a:spcBef>
                <a:spcPct val="0"/>
              </a:spcBef>
              <a:buSzTx/>
              <a:buFontTx/>
              <a:buNone/>
            </a:pPr>
            <a:r>
              <a:rPr lang="en-US" sz="2000" dirty="0">
                <a:latin typeface="Courier New" panose="02070309020205020404" pitchFamily="49" charset="0"/>
                <a:cs typeface="Courier New" panose="02070309020205020404" pitchFamily="49" charset="0"/>
              </a:rPr>
              <a:t>void swap(</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*addr1,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*addr2)</a:t>
            </a:r>
          </a:p>
          <a:p>
            <a:pPr>
              <a:spcBef>
                <a:spcPct val="0"/>
              </a:spcBef>
              <a:buSzTx/>
              <a:buFontTx/>
              <a:buNone/>
            </a:pPr>
            <a:r>
              <a:rPr lang="en-US" sz="2000" dirty="0">
                <a:latin typeface="Courier New" panose="02070309020205020404" pitchFamily="49" charset="0"/>
                <a:cs typeface="Courier New" panose="02070309020205020404" pitchFamily="49" charset="0"/>
              </a:rPr>
              <a:t>{</a:t>
            </a:r>
          </a:p>
          <a:p>
            <a:pPr>
              <a:spcBef>
                <a:spcPct val="0"/>
              </a:spcBef>
              <a:buSzTx/>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temp;</a:t>
            </a:r>
          </a:p>
          <a:p>
            <a:pPr>
              <a:spcBef>
                <a:spcPct val="0"/>
              </a:spcBef>
              <a:buSzTx/>
              <a:buFontTx/>
              <a:buNone/>
            </a:pPr>
            <a:r>
              <a:rPr lang="en-US" sz="2000" dirty="0">
                <a:latin typeface="Courier New" panose="02070309020205020404" pitchFamily="49" charset="0"/>
                <a:cs typeface="Courier New" panose="02070309020205020404" pitchFamily="49" charset="0"/>
              </a:rPr>
              <a:t>    temp = *addr1;//temp = x;</a:t>
            </a:r>
          </a:p>
          <a:p>
            <a:pPr>
              <a:spcBef>
                <a:spcPct val="0"/>
              </a:spcBef>
              <a:buSzTx/>
              <a:buFontTx/>
              <a:buNone/>
            </a:pPr>
            <a:r>
              <a:rPr lang="en-US" sz="2000" dirty="0">
                <a:latin typeface="Courier New" panose="02070309020205020404" pitchFamily="49" charset="0"/>
                <a:cs typeface="Courier New" panose="02070309020205020404" pitchFamily="49" charset="0"/>
              </a:rPr>
              <a:t>    *addr1 = *addr2;//x = y;</a:t>
            </a:r>
          </a:p>
          <a:p>
            <a:pPr>
              <a:spcBef>
                <a:spcPct val="0"/>
              </a:spcBef>
              <a:buSzTx/>
              <a:buFontTx/>
              <a:buNone/>
            </a:pPr>
            <a:r>
              <a:rPr lang="en-US" sz="2000" dirty="0">
                <a:latin typeface="Courier New" panose="02070309020205020404" pitchFamily="49" charset="0"/>
                <a:cs typeface="Courier New" panose="02070309020205020404" pitchFamily="49" charset="0"/>
              </a:rPr>
              <a:t>    *addr2 = temp;//y = temp;</a:t>
            </a:r>
          </a:p>
          <a:p>
            <a:pPr>
              <a:spcBef>
                <a:spcPct val="0"/>
              </a:spcBef>
              <a:buSzTx/>
              <a:buFontTx/>
              <a:buNone/>
            </a:pPr>
            <a:r>
              <a:rPr lang="en-US" sz="2000" dirty="0">
                <a:latin typeface="Courier New" panose="02070309020205020404" pitchFamily="49" charset="0"/>
                <a:cs typeface="Courier New" panose="02070309020205020404" pitchFamily="49" charset="0"/>
              </a:rPr>
              <a:t>}</a:t>
            </a:r>
          </a:p>
          <a:p>
            <a:pPr>
              <a:spcBef>
                <a:spcPct val="0"/>
              </a:spcBef>
              <a:buSzTx/>
              <a:buFontTx/>
              <a:buNone/>
            </a:pPr>
            <a:endParaRPr lang="en-US" sz="2000" dirty="0">
              <a:latin typeface="Courier New" panose="02070309020205020404" pitchFamily="49" charset="0"/>
              <a:cs typeface="Courier New" panose="02070309020205020404" pitchFamily="49" charset="0"/>
            </a:endParaRPr>
          </a:p>
          <a:p>
            <a:pPr>
              <a:spcBef>
                <a:spcPct val="0"/>
              </a:spcBef>
              <a:buSzTx/>
              <a:buFontTx/>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main(void)</a:t>
            </a:r>
          </a:p>
          <a:p>
            <a:pPr>
              <a:spcBef>
                <a:spcPct val="0"/>
              </a:spcBef>
              <a:buSzTx/>
              <a:buFontTx/>
              <a:buNone/>
            </a:pPr>
            <a:r>
              <a:rPr lang="en-US" sz="2000" dirty="0">
                <a:latin typeface="Courier New" panose="02070309020205020404" pitchFamily="49" charset="0"/>
                <a:cs typeface="Courier New" panose="02070309020205020404" pitchFamily="49" charset="0"/>
              </a:rPr>
              <a:t>{</a:t>
            </a:r>
          </a:p>
          <a:p>
            <a:pPr>
              <a:spcBef>
                <a:spcPct val="0"/>
              </a:spcBef>
              <a:buSzTx/>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x = 5, y = 10;</a:t>
            </a:r>
          </a:p>
          <a:p>
            <a:pPr>
              <a:spcBef>
                <a:spcPct val="0"/>
              </a:spcBef>
              <a:buSzTx/>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("Before swap function: x = %d, y = %d\n",</a:t>
            </a:r>
            <a:r>
              <a:rPr lang="en-US" sz="2000" dirty="0" err="1">
                <a:latin typeface="Courier New" panose="02070309020205020404" pitchFamily="49" charset="0"/>
                <a:cs typeface="Courier New" panose="02070309020205020404" pitchFamily="49" charset="0"/>
              </a:rPr>
              <a:t>x,y</a:t>
            </a:r>
            <a:r>
              <a:rPr lang="en-US" sz="2000" dirty="0">
                <a:latin typeface="Courier New" panose="02070309020205020404" pitchFamily="49" charset="0"/>
                <a:cs typeface="Courier New" panose="02070309020205020404" pitchFamily="49" charset="0"/>
              </a:rPr>
              <a:t>);</a:t>
            </a:r>
          </a:p>
          <a:p>
            <a:pPr>
              <a:spcBef>
                <a:spcPct val="0"/>
              </a:spcBef>
              <a:buSzTx/>
              <a:buFontTx/>
              <a:buNone/>
            </a:pPr>
            <a:r>
              <a:rPr lang="en-US" sz="2000" dirty="0">
                <a:latin typeface="Courier New" panose="02070309020205020404" pitchFamily="49" charset="0"/>
                <a:cs typeface="Courier New" panose="02070309020205020404" pitchFamily="49" charset="0"/>
              </a:rPr>
              <a:t>	swap(&amp;</a:t>
            </a:r>
            <a:r>
              <a:rPr lang="en-US" sz="2000" dirty="0" err="1">
                <a:latin typeface="Courier New" panose="02070309020205020404" pitchFamily="49" charset="0"/>
                <a:cs typeface="Courier New" panose="02070309020205020404" pitchFamily="49" charset="0"/>
              </a:rPr>
              <a:t>x,&amp;y</a:t>
            </a:r>
            <a:r>
              <a:rPr lang="en-US" sz="2000" dirty="0">
                <a:latin typeface="Courier New" panose="02070309020205020404" pitchFamily="49" charset="0"/>
                <a:cs typeface="Courier New" panose="02070309020205020404" pitchFamily="49" charset="0"/>
              </a:rPr>
              <a:t>);//addr1=&amp;x; addr2=&amp;y;</a:t>
            </a:r>
          </a:p>
          <a:p>
            <a:pPr>
              <a:spcBef>
                <a:spcPct val="0"/>
              </a:spcBef>
              <a:buSzTx/>
              <a:buFontTx/>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printf</a:t>
            </a:r>
            <a:r>
              <a:rPr lang="en-US" sz="2000" dirty="0">
                <a:latin typeface="Courier New" panose="02070309020205020404" pitchFamily="49" charset="0"/>
                <a:cs typeface="Courier New" panose="02070309020205020404" pitchFamily="49" charset="0"/>
              </a:rPr>
              <a:t>("After swap function: x = %d, y = %d",</a:t>
            </a:r>
            <a:r>
              <a:rPr lang="en-US" sz="2000" dirty="0" err="1">
                <a:latin typeface="Courier New" panose="02070309020205020404" pitchFamily="49" charset="0"/>
                <a:cs typeface="Courier New" panose="02070309020205020404" pitchFamily="49" charset="0"/>
              </a:rPr>
              <a:t>x,y</a:t>
            </a:r>
            <a:r>
              <a:rPr lang="en-US" sz="2000" dirty="0">
                <a:latin typeface="Courier New" panose="02070309020205020404" pitchFamily="49" charset="0"/>
                <a:cs typeface="Courier New" panose="02070309020205020404" pitchFamily="49" charset="0"/>
              </a:rPr>
              <a:t>);</a:t>
            </a:r>
          </a:p>
          <a:p>
            <a:pPr>
              <a:spcBef>
                <a:spcPct val="0"/>
              </a:spcBef>
              <a:buSzTx/>
              <a:buFontTx/>
              <a:buNone/>
            </a:pPr>
            <a:r>
              <a:rPr lang="en-US" sz="2000" dirty="0">
                <a:latin typeface="Courier New" panose="02070309020205020404" pitchFamily="49" charset="0"/>
                <a:cs typeface="Courier New" panose="02070309020205020404" pitchFamily="49" charset="0"/>
              </a:rPr>
              <a:t>	return 0;</a:t>
            </a:r>
          </a:p>
          <a:p>
            <a:pPr>
              <a:spcBef>
                <a:spcPct val="0"/>
              </a:spcBef>
              <a:buSzTx/>
              <a:buFontTx/>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1832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BB9CB-D269-344D-F48C-8ED5C11F92BC}"/>
              </a:ext>
            </a:extLst>
          </p:cNvPr>
          <p:cNvSpPr>
            <a:spLocks noGrp="1"/>
          </p:cNvSpPr>
          <p:nvPr>
            <p:ph idx="1"/>
          </p:nvPr>
        </p:nvSpPr>
        <p:spPr>
          <a:xfrm>
            <a:off x="326572" y="4953919"/>
            <a:ext cx="8797925" cy="1390359"/>
          </a:xfrm>
        </p:spPr>
        <p:txBody>
          <a:bodyPr>
            <a:normAutofit lnSpcReduction="10000"/>
          </a:bodyPr>
          <a:lstStyle/>
          <a:p>
            <a:pPr marL="0" indent="0">
              <a:buNone/>
            </a:pPr>
            <a:r>
              <a:rPr lang="en-US" dirty="0"/>
              <a:t>Pointer operators: </a:t>
            </a:r>
            <a:r>
              <a:rPr lang="en-US" dirty="0">
                <a:solidFill>
                  <a:srgbClr val="FF0000"/>
                </a:solidFill>
              </a:rPr>
              <a:t>&amp; and *</a:t>
            </a:r>
          </a:p>
          <a:p>
            <a:pPr marL="0" indent="0">
              <a:buNone/>
            </a:pPr>
            <a:r>
              <a:rPr lang="en-US" dirty="0"/>
              <a:t>&amp; is address of // ampersand</a:t>
            </a:r>
          </a:p>
          <a:p>
            <a:pPr marL="0" indent="0">
              <a:buNone/>
            </a:pPr>
            <a:r>
              <a:rPr lang="en-US" dirty="0"/>
              <a:t>* dereferencing operator or value at address operator</a:t>
            </a:r>
          </a:p>
        </p:txBody>
      </p:sp>
      <p:sp>
        <p:nvSpPr>
          <p:cNvPr id="4" name="TextBox 3">
            <a:extLst>
              <a:ext uri="{FF2B5EF4-FFF2-40B4-BE49-F238E27FC236}">
                <a16:creationId xmlns:a16="http://schemas.microsoft.com/office/drawing/2014/main" id="{09229341-39A6-EA1D-891C-3AF854B034C7}"/>
              </a:ext>
            </a:extLst>
          </p:cNvPr>
          <p:cNvSpPr txBox="1"/>
          <p:nvPr/>
        </p:nvSpPr>
        <p:spPr>
          <a:xfrm>
            <a:off x="326572" y="233265"/>
            <a:ext cx="3022366" cy="2308324"/>
          </a:xfrm>
          <a:prstGeom prst="rect">
            <a:avLst/>
          </a:prstGeom>
          <a:noFill/>
        </p:spPr>
        <p:txBody>
          <a:bodyPr wrap="none" rtlCol="0">
            <a:spAutoFit/>
          </a:bodyPr>
          <a:lstStyle/>
          <a:p>
            <a:r>
              <a:rPr lang="en-US" dirty="0"/>
              <a:t>int  *</a:t>
            </a:r>
            <a:r>
              <a:rPr lang="en-US" dirty="0" err="1"/>
              <a:t>ptr</a:t>
            </a:r>
            <a:r>
              <a:rPr lang="en-US" dirty="0"/>
              <a:t> = NULL, number = 20;</a:t>
            </a:r>
          </a:p>
          <a:p>
            <a:r>
              <a:rPr lang="en-US" dirty="0"/>
              <a:t>Equivalently,</a:t>
            </a:r>
          </a:p>
          <a:p>
            <a:r>
              <a:rPr lang="en-US" dirty="0">
                <a:solidFill>
                  <a:srgbClr val="00B050"/>
                </a:solidFill>
              </a:rPr>
              <a:t>int *</a:t>
            </a:r>
            <a:r>
              <a:rPr lang="en-US" dirty="0" err="1">
                <a:solidFill>
                  <a:srgbClr val="00B050"/>
                </a:solidFill>
              </a:rPr>
              <a:t>ptr</a:t>
            </a:r>
            <a:r>
              <a:rPr lang="en-US" dirty="0">
                <a:solidFill>
                  <a:srgbClr val="00B050"/>
                </a:solidFill>
              </a:rPr>
              <a:t>;</a:t>
            </a:r>
          </a:p>
          <a:p>
            <a:r>
              <a:rPr lang="en-US" dirty="0" err="1">
                <a:solidFill>
                  <a:srgbClr val="00B050"/>
                </a:solidFill>
              </a:rPr>
              <a:t>ptr</a:t>
            </a:r>
            <a:r>
              <a:rPr lang="en-US" dirty="0">
                <a:solidFill>
                  <a:srgbClr val="00B050"/>
                </a:solidFill>
              </a:rPr>
              <a:t> = NULL;</a:t>
            </a:r>
          </a:p>
          <a:p>
            <a:r>
              <a:rPr lang="en-US" dirty="0">
                <a:solidFill>
                  <a:srgbClr val="00B050"/>
                </a:solidFill>
              </a:rPr>
              <a:t>int number = 20;</a:t>
            </a:r>
          </a:p>
          <a:p>
            <a:endParaRPr lang="en-US" dirty="0">
              <a:solidFill>
                <a:srgbClr val="00B050"/>
              </a:solidFill>
            </a:endParaRPr>
          </a:p>
          <a:p>
            <a:r>
              <a:rPr lang="en-US" dirty="0" err="1"/>
              <a:t>ptr</a:t>
            </a:r>
            <a:r>
              <a:rPr lang="en-US" dirty="0"/>
              <a:t> = &amp;number;</a:t>
            </a:r>
          </a:p>
          <a:p>
            <a:r>
              <a:rPr lang="en-US" dirty="0"/>
              <a:t>*</a:t>
            </a:r>
            <a:r>
              <a:rPr lang="en-US" dirty="0" err="1"/>
              <a:t>ptr</a:t>
            </a:r>
            <a:r>
              <a:rPr lang="en-US" dirty="0"/>
              <a:t> = </a:t>
            </a:r>
            <a:r>
              <a:rPr lang="en-US" dirty="0">
                <a:solidFill>
                  <a:srgbClr val="FF0000"/>
                </a:solidFill>
              </a:rPr>
              <a:t>16</a:t>
            </a:r>
            <a:r>
              <a:rPr lang="en-US" dirty="0"/>
              <a:t>;</a:t>
            </a:r>
          </a:p>
        </p:txBody>
      </p:sp>
      <p:sp>
        <p:nvSpPr>
          <p:cNvPr id="5" name="Rectangle 4">
            <a:extLst>
              <a:ext uri="{FF2B5EF4-FFF2-40B4-BE49-F238E27FC236}">
                <a16:creationId xmlns:a16="http://schemas.microsoft.com/office/drawing/2014/main" id="{4C61F34E-D719-6AA2-94BC-CB98054AD6E3}"/>
              </a:ext>
            </a:extLst>
          </p:cNvPr>
          <p:cNvSpPr/>
          <p:nvPr/>
        </p:nvSpPr>
        <p:spPr>
          <a:xfrm>
            <a:off x="3563838" y="1037151"/>
            <a:ext cx="3592741" cy="139175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3226B6CC-A49D-B41B-D569-B8E3C4B0C764}"/>
              </a:ext>
            </a:extLst>
          </p:cNvPr>
          <p:cNvSpPr/>
          <p:nvPr/>
        </p:nvSpPr>
        <p:spPr>
          <a:xfrm>
            <a:off x="3723818" y="1617614"/>
            <a:ext cx="134270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144</a:t>
            </a:r>
            <a:endParaRPr lang="en-US" dirty="0"/>
          </a:p>
        </p:txBody>
      </p:sp>
      <p:sp>
        <p:nvSpPr>
          <p:cNvPr id="7" name="TextBox 6">
            <a:extLst>
              <a:ext uri="{FF2B5EF4-FFF2-40B4-BE49-F238E27FC236}">
                <a16:creationId xmlns:a16="http://schemas.microsoft.com/office/drawing/2014/main" id="{ECC118E3-55E9-58D7-93B6-EB83A990E489}"/>
              </a:ext>
            </a:extLst>
          </p:cNvPr>
          <p:cNvSpPr txBox="1"/>
          <p:nvPr/>
        </p:nvSpPr>
        <p:spPr>
          <a:xfrm>
            <a:off x="3674975" y="1267984"/>
            <a:ext cx="462563" cy="369332"/>
          </a:xfrm>
          <a:prstGeom prst="rect">
            <a:avLst/>
          </a:prstGeom>
          <a:noFill/>
        </p:spPr>
        <p:txBody>
          <a:bodyPr wrap="none" rtlCol="0">
            <a:spAutoFit/>
          </a:bodyPr>
          <a:lstStyle/>
          <a:p>
            <a:r>
              <a:rPr lang="en-US" dirty="0" err="1"/>
              <a:t>ptr</a:t>
            </a:r>
            <a:endParaRPr lang="en-US" dirty="0"/>
          </a:p>
        </p:txBody>
      </p:sp>
      <p:sp>
        <p:nvSpPr>
          <p:cNvPr id="8" name="Rectangle 7">
            <a:extLst>
              <a:ext uri="{FF2B5EF4-FFF2-40B4-BE49-F238E27FC236}">
                <a16:creationId xmlns:a16="http://schemas.microsoft.com/office/drawing/2014/main" id="{52F7BB58-17EE-3B09-59D7-E9E4F46E2E85}"/>
              </a:ext>
            </a:extLst>
          </p:cNvPr>
          <p:cNvSpPr/>
          <p:nvPr/>
        </p:nvSpPr>
        <p:spPr>
          <a:xfrm>
            <a:off x="6111550" y="1609323"/>
            <a:ext cx="10039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20</a:t>
            </a:r>
            <a:endParaRPr lang="en-US" dirty="0"/>
          </a:p>
        </p:txBody>
      </p:sp>
      <p:sp>
        <p:nvSpPr>
          <p:cNvPr id="9" name="TextBox 8">
            <a:extLst>
              <a:ext uri="{FF2B5EF4-FFF2-40B4-BE49-F238E27FC236}">
                <a16:creationId xmlns:a16="http://schemas.microsoft.com/office/drawing/2014/main" id="{6B6B2D78-784F-C9CE-C648-D35FD019AAD8}"/>
              </a:ext>
            </a:extLst>
          </p:cNvPr>
          <p:cNvSpPr txBox="1"/>
          <p:nvPr/>
        </p:nvSpPr>
        <p:spPr>
          <a:xfrm>
            <a:off x="6084335" y="1288589"/>
            <a:ext cx="930063" cy="369332"/>
          </a:xfrm>
          <a:prstGeom prst="rect">
            <a:avLst/>
          </a:prstGeom>
          <a:noFill/>
        </p:spPr>
        <p:txBody>
          <a:bodyPr wrap="none" rtlCol="0">
            <a:spAutoFit/>
          </a:bodyPr>
          <a:lstStyle/>
          <a:p>
            <a:r>
              <a:rPr lang="en-US" dirty="0"/>
              <a:t>number</a:t>
            </a:r>
          </a:p>
        </p:txBody>
      </p:sp>
      <p:sp>
        <p:nvSpPr>
          <p:cNvPr id="10" name="TextBox 9">
            <a:extLst>
              <a:ext uri="{FF2B5EF4-FFF2-40B4-BE49-F238E27FC236}">
                <a16:creationId xmlns:a16="http://schemas.microsoft.com/office/drawing/2014/main" id="{28982432-5A4C-8D7D-527B-2CF2D9CA3029}"/>
              </a:ext>
            </a:extLst>
          </p:cNvPr>
          <p:cNvSpPr txBox="1"/>
          <p:nvPr/>
        </p:nvSpPr>
        <p:spPr>
          <a:xfrm>
            <a:off x="6322783" y="1966718"/>
            <a:ext cx="1342703" cy="369332"/>
          </a:xfrm>
          <a:prstGeom prst="rect">
            <a:avLst/>
          </a:prstGeom>
          <a:noFill/>
        </p:spPr>
        <p:txBody>
          <a:bodyPr wrap="square">
            <a:spAutoFit/>
          </a:bodyPr>
          <a:lstStyle/>
          <a:p>
            <a:r>
              <a:rPr lang="en-US" sz="1800" dirty="0"/>
              <a:t>144</a:t>
            </a:r>
            <a:endParaRPr lang="en-US" dirty="0"/>
          </a:p>
        </p:txBody>
      </p:sp>
      <p:sp>
        <p:nvSpPr>
          <p:cNvPr id="11" name="TextBox 10">
            <a:extLst>
              <a:ext uri="{FF2B5EF4-FFF2-40B4-BE49-F238E27FC236}">
                <a16:creationId xmlns:a16="http://schemas.microsoft.com/office/drawing/2014/main" id="{F154FC2E-012E-C7F3-F004-984BB169C29F}"/>
              </a:ext>
            </a:extLst>
          </p:cNvPr>
          <p:cNvSpPr txBox="1"/>
          <p:nvPr/>
        </p:nvSpPr>
        <p:spPr>
          <a:xfrm>
            <a:off x="3819865" y="1950098"/>
            <a:ext cx="535724" cy="369332"/>
          </a:xfrm>
          <a:prstGeom prst="rect">
            <a:avLst/>
          </a:prstGeom>
          <a:noFill/>
        </p:spPr>
        <p:txBody>
          <a:bodyPr wrap="none" rtlCol="0">
            <a:spAutoFit/>
          </a:bodyPr>
          <a:lstStyle/>
          <a:p>
            <a:r>
              <a:rPr lang="en-US" dirty="0"/>
              <a:t>130</a:t>
            </a:r>
          </a:p>
        </p:txBody>
      </p:sp>
      <p:cxnSp>
        <p:nvCxnSpPr>
          <p:cNvPr id="12" name="Straight Arrow Connector 11">
            <a:extLst>
              <a:ext uri="{FF2B5EF4-FFF2-40B4-BE49-F238E27FC236}">
                <a16:creationId xmlns:a16="http://schemas.microsoft.com/office/drawing/2014/main" id="{F97EBD9C-0E33-373C-8FD0-718DDAB4205F}"/>
              </a:ext>
            </a:extLst>
          </p:cNvPr>
          <p:cNvCxnSpPr>
            <a:cxnSpLocks/>
            <a:stCxn id="6" idx="3"/>
            <a:endCxn id="8" idx="1"/>
          </p:cNvCxnSpPr>
          <p:nvPr/>
        </p:nvCxnSpPr>
        <p:spPr>
          <a:xfrm flipV="1">
            <a:off x="5066521" y="1793989"/>
            <a:ext cx="1045029" cy="829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3" name="Rectangle 12">
            <a:extLst>
              <a:ext uri="{FF2B5EF4-FFF2-40B4-BE49-F238E27FC236}">
                <a16:creationId xmlns:a16="http://schemas.microsoft.com/office/drawing/2014/main" id="{3C4993A2-0F07-FB4D-C42C-C15951B1C5DB}"/>
              </a:ext>
            </a:extLst>
          </p:cNvPr>
          <p:cNvSpPr/>
          <p:nvPr/>
        </p:nvSpPr>
        <p:spPr>
          <a:xfrm>
            <a:off x="3563838" y="2831912"/>
            <a:ext cx="3592741" cy="139175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8AAA00C-D90E-FF01-4BDB-5B44160AFAB8}"/>
              </a:ext>
            </a:extLst>
          </p:cNvPr>
          <p:cNvSpPr/>
          <p:nvPr/>
        </p:nvSpPr>
        <p:spPr>
          <a:xfrm>
            <a:off x="3723818" y="3412375"/>
            <a:ext cx="134270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144</a:t>
            </a:r>
            <a:endParaRPr lang="en-US" dirty="0"/>
          </a:p>
        </p:txBody>
      </p:sp>
      <p:sp>
        <p:nvSpPr>
          <p:cNvPr id="15" name="TextBox 14">
            <a:extLst>
              <a:ext uri="{FF2B5EF4-FFF2-40B4-BE49-F238E27FC236}">
                <a16:creationId xmlns:a16="http://schemas.microsoft.com/office/drawing/2014/main" id="{744558B7-4F30-D240-513C-BD3948EB3B27}"/>
              </a:ext>
            </a:extLst>
          </p:cNvPr>
          <p:cNvSpPr txBox="1"/>
          <p:nvPr/>
        </p:nvSpPr>
        <p:spPr>
          <a:xfrm>
            <a:off x="3674975" y="3062745"/>
            <a:ext cx="462563" cy="369332"/>
          </a:xfrm>
          <a:prstGeom prst="rect">
            <a:avLst/>
          </a:prstGeom>
          <a:noFill/>
        </p:spPr>
        <p:txBody>
          <a:bodyPr wrap="none" rtlCol="0">
            <a:spAutoFit/>
          </a:bodyPr>
          <a:lstStyle/>
          <a:p>
            <a:r>
              <a:rPr lang="en-US" dirty="0" err="1"/>
              <a:t>ptr</a:t>
            </a:r>
            <a:endParaRPr lang="en-US" dirty="0"/>
          </a:p>
        </p:txBody>
      </p:sp>
      <p:sp>
        <p:nvSpPr>
          <p:cNvPr id="16" name="Rectangle 15">
            <a:extLst>
              <a:ext uri="{FF2B5EF4-FFF2-40B4-BE49-F238E27FC236}">
                <a16:creationId xmlns:a16="http://schemas.microsoft.com/office/drawing/2014/main" id="{537548E7-772E-933C-CEF9-7338936DBFE4}"/>
              </a:ext>
            </a:extLst>
          </p:cNvPr>
          <p:cNvSpPr/>
          <p:nvPr/>
        </p:nvSpPr>
        <p:spPr>
          <a:xfrm>
            <a:off x="6111550" y="3404084"/>
            <a:ext cx="10039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0000"/>
                </a:solidFill>
              </a:rPr>
              <a:t>16</a:t>
            </a:r>
            <a:endParaRPr lang="en-US" dirty="0">
              <a:solidFill>
                <a:srgbClr val="FF0000"/>
              </a:solidFill>
            </a:endParaRPr>
          </a:p>
        </p:txBody>
      </p:sp>
      <p:sp>
        <p:nvSpPr>
          <p:cNvPr id="17" name="TextBox 16">
            <a:extLst>
              <a:ext uri="{FF2B5EF4-FFF2-40B4-BE49-F238E27FC236}">
                <a16:creationId xmlns:a16="http://schemas.microsoft.com/office/drawing/2014/main" id="{F6211EB6-D6DB-E251-A350-956C91702982}"/>
              </a:ext>
            </a:extLst>
          </p:cNvPr>
          <p:cNvSpPr txBox="1"/>
          <p:nvPr/>
        </p:nvSpPr>
        <p:spPr>
          <a:xfrm>
            <a:off x="6084335" y="3083350"/>
            <a:ext cx="930063" cy="369332"/>
          </a:xfrm>
          <a:prstGeom prst="rect">
            <a:avLst/>
          </a:prstGeom>
          <a:noFill/>
        </p:spPr>
        <p:txBody>
          <a:bodyPr wrap="none" rtlCol="0">
            <a:spAutoFit/>
          </a:bodyPr>
          <a:lstStyle/>
          <a:p>
            <a:r>
              <a:rPr lang="en-US" dirty="0"/>
              <a:t>number</a:t>
            </a:r>
          </a:p>
        </p:txBody>
      </p:sp>
      <p:sp>
        <p:nvSpPr>
          <p:cNvPr id="18" name="TextBox 17">
            <a:extLst>
              <a:ext uri="{FF2B5EF4-FFF2-40B4-BE49-F238E27FC236}">
                <a16:creationId xmlns:a16="http://schemas.microsoft.com/office/drawing/2014/main" id="{5C1D7B9D-6E02-2E9F-CE97-0608B5051C8C}"/>
              </a:ext>
            </a:extLst>
          </p:cNvPr>
          <p:cNvSpPr txBox="1"/>
          <p:nvPr/>
        </p:nvSpPr>
        <p:spPr>
          <a:xfrm>
            <a:off x="6322783" y="3761479"/>
            <a:ext cx="1342703" cy="369332"/>
          </a:xfrm>
          <a:prstGeom prst="rect">
            <a:avLst/>
          </a:prstGeom>
          <a:noFill/>
        </p:spPr>
        <p:txBody>
          <a:bodyPr wrap="square">
            <a:spAutoFit/>
          </a:bodyPr>
          <a:lstStyle/>
          <a:p>
            <a:r>
              <a:rPr lang="en-US" sz="1800" dirty="0"/>
              <a:t>144</a:t>
            </a:r>
            <a:endParaRPr lang="en-US" dirty="0"/>
          </a:p>
        </p:txBody>
      </p:sp>
      <p:sp>
        <p:nvSpPr>
          <p:cNvPr id="19" name="TextBox 18">
            <a:extLst>
              <a:ext uri="{FF2B5EF4-FFF2-40B4-BE49-F238E27FC236}">
                <a16:creationId xmlns:a16="http://schemas.microsoft.com/office/drawing/2014/main" id="{520336F1-B859-0B79-2C38-981F84C11EDD}"/>
              </a:ext>
            </a:extLst>
          </p:cNvPr>
          <p:cNvSpPr txBox="1"/>
          <p:nvPr/>
        </p:nvSpPr>
        <p:spPr>
          <a:xfrm>
            <a:off x="3819865" y="3744859"/>
            <a:ext cx="535724" cy="369332"/>
          </a:xfrm>
          <a:prstGeom prst="rect">
            <a:avLst/>
          </a:prstGeom>
          <a:noFill/>
        </p:spPr>
        <p:txBody>
          <a:bodyPr wrap="none" rtlCol="0">
            <a:spAutoFit/>
          </a:bodyPr>
          <a:lstStyle/>
          <a:p>
            <a:r>
              <a:rPr lang="en-US" dirty="0"/>
              <a:t>130</a:t>
            </a:r>
          </a:p>
        </p:txBody>
      </p:sp>
      <p:cxnSp>
        <p:nvCxnSpPr>
          <p:cNvPr id="20" name="Straight Arrow Connector 19">
            <a:extLst>
              <a:ext uri="{FF2B5EF4-FFF2-40B4-BE49-F238E27FC236}">
                <a16:creationId xmlns:a16="http://schemas.microsoft.com/office/drawing/2014/main" id="{A6A6DF9F-A214-90AE-8DA6-FFEB87246F19}"/>
              </a:ext>
            </a:extLst>
          </p:cNvPr>
          <p:cNvCxnSpPr>
            <a:cxnSpLocks/>
            <a:stCxn id="14" idx="3"/>
            <a:endCxn id="16" idx="1"/>
          </p:cNvCxnSpPr>
          <p:nvPr/>
        </p:nvCxnSpPr>
        <p:spPr>
          <a:xfrm flipV="1">
            <a:off x="5066521" y="3588750"/>
            <a:ext cx="1045029" cy="829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2791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0DB762-E215-9259-5F86-8665BCA9C18E}"/>
              </a:ext>
            </a:extLst>
          </p:cNvPr>
          <p:cNvSpPr txBox="1"/>
          <p:nvPr/>
        </p:nvSpPr>
        <p:spPr>
          <a:xfrm>
            <a:off x="242595" y="307911"/>
            <a:ext cx="1911292" cy="646331"/>
          </a:xfrm>
          <a:prstGeom prst="rect">
            <a:avLst/>
          </a:prstGeom>
          <a:noFill/>
        </p:spPr>
        <p:txBody>
          <a:bodyPr wrap="none" rtlCol="0">
            <a:spAutoFit/>
          </a:bodyPr>
          <a:lstStyle/>
          <a:p>
            <a:r>
              <a:rPr lang="en-US" dirty="0"/>
              <a:t>int var = 10;</a:t>
            </a:r>
          </a:p>
          <a:p>
            <a:r>
              <a:rPr lang="en-US" dirty="0"/>
              <a:t>int *</a:t>
            </a:r>
            <a:r>
              <a:rPr lang="en-US" dirty="0" err="1"/>
              <a:t>ptrvar</a:t>
            </a:r>
            <a:r>
              <a:rPr lang="en-US" dirty="0"/>
              <a:t> = &amp;var;</a:t>
            </a:r>
          </a:p>
        </p:txBody>
      </p:sp>
      <p:sp>
        <p:nvSpPr>
          <p:cNvPr id="6" name="Rectangle 5">
            <a:extLst>
              <a:ext uri="{FF2B5EF4-FFF2-40B4-BE49-F238E27FC236}">
                <a16:creationId xmlns:a16="http://schemas.microsoft.com/office/drawing/2014/main" id="{BD4E2E96-4CCF-25AE-356A-AAEFD5EF2789}"/>
              </a:ext>
            </a:extLst>
          </p:cNvPr>
          <p:cNvSpPr/>
          <p:nvPr/>
        </p:nvSpPr>
        <p:spPr>
          <a:xfrm>
            <a:off x="2837411" y="395299"/>
            <a:ext cx="134270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0x0062fe1c</a:t>
            </a:r>
            <a:endParaRPr lang="en-US" dirty="0"/>
          </a:p>
        </p:txBody>
      </p:sp>
      <p:sp>
        <p:nvSpPr>
          <p:cNvPr id="7" name="TextBox 6">
            <a:extLst>
              <a:ext uri="{FF2B5EF4-FFF2-40B4-BE49-F238E27FC236}">
                <a16:creationId xmlns:a16="http://schemas.microsoft.com/office/drawing/2014/main" id="{C393EAD6-4233-BF7A-67AF-25A271393323}"/>
              </a:ext>
            </a:extLst>
          </p:cNvPr>
          <p:cNvSpPr txBox="1"/>
          <p:nvPr/>
        </p:nvSpPr>
        <p:spPr>
          <a:xfrm>
            <a:off x="2788568" y="45669"/>
            <a:ext cx="756233" cy="369332"/>
          </a:xfrm>
          <a:prstGeom prst="rect">
            <a:avLst/>
          </a:prstGeom>
          <a:noFill/>
        </p:spPr>
        <p:txBody>
          <a:bodyPr wrap="none" rtlCol="0">
            <a:spAutoFit/>
          </a:bodyPr>
          <a:lstStyle/>
          <a:p>
            <a:r>
              <a:rPr lang="en-US" dirty="0" err="1"/>
              <a:t>ptrvar</a:t>
            </a:r>
            <a:endParaRPr lang="en-US" dirty="0"/>
          </a:p>
        </p:txBody>
      </p:sp>
      <p:sp>
        <p:nvSpPr>
          <p:cNvPr id="8" name="Rectangle 7">
            <a:extLst>
              <a:ext uri="{FF2B5EF4-FFF2-40B4-BE49-F238E27FC236}">
                <a16:creationId xmlns:a16="http://schemas.microsoft.com/office/drawing/2014/main" id="{EDDCE32F-A5E5-A2BC-7D93-ECE20BDD515D}"/>
              </a:ext>
            </a:extLst>
          </p:cNvPr>
          <p:cNvSpPr/>
          <p:nvPr/>
        </p:nvSpPr>
        <p:spPr>
          <a:xfrm>
            <a:off x="5225143" y="387008"/>
            <a:ext cx="10039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9" name="TextBox 8">
            <a:extLst>
              <a:ext uri="{FF2B5EF4-FFF2-40B4-BE49-F238E27FC236}">
                <a16:creationId xmlns:a16="http://schemas.microsoft.com/office/drawing/2014/main" id="{5A2E5DD9-80EC-3CA7-6474-15BAD798AB00}"/>
              </a:ext>
            </a:extLst>
          </p:cNvPr>
          <p:cNvSpPr txBox="1"/>
          <p:nvPr/>
        </p:nvSpPr>
        <p:spPr>
          <a:xfrm>
            <a:off x="5197928" y="66274"/>
            <a:ext cx="476221" cy="369332"/>
          </a:xfrm>
          <a:prstGeom prst="rect">
            <a:avLst/>
          </a:prstGeom>
          <a:noFill/>
        </p:spPr>
        <p:txBody>
          <a:bodyPr wrap="none" rtlCol="0">
            <a:spAutoFit/>
          </a:bodyPr>
          <a:lstStyle/>
          <a:p>
            <a:r>
              <a:rPr lang="en-US" dirty="0"/>
              <a:t>var</a:t>
            </a:r>
          </a:p>
        </p:txBody>
      </p:sp>
      <p:sp>
        <p:nvSpPr>
          <p:cNvPr id="10" name="TextBox 9">
            <a:extLst>
              <a:ext uri="{FF2B5EF4-FFF2-40B4-BE49-F238E27FC236}">
                <a16:creationId xmlns:a16="http://schemas.microsoft.com/office/drawing/2014/main" id="{D137CA17-66E7-C5CF-B9F8-8A490DBB1FA3}"/>
              </a:ext>
            </a:extLst>
          </p:cNvPr>
          <p:cNvSpPr txBox="1"/>
          <p:nvPr/>
        </p:nvSpPr>
        <p:spPr>
          <a:xfrm>
            <a:off x="5027762" y="699790"/>
            <a:ext cx="1342703" cy="369332"/>
          </a:xfrm>
          <a:prstGeom prst="rect">
            <a:avLst/>
          </a:prstGeom>
          <a:noFill/>
        </p:spPr>
        <p:txBody>
          <a:bodyPr wrap="square">
            <a:spAutoFit/>
          </a:bodyPr>
          <a:lstStyle/>
          <a:p>
            <a:r>
              <a:rPr lang="en-US" sz="1800" dirty="0"/>
              <a:t>0x0062fe1c</a:t>
            </a:r>
            <a:endParaRPr lang="en-US" dirty="0"/>
          </a:p>
        </p:txBody>
      </p:sp>
      <p:sp>
        <p:nvSpPr>
          <p:cNvPr id="11" name="TextBox 10">
            <a:extLst>
              <a:ext uri="{FF2B5EF4-FFF2-40B4-BE49-F238E27FC236}">
                <a16:creationId xmlns:a16="http://schemas.microsoft.com/office/drawing/2014/main" id="{E328700E-67F2-3A26-7342-EC4B76198FFB}"/>
              </a:ext>
            </a:extLst>
          </p:cNvPr>
          <p:cNvSpPr txBox="1"/>
          <p:nvPr/>
        </p:nvSpPr>
        <p:spPr>
          <a:xfrm>
            <a:off x="2933458" y="727783"/>
            <a:ext cx="1283365" cy="369332"/>
          </a:xfrm>
          <a:prstGeom prst="rect">
            <a:avLst/>
          </a:prstGeom>
          <a:noFill/>
        </p:spPr>
        <p:txBody>
          <a:bodyPr wrap="none" rtlCol="0">
            <a:spAutoFit/>
          </a:bodyPr>
          <a:lstStyle/>
          <a:p>
            <a:r>
              <a:rPr lang="en-US" dirty="0"/>
              <a:t>0x0062fe10</a:t>
            </a:r>
          </a:p>
        </p:txBody>
      </p:sp>
      <p:cxnSp>
        <p:nvCxnSpPr>
          <p:cNvPr id="12" name="Straight Arrow Connector 11">
            <a:extLst>
              <a:ext uri="{FF2B5EF4-FFF2-40B4-BE49-F238E27FC236}">
                <a16:creationId xmlns:a16="http://schemas.microsoft.com/office/drawing/2014/main" id="{20189A01-4ABD-8348-3A01-FB6F44104448}"/>
              </a:ext>
            </a:extLst>
          </p:cNvPr>
          <p:cNvCxnSpPr>
            <a:cxnSpLocks/>
            <a:stCxn id="6" idx="3"/>
            <a:endCxn id="8" idx="1"/>
          </p:cNvCxnSpPr>
          <p:nvPr/>
        </p:nvCxnSpPr>
        <p:spPr>
          <a:xfrm flipV="1">
            <a:off x="4180114" y="571674"/>
            <a:ext cx="1045029" cy="829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3" name="TextBox 12">
            <a:extLst>
              <a:ext uri="{FF2B5EF4-FFF2-40B4-BE49-F238E27FC236}">
                <a16:creationId xmlns:a16="http://schemas.microsoft.com/office/drawing/2014/main" id="{9D6E7211-457C-B0D8-9700-FF6A65E69FEA}"/>
              </a:ext>
            </a:extLst>
          </p:cNvPr>
          <p:cNvSpPr txBox="1"/>
          <p:nvPr/>
        </p:nvSpPr>
        <p:spPr>
          <a:xfrm>
            <a:off x="374300" y="1582340"/>
            <a:ext cx="3240631" cy="3693319"/>
          </a:xfrm>
          <a:prstGeom prst="rect">
            <a:avLst/>
          </a:prstGeom>
          <a:noFill/>
        </p:spPr>
        <p:txBody>
          <a:bodyPr wrap="none" rtlCol="0">
            <a:spAutoFit/>
          </a:bodyPr>
          <a:lstStyle/>
          <a:p>
            <a:r>
              <a:rPr lang="en-US" dirty="0"/>
              <a:t>var // 10</a:t>
            </a:r>
          </a:p>
          <a:p>
            <a:r>
              <a:rPr lang="en-US" dirty="0"/>
              <a:t>&amp;var // </a:t>
            </a:r>
            <a:r>
              <a:rPr lang="en-US" sz="1800" dirty="0"/>
              <a:t>0x0062fe1c</a:t>
            </a:r>
          </a:p>
          <a:p>
            <a:r>
              <a:rPr lang="en-US" dirty="0" err="1"/>
              <a:t>ptrvar</a:t>
            </a:r>
            <a:r>
              <a:rPr lang="en-US" dirty="0"/>
              <a:t> // </a:t>
            </a:r>
            <a:r>
              <a:rPr lang="en-US" sz="1800" dirty="0"/>
              <a:t>0x0062fe1c</a:t>
            </a:r>
          </a:p>
          <a:p>
            <a:endParaRPr lang="en-US" dirty="0"/>
          </a:p>
          <a:p>
            <a:r>
              <a:rPr lang="en-US" dirty="0"/>
              <a:t>*</a:t>
            </a:r>
            <a:r>
              <a:rPr lang="en-US" dirty="0" err="1"/>
              <a:t>prtvar</a:t>
            </a:r>
            <a:r>
              <a:rPr lang="en-US" dirty="0"/>
              <a:t> // 10</a:t>
            </a:r>
          </a:p>
          <a:p>
            <a:endParaRPr lang="en-US" dirty="0"/>
          </a:p>
          <a:p>
            <a:r>
              <a:rPr lang="en-US" dirty="0"/>
              <a:t>*</a:t>
            </a:r>
            <a:r>
              <a:rPr lang="en-US" dirty="0" err="1"/>
              <a:t>ptrvar</a:t>
            </a:r>
            <a:r>
              <a:rPr lang="en-US" dirty="0"/>
              <a:t> == var == *(&amp;var) </a:t>
            </a:r>
          </a:p>
          <a:p>
            <a:endParaRPr lang="en-US" dirty="0"/>
          </a:p>
          <a:p>
            <a:r>
              <a:rPr lang="en-US" dirty="0"/>
              <a:t>&amp;(*var) // no meaning, incorrect</a:t>
            </a:r>
          </a:p>
          <a:p>
            <a:endParaRPr lang="en-US" dirty="0"/>
          </a:p>
          <a:p>
            <a:r>
              <a:rPr lang="en-US" dirty="0">
                <a:solidFill>
                  <a:srgbClr val="FF0000"/>
                </a:solidFill>
              </a:rPr>
              <a:t>&amp;(*</a:t>
            </a:r>
            <a:r>
              <a:rPr lang="en-US" dirty="0" err="1">
                <a:solidFill>
                  <a:srgbClr val="FF0000"/>
                </a:solidFill>
              </a:rPr>
              <a:t>ptrvar</a:t>
            </a:r>
            <a:r>
              <a:rPr lang="en-US" dirty="0">
                <a:solidFill>
                  <a:srgbClr val="FF0000"/>
                </a:solidFill>
              </a:rPr>
              <a:t>) == &amp;var == </a:t>
            </a:r>
            <a:r>
              <a:rPr lang="en-US" dirty="0" err="1">
                <a:solidFill>
                  <a:srgbClr val="FF0000"/>
                </a:solidFill>
              </a:rPr>
              <a:t>ptrvar</a:t>
            </a:r>
            <a:endParaRPr lang="en-US" dirty="0">
              <a:solidFill>
                <a:srgbClr val="FF0000"/>
              </a:solidFill>
            </a:endParaRPr>
          </a:p>
          <a:p>
            <a:endParaRPr lang="en-US" dirty="0">
              <a:solidFill>
                <a:srgbClr val="FF0000"/>
              </a:solidFill>
            </a:endParaRPr>
          </a:p>
          <a:p>
            <a:r>
              <a:rPr lang="en-US" dirty="0">
                <a:solidFill>
                  <a:srgbClr val="FF0000"/>
                </a:solidFill>
              </a:rPr>
              <a:t>*(&amp;</a:t>
            </a:r>
            <a:r>
              <a:rPr lang="en-US" dirty="0" err="1">
                <a:solidFill>
                  <a:srgbClr val="FF0000"/>
                </a:solidFill>
              </a:rPr>
              <a:t>ptrvar</a:t>
            </a:r>
            <a:r>
              <a:rPr lang="en-US" dirty="0">
                <a:solidFill>
                  <a:srgbClr val="FF0000"/>
                </a:solidFill>
              </a:rPr>
              <a:t>) == &amp;var == </a:t>
            </a:r>
            <a:r>
              <a:rPr lang="en-US" dirty="0" err="1">
                <a:solidFill>
                  <a:srgbClr val="FF0000"/>
                </a:solidFill>
              </a:rPr>
              <a:t>ptrvar</a:t>
            </a:r>
            <a:endParaRPr lang="en-US" dirty="0">
              <a:solidFill>
                <a:srgbClr val="FF0000"/>
              </a:solidFill>
            </a:endParaRPr>
          </a:p>
        </p:txBody>
      </p:sp>
      <p:sp>
        <p:nvSpPr>
          <p:cNvPr id="14" name="Left Brace 13">
            <a:extLst>
              <a:ext uri="{FF2B5EF4-FFF2-40B4-BE49-F238E27FC236}">
                <a16:creationId xmlns:a16="http://schemas.microsoft.com/office/drawing/2014/main" id="{A8125F26-532C-1791-9688-660CAA031875}"/>
              </a:ext>
            </a:extLst>
          </p:cNvPr>
          <p:cNvSpPr/>
          <p:nvPr/>
        </p:nvSpPr>
        <p:spPr>
          <a:xfrm rot="10800000">
            <a:off x="2388636" y="1884783"/>
            <a:ext cx="303139" cy="615419"/>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A55A0BCA-632F-A79E-8781-F5C13CC6CF74}"/>
              </a:ext>
            </a:extLst>
          </p:cNvPr>
          <p:cNvSpPr txBox="1"/>
          <p:nvPr/>
        </p:nvSpPr>
        <p:spPr>
          <a:xfrm>
            <a:off x="2691775" y="1823160"/>
            <a:ext cx="1541512" cy="646331"/>
          </a:xfrm>
          <a:prstGeom prst="rect">
            <a:avLst/>
          </a:prstGeom>
          <a:noFill/>
        </p:spPr>
        <p:txBody>
          <a:bodyPr wrap="none" rtlCol="0">
            <a:spAutoFit/>
          </a:bodyPr>
          <a:lstStyle/>
          <a:p>
            <a:r>
              <a:rPr lang="en-US" dirty="0"/>
              <a:t>Same</a:t>
            </a:r>
          </a:p>
          <a:p>
            <a:r>
              <a:rPr lang="en-US" dirty="0" err="1"/>
              <a:t>ptrvar</a:t>
            </a:r>
            <a:r>
              <a:rPr lang="en-US" dirty="0"/>
              <a:t> == &amp;var</a:t>
            </a:r>
          </a:p>
        </p:txBody>
      </p:sp>
      <p:cxnSp>
        <p:nvCxnSpPr>
          <p:cNvPr id="16" name="Straight Arrow Connector 15">
            <a:extLst>
              <a:ext uri="{FF2B5EF4-FFF2-40B4-BE49-F238E27FC236}">
                <a16:creationId xmlns:a16="http://schemas.microsoft.com/office/drawing/2014/main" id="{EE9901C5-7013-56BD-9C75-E050E3376F85}"/>
              </a:ext>
            </a:extLst>
          </p:cNvPr>
          <p:cNvCxnSpPr>
            <a:cxnSpLocks/>
            <a:stCxn id="15" idx="2"/>
          </p:cNvCxnSpPr>
          <p:nvPr/>
        </p:nvCxnSpPr>
        <p:spPr>
          <a:xfrm flipH="1">
            <a:off x="2550381" y="2469491"/>
            <a:ext cx="912150" cy="8148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9" name="Straight Arrow Connector 18">
            <a:extLst>
              <a:ext uri="{FF2B5EF4-FFF2-40B4-BE49-F238E27FC236}">
                <a16:creationId xmlns:a16="http://schemas.microsoft.com/office/drawing/2014/main" id="{D1853BF6-1B97-EBE8-7078-28A5E011F3F4}"/>
              </a:ext>
            </a:extLst>
          </p:cNvPr>
          <p:cNvCxnSpPr>
            <a:cxnSpLocks/>
          </p:cNvCxnSpPr>
          <p:nvPr/>
        </p:nvCxnSpPr>
        <p:spPr>
          <a:xfrm flipH="1">
            <a:off x="2837411" y="2621891"/>
            <a:ext cx="777520" cy="17022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53462A55-0EB7-D071-6570-9733E7C70CA8}"/>
              </a:ext>
            </a:extLst>
          </p:cNvPr>
          <p:cNvCxnSpPr>
            <a:cxnSpLocks/>
          </p:cNvCxnSpPr>
          <p:nvPr/>
        </p:nvCxnSpPr>
        <p:spPr>
          <a:xfrm>
            <a:off x="1352939" y="3573625"/>
            <a:ext cx="503853" cy="78417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6949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AB540F-66EF-401E-8793-89CD3C5EE441}"/>
              </a:ext>
            </a:extLst>
          </p:cNvPr>
          <p:cNvSpPr txBox="1"/>
          <p:nvPr/>
        </p:nvSpPr>
        <p:spPr>
          <a:xfrm>
            <a:off x="0" y="150693"/>
            <a:ext cx="4991877" cy="2862322"/>
          </a:xfrm>
          <a:prstGeom prst="rect">
            <a:avLst/>
          </a:prstGeom>
          <a:noFill/>
        </p:spPr>
        <p:txBody>
          <a:bodyPr wrap="square">
            <a:sp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stdio.h</a:t>
            </a:r>
            <a:r>
              <a:rPr lang="en-US" sz="1800" dirty="0">
                <a:latin typeface="Courier New" panose="02070309020205020404" pitchFamily="49" charset="0"/>
                <a:cs typeface="Courier New" panose="02070309020205020404" pitchFamily="49" charset="0"/>
              </a:rPr>
              <a:t>&gt;</a:t>
            </a:r>
          </a:p>
          <a:p>
            <a:pPr>
              <a:spcBef>
                <a:spcPct val="0"/>
              </a:spcBef>
              <a:buSzTx/>
              <a:buFontTx/>
              <a:buNone/>
            </a:pPr>
            <a:endParaRPr lang="en-US" sz="1800" dirty="0">
              <a:latin typeface="Courier New" panose="02070309020205020404" pitchFamily="49" charset="0"/>
              <a:cs typeface="Courier New" panose="02070309020205020404" pitchFamily="49" charset="0"/>
            </a:endParaRPr>
          </a:p>
          <a:p>
            <a:pPr>
              <a:spcBef>
                <a:spcPct val="0"/>
              </a:spcBef>
              <a:buSzTx/>
              <a:buFontTx/>
              <a:buNone/>
            </a:pPr>
            <a:r>
              <a:rPr lang="en-US" sz="1800" dirty="0">
                <a:latin typeface="Courier New" panose="02070309020205020404" pitchFamily="49" charset="0"/>
                <a:cs typeface="Courier New" panose="02070309020205020404" pitchFamily="49" charset="0"/>
              </a:rPr>
              <a:t>void </a:t>
            </a:r>
            <a:r>
              <a:rPr lang="en-US" sz="1800" dirty="0">
                <a:solidFill>
                  <a:srgbClr val="FF0000"/>
                </a:solidFill>
                <a:latin typeface="Courier New" panose="02070309020205020404" pitchFamily="49" charset="0"/>
                <a:cs typeface="Courier New" panose="02070309020205020404" pitchFamily="49" charset="0"/>
              </a:rPr>
              <a:t>swap</a:t>
            </a:r>
            <a:r>
              <a:rPr lang="en-US" sz="1800" dirty="0">
                <a:latin typeface="Courier New" panose="02070309020205020404" pitchFamily="49" charset="0"/>
                <a:cs typeface="Courier New" panose="02070309020205020404" pitchFamily="49" charset="0"/>
              </a:rPr>
              <a:t>(int *addr1, int *addr2)</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int temp;</a:t>
            </a:r>
          </a:p>
          <a:p>
            <a:pPr>
              <a:spcBef>
                <a:spcPct val="0"/>
              </a:spcBef>
              <a:buSzTx/>
              <a:buFontTx/>
              <a:buNone/>
            </a:pPr>
            <a:r>
              <a:rPr lang="en-US" sz="1800" dirty="0">
                <a:latin typeface="Courier New" panose="02070309020205020404" pitchFamily="49" charset="0"/>
                <a:cs typeface="Courier New" panose="02070309020205020404" pitchFamily="49" charset="0"/>
              </a:rPr>
              <a:t>    temp = *addr1;//temp = x;</a:t>
            </a:r>
          </a:p>
          <a:p>
            <a:pPr>
              <a:spcBef>
                <a:spcPct val="0"/>
              </a:spcBef>
              <a:buSzTx/>
              <a:buFontTx/>
              <a:buNone/>
            </a:pPr>
            <a:r>
              <a:rPr lang="en-US" sz="1800" dirty="0">
                <a:latin typeface="Courier New" panose="02070309020205020404" pitchFamily="49" charset="0"/>
                <a:cs typeface="Courier New" panose="02070309020205020404" pitchFamily="49" charset="0"/>
              </a:rPr>
              <a:t>    *addr1 = *addr2;//x = y;</a:t>
            </a:r>
          </a:p>
          <a:p>
            <a:pPr>
              <a:spcBef>
                <a:spcPct val="0"/>
              </a:spcBef>
              <a:buSzTx/>
              <a:buFontTx/>
              <a:buNone/>
            </a:pPr>
            <a:r>
              <a:rPr lang="en-US" sz="1800" dirty="0">
                <a:latin typeface="Courier New" panose="02070309020205020404" pitchFamily="49" charset="0"/>
                <a:cs typeface="Courier New" panose="02070309020205020404" pitchFamily="49" charset="0"/>
              </a:rPr>
              <a:t>    *addr2 = temp;//y = temp;</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endParaRPr lang="en-US" sz="18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41C47B61-C4EE-7940-85B5-B8E7F0CAB5A1}"/>
              </a:ext>
            </a:extLst>
          </p:cNvPr>
          <p:cNvSpPr txBox="1"/>
          <p:nvPr/>
        </p:nvSpPr>
        <p:spPr>
          <a:xfrm>
            <a:off x="0" y="4305420"/>
            <a:ext cx="8551507" cy="2308324"/>
          </a:xfrm>
          <a:prstGeom prst="rect">
            <a:avLst/>
          </a:prstGeom>
          <a:noFill/>
        </p:spPr>
        <p:txBody>
          <a:bodyPr wrap="square">
            <a:spAutoFit/>
          </a:bodyPr>
          <a:lstStyle/>
          <a:p>
            <a:pPr>
              <a:spcBef>
                <a:spcPct val="0"/>
              </a:spcBef>
              <a:buSzTx/>
              <a:buFontTx/>
              <a:buNone/>
            </a:pPr>
            <a:r>
              <a:rPr lang="en-US" sz="1800" dirty="0">
                <a:latin typeface="Courier New" panose="02070309020205020404" pitchFamily="49" charset="0"/>
                <a:cs typeface="Courier New" panose="02070309020205020404" pitchFamily="49" charset="0"/>
              </a:rPr>
              <a:t>int main(void)</a:t>
            </a:r>
          </a:p>
          <a:p>
            <a:pPr>
              <a:spcBef>
                <a:spcPct val="0"/>
              </a:spcBef>
              <a:buSzTx/>
              <a:buFontTx/>
              <a:buNone/>
            </a:pP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int x = 5, y = 10;</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("Before swap function: x = %d, y = %d\n",</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swap</a:t>
            </a:r>
            <a:r>
              <a:rPr lang="en-US" sz="1800" dirty="0">
                <a:latin typeface="Courier New" panose="02070309020205020404" pitchFamily="49" charset="0"/>
                <a:cs typeface="Courier New" panose="02070309020205020404" pitchFamily="49" charset="0"/>
              </a:rPr>
              <a:t>(&amp;</a:t>
            </a:r>
            <a:r>
              <a:rPr lang="en-US" sz="1800" dirty="0" err="1">
                <a:latin typeface="Courier New" panose="02070309020205020404" pitchFamily="49" charset="0"/>
                <a:cs typeface="Courier New" panose="02070309020205020404" pitchFamily="49" charset="0"/>
              </a:rPr>
              <a:t>x,&amp;y</a:t>
            </a:r>
            <a:r>
              <a:rPr lang="en-US" sz="1800" dirty="0">
                <a:latin typeface="Courier New" panose="02070309020205020404" pitchFamily="49" charset="0"/>
                <a:cs typeface="Courier New" panose="02070309020205020404" pitchFamily="49" charset="0"/>
              </a:rPr>
              <a:t>);//addr1=&amp;x; addr2=&amp;y;</a:t>
            </a:r>
          </a:p>
          <a:p>
            <a:pPr>
              <a:spcBef>
                <a:spcPct val="0"/>
              </a:spcBef>
              <a:buSzTx/>
              <a:buFontTx/>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("After swap function: x = %d, y = %d",</a:t>
            </a:r>
            <a:r>
              <a:rPr lang="en-US" sz="1800" dirty="0" err="1">
                <a:latin typeface="Courier New" panose="02070309020205020404" pitchFamily="49" charset="0"/>
                <a:cs typeface="Courier New" panose="02070309020205020404" pitchFamily="49" charset="0"/>
              </a:rPr>
              <a:t>x,y</a:t>
            </a:r>
            <a:r>
              <a:rPr lang="en-US" sz="1800" dirty="0">
                <a:latin typeface="Courier New" panose="02070309020205020404" pitchFamily="49" charset="0"/>
                <a:cs typeface="Courier New" panose="02070309020205020404" pitchFamily="49" charset="0"/>
              </a:rPr>
              <a:t>);</a:t>
            </a:r>
          </a:p>
          <a:p>
            <a:pPr>
              <a:spcBef>
                <a:spcPct val="0"/>
              </a:spcBef>
              <a:buSzTx/>
              <a:buFontTx/>
              <a:buNone/>
            </a:pPr>
            <a:r>
              <a:rPr lang="en-US" sz="1800" dirty="0">
                <a:latin typeface="Courier New" panose="02070309020205020404" pitchFamily="49" charset="0"/>
                <a:cs typeface="Courier New" panose="02070309020205020404" pitchFamily="49" charset="0"/>
              </a:rPr>
              <a:t>	return 0;</a:t>
            </a:r>
          </a:p>
          <a:p>
            <a:pPr>
              <a:spcBef>
                <a:spcPct val="0"/>
              </a:spcBef>
              <a:buSzTx/>
              <a:buFontTx/>
              <a:buNone/>
            </a:pPr>
            <a:r>
              <a:rPr lang="en-US" sz="1800" dirty="0">
                <a:latin typeface="Courier New" panose="02070309020205020404" pitchFamily="49" charset="0"/>
                <a:cs typeface="Courier New" panose="02070309020205020404" pitchFamily="49" charset="0"/>
              </a:rPr>
              <a:t>}</a:t>
            </a:r>
          </a:p>
        </p:txBody>
      </p:sp>
      <p:graphicFrame>
        <p:nvGraphicFramePr>
          <p:cNvPr id="8" name="Table 8">
            <a:extLst>
              <a:ext uri="{FF2B5EF4-FFF2-40B4-BE49-F238E27FC236}">
                <a16:creationId xmlns:a16="http://schemas.microsoft.com/office/drawing/2014/main" id="{5D1206DA-951B-E063-DDA6-8DAA4AD88771}"/>
              </a:ext>
            </a:extLst>
          </p:cNvPr>
          <p:cNvGraphicFramePr>
            <a:graphicFrameLocks noGrp="1"/>
          </p:cNvGraphicFramePr>
          <p:nvPr>
            <p:extLst>
              <p:ext uri="{D42A27DB-BD31-4B8C-83A1-F6EECF244321}">
                <p14:modId xmlns:p14="http://schemas.microsoft.com/office/powerpoint/2010/main" val="3236128734"/>
              </p:ext>
            </p:extLst>
          </p:nvPr>
        </p:nvGraphicFramePr>
        <p:xfrm>
          <a:off x="5103844" y="1343606"/>
          <a:ext cx="3582955" cy="3629610"/>
        </p:xfrm>
        <a:graphic>
          <a:graphicData uri="http://schemas.openxmlformats.org/drawingml/2006/table">
            <a:tbl>
              <a:tblPr firstRow="1" bandRow="1">
                <a:tableStyleId>{5940675A-B579-460E-94D1-54222C63F5DA}</a:tableStyleId>
              </a:tblPr>
              <a:tblGrid>
                <a:gridCol w="3582955">
                  <a:extLst>
                    <a:ext uri="{9D8B030D-6E8A-4147-A177-3AD203B41FA5}">
                      <a16:colId xmlns:a16="http://schemas.microsoft.com/office/drawing/2014/main" val="3983404246"/>
                    </a:ext>
                  </a:extLst>
                </a:gridCol>
              </a:tblGrid>
              <a:tr h="1814805">
                <a:tc>
                  <a:txBody>
                    <a:bodyPr/>
                    <a:lstStyle/>
                    <a:p>
                      <a:endParaRPr lang="en-US"/>
                    </a:p>
                  </a:txBody>
                  <a:tcPr/>
                </a:tc>
                <a:extLst>
                  <a:ext uri="{0D108BD9-81ED-4DB2-BD59-A6C34878D82A}">
                    <a16:rowId xmlns:a16="http://schemas.microsoft.com/office/drawing/2014/main" val="960314285"/>
                  </a:ext>
                </a:extLst>
              </a:tr>
              <a:tr h="1814805">
                <a:tc>
                  <a:txBody>
                    <a:bodyPr/>
                    <a:lstStyle/>
                    <a:p>
                      <a:endParaRPr lang="en-US" dirty="0"/>
                    </a:p>
                  </a:txBody>
                  <a:tcPr/>
                </a:tc>
                <a:extLst>
                  <a:ext uri="{0D108BD9-81ED-4DB2-BD59-A6C34878D82A}">
                    <a16:rowId xmlns:a16="http://schemas.microsoft.com/office/drawing/2014/main" val="475087110"/>
                  </a:ext>
                </a:extLst>
              </a:tr>
            </a:tbl>
          </a:graphicData>
        </a:graphic>
      </p:graphicFrame>
      <p:sp>
        <p:nvSpPr>
          <p:cNvPr id="9" name="Rectangle 8">
            <a:extLst>
              <a:ext uri="{FF2B5EF4-FFF2-40B4-BE49-F238E27FC236}">
                <a16:creationId xmlns:a16="http://schemas.microsoft.com/office/drawing/2014/main" id="{FABE3FFA-60F3-2BC7-87A0-8ACC585FD440}"/>
              </a:ext>
            </a:extLst>
          </p:cNvPr>
          <p:cNvSpPr/>
          <p:nvPr/>
        </p:nvSpPr>
        <p:spPr>
          <a:xfrm>
            <a:off x="5934269" y="3429000"/>
            <a:ext cx="10039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TextBox 9">
            <a:extLst>
              <a:ext uri="{FF2B5EF4-FFF2-40B4-BE49-F238E27FC236}">
                <a16:creationId xmlns:a16="http://schemas.microsoft.com/office/drawing/2014/main" id="{B9E8B265-B022-0DBB-9026-92583A7CD937}"/>
              </a:ext>
            </a:extLst>
          </p:cNvPr>
          <p:cNvSpPr txBox="1"/>
          <p:nvPr/>
        </p:nvSpPr>
        <p:spPr>
          <a:xfrm>
            <a:off x="5907054" y="3108266"/>
            <a:ext cx="284052" cy="369332"/>
          </a:xfrm>
          <a:prstGeom prst="rect">
            <a:avLst/>
          </a:prstGeom>
          <a:noFill/>
        </p:spPr>
        <p:txBody>
          <a:bodyPr wrap="none" rtlCol="0">
            <a:spAutoFit/>
          </a:bodyPr>
          <a:lstStyle/>
          <a:p>
            <a:r>
              <a:rPr lang="en-US" dirty="0"/>
              <a:t>x</a:t>
            </a:r>
          </a:p>
        </p:txBody>
      </p:sp>
      <p:sp>
        <p:nvSpPr>
          <p:cNvPr id="11" name="TextBox 10">
            <a:extLst>
              <a:ext uri="{FF2B5EF4-FFF2-40B4-BE49-F238E27FC236}">
                <a16:creationId xmlns:a16="http://schemas.microsoft.com/office/drawing/2014/main" id="{84A94B90-214A-7A35-7020-0FA0FCA811A0}"/>
              </a:ext>
            </a:extLst>
          </p:cNvPr>
          <p:cNvSpPr txBox="1"/>
          <p:nvPr/>
        </p:nvSpPr>
        <p:spPr>
          <a:xfrm>
            <a:off x="5820864" y="3743864"/>
            <a:ext cx="1342703" cy="369332"/>
          </a:xfrm>
          <a:prstGeom prst="rect">
            <a:avLst/>
          </a:prstGeom>
          <a:noFill/>
        </p:spPr>
        <p:txBody>
          <a:bodyPr wrap="square">
            <a:spAutoFit/>
          </a:bodyPr>
          <a:lstStyle/>
          <a:p>
            <a:r>
              <a:rPr lang="en-US" sz="1800" dirty="0"/>
              <a:t>100</a:t>
            </a:r>
            <a:endParaRPr lang="en-US" dirty="0"/>
          </a:p>
        </p:txBody>
      </p:sp>
      <p:sp>
        <p:nvSpPr>
          <p:cNvPr id="12" name="Rectangle 11">
            <a:extLst>
              <a:ext uri="{FF2B5EF4-FFF2-40B4-BE49-F238E27FC236}">
                <a16:creationId xmlns:a16="http://schemas.microsoft.com/office/drawing/2014/main" id="{C6209576-1133-66BA-8424-278F0C8D064B}"/>
              </a:ext>
            </a:extLst>
          </p:cNvPr>
          <p:cNvSpPr/>
          <p:nvPr/>
        </p:nvSpPr>
        <p:spPr>
          <a:xfrm>
            <a:off x="5934269" y="4379462"/>
            <a:ext cx="10039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3" name="TextBox 12">
            <a:extLst>
              <a:ext uri="{FF2B5EF4-FFF2-40B4-BE49-F238E27FC236}">
                <a16:creationId xmlns:a16="http://schemas.microsoft.com/office/drawing/2014/main" id="{82D5B0FA-935A-8A9E-229D-5986B5A747BF}"/>
              </a:ext>
            </a:extLst>
          </p:cNvPr>
          <p:cNvSpPr txBox="1"/>
          <p:nvPr/>
        </p:nvSpPr>
        <p:spPr>
          <a:xfrm>
            <a:off x="5907054" y="4058728"/>
            <a:ext cx="288862" cy="369332"/>
          </a:xfrm>
          <a:prstGeom prst="rect">
            <a:avLst/>
          </a:prstGeom>
          <a:noFill/>
        </p:spPr>
        <p:txBody>
          <a:bodyPr wrap="none" rtlCol="0">
            <a:spAutoFit/>
          </a:bodyPr>
          <a:lstStyle/>
          <a:p>
            <a:r>
              <a:rPr lang="en-US" dirty="0"/>
              <a:t>y</a:t>
            </a:r>
          </a:p>
        </p:txBody>
      </p:sp>
      <p:sp>
        <p:nvSpPr>
          <p:cNvPr id="14" name="TextBox 13">
            <a:extLst>
              <a:ext uri="{FF2B5EF4-FFF2-40B4-BE49-F238E27FC236}">
                <a16:creationId xmlns:a16="http://schemas.microsoft.com/office/drawing/2014/main" id="{6B996447-092F-E84E-147D-3093A9F77B26}"/>
              </a:ext>
            </a:extLst>
          </p:cNvPr>
          <p:cNvSpPr txBox="1"/>
          <p:nvPr/>
        </p:nvSpPr>
        <p:spPr>
          <a:xfrm>
            <a:off x="5820864" y="4694326"/>
            <a:ext cx="1342703" cy="369332"/>
          </a:xfrm>
          <a:prstGeom prst="rect">
            <a:avLst/>
          </a:prstGeom>
          <a:noFill/>
        </p:spPr>
        <p:txBody>
          <a:bodyPr wrap="square">
            <a:spAutoFit/>
          </a:bodyPr>
          <a:lstStyle/>
          <a:p>
            <a:r>
              <a:rPr lang="en-US" dirty="0"/>
              <a:t>200</a:t>
            </a:r>
          </a:p>
        </p:txBody>
      </p:sp>
      <p:sp>
        <p:nvSpPr>
          <p:cNvPr id="15" name="TextBox 14">
            <a:extLst>
              <a:ext uri="{FF2B5EF4-FFF2-40B4-BE49-F238E27FC236}">
                <a16:creationId xmlns:a16="http://schemas.microsoft.com/office/drawing/2014/main" id="{A62A8505-0333-AD11-EF9B-EC275C620487}"/>
              </a:ext>
            </a:extLst>
          </p:cNvPr>
          <p:cNvSpPr txBox="1"/>
          <p:nvPr/>
        </p:nvSpPr>
        <p:spPr>
          <a:xfrm>
            <a:off x="4433354" y="3936088"/>
            <a:ext cx="654346" cy="369332"/>
          </a:xfrm>
          <a:prstGeom prst="rect">
            <a:avLst/>
          </a:prstGeom>
          <a:noFill/>
        </p:spPr>
        <p:txBody>
          <a:bodyPr wrap="none" rtlCol="0">
            <a:spAutoFit/>
          </a:bodyPr>
          <a:lstStyle/>
          <a:p>
            <a:r>
              <a:rPr lang="en-US" dirty="0"/>
              <a:t>main</a:t>
            </a:r>
          </a:p>
        </p:txBody>
      </p:sp>
      <p:sp>
        <p:nvSpPr>
          <p:cNvPr id="16" name="TextBox 15">
            <a:extLst>
              <a:ext uri="{FF2B5EF4-FFF2-40B4-BE49-F238E27FC236}">
                <a16:creationId xmlns:a16="http://schemas.microsoft.com/office/drawing/2014/main" id="{2097C07B-C855-D7BB-070F-E6AC30C9621A}"/>
              </a:ext>
            </a:extLst>
          </p:cNvPr>
          <p:cNvSpPr txBox="1"/>
          <p:nvPr/>
        </p:nvSpPr>
        <p:spPr>
          <a:xfrm>
            <a:off x="4449498" y="2270515"/>
            <a:ext cx="668260" cy="369332"/>
          </a:xfrm>
          <a:prstGeom prst="rect">
            <a:avLst/>
          </a:prstGeom>
          <a:noFill/>
        </p:spPr>
        <p:txBody>
          <a:bodyPr wrap="none" rtlCol="0">
            <a:spAutoFit/>
          </a:bodyPr>
          <a:lstStyle/>
          <a:p>
            <a:r>
              <a:rPr lang="en-US" dirty="0"/>
              <a:t>swap</a:t>
            </a:r>
          </a:p>
        </p:txBody>
      </p:sp>
      <p:sp>
        <p:nvSpPr>
          <p:cNvPr id="17" name="Rectangle 16">
            <a:extLst>
              <a:ext uri="{FF2B5EF4-FFF2-40B4-BE49-F238E27FC236}">
                <a16:creationId xmlns:a16="http://schemas.microsoft.com/office/drawing/2014/main" id="{042219D7-EEDB-815C-9B70-0E34045361E0}"/>
              </a:ext>
            </a:extLst>
          </p:cNvPr>
          <p:cNvSpPr/>
          <p:nvPr/>
        </p:nvSpPr>
        <p:spPr>
          <a:xfrm>
            <a:off x="5990388" y="1576572"/>
            <a:ext cx="10039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18" name="TextBox 17">
            <a:extLst>
              <a:ext uri="{FF2B5EF4-FFF2-40B4-BE49-F238E27FC236}">
                <a16:creationId xmlns:a16="http://schemas.microsoft.com/office/drawing/2014/main" id="{2C3F4A30-3F08-B129-5569-263914604E89}"/>
              </a:ext>
            </a:extLst>
          </p:cNvPr>
          <p:cNvSpPr txBox="1"/>
          <p:nvPr/>
        </p:nvSpPr>
        <p:spPr>
          <a:xfrm>
            <a:off x="5963173" y="1255838"/>
            <a:ext cx="736099" cy="369332"/>
          </a:xfrm>
          <a:prstGeom prst="rect">
            <a:avLst/>
          </a:prstGeom>
          <a:noFill/>
        </p:spPr>
        <p:txBody>
          <a:bodyPr wrap="none" rtlCol="0">
            <a:spAutoFit/>
          </a:bodyPr>
          <a:lstStyle/>
          <a:p>
            <a:r>
              <a:rPr lang="en-US" dirty="0"/>
              <a:t>addr1</a:t>
            </a:r>
          </a:p>
        </p:txBody>
      </p:sp>
      <p:sp>
        <p:nvSpPr>
          <p:cNvPr id="19" name="TextBox 18">
            <a:extLst>
              <a:ext uri="{FF2B5EF4-FFF2-40B4-BE49-F238E27FC236}">
                <a16:creationId xmlns:a16="http://schemas.microsoft.com/office/drawing/2014/main" id="{233A61D1-072A-DB69-5EEC-95917CFF4114}"/>
              </a:ext>
            </a:extLst>
          </p:cNvPr>
          <p:cNvSpPr txBox="1"/>
          <p:nvPr/>
        </p:nvSpPr>
        <p:spPr>
          <a:xfrm>
            <a:off x="5876983" y="1891436"/>
            <a:ext cx="1342703" cy="369332"/>
          </a:xfrm>
          <a:prstGeom prst="rect">
            <a:avLst/>
          </a:prstGeom>
          <a:noFill/>
        </p:spPr>
        <p:txBody>
          <a:bodyPr wrap="square">
            <a:spAutoFit/>
          </a:bodyPr>
          <a:lstStyle/>
          <a:p>
            <a:r>
              <a:rPr lang="en-US" sz="1800" dirty="0"/>
              <a:t>1000</a:t>
            </a:r>
            <a:endParaRPr lang="en-US" dirty="0"/>
          </a:p>
        </p:txBody>
      </p:sp>
      <p:sp>
        <p:nvSpPr>
          <p:cNvPr id="20" name="Rectangle 19">
            <a:extLst>
              <a:ext uri="{FF2B5EF4-FFF2-40B4-BE49-F238E27FC236}">
                <a16:creationId xmlns:a16="http://schemas.microsoft.com/office/drawing/2014/main" id="{5A786B57-E605-1C1D-9453-433035135C95}"/>
              </a:ext>
            </a:extLst>
          </p:cNvPr>
          <p:cNvSpPr/>
          <p:nvPr/>
        </p:nvSpPr>
        <p:spPr>
          <a:xfrm>
            <a:off x="5990388" y="2527034"/>
            <a:ext cx="10039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a:t>
            </a:r>
          </a:p>
        </p:txBody>
      </p:sp>
      <p:sp>
        <p:nvSpPr>
          <p:cNvPr id="21" name="TextBox 20">
            <a:extLst>
              <a:ext uri="{FF2B5EF4-FFF2-40B4-BE49-F238E27FC236}">
                <a16:creationId xmlns:a16="http://schemas.microsoft.com/office/drawing/2014/main" id="{9EE1C467-32FA-F486-1530-881498CC08CE}"/>
              </a:ext>
            </a:extLst>
          </p:cNvPr>
          <p:cNvSpPr txBox="1"/>
          <p:nvPr/>
        </p:nvSpPr>
        <p:spPr>
          <a:xfrm>
            <a:off x="5963173" y="2206300"/>
            <a:ext cx="736099" cy="369332"/>
          </a:xfrm>
          <a:prstGeom prst="rect">
            <a:avLst/>
          </a:prstGeom>
          <a:noFill/>
        </p:spPr>
        <p:txBody>
          <a:bodyPr wrap="none" rtlCol="0">
            <a:spAutoFit/>
          </a:bodyPr>
          <a:lstStyle/>
          <a:p>
            <a:r>
              <a:rPr lang="en-US" dirty="0"/>
              <a:t>addr2</a:t>
            </a:r>
          </a:p>
        </p:txBody>
      </p:sp>
      <p:sp>
        <p:nvSpPr>
          <p:cNvPr id="22" name="TextBox 21">
            <a:extLst>
              <a:ext uri="{FF2B5EF4-FFF2-40B4-BE49-F238E27FC236}">
                <a16:creationId xmlns:a16="http://schemas.microsoft.com/office/drawing/2014/main" id="{517DD17F-C875-868D-A3B2-833364ABF029}"/>
              </a:ext>
            </a:extLst>
          </p:cNvPr>
          <p:cNvSpPr txBox="1"/>
          <p:nvPr/>
        </p:nvSpPr>
        <p:spPr>
          <a:xfrm>
            <a:off x="5876983" y="2841898"/>
            <a:ext cx="1342703" cy="369332"/>
          </a:xfrm>
          <a:prstGeom prst="rect">
            <a:avLst/>
          </a:prstGeom>
          <a:noFill/>
        </p:spPr>
        <p:txBody>
          <a:bodyPr wrap="square">
            <a:spAutoFit/>
          </a:bodyPr>
          <a:lstStyle/>
          <a:p>
            <a:r>
              <a:rPr lang="en-US" dirty="0"/>
              <a:t>2000</a:t>
            </a:r>
          </a:p>
        </p:txBody>
      </p:sp>
      <p:sp>
        <p:nvSpPr>
          <p:cNvPr id="23" name="TextBox 22">
            <a:extLst>
              <a:ext uri="{FF2B5EF4-FFF2-40B4-BE49-F238E27FC236}">
                <a16:creationId xmlns:a16="http://schemas.microsoft.com/office/drawing/2014/main" id="{C07BD78A-723C-AADD-43A0-95B7C563271B}"/>
              </a:ext>
            </a:extLst>
          </p:cNvPr>
          <p:cNvSpPr txBox="1"/>
          <p:nvPr/>
        </p:nvSpPr>
        <p:spPr>
          <a:xfrm>
            <a:off x="6890587" y="3432275"/>
            <a:ext cx="1812356" cy="369332"/>
          </a:xfrm>
          <a:prstGeom prst="rect">
            <a:avLst/>
          </a:prstGeom>
          <a:noFill/>
        </p:spPr>
        <p:txBody>
          <a:bodyPr wrap="none" rtlCol="0">
            <a:spAutoFit/>
          </a:bodyPr>
          <a:lstStyle/>
          <a:p>
            <a:r>
              <a:rPr lang="en-US" dirty="0"/>
              <a:t>Will change to 10</a:t>
            </a:r>
          </a:p>
        </p:txBody>
      </p:sp>
      <p:sp>
        <p:nvSpPr>
          <p:cNvPr id="24" name="TextBox 23">
            <a:extLst>
              <a:ext uri="{FF2B5EF4-FFF2-40B4-BE49-F238E27FC236}">
                <a16:creationId xmlns:a16="http://schemas.microsoft.com/office/drawing/2014/main" id="{5FCE4F7C-3FE4-AB72-6503-64396879621F}"/>
              </a:ext>
            </a:extLst>
          </p:cNvPr>
          <p:cNvSpPr txBox="1"/>
          <p:nvPr/>
        </p:nvSpPr>
        <p:spPr>
          <a:xfrm>
            <a:off x="6882515" y="4411155"/>
            <a:ext cx="1695336" cy="369332"/>
          </a:xfrm>
          <a:prstGeom prst="rect">
            <a:avLst/>
          </a:prstGeom>
          <a:noFill/>
        </p:spPr>
        <p:txBody>
          <a:bodyPr wrap="none" rtlCol="0">
            <a:spAutoFit/>
          </a:bodyPr>
          <a:lstStyle/>
          <a:p>
            <a:r>
              <a:rPr lang="en-US" dirty="0"/>
              <a:t>Will change to 5</a:t>
            </a:r>
          </a:p>
        </p:txBody>
      </p:sp>
    </p:spTree>
    <p:extLst>
      <p:ext uri="{BB962C8B-B14F-4D97-AF65-F5344CB8AC3E}">
        <p14:creationId xmlns:p14="http://schemas.microsoft.com/office/powerpoint/2010/main" val="197915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dirty="0"/>
              <a:t>What is a Pointer?</a:t>
            </a:r>
          </a:p>
        </p:txBody>
      </p:sp>
      <p:sp>
        <p:nvSpPr>
          <p:cNvPr id="11267" name="Rectangle 3"/>
          <p:cNvSpPr>
            <a:spLocks noGrp="1" noChangeArrowheads="1"/>
          </p:cNvSpPr>
          <p:nvPr>
            <p:ph idx="1"/>
          </p:nvPr>
        </p:nvSpPr>
        <p:spPr/>
        <p:txBody>
          <a:bodyPr/>
          <a:lstStyle/>
          <a:p>
            <a:pPr eaLnBrk="1" hangingPunct="1">
              <a:lnSpc>
                <a:spcPct val="90000"/>
              </a:lnSpc>
            </a:pPr>
            <a:r>
              <a:rPr lang="en-US" sz="2400" dirty="0"/>
              <a:t>So far, we have seen that a variable is used to store a value. </a:t>
            </a:r>
          </a:p>
          <a:p>
            <a:pPr eaLnBrk="1" hangingPunct="1">
              <a:lnSpc>
                <a:spcPct val="0"/>
              </a:lnSpc>
              <a:buFont typeface="Wingdings" panose="05000000000000000000" pitchFamily="2" charset="2"/>
              <a:buNone/>
            </a:pPr>
            <a:endParaRPr lang="en-US" sz="2400" dirty="0"/>
          </a:p>
          <a:p>
            <a:pPr eaLnBrk="1" hangingPunct="1">
              <a:lnSpc>
                <a:spcPct val="90000"/>
              </a:lnSpc>
            </a:pPr>
            <a:r>
              <a:rPr lang="en-US" sz="2400" dirty="0"/>
              <a:t>Variables allow the programmer to directly manipulate the data in memory.</a:t>
            </a:r>
          </a:p>
          <a:p>
            <a:pPr eaLnBrk="1" hangingPunct="1">
              <a:lnSpc>
                <a:spcPct val="0"/>
              </a:lnSpc>
              <a:buFont typeface="Wingdings" panose="05000000000000000000" pitchFamily="2" charset="2"/>
              <a:buNone/>
            </a:pPr>
            <a:endParaRPr lang="en-US" sz="2400" dirty="0"/>
          </a:p>
          <a:p>
            <a:pPr eaLnBrk="1" hangingPunct="1">
              <a:lnSpc>
                <a:spcPct val="90000"/>
              </a:lnSpc>
            </a:pPr>
            <a:r>
              <a:rPr lang="en-US" sz="2400" dirty="0"/>
              <a:t>A pointer variable, however, </a:t>
            </a:r>
            <a:r>
              <a:rPr lang="en-US" sz="2400" dirty="0">
                <a:solidFill>
                  <a:srgbClr val="FF0000"/>
                </a:solidFill>
              </a:rPr>
              <a:t>does not store a value but stores the </a:t>
            </a:r>
            <a:r>
              <a:rPr lang="en-US" sz="2400" b="1" u="sng" dirty="0">
                <a:solidFill>
                  <a:srgbClr val="FF0000"/>
                </a:solidFill>
              </a:rPr>
              <a:t>address</a:t>
            </a:r>
            <a:r>
              <a:rPr lang="en-US" sz="2400" u="sng" dirty="0">
                <a:solidFill>
                  <a:srgbClr val="FF0000"/>
                </a:solidFill>
              </a:rPr>
              <a:t> </a:t>
            </a:r>
            <a:r>
              <a:rPr lang="en-US" sz="2400" b="1" u="sng" dirty="0">
                <a:solidFill>
                  <a:srgbClr val="FF0000"/>
                </a:solidFill>
              </a:rPr>
              <a:t>of the</a:t>
            </a:r>
            <a:r>
              <a:rPr lang="en-US" sz="2400" u="sng" dirty="0">
                <a:solidFill>
                  <a:srgbClr val="FF0000"/>
                </a:solidFill>
              </a:rPr>
              <a:t> </a:t>
            </a:r>
            <a:r>
              <a:rPr lang="en-US" sz="2400" b="1" u="sng" dirty="0">
                <a:solidFill>
                  <a:srgbClr val="FF0000"/>
                </a:solidFill>
              </a:rPr>
              <a:t>memory</a:t>
            </a:r>
            <a:r>
              <a:rPr lang="en-US" sz="2400" u="sng" dirty="0">
                <a:solidFill>
                  <a:srgbClr val="FF0000"/>
                </a:solidFill>
              </a:rPr>
              <a:t> </a:t>
            </a:r>
            <a:r>
              <a:rPr lang="en-US" sz="2400" dirty="0"/>
              <a:t>space which contain the value i.e.</a:t>
            </a:r>
            <a:r>
              <a:rPr lang="en-US" sz="2400" b="1" dirty="0"/>
              <a:t> it directly points to a specific memory address.</a:t>
            </a:r>
          </a:p>
          <a:p>
            <a:pPr eaLnBrk="1" hangingPunct="1">
              <a:lnSpc>
                <a:spcPct val="0"/>
              </a:lnSpc>
              <a:buFont typeface="Wingdings" panose="05000000000000000000" pitchFamily="2" charset="2"/>
              <a:buNone/>
            </a:pPr>
            <a:endParaRPr lang="en-US" sz="2400" b="1" dirty="0"/>
          </a:p>
          <a:p>
            <a:pPr eaLnBrk="1" hangingPunct="1">
              <a:lnSpc>
                <a:spcPct val="70000"/>
              </a:lnSpc>
            </a:pPr>
            <a:r>
              <a:rPr lang="en-US" sz="2400" dirty="0"/>
              <a:t>Why would we want to use pointers?</a:t>
            </a:r>
          </a:p>
          <a:p>
            <a:pPr lvl="1" eaLnBrk="1" hangingPunct="1">
              <a:lnSpc>
                <a:spcPct val="90000"/>
              </a:lnSpc>
            </a:pPr>
            <a:r>
              <a:rPr lang="en-US" sz="2200" dirty="0"/>
              <a:t>To </a:t>
            </a:r>
            <a:r>
              <a:rPr lang="en-US" sz="2200" dirty="0">
                <a:solidFill>
                  <a:srgbClr val="FF0000"/>
                </a:solidFill>
              </a:rPr>
              <a:t>call a function by reference </a:t>
            </a:r>
            <a:r>
              <a:rPr lang="en-US" sz="2200" dirty="0"/>
              <a:t>so that the data passed to the function can be changed inside the function.</a:t>
            </a:r>
          </a:p>
          <a:p>
            <a:pPr lvl="1" eaLnBrk="1" hangingPunct="1">
              <a:lnSpc>
                <a:spcPct val="90000"/>
              </a:lnSpc>
            </a:pPr>
            <a:r>
              <a:rPr lang="en-US" sz="2200" dirty="0"/>
              <a:t>To create a </a:t>
            </a:r>
            <a:r>
              <a:rPr lang="en-US" sz="2200" dirty="0">
                <a:solidFill>
                  <a:srgbClr val="FF0000"/>
                </a:solidFill>
              </a:rPr>
              <a:t>dynamic data structure </a:t>
            </a:r>
            <a:r>
              <a:rPr lang="en-US" sz="2200" dirty="0"/>
              <a:t>which can grow larger or smaller as necessary.</a:t>
            </a:r>
          </a:p>
        </p:txBody>
      </p:sp>
    </p:spTree>
    <p:extLst>
      <p:ext uri="{BB962C8B-B14F-4D97-AF65-F5344CB8AC3E}">
        <p14:creationId xmlns:p14="http://schemas.microsoft.com/office/powerpoint/2010/main" val="206373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dirty="0"/>
              <a:t>Variable Declaration </a:t>
            </a:r>
          </a:p>
        </p:txBody>
      </p:sp>
      <p:sp>
        <p:nvSpPr>
          <p:cNvPr id="12291" name="Rectangle 3"/>
          <p:cNvSpPr>
            <a:spLocks noGrp="1" noChangeArrowheads="1"/>
          </p:cNvSpPr>
          <p:nvPr>
            <p:ph idx="1"/>
          </p:nvPr>
        </p:nvSpPr>
        <p:spPr/>
        <p:txBody>
          <a:bodyPr/>
          <a:lstStyle/>
          <a:p>
            <a:pPr eaLnBrk="1" hangingPunct="1"/>
            <a:r>
              <a:rPr lang="en-US" sz="2000" dirty="0"/>
              <a:t>A variable declaration such as,</a:t>
            </a:r>
          </a:p>
          <a:p>
            <a:pPr lvl="2" eaLnBrk="1" hangingPunct="1"/>
            <a:r>
              <a:rPr lang="en-US" sz="1600" dirty="0"/>
              <a:t>char letter = ‘A’;  causes the compiler to allocate a memory location for the variable </a:t>
            </a:r>
            <a:r>
              <a:rPr lang="en-US" sz="1600" i="1" dirty="0"/>
              <a:t>letter</a:t>
            </a:r>
            <a:r>
              <a:rPr lang="en-US" sz="1600" dirty="0"/>
              <a:t> and store in it the integer value 20. </a:t>
            </a:r>
          </a:p>
          <a:p>
            <a:pPr lvl="2" eaLnBrk="1" hangingPunct="1"/>
            <a:r>
              <a:rPr lang="en-US" sz="1600" dirty="0"/>
              <a:t>This address of the memory location is available to our program during the run time. </a:t>
            </a:r>
          </a:p>
          <a:p>
            <a:pPr lvl="2" eaLnBrk="1" hangingPunct="1"/>
            <a:r>
              <a:rPr lang="en-US" sz="1600" dirty="0"/>
              <a:t>The computer uses this address to access its content.</a:t>
            </a:r>
          </a:p>
          <a:p>
            <a:pPr eaLnBrk="1" hangingPunct="1"/>
            <a:endParaRPr lang="en-US" sz="2000" dirty="0"/>
          </a:p>
        </p:txBody>
      </p:sp>
      <p:grpSp>
        <p:nvGrpSpPr>
          <p:cNvPr id="12294" name="Group 10"/>
          <p:cNvGrpSpPr>
            <a:grpSpLocks/>
          </p:cNvGrpSpPr>
          <p:nvPr/>
        </p:nvGrpSpPr>
        <p:grpSpPr bwMode="auto">
          <a:xfrm>
            <a:off x="898714" y="4104140"/>
            <a:ext cx="4529139" cy="1916113"/>
            <a:chOff x="717" y="3216"/>
            <a:chExt cx="2853" cy="1207"/>
          </a:xfrm>
        </p:grpSpPr>
        <p:sp>
          <p:nvSpPr>
            <p:cNvPr id="12298" name="Text Box 7"/>
            <p:cNvSpPr txBox="1">
              <a:spLocks noChangeArrowheads="1"/>
            </p:cNvSpPr>
            <p:nvPr/>
          </p:nvSpPr>
          <p:spPr bwMode="auto">
            <a:xfrm>
              <a:off x="1075" y="3977"/>
              <a:ext cx="249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The name</a:t>
              </a:r>
              <a:r>
                <a:rPr lang="en-US" sz="2000" b="1" dirty="0"/>
                <a:t> </a:t>
              </a:r>
              <a:r>
                <a:rPr lang="en-US" sz="2000" b="1" dirty="0">
                  <a:latin typeface="Courier New" panose="02070309020205020404" pitchFamily="49" charset="0"/>
                  <a:cs typeface="Courier New" panose="02070309020205020404" pitchFamily="49" charset="0"/>
                </a:rPr>
                <a:t>letter</a:t>
              </a:r>
              <a:r>
                <a:rPr lang="en-US" sz="2000" dirty="0"/>
                <a:t> is associated with the address </a:t>
              </a:r>
              <a:r>
                <a:rPr lang="en-US" sz="2000" b="1" dirty="0">
                  <a:latin typeface="Courier New" panose="02070309020205020404" pitchFamily="49" charset="0"/>
                  <a:cs typeface="Courier New" panose="02070309020205020404" pitchFamily="49" charset="0"/>
                </a:rPr>
                <a:t>0x180A96e8</a:t>
              </a:r>
              <a:endParaRPr lang="en-US" sz="2000" b="1" dirty="0"/>
            </a:p>
          </p:txBody>
        </p:sp>
        <p:sp>
          <p:nvSpPr>
            <p:cNvPr id="12299" name="Rectangle 8"/>
            <p:cNvSpPr>
              <a:spLocks noChangeArrowheads="1"/>
            </p:cNvSpPr>
            <p:nvPr/>
          </p:nvSpPr>
          <p:spPr bwMode="auto">
            <a:xfrm>
              <a:off x="717" y="3216"/>
              <a:ext cx="2722"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graphicFrame>
        <p:nvGraphicFramePr>
          <p:cNvPr id="2" name="Table 1"/>
          <p:cNvGraphicFramePr>
            <a:graphicFrameLocks noGrp="1"/>
          </p:cNvGraphicFramePr>
          <p:nvPr>
            <p:extLst>
              <p:ext uri="{D42A27DB-BD31-4B8C-83A1-F6EECF244321}">
                <p14:modId xmlns:p14="http://schemas.microsoft.com/office/powerpoint/2010/main" val="1661930671"/>
              </p:ext>
            </p:extLst>
          </p:nvPr>
        </p:nvGraphicFramePr>
        <p:xfrm>
          <a:off x="6358597" y="3259090"/>
          <a:ext cx="2560320" cy="3352800"/>
        </p:xfrm>
        <a:graphic>
          <a:graphicData uri="http://schemas.openxmlformats.org/drawingml/2006/table">
            <a:tbl>
              <a:tblPr firstRow="1" bandRow="1">
                <a:tableStyleId>{7E9639D4-E3E2-4D34-9284-5A2195B3D0D7}</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tblGrid>
              <a:tr h="274320">
                <a:tc>
                  <a:txBody>
                    <a:bodyPr/>
                    <a:lstStyle/>
                    <a:p>
                      <a:pPr algn="ctr"/>
                      <a:r>
                        <a:rPr lang="en-US" sz="1400" dirty="0"/>
                        <a:t>address</a:t>
                      </a:r>
                    </a:p>
                  </a:txBody>
                  <a:tcPr anchor="ctr"/>
                </a:tc>
                <a:tc>
                  <a:txBody>
                    <a:bodyPr/>
                    <a:lstStyle/>
                    <a:p>
                      <a:pPr algn="ctr"/>
                      <a:r>
                        <a:rPr lang="en-US" sz="1400" dirty="0"/>
                        <a:t>content</a:t>
                      </a:r>
                    </a:p>
                  </a:txBody>
                  <a:tcPr/>
                </a:tc>
                <a:extLst>
                  <a:ext uri="{0D108BD9-81ED-4DB2-BD59-A6C34878D82A}">
                    <a16:rowId xmlns:a16="http://schemas.microsoft.com/office/drawing/2014/main" val="10000"/>
                  </a:ext>
                </a:extLst>
              </a:tr>
              <a:tr h="274320">
                <a:tc>
                  <a:txBody>
                    <a:bodyPr/>
                    <a:lstStyle/>
                    <a:p>
                      <a:pPr algn="ctr"/>
                      <a:r>
                        <a:rPr lang="en-US" sz="1400" dirty="0">
                          <a:latin typeface="Courier New" panose="02070309020205020404" pitchFamily="49" charset="0"/>
                          <a:cs typeface="Courier New" panose="02070309020205020404" pitchFamily="49" charset="0"/>
                        </a:rPr>
                        <a:t>0x00000000</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bg1">
                        <a:lumMod val="50000"/>
                      </a:schemeClr>
                    </a:solidFill>
                  </a:tcPr>
                </a:tc>
                <a:extLst>
                  <a:ext uri="{0D108BD9-81ED-4DB2-BD59-A6C34878D82A}">
                    <a16:rowId xmlns:a16="http://schemas.microsoft.com/office/drawing/2014/main" val="10001"/>
                  </a:ext>
                </a:extLst>
              </a:tr>
              <a:tr h="274320">
                <a:tc>
                  <a:txBody>
                    <a:bodyPr/>
                    <a:lstStyle/>
                    <a:p>
                      <a:pPr algn="ctr"/>
                      <a:r>
                        <a:rPr lang="en-US" sz="1400" dirty="0">
                          <a:latin typeface="Courier New" panose="02070309020205020404" pitchFamily="49" charset="0"/>
                          <a:cs typeface="Courier New" panose="02070309020205020404" pitchFamily="49" charset="0"/>
                        </a:rPr>
                        <a:t>0x00000001</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2"/>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3"/>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4"/>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5"/>
                  </a:ext>
                </a:extLst>
              </a:tr>
              <a:tr h="274320">
                <a:tc>
                  <a:txBody>
                    <a:bodyPr/>
                    <a:lstStyle/>
                    <a:p>
                      <a:pPr algn="ctr"/>
                      <a:r>
                        <a:rPr lang="en-US" sz="1400" dirty="0">
                          <a:latin typeface="Courier New" panose="02070309020205020404" pitchFamily="49" charset="0"/>
                          <a:cs typeface="Courier New" panose="02070309020205020404" pitchFamily="49" charset="0"/>
                        </a:rPr>
                        <a:t>0x180A96e8</a:t>
                      </a:r>
                    </a:p>
                  </a:txBody>
                  <a:tcPr anchor="ctr">
                    <a:solidFill>
                      <a:schemeClr val="accent3">
                        <a:lumMod val="40000"/>
                        <a:lumOff val="60000"/>
                      </a:schemeClr>
                    </a:solidFill>
                  </a:tcPr>
                </a:tc>
                <a:tc>
                  <a:txBody>
                    <a:bodyPr/>
                    <a:lstStyle/>
                    <a:p>
                      <a:pPr algn="ctr"/>
                      <a:r>
                        <a:rPr lang="en-US" sz="1400" dirty="0">
                          <a:latin typeface="Courier New" panose="02070309020205020404" pitchFamily="49" charset="0"/>
                          <a:cs typeface="Courier New" panose="02070309020205020404" pitchFamily="49" charset="0"/>
                        </a:rPr>
                        <a:t>65</a:t>
                      </a:r>
                    </a:p>
                  </a:txBody>
                  <a:tcPr>
                    <a:solidFill>
                      <a:schemeClr val="accent3">
                        <a:lumMod val="40000"/>
                        <a:lumOff val="60000"/>
                      </a:schemeClr>
                    </a:solidFill>
                  </a:tcPr>
                </a:tc>
                <a:extLst>
                  <a:ext uri="{0D108BD9-81ED-4DB2-BD59-A6C34878D82A}">
                    <a16:rowId xmlns:a16="http://schemas.microsoft.com/office/drawing/2014/main" val="10006"/>
                  </a:ext>
                </a:extLst>
              </a:tr>
              <a:tr h="274320">
                <a:tc>
                  <a:txBody>
                    <a:bodyPr/>
                    <a:lstStyle/>
                    <a:p>
                      <a:pPr algn="ctr"/>
                      <a:r>
                        <a:rPr lang="en-US" sz="1400" dirty="0">
                          <a:latin typeface="Courier New" panose="02070309020205020404" pitchFamily="49" charset="0"/>
                          <a:cs typeface="Courier New" panose="02070309020205020404" pitchFamily="49" charset="0"/>
                        </a:rPr>
                        <a:t>0x180A96e9</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7"/>
                  </a:ext>
                </a:extLst>
              </a:tr>
              <a:tr h="274320">
                <a:tc>
                  <a:txBody>
                    <a:bodyPr/>
                    <a:lstStyle/>
                    <a:p>
                      <a:pPr algn="ctr"/>
                      <a:r>
                        <a:rPr lang="en-US" sz="1400" dirty="0">
                          <a:latin typeface="Courier New" panose="02070309020205020404" pitchFamily="49" charset="0"/>
                          <a:cs typeface="Courier New" panose="02070309020205020404" pitchFamily="49" charset="0"/>
                        </a:rPr>
                        <a:t>0x180A96f0</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8"/>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9"/>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10"/>
                  </a:ext>
                </a:extLst>
              </a:tr>
            </a:tbl>
          </a:graphicData>
        </a:graphic>
      </p:graphicFrame>
      <p:sp>
        <p:nvSpPr>
          <p:cNvPr id="32" name="Text Box 5"/>
          <p:cNvSpPr txBox="1">
            <a:spLocks noChangeArrowheads="1"/>
          </p:cNvSpPr>
          <p:nvPr/>
        </p:nvSpPr>
        <p:spPr bwMode="auto">
          <a:xfrm>
            <a:off x="5427861" y="5062197"/>
            <a:ext cx="932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sz="1600" dirty="0">
                <a:latin typeface="Courier New" panose="02070309020205020404" pitchFamily="49" charset="0"/>
                <a:cs typeface="Courier New" panose="02070309020205020404" pitchFamily="49" charset="0"/>
              </a:rPr>
              <a:t>letter</a:t>
            </a:r>
          </a:p>
        </p:txBody>
      </p:sp>
      <p:sp>
        <p:nvSpPr>
          <p:cNvPr id="34" name="Text Box 5"/>
          <p:cNvSpPr txBox="1">
            <a:spLocks noChangeArrowheads="1"/>
          </p:cNvSpPr>
          <p:nvPr/>
        </p:nvSpPr>
        <p:spPr bwMode="auto">
          <a:xfrm>
            <a:off x="3600640" y="418034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a:latin typeface="Courier New" panose="02070309020205020404" pitchFamily="49" charset="0"/>
                <a:cs typeface="Courier New" panose="02070309020205020404" pitchFamily="49" charset="0"/>
              </a:rPr>
              <a:t>letter</a:t>
            </a:r>
          </a:p>
        </p:txBody>
      </p:sp>
      <p:sp>
        <p:nvSpPr>
          <p:cNvPr id="35" name="Text Box 6"/>
          <p:cNvSpPr txBox="1">
            <a:spLocks noChangeArrowheads="1"/>
          </p:cNvSpPr>
          <p:nvPr/>
        </p:nvSpPr>
        <p:spPr bwMode="auto">
          <a:xfrm>
            <a:off x="3702240" y="4556578"/>
            <a:ext cx="685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2000" b="1" dirty="0">
                <a:latin typeface="Courier New" panose="02070309020205020404" pitchFamily="49" charset="0"/>
                <a:cs typeface="Courier New" panose="02070309020205020404" pitchFamily="49" charset="0"/>
              </a:rPr>
              <a:t>65</a:t>
            </a:r>
          </a:p>
        </p:txBody>
      </p:sp>
      <p:sp>
        <p:nvSpPr>
          <p:cNvPr id="36" name="Text Box 9"/>
          <p:cNvSpPr txBox="1">
            <a:spLocks noChangeArrowheads="1"/>
          </p:cNvSpPr>
          <p:nvPr/>
        </p:nvSpPr>
        <p:spPr bwMode="auto">
          <a:xfrm>
            <a:off x="3600640" y="4942340"/>
            <a:ext cx="1804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a:latin typeface="Courier New" panose="02070309020205020404" pitchFamily="49" charset="0"/>
              </a:rPr>
              <a:t>0x180A96e8</a:t>
            </a:r>
            <a:endParaRPr lang="en-US" sz="2000" dirty="0"/>
          </a:p>
        </p:txBody>
      </p:sp>
    </p:spTree>
    <p:extLst>
      <p:ext uri="{BB962C8B-B14F-4D97-AF65-F5344CB8AC3E}">
        <p14:creationId xmlns:p14="http://schemas.microsoft.com/office/powerpoint/2010/main" val="11309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dirty="0"/>
              <a:t>Pointers</a:t>
            </a:r>
          </a:p>
        </p:txBody>
      </p:sp>
      <p:sp>
        <p:nvSpPr>
          <p:cNvPr id="12291" name="Rectangle 3"/>
          <p:cNvSpPr>
            <a:spLocks noGrp="1" noChangeArrowheads="1"/>
          </p:cNvSpPr>
          <p:nvPr>
            <p:ph idx="1"/>
          </p:nvPr>
        </p:nvSpPr>
        <p:spPr/>
        <p:txBody>
          <a:bodyPr/>
          <a:lstStyle/>
          <a:p>
            <a:pPr eaLnBrk="1" hangingPunct="1"/>
            <a:r>
              <a:rPr lang="en-US" sz="2000" dirty="0"/>
              <a:t>A pointer is a variable that contains the address of another variable</a:t>
            </a:r>
          </a:p>
          <a:p>
            <a:pPr eaLnBrk="1" hangingPunct="1">
              <a:buNone/>
            </a:pPr>
            <a:r>
              <a:rPr lang="en-US" sz="2000" dirty="0"/>
              <a:t>char letter = ‘A’;</a:t>
            </a:r>
          </a:p>
          <a:p>
            <a:pPr eaLnBrk="1" hangingPunct="1">
              <a:buNone/>
            </a:pPr>
            <a:r>
              <a:rPr lang="en-US" sz="2000" dirty="0"/>
              <a:t>char *</a:t>
            </a:r>
            <a:r>
              <a:rPr lang="en-US" sz="2000" dirty="0" err="1"/>
              <a:t>ptr</a:t>
            </a:r>
            <a:r>
              <a:rPr lang="en-US" sz="2000" dirty="0"/>
              <a:t> = &amp;letter;//</a:t>
            </a:r>
            <a:r>
              <a:rPr lang="en-US" sz="2000" dirty="0" err="1"/>
              <a:t>ptr</a:t>
            </a:r>
            <a:r>
              <a:rPr lang="en-US" sz="2000" dirty="0"/>
              <a:t> is a character pointer i.e. it can contain the address of a char type variable</a:t>
            </a:r>
          </a:p>
        </p:txBody>
      </p:sp>
      <p:grpSp>
        <p:nvGrpSpPr>
          <p:cNvPr id="12293" name="Group 11"/>
          <p:cNvGrpSpPr>
            <a:grpSpLocks/>
          </p:cNvGrpSpPr>
          <p:nvPr/>
        </p:nvGrpSpPr>
        <p:grpSpPr bwMode="auto">
          <a:xfrm>
            <a:off x="898714" y="4104140"/>
            <a:ext cx="4529139" cy="1916113"/>
            <a:chOff x="717" y="3216"/>
            <a:chExt cx="2853" cy="1207"/>
          </a:xfrm>
        </p:grpSpPr>
        <p:grpSp>
          <p:nvGrpSpPr>
            <p:cNvPr id="12294" name="Group 10"/>
            <p:cNvGrpSpPr>
              <a:grpSpLocks/>
            </p:cNvGrpSpPr>
            <p:nvPr/>
          </p:nvGrpSpPr>
          <p:grpSpPr bwMode="auto">
            <a:xfrm>
              <a:off x="717" y="3216"/>
              <a:ext cx="2853" cy="1207"/>
              <a:chOff x="717" y="3216"/>
              <a:chExt cx="2853" cy="1207"/>
            </a:xfrm>
          </p:grpSpPr>
          <p:sp>
            <p:nvSpPr>
              <p:cNvPr id="12296" name="Text Box 5"/>
              <p:cNvSpPr txBox="1">
                <a:spLocks noChangeArrowheads="1"/>
              </p:cNvSpPr>
              <p:nvPr/>
            </p:nvSpPr>
            <p:spPr bwMode="auto">
              <a:xfrm>
                <a:off x="2419" y="3264"/>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a:latin typeface="Courier New" panose="02070309020205020404" pitchFamily="49" charset="0"/>
                    <a:cs typeface="Courier New" panose="02070309020205020404" pitchFamily="49" charset="0"/>
                  </a:rPr>
                  <a:t>letter</a:t>
                </a:r>
              </a:p>
            </p:txBody>
          </p:sp>
          <p:sp>
            <p:nvSpPr>
              <p:cNvPr id="12297" name="Text Box 6"/>
              <p:cNvSpPr txBox="1">
                <a:spLocks noChangeArrowheads="1"/>
              </p:cNvSpPr>
              <p:nvPr/>
            </p:nvSpPr>
            <p:spPr bwMode="auto">
              <a:xfrm>
                <a:off x="2483" y="3501"/>
                <a:ext cx="43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2000" b="1" dirty="0">
                    <a:latin typeface="Courier New" panose="02070309020205020404" pitchFamily="49" charset="0"/>
                    <a:cs typeface="Courier New" panose="02070309020205020404" pitchFamily="49" charset="0"/>
                  </a:rPr>
                  <a:t>65</a:t>
                </a:r>
              </a:p>
            </p:txBody>
          </p:sp>
          <p:sp>
            <p:nvSpPr>
              <p:cNvPr id="12298" name="Text Box 7"/>
              <p:cNvSpPr txBox="1">
                <a:spLocks noChangeArrowheads="1"/>
              </p:cNvSpPr>
              <p:nvPr/>
            </p:nvSpPr>
            <p:spPr bwMode="auto">
              <a:xfrm>
                <a:off x="1075" y="3977"/>
                <a:ext cx="249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The variable </a:t>
                </a:r>
                <a:r>
                  <a:rPr lang="en-US" sz="2000" b="1" dirty="0" err="1">
                    <a:latin typeface="Courier New" panose="02070309020205020404" pitchFamily="49" charset="0"/>
                    <a:cs typeface="Courier New" panose="02070309020205020404" pitchFamily="49" charset="0"/>
                  </a:rPr>
                  <a:t>ptr</a:t>
                </a:r>
                <a:r>
                  <a:rPr lang="en-US" sz="2000" b="1" dirty="0"/>
                  <a:t> </a:t>
                </a:r>
                <a:r>
                  <a:rPr lang="en-US" sz="2000" dirty="0"/>
                  <a:t>contains the address of </a:t>
                </a:r>
                <a:r>
                  <a:rPr lang="en-US" sz="2000" b="1" dirty="0">
                    <a:latin typeface="Courier New" panose="02070309020205020404" pitchFamily="49" charset="0"/>
                    <a:cs typeface="Courier New" panose="02070309020205020404" pitchFamily="49" charset="0"/>
                  </a:rPr>
                  <a:t>letter</a:t>
                </a:r>
                <a:endParaRPr lang="en-US" sz="2000" b="1" dirty="0"/>
              </a:p>
            </p:txBody>
          </p:sp>
          <p:sp>
            <p:nvSpPr>
              <p:cNvPr id="12299" name="Rectangle 8"/>
              <p:cNvSpPr>
                <a:spLocks noChangeArrowheads="1"/>
              </p:cNvSpPr>
              <p:nvPr/>
            </p:nvSpPr>
            <p:spPr bwMode="auto">
              <a:xfrm>
                <a:off x="717" y="3216"/>
                <a:ext cx="2722"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sp>
          <p:nvSpPr>
            <p:cNvPr id="12295" name="Text Box 9"/>
            <p:cNvSpPr txBox="1">
              <a:spLocks noChangeArrowheads="1"/>
            </p:cNvSpPr>
            <p:nvPr/>
          </p:nvSpPr>
          <p:spPr bwMode="auto">
            <a:xfrm>
              <a:off x="2419" y="3744"/>
              <a:ext cx="11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a:latin typeface="Courier New" panose="02070309020205020404" pitchFamily="49" charset="0"/>
                </a:rPr>
                <a:t>0x180A96e8</a:t>
              </a:r>
              <a:endParaRPr lang="en-US" sz="2000" dirty="0"/>
            </a:p>
          </p:txBody>
        </p:sp>
      </p:grpSp>
      <p:sp>
        <p:nvSpPr>
          <p:cNvPr id="13" name="Text Box 5"/>
          <p:cNvSpPr txBox="1">
            <a:spLocks noChangeArrowheads="1"/>
          </p:cNvSpPr>
          <p:nvPr/>
        </p:nvSpPr>
        <p:spPr bwMode="auto">
          <a:xfrm>
            <a:off x="898714" y="4178784"/>
            <a:ext cx="13840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err="1">
                <a:latin typeface="Courier New" panose="02070309020205020404" pitchFamily="49" charset="0"/>
                <a:cs typeface="Courier New" panose="02070309020205020404" pitchFamily="49" charset="0"/>
              </a:rPr>
              <a:t>ptr</a:t>
            </a:r>
            <a:endParaRPr lang="en-US" sz="2000" dirty="0">
              <a:latin typeface="Courier New" panose="02070309020205020404" pitchFamily="49" charset="0"/>
              <a:cs typeface="Courier New" panose="02070309020205020404" pitchFamily="49" charset="0"/>
            </a:endParaRPr>
          </a:p>
        </p:txBody>
      </p:sp>
      <p:sp>
        <p:nvSpPr>
          <p:cNvPr id="14" name="Text Box 6"/>
          <p:cNvSpPr txBox="1">
            <a:spLocks noChangeArrowheads="1"/>
          </p:cNvSpPr>
          <p:nvPr/>
        </p:nvSpPr>
        <p:spPr bwMode="auto">
          <a:xfrm>
            <a:off x="964151" y="4558895"/>
            <a:ext cx="180463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2000" b="1" dirty="0">
                <a:latin typeface="Courier New" panose="02070309020205020404" pitchFamily="49" charset="0"/>
                <a:cs typeface="Courier New" panose="02070309020205020404" pitchFamily="49" charset="0"/>
              </a:rPr>
              <a:t>0x180A96e8</a:t>
            </a:r>
          </a:p>
        </p:txBody>
      </p:sp>
      <p:sp>
        <p:nvSpPr>
          <p:cNvPr id="15" name="Text Box 9"/>
          <p:cNvSpPr txBox="1">
            <a:spLocks noChangeArrowheads="1"/>
          </p:cNvSpPr>
          <p:nvPr/>
        </p:nvSpPr>
        <p:spPr bwMode="auto">
          <a:xfrm>
            <a:off x="841026" y="4939994"/>
            <a:ext cx="1804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a:latin typeface="Courier New" panose="02070309020205020404" pitchFamily="49" charset="0"/>
              </a:rPr>
              <a:t>0x180A96f0</a:t>
            </a:r>
            <a:endParaRPr lang="en-US" sz="2000" dirty="0"/>
          </a:p>
        </p:txBody>
      </p:sp>
      <p:graphicFrame>
        <p:nvGraphicFramePr>
          <p:cNvPr id="17" name="Table 16"/>
          <p:cNvGraphicFramePr>
            <a:graphicFrameLocks noGrp="1"/>
          </p:cNvGraphicFramePr>
          <p:nvPr>
            <p:extLst>
              <p:ext uri="{D42A27DB-BD31-4B8C-83A1-F6EECF244321}">
                <p14:modId xmlns:p14="http://schemas.microsoft.com/office/powerpoint/2010/main" val="3693253513"/>
              </p:ext>
            </p:extLst>
          </p:nvPr>
        </p:nvGraphicFramePr>
        <p:xfrm>
          <a:off x="6358597" y="2260287"/>
          <a:ext cx="2560320" cy="4267200"/>
        </p:xfrm>
        <a:graphic>
          <a:graphicData uri="http://schemas.openxmlformats.org/drawingml/2006/table">
            <a:tbl>
              <a:tblPr firstRow="1" bandRow="1">
                <a:tableStyleId>{7E9639D4-E3E2-4D34-9284-5A2195B3D0D7}</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tblGrid>
              <a:tr h="274320">
                <a:tc>
                  <a:txBody>
                    <a:bodyPr/>
                    <a:lstStyle/>
                    <a:p>
                      <a:pPr algn="ctr"/>
                      <a:r>
                        <a:rPr lang="en-US" sz="1400" dirty="0"/>
                        <a:t>address</a:t>
                      </a:r>
                    </a:p>
                  </a:txBody>
                  <a:tcPr anchor="ctr"/>
                </a:tc>
                <a:tc>
                  <a:txBody>
                    <a:bodyPr/>
                    <a:lstStyle/>
                    <a:p>
                      <a:pPr algn="ctr"/>
                      <a:r>
                        <a:rPr lang="en-US" sz="1400" dirty="0"/>
                        <a:t>content</a:t>
                      </a:r>
                    </a:p>
                  </a:txBody>
                  <a:tcPr/>
                </a:tc>
                <a:extLst>
                  <a:ext uri="{0D108BD9-81ED-4DB2-BD59-A6C34878D82A}">
                    <a16:rowId xmlns:a16="http://schemas.microsoft.com/office/drawing/2014/main" val="10000"/>
                  </a:ext>
                </a:extLst>
              </a:tr>
              <a:tr h="274320">
                <a:tc>
                  <a:txBody>
                    <a:bodyPr/>
                    <a:lstStyle/>
                    <a:p>
                      <a:pPr algn="ctr"/>
                      <a:r>
                        <a:rPr lang="en-US" sz="1400" dirty="0">
                          <a:latin typeface="Courier New" panose="02070309020205020404" pitchFamily="49" charset="0"/>
                          <a:cs typeface="Courier New" panose="02070309020205020404" pitchFamily="49" charset="0"/>
                        </a:rPr>
                        <a:t>0x00000000</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bg1">
                        <a:lumMod val="50000"/>
                      </a:schemeClr>
                    </a:solidFill>
                  </a:tcPr>
                </a:tc>
                <a:extLst>
                  <a:ext uri="{0D108BD9-81ED-4DB2-BD59-A6C34878D82A}">
                    <a16:rowId xmlns:a16="http://schemas.microsoft.com/office/drawing/2014/main" val="10001"/>
                  </a:ext>
                </a:extLst>
              </a:tr>
              <a:tr h="274320">
                <a:tc>
                  <a:txBody>
                    <a:bodyPr/>
                    <a:lstStyle/>
                    <a:p>
                      <a:pPr algn="ctr"/>
                      <a:r>
                        <a:rPr lang="en-US" sz="1400" dirty="0">
                          <a:latin typeface="Courier New" panose="02070309020205020404" pitchFamily="49" charset="0"/>
                          <a:cs typeface="Courier New" panose="02070309020205020404" pitchFamily="49" charset="0"/>
                        </a:rPr>
                        <a:t>0x00000001</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2"/>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3"/>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4"/>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5"/>
                  </a:ext>
                </a:extLst>
              </a:tr>
              <a:tr h="274320">
                <a:tc>
                  <a:txBody>
                    <a:bodyPr/>
                    <a:lstStyle/>
                    <a:p>
                      <a:pPr algn="ctr"/>
                      <a:r>
                        <a:rPr lang="en-US" sz="1400" dirty="0">
                          <a:latin typeface="Courier New" panose="02070309020205020404" pitchFamily="49" charset="0"/>
                          <a:cs typeface="Courier New" panose="02070309020205020404" pitchFamily="49" charset="0"/>
                        </a:rPr>
                        <a:t>0x180A96e8</a:t>
                      </a:r>
                    </a:p>
                  </a:txBody>
                  <a:tcPr anchor="ctr">
                    <a:solidFill>
                      <a:schemeClr val="accent3">
                        <a:lumMod val="40000"/>
                        <a:lumOff val="60000"/>
                      </a:schemeClr>
                    </a:solidFill>
                  </a:tcPr>
                </a:tc>
                <a:tc>
                  <a:txBody>
                    <a:bodyPr/>
                    <a:lstStyle/>
                    <a:p>
                      <a:pPr algn="ctr"/>
                      <a:r>
                        <a:rPr lang="en-US" sz="1400" dirty="0">
                          <a:latin typeface="Courier New" panose="02070309020205020404" pitchFamily="49" charset="0"/>
                          <a:cs typeface="Courier New" panose="02070309020205020404" pitchFamily="49" charset="0"/>
                        </a:rPr>
                        <a:t>65</a:t>
                      </a:r>
                    </a:p>
                  </a:txBody>
                  <a:tcPr>
                    <a:solidFill>
                      <a:schemeClr val="accent3">
                        <a:lumMod val="40000"/>
                        <a:lumOff val="60000"/>
                      </a:schemeClr>
                    </a:solidFill>
                  </a:tcPr>
                </a:tc>
                <a:extLst>
                  <a:ext uri="{0D108BD9-81ED-4DB2-BD59-A6C34878D82A}">
                    <a16:rowId xmlns:a16="http://schemas.microsoft.com/office/drawing/2014/main" val="10006"/>
                  </a:ext>
                </a:extLst>
              </a:tr>
              <a:tr h="274320">
                <a:tc>
                  <a:txBody>
                    <a:bodyPr/>
                    <a:lstStyle/>
                    <a:p>
                      <a:pPr algn="ctr"/>
                      <a:r>
                        <a:rPr lang="en-US" sz="1400" dirty="0">
                          <a:latin typeface="Courier New" panose="02070309020205020404" pitchFamily="49" charset="0"/>
                          <a:cs typeface="Courier New" panose="02070309020205020404" pitchFamily="49" charset="0"/>
                        </a:rPr>
                        <a:t>0x180A96e9</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7"/>
                  </a:ext>
                </a:extLst>
              </a:tr>
              <a:tr h="274320">
                <a:tc>
                  <a:txBody>
                    <a:bodyPr/>
                    <a:lstStyle/>
                    <a:p>
                      <a:pPr algn="ctr"/>
                      <a:r>
                        <a:rPr lang="en-US" sz="1400" dirty="0">
                          <a:latin typeface="Courier New" panose="02070309020205020404" pitchFamily="49" charset="0"/>
                          <a:cs typeface="Courier New" panose="02070309020205020404" pitchFamily="49" charset="0"/>
                        </a:rPr>
                        <a:t>0x180A96f0</a:t>
                      </a:r>
                    </a:p>
                  </a:txBody>
                  <a:tcPr anchor="ctr">
                    <a:solidFill>
                      <a:schemeClr val="accent3">
                        <a:lumMod val="40000"/>
                        <a:lumOff val="60000"/>
                      </a:schemeClr>
                    </a:solidFill>
                  </a:tcPr>
                </a:tc>
                <a:tc rowSpan="4">
                  <a:txBody>
                    <a:bodyPr/>
                    <a:lstStyle/>
                    <a:p>
                      <a:pPr algn="ctr"/>
                      <a:r>
                        <a:rPr lang="en-US" sz="1400" dirty="0">
                          <a:latin typeface="Courier New" panose="02070309020205020404" pitchFamily="49" charset="0"/>
                          <a:cs typeface="Courier New" panose="02070309020205020404" pitchFamily="49" charset="0"/>
                        </a:rPr>
                        <a:t>0x180A96e8</a:t>
                      </a:r>
                    </a:p>
                  </a:txBody>
                  <a:tcPr anchor="ctr">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8"/>
                  </a:ext>
                </a:extLst>
              </a:tr>
              <a:tr h="274320">
                <a:tc>
                  <a:txBody>
                    <a:bodyPr/>
                    <a:lstStyle/>
                    <a:p>
                      <a:pPr algn="ctr"/>
                      <a:r>
                        <a:rPr lang="en-US" sz="1400" dirty="0">
                          <a:latin typeface="Courier New" panose="02070309020205020404" pitchFamily="49" charset="0"/>
                          <a:cs typeface="Courier New" panose="02070309020205020404" pitchFamily="49" charset="0"/>
                        </a:rPr>
                        <a:t>0x180A96f1</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09"/>
                  </a:ext>
                </a:extLst>
              </a:tr>
              <a:tr h="274320">
                <a:tc>
                  <a:txBody>
                    <a:bodyPr/>
                    <a:lstStyle/>
                    <a:p>
                      <a:pPr algn="ctr"/>
                      <a:r>
                        <a:rPr lang="en-US" sz="1400" dirty="0">
                          <a:latin typeface="Courier New" panose="02070309020205020404" pitchFamily="49" charset="0"/>
                          <a:cs typeface="Courier New" panose="02070309020205020404" pitchFamily="49" charset="0"/>
                        </a:rPr>
                        <a:t>0x180A96f2</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10"/>
                  </a:ext>
                </a:extLst>
              </a:tr>
              <a:tr h="274320">
                <a:tc>
                  <a:txBody>
                    <a:bodyPr/>
                    <a:lstStyle/>
                    <a:p>
                      <a:pPr algn="ctr"/>
                      <a:r>
                        <a:rPr lang="en-US" sz="1400" dirty="0">
                          <a:latin typeface="Courier New" panose="02070309020205020404" pitchFamily="49" charset="0"/>
                          <a:cs typeface="Courier New" panose="02070309020205020404" pitchFamily="49" charset="0"/>
                        </a:rPr>
                        <a:t>0x180A96f3</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11"/>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solidFill>
                      <a:schemeClr val="accent6"/>
                    </a:solidFill>
                  </a:tcPr>
                </a:tc>
                <a:extLst>
                  <a:ext uri="{0D108BD9-81ED-4DB2-BD59-A6C34878D82A}">
                    <a16:rowId xmlns:a16="http://schemas.microsoft.com/office/drawing/2014/main" val="10012"/>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13"/>
                  </a:ext>
                </a:extLst>
              </a:tr>
            </a:tbl>
          </a:graphicData>
        </a:graphic>
      </p:graphicFrame>
      <p:sp>
        <p:nvSpPr>
          <p:cNvPr id="18" name="Text Box 5"/>
          <p:cNvSpPr txBox="1">
            <a:spLocks noChangeArrowheads="1"/>
          </p:cNvSpPr>
          <p:nvPr/>
        </p:nvSpPr>
        <p:spPr bwMode="auto">
          <a:xfrm>
            <a:off x="5427861" y="4049326"/>
            <a:ext cx="932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sz="1600" dirty="0">
                <a:latin typeface="Courier New" panose="02070309020205020404" pitchFamily="49" charset="0"/>
                <a:cs typeface="Courier New" panose="02070309020205020404" pitchFamily="49" charset="0"/>
              </a:rPr>
              <a:t>letter</a:t>
            </a:r>
          </a:p>
        </p:txBody>
      </p:sp>
      <p:sp>
        <p:nvSpPr>
          <p:cNvPr id="19" name="Text Box 5"/>
          <p:cNvSpPr txBox="1">
            <a:spLocks noChangeArrowheads="1"/>
          </p:cNvSpPr>
          <p:nvPr/>
        </p:nvSpPr>
        <p:spPr bwMode="auto">
          <a:xfrm>
            <a:off x="5439584" y="4665961"/>
            <a:ext cx="8425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sz="1600" dirty="0" err="1">
                <a:latin typeface="Courier New" panose="02070309020205020404" pitchFamily="49" charset="0"/>
                <a:cs typeface="Courier New" panose="02070309020205020404" pitchFamily="49" charset="0"/>
              </a:rPr>
              <a:t>ptr</a:t>
            </a:r>
            <a:endParaRPr lang="en-US" sz="1600"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12840" y="0"/>
              <a:ext cx="8072640" cy="5295600"/>
            </p14:xfrm>
          </p:contentPart>
        </mc:Choice>
        <mc:Fallback xmlns="">
          <p:pic>
            <p:nvPicPr>
              <p:cNvPr id="2" name="Ink 1"/>
              <p:cNvPicPr/>
              <p:nvPr/>
            </p:nvPicPr>
            <p:blipFill>
              <a:blip r:embed="rId3"/>
              <a:stretch>
                <a:fillRect/>
              </a:stretch>
            </p:blipFill>
            <p:spPr>
              <a:xfrm>
                <a:off x="303480" y="-9360"/>
                <a:ext cx="8091360" cy="5314320"/>
              </a:xfrm>
              <a:prstGeom prst="rect">
                <a:avLst/>
              </a:prstGeom>
            </p:spPr>
          </p:pic>
        </mc:Fallback>
      </mc:AlternateContent>
    </p:spTree>
    <p:extLst>
      <p:ext uri="{BB962C8B-B14F-4D97-AF65-F5344CB8AC3E}">
        <p14:creationId xmlns:p14="http://schemas.microsoft.com/office/powerpoint/2010/main" val="144273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dirty="0"/>
              <a:t>Pointers</a:t>
            </a:r>
          </a:p>
        </p:txBody>
      </p:sp>
      <p:sp>
        <p:nvSpPr>
          <p:cNvPr id="12291" name="Rectangle 3"/>
          <p:cNvSpPr>
            <a:spLocks noGrp="1" noChangeArrowheads="1"/>
          </p:cNvSpPr>
          <p:nvPr>
            <p:ph idx="1"/>
          </p:nvPr>
        </p:nvSpPr>
        <p:spPr/>
        <p:txBody>
          <a:bodyPr/>
          <a:lstStyle/>
          <a:p>
            <a:pPr eaLnBrk="1" hangingPunct="1"/>
            <a:r>
              <a:rPr lang="en-US" sz="2000" dirty="0"/>
              <a:t>A pointer is a variable that contains the address of another variable</a:t>
            </a:r>
          </a:p>
          <a:p>
            <a:pPr eaLnBrk="1" hangingPunct="1"/>
            <a:r>
              <a:rPr lang="en-US" sz="2000" dirty="0"/>
              <a:t>We say that a pointer points/references another variable</a:t>
            </a:r>
            <a:endParaRPr lang="en-US" sz="1600" dirty="0"/>
          </a:p>
          <a:p>
            <a:pPr eaLnBrk="1" hangingPunct="1"/>
            <a:endParaRPr lang="en-US" sz="2000" dirty="0"/>
          </a:p>
        </p:txBody>
      </p:sp>
      <p:grpSp>
        <p:nvGrpSpPr>
          <p:cNvPr id="12293" name="Group 11"/>
          <p:cNvGrpSpPr>
            <a:grpSpLocks/>
          </p:cNvGrpSpPr>
          <p:nvPr/>
        </p:nvGrpSpPr>
        <p:grpSpPr bwMode="auto">
          <a:xfrm>
            <a:off x="898714" y="4104140"/>
            <a:ext cx="4529139" cy="1916113"/>
            <a:chOff x="717" y="3216"/>
            <a:chExt cx="2853" cy="1207"/>
          </a:xfrm>
        </p:grpSpPr>
        <p:grpSp>
          <p:nvGrpSpPr>
            <p:cNvPr id="12294" name="Group 10"/>
            <p:cNvGrpSpPr>
              <a:grpSpLocks/>
            </p:cNvGrpSpPr>
            <p:nvPr/>
          </p:nvGrpSpPr>
          <p:grpSpPr bwMode="auto">
            <a:xfrm>
              <a:off x="717" y="3216"/>
              <a:ext cx="2853" cy="1207"/>
              <a:chOff x="717" y="3216"/>
              <a:chExt cx="2853" cy="1207"/>
            </a:xfrm>
          </p:grpSpPr>
          <p:sp>
            <p:nvSpPr>
              <p:cNvPr id="12296" name="Text Box 5"/>
              <p:cNvSpPr txBox="1">
                <a:spLocks noChangeArrowheads="1"/>
              </p:cNvSpPr>
              <p:nvPr/>
            </p:nvSpPr>
            <p:spPr bwMode="auto">
              <a:xfrm>
                <a:off x="2419" y="3264"/>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a:latin typeface="Courier New" panose="02070309020205020404" pitchFamily="49" charset="0"/>
                    <a:cs typeface="Courier New" panose="02070309020205020404" pitchFamily="49" charset="0"/>
                  </a:rPr>
                  <a:t>letter</a:t>
                </a:r>
              </a:p>
            </p:txBody>
          </p:sp>
          <p:sp>
            <p:nvSpPr>
              <p:cNvPr id="12297" name="Text Box 6"/>
              <p:cNvSpPr txBox="1">
                <a:spLocks noChangeArrowheads="1"/>
              </p:cNvSpPr>
              <p:nvPr/>
            </p:nvSpPr>
            <p:spPr bwMode="auto">
              <a:xfrm>
                <a:off x="2483" y="3501"/>
                <a:ext cx="43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2000" b="1" dirty="0">
                    <a:latin typeface="Courier New" panose="02070309020205020404" pitchFamily="49" charset="0"/>
                    <a:cs typeface="Courier New" panose="02070309020205020404" pitchFamily="49" charset="0"/>
                  </a:rPr>
                  <a:t>65</a:t>
                </a:r>
              </a:p>
            </p:txBody>
          </p:sp>
          <p:sp>
            <p:nvSpPr>
              <p:cNvPr id="12298" name="Text Box 7"/>
              <p:cNvSpPr txBox="1">
                <a:spLocks noChangeArrowheads="1"/>
              </p:cNvSpPr>
              <p:nvPr/>
            </p:nvSpPr>
            <p:spPr bwMode="auto">
              <a:xfrm>
                <a:off x="1075" y="3977"/>
                <a:ext cx="249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The variable </a:t>
                </a:r>
                <a:r>
                  <a:rPr lang="en-US" sz="2000" b="1" dirty="0" err="1">
                    <a:latin typeface="Courier New" panose="02070309020205020404" pitchFamily="49" charset="0"/>
                    <a:cs typeface="Courier New" panose="02070309020205020404" pitchFamily="49" charset="0"/>
                  </a:rPr>
                  <a:t>ptr</a:t>
                </a:r>
                <a:r>
                  <a:rPr lang="en-US" sz="2000" b="1" dirty="0"/>
                  <a:t> </a:t>
                </a:r>
                <a:r>
                  <a:rPr lang="en-US" sz="2000" dirty="0"/>
                  <a:t>contains the address of </a:t>
                </a:r>
                <a:r>
                  <a:rPr lang="en-US" sz="2000" b="1" dirty="0">
                    <a:latin typeface="Courier New" panose="02070309020205020404" pitchFamily="49" charset="0"/>
                    <a:cs typeface="Courier New" panose="02070309020205020404" pitchFamily="49" charset="0"/>
                  </a:rPr>
                  <a:t>letter</a:t>
                </a:r>
                <a:endParaRPr lang="en-US" sz="2000" b="1" dirty="0"/>
              </a:p>
            </p:txBody>
          </p:sp>
          <p:sp>
            <p:nvSpPr>
              <p:cNvPr id="12299" name="Rectangle 8"/>
              <p:cNvSpPr>
                <a:spLocks noChangeArrowheads="1"/>
              </p:cNvSpPr>
              <p:nvPr/>
            </p:nvSpPr>
            <p:spPr bwMode="auto">
              <a:xfrm>
                <a:off x="717" y="3216"/>
                <a:ext cx="2722"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pSp>
        <p:sp>
          <p:nvSpPr>
            <p:cNvPr id="12295" name="Text Box 9"/>
            <p:cNvSpPr txBox="1">
              <a:spLocks noChangeArrowheads="1"/>
            </p:cNvSpPr>
            <p:nvPr/>
          </p:nvSpPr>
          <p:spPr bwMode="auto">
            <a:xfrm>
              <a:off x="2419" y="3744"/>
              <a:ext cx="11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a:latin typeface="Courier New" panose="02070309020205020404" pitchFamily="49" charset="0"/>
                </a:rPr>
                <a:t>0x180A96e8</a:t>
              </a:r>
              <a:endParaRPr lang="en-US" sz="2000" dirty="0"/>
            </a:p>
          </p:txBody>
        </p:sp>
      </p:grpSp>
      <p:sp>
        <p:nvSpPr>
          <p:cNvPr id="13" name="Text Box 5"/>
          <p:cNvSpPr txBox="1">
            <a:spLocks noChangeArrowheads="1"/>
          </p:cNvSpPr>
          <p:nvPr/>
        </p:nvSpPr>
        <p:spPr bwMode="auto">
          <a:xfrm>
            <a:off x="898714" y="4178784"/>
            <a:ext cx="13840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err="1">
                <a:latin typeface="Courier New" panose="02070309020205020404" pitchFamily="49" charset="0"/>
                <a:cs typeface="Courier New" panose="02070309020205020404" pitchFamily="49" charset="0"/>
              </a:rPr>
              <a:t>ptr</a:t>
            </a:r>
            <a:endParaRPr lang="en-US" sz="2000" dirty="0">
              <a:latin typeface="Courier New" panose="02070309020205020404" pitchFamily="49" charset="0"/>
              <a:cs typeface="Courier New" panose="02070309020205020404" pitchFamily="49" charset="0"/>
            </a:endParaRPr>
          </a:p>
        </p:txBody>
      </p:sp>
      <p:sp>
        <p:nvSpPr>
          <p:cNvPr id="14" name="Text Box 6"/>
          <p:cNvSpPr txBox="1">
            <a:spLocks noChangeArrowheads="1"/>
          </p:cNvSpPr>
          <p:nvPr/>
        </p:nvSpPr>
        <p:spPr bwMode="auto">
          <a:xfrm>
            <a:off x="964151" y="4558895"/>
            <a:ext cx="180463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2000" b="1" dirty="0">
                <a:latin typeface="Courier New" panose="02070309020205020404" pitchFamily="49" charset="0"/>
                <a:cs typeface="Courier New" panose="02070309020205020404" pitchFamily="49" charset="0"/>
              </a:rPr>
              <a:t>0x180A96e8</a:t>
            </a:r>
          </a:p>
        </p:txBody>
      </p:sp>
      <p:sp>
        <p:nvSpPr>
          <p:cNvPr id="15" name="Text Box 9"/>
          <p:cNvSpPr txBox="1">
            <a:spLocks noChangeArrowheads="1"/>
          </p:cNvSpPr>
          <p:nvPr/>
        </p:nvSpPr>
        <p:spPr bwMode="auto">
          <a:xfrm>
            <a:off x="841026" y="4939994"/>
            <a:ext cx="1804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2000" dirty="0">
                <a:latin typeface="Courier New" panose="02070309020205020404" pitchFamily="49" charset="0"/>
              </a:rPr>
              <a:t>0x180A96f0</a:t>
            </a:r>
            <a:endParaRPr lang="en-US" sz="2000" dirty="0"/>
          </a:p>
        </p:txBody>
      </p:sp>
      <p:cxnSp>
        <p:nvCxnSpPr>
          <p:cNvPr id="4" name="Straight Arrow Connector 3"/>
          <p:cNvCxnSpPr>
            <a:stCxn id="14" idx="3"/>
            <a:endCxn id="12297" idx="1"/>
          </p:cNvCxnSpPr>
          <p:nvPr/>
        </p:nvCxnSpPr>
        <p:spPr>
          <a:xfrm>
            <a:off x="2768790" y="4758950"/>
            <a:ext cx="933450" cy="828"/>
          </a:xfrm>
          <a:prstGeom prst="straightConnector1">
            <a:avLst/>
          </a:prstGeom>
          <a:ln w="222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5"/>
          <p:cNvSpPr txBox="1">
            <a:spLocks noChangeArrowheads="1"/>
          </p:cNvSpPr>
          <p:nvPr/>
        </p:nvSpPr>
        <p:spPr bwMode="auto">
          <a:xfrm>
            <a:off x="5427861" y="4049326"/>
            <a:ext cx="932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sz="1600" dirty="0">
                <a:latin typeface="Courier New" panose="02070309020205020404" pitchFamily="49" charset="0"/>
                <a:cs typeface="Courier New" panose="02070309020205020404" pitchFamily="49" charset="0"/>
              </a:rPr>
              <a:t>letter</a:t>
            </a:r>
          </a:p>
        </p:txBody>
      </p:sp>
      <p:sp>
        <p:nvSpPr>
          <p:cNvPr id="21" name="Text Box 5"/>
          <p:cNvSpPr txBox="1">
            <a:spLocks noChangeArrowheads="1"/>
          </p:cNvSpPr>
          <p:nvPr/>
        </p:nvSpPr>
        <p:spPr bwMode="auto">
          <a:xfrm>
            <a:off x="5439584" y="4665961"/>
            <a:ext cx="8425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spcBef>
                <a:spcPct val="50000"/>
              </a:spcBef>
            </a:pPr>
            <a:r>
              <a:rPr lang="en-US" sz="1600" dirty="0" err="1">
                <a:latin typeface="Courier New" panose="02070309020205020404" pitchFamily="49" charset="0"/>
                <a:cs typeface="Courier New" panose="02070309020205020404" pitchFamily="49" charset="0"/>
              </a:rPr>
              <a:t>ptr</a:t>
            </a:r>
            <a:endParaRPr lang="en-US" sz="1600" dirty="0">
              <a:latin typeface="Courier New" panose="02070309020205020404" pitchFamily="49" charset="0"/>
              <a:cs typeface="Courier New" panose="02070309020205020404" pitchFamily="49"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745711632"/>
              </p:ext>
            </p:extLst>
          </p:nvPr>
        </p:nvGraphicFramePr>
        <p:xfrm>
          <a:off x="6358597" y="2260287"/>
          <a:ext cx="2560320" cy="4267200"/>
        </p:xfrm>
        <a:graphic>
          <a:graphicData uri="http://schemas.openxmlformats.org/drawingml/2006/table">
            <a:tbl>
              <a:tblPr firstRow="1" bandRow="1">
                <a:tableStyleId>{7E9639D4-E3E2-4D34-9284-5A2195B3D0D7}</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tblGrid>
              <a:tr h="274320">
                <a:tc>
                  <a:txBody>
                    <a:bodyPr/>
                    <a:lstStyle/>
                    <a:p>
                      <a:pPr algn="ctr"/>
                      <a:r>
                        <a:rPr lang="en-US" sz="1400" dirty="0"/>
                        <a:t>address</a:t>
                      </a:r>
                    </a:p>
                  </a:txBody>
                  <a:tcPr anchor="ctr"/>
                </a:tc>
                <a:tc>
                  <a:txBody>
                    <a:bodyPr/>
                    <a:lstStyle/>
                    <a:p>
                      <a:pPr algn="ctr"/>
                      <a:r>
                        <a:rPr lang="en-US" sz="1400" dirty="0"/>
                        <a:t>content</a:t>
                      </a:r>
                    </a:p>
                  </a:txBody>
                  <a:tcPr/>
                </a:tc>
                <a:extLst>
                  <a:ext uri="{0D108BD9-81ED-4DB2-BD59-A6C34878D82A}">
                    <a16:rowId xmlns:a16="http://schemas.microsoft.com/office/drawing/2014/main" val="10000"/>
                  </a:ext>
                </a:extLst>
              </a:tr>
              <a:tr h="274320">
                <a:tc>
                  <a:txBody>
                    <a:bodyPr/>
                    <a:lstStyle/>
                    <a:p>
                      <a:pPr algn="ctr"/>
                      <a:r>
                        <a:rPr lang="en-US" sz="1400" dirty="0">
                          <a:latin typeface="Courier New" panose="02070309020205020404" pitchFamily="49" charset="0"/>
                          <a:cs typeface="Courier New" panose="02070309020205020404" pitchFamily="49" charset="0"/>
                        </a:rPr>
                        <a:t>0x00000000</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bg1">
                        <a:lumMod val="50000"/>
                      </a:schemeClr>
                    </a:solidFill>
                  </a:tcPr>
                </a:tc>
                <a:extLst>
                  <a:ext uri="{0D108BD9-81ED-4DB2-BD59-A6C34878D82A}">
                    <a16:rowId xmlns:a16="http://schemas.microsoft.com/office/drawing/2014/main" val="10001"/>
                  </a:ext>
                </a:extLst>
              </a:tr>
              <a:tr h="274320">
                <a:tc>
                  <a:txBody>
                    <a:bodyPr/>
                    <a:lstStyle/>
                    <a:p>
                      <a:pPr algn="ctr"/>
                      <a:r>
                        <a:rPr lang="en-US" sz="1400" dirty="0">
                          <a:latin typeface="Courier New" panose="02070309020205020404" pitchFamily="49" charset="0"/>
                          <a:cs typeface="Courier New" panose="02070309020205020404" pitchFamily="49" charset="0"/>
                        </a:rPr>
                        <a:t>0x00000001</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2"/>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3"/>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4"/>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5"/>
                  </a:ext>
                </a:extLst>
              </a:tr>
              <a:tr h="274320">
                <a:tc>
                  <a:txBody>
                    <a:bodyPr/>
                    <a:lstStyle/>
                    <a:p>
                      <a:pPr algn="ctr"/>
                      <a:r>
                        <a:rPr lang="en-US" sz="1400" dirty="0">
                          <a:latin typeface="Courier New" panose="02070309020205020404" pitchFamily="49" charset="0"/>
                          <a:cs typeface="Courier New" panose="02070309020205020404" pitchFamily="49" charset="0"/>
                        </a:rPr>
                        <a:t>0x180A96e8</a:t>
                      </a:r>
                    </a:p>
                  </a:txBody>
                  <a:tcPr anchor="ctr">
                    <a:solidFill>
                      <a:schemeClr val="accent3">
                        <a:lumMod val="40000"/>
                        <a:lumOff val="60000"/>
                      </a:schemeClr>
                    </a:solidFill>
                  </a:tcPr>
                </a:tc>
                <a:tc>
                  <a:txBody>
                    <a:bodyPr/>
                    <a:lstStyle/>
                    <a:p>
                      <a:pPr algn="ctr"/>
                      <a:r>
                        <a:rPr lang="en-US" sz="1400" dirty="0">
                          <a:latin typeface="Courier New" panose="02070309020205020404" pitchFamily="49" charset="0"/>
                          <a:cs typeface="Courier New" panose="02070309020205020404" pitchFamily="49" charset="0"/>
                        </a:rPr>
                        <a:t>65</a:t>
                      </a:r>
                    </a:p>
                  </a:txBody>
                  <a:tcPr>
                    <a:solidFill>
                      <a:schemeClr val="accent3">
                        <a:lumMod val="40000"/>
                        <a:lumOff val="60000"/>
                      </a:schemeClr>
                    </a:solidFill>
                  </a:tcPr>
                </a:tc>
                <a:extLst>
                  <a:ext uri="{0D108BD9-81ED-4DB2-BD59-A6C34878D82A}">
                    <a16:rowId xmlns:a16="http://schemas.microsoft.com/office/drawing/2014/main" val="10006"/>
                  </a:ext>
                </a:extLst>
              </a:tr>
              <a:tr h="274320">
                <a:tc>
                  <a:txBody>
                    <a:bodyPr/>
                    <a:lstStyle/>
                    <a:p>
                      <a:pPr algn="ctr"/>
                      <a:r>
                        <a:rPr lang="en-US" sz="1400" dirty="0">
                          <a:latin typeface="Courier New" panose="02070309020205020404" pitchFamily="49" charset="0"/>
                          <a:cs typeface="Courier New" panose="02070309020205020404" pitchFamily="49" charset="0"/>
                        </a:rPr>
                        <a:t>0x180A96e9</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07"/>
                  </a:ext>
                </a:extLst>
              </a:tr>
              <a:tr h="274320">
                <a:tc>
                  <a:txBody>
                    <a:bodyPr/>
                    <a:lstStyle/>
                    <a:p>
                      <a:pPr algn="ctr"/>
                      <a:r>
                        <a:rPr lang="en-US" sz="1400" dirty="0">
                          <a:latin typeface="Courier New" panose="02070309020205020404" pitchFamily="49" charset="0"/>
                          <a:cs typeface="Courier New" panose="02070309020205020404" pitchFamily="49" charset="0"/>
                        </a:rPr>
                        <a:t>0x180A96f0</a:t>
                      </a:r>
                    </a:p>
                  </a:txBody>
                  <a:tcPr anchor="ctr">
                    <a:solidFill>
                      <a:schemeClr val="accent3">
                        <a:lumMod val="40000"/>
                        <a:lumOff val="60000"/>
                      </a:schemeClr>
                    </a:solidFill>
                  </a:tcPr>
                </a:tc>
                <a:tc rowSpan="4">
                  <a:txBody>
                    <a:bodyPr/>
                    <a:lstStyle/>
                    <a:p>
                      <a:pPr algn="ctr"/>
                      <a:r>
                        <a:rPr lang="en-US" sz="1400" dirty="0">
                          <a:latin typeface="Courier New" panose="02070309020205020404" pitchFamily="49" charset="0"/>
                          <a:cs typeface="Courier New" panose="02070309020205020404" pitchFamily="49" charset="0"/>
                        </a:rPr>
                        <a:t>0x180A96e8</a:t>
                      </a:r>
                    </a:p>
                  </a:txBody>
                  <a:tcPr anchor="ctr">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8"/>
                  </a:ext>
                </a:extLst>
              </a:tr>
              <a:tr h="274320">
                <a:tc>
                  <a:txBody>
                    <a:bodyPr/>
                    <a:lstStyle/>
                    <a:p>
                      <a:pPr algn="ctr"/>
                      <a:r>
                        <a:rPr lang="en-US" sz="1400" dirty="0">
                          <a:latin typeface="Courier New" panose="02070309020205020404" pitchFamily="49" charset="0"/>
                          <a:cs typeface="Courier New" panose="02070309020205020404" pitchFamily="49" charset="0"/>
                        </a:rPr>
                        <a:t>0x180A96f1</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09"/>
                  </a:ext>
                </a:extLst>
              </a:tr>
              <a:tr h="274320">
                <a:tc>
                  <a:txBody>
                    <a:bodyPr/>
                    <a:lstStyle/>
                    <a:p>
                      <a:pPr algn="ctr"/>
                      <a:r>
                        <a:rPr lang="en-US" sz="1400" dirty="0">
                          <a:latin typeface="Courier New" panose="02070309020205020404" pitchFamily="49" charset="0"/>
                          <a:cs typeface="Courier New" panose="02070309020205020404" pitchFamily="49" charset="0"/>
                        </a:rPr>
                        <a:t>0x180A96f2</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10"/>
                  </a:ext>
                </a:extLst>
              </a:tr>
              <a:tr h="274320">
                <a:tc>
                  <a:txBody>
                    <a:bodyPr/>
                    <a:lstStyle/>
                    <a:p>
                      <a:pPr algn="ctr"/>
                      <a:r>
                        <a:rPr lang="en-US" sz="1400" dirty="0">
                          <a:latin typeface="Courier New" panose="02070309020205020404" pitchFamily="49" charset="0"/>
                          <a:cs typeface="Courier New" panose="02070309020205020404" pitchFamily="49" charset="0"/>
                        </a:rPr>
                        <a:t>0x180A96f3</a:t>
                      </a:r>
                    </a:p>
                  </a:txBody>
                  <a:tcPr anchor="ctr">
                    <a:solidFill>
                      <a:schemeClr val="accent3">
                        <a:lumMod val="40000"/>
                        <a:lumOff val="60000"/>
                      </a:schemeClr>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a:solidFill>
                      <a:srgbClr val="00B0F0"/>
                    </a:solidFill>
                  </a:tcPr>
                </a:tc>
                <a:extLst>
                  <a:ext uri="{0D108BD9-81ED-4DB2-BD59-A6C34878D82A}">
                    <a16:rowId xmlns:a16="http://schemas.microsoft.com/office/drawing/2014/main" val="10011"/>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solidFill>
                      <a:schemeClr val="accent6"/>
                    </a:solidFill>
                  </a:tcPr>
                </a:tc>
                <a:extLst>
                  <a:ext uri="{0D108BD9-81ED-4DB2-BD59-A6C34878D82A}">
                    <a16:rowId xmlns:a16="http://schemas.microsoft.com/office/drawing/2014/main" val="10012"/>
                  </a:ext>
                </a:extLst>
              </a:tr>
              <a:tr h="274320">
                <a:tc>
                  <a:txBody>
                    <a:bodyPr/>
                    <a:lstStyle/>
                    <a:p>
                      <a:pPr algn="ctr"/>
                      <a:r>
                        <a:rPr lang="en-US" sz="1400" dirty="0">
                          <a:latin typeface="Courier New" panose="02070309020205020404" pitchFamily="49" charset="0"/>
                          <a:cs typeface="Courier New" panose="02070309020205020404" pitchFamily="49" charset="0"/>
                        </a:rPr>
                        <a:t>.</a:t>
                      </a:r>
                    </a:p>
                  </a:txBody>
                  <a:tcPr anchor="ctr">
                    <a:solidFill>
                      <a:schemeClr val="accent4"/>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a:solidFill>
                      <a:schemeClr val="accent6"/>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743463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1234</TotalTime>
  <Words>1744</Words>
  <Application>Microsoft Office PowerPoint</Application>
  <PresentationFormat>On-screen Show (4:3)</PresentationFormat>
  <Paragraphs>451</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Britannic Bold</vt:lpstr>
      <vt:lpstr>Calibri</vt:lpstr>
      <vt:lpstr>Calibri Light</vt:lpstr>
      <vt:lpstr>Courier New</vt:lpstr>
      <vt:lpstr>Impact</vt:lpstr>
      <vt:lpstr>Times New Roman</vt:lpstr>
      <vt:lpstr>Wingdings</vt:lpstr>
      <vt:lpstr>Office Theme</vt:lpstr>
      <vt:lpstr> Pointers</vt:lpstr>
      <vt:lpstr>PowerPoint Presentation</vt:lpstr>
      <vt:lpstr>PowerPoint Presentation</vt:lpstr>
      <vt:lpstr>PowerPoint Presentation</vt:lpstr>
      <vt:lpstr>PowerPoint Presentation</vt:lpstr>
      <vt:lpstr>What is a Pointer?</vt:lpstr>
      <vt:lpstr>Variable Declaration </vt:lpstr>
      <vt:lpstr>Pointers</vt:lpstr>
      <vt:lpstr>Pointers</vt:lpstr>
      <vt:lpstr>Pointer Declaration</vt:lpstr>
      <vt:lpstr>Pointer Declaration</vt:lpstr>
      <vt:lpstr>Pointer Initialization</vt:lpstr>
      <vt:lpstr>Pointer Operator (&amp; and *)</vt:lpstr>
      <vt:lpstr>Pointer Operator (&amp; and *)</vt:lpstr>
      <vt:lpstr>Pointer Operator (&amp; and *)</vt:lpstr>
      <vt:lpstr>Pointer Operator (&amp; and *)</vt:lpstr>
      <vt:lpstr>Pointer Operator (&amp; and *)</vt:lpstr>
      <vt:lpstr>Example: &amp; and *</vt:lpstr>
      <vt:lpstr>Example: &amp; and *</vt:lpstr>
      <vt:lpstr>Parameter Passing by Pointer</vt:lpstr>
      <vt:lpstr>Parameter Passing by Pointer</vt:lpstr>
      <vt:lpstr>Parameter Passing by Value</vt:lpstr>
      <vt:lpstr>Parameter Passing by Value</vt:lpstr>
      <vt:lpstr>Parameter Passing by Pointer  (a.k.a. Call by reference)</vt:lpstr>
      <vt:lpstr>Parameter Passing by Pointer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Shafin Rahman</cp:lastModifiedBy>
  <cp:revision>131</cp:revision>
  <dcterms:created xsi:type="dcterms:W3CDTF">2014-09-11T18:03:18Z</dcterms:created>
  <dcterms:modified xsi:type="dcterms:W3CDTF">2023-05-16T02:44:30Z</dcterms:modified>
</cp:coreProperties>
</file>